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264" r:id="rId5"/>
    <p:sldId id="276" r:id="rId6"/>
    <p:sldId id="281" r:id="rId7"/>
    <p:sldId id="287" r:id="rId8"/>
    <p:sldId id="298" r:id="rId9"/>
    <p:sldId id="282" r:id="rId10"/>
    <p:sldId id="288" r:id="rId11"/>
    <p:sldId id="299" r:id="rId12"/>
    <p:sldId id="283" r:id="rId13"/>
    <p:sldId id="289" r:id="rId14"/>
    <p:sldId id="300" r:id="rId15"/>
    <p:sldId id="284" r:id="rId16"/>
    <p:sldId id="290" r:id="rId17"/>
    <p:sldId id="301" r:id="rId18"/>
    <p:sldId id="285" r:id="rId19"/>
    <p:sldId id="291" r:id="rId20"/>
    <p:sldId id="292" r:id="rId21"/>
    <p:sldId id="293" r:id="rId22"/>
    <p:sldId id="294" r:id="rId23"/>
    <p:sldId id="302" r:id="rId24"/>
    <p:sldId id="286" r:id="rId25"/>
    <p:sldId id="295" r:id="rId26"/>
    <p:sldId id="296" r:id="rId27"/>
    <p:sldId id="297" r:id="rId28"/>
    <p:sldId id="303" r:id="rId29"/>
    <p:sldId id="304" r:id="rId3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280" autoAdjust="0"/>
  </p:normalViewPr>
  <p:slideViewPr>
    <p:cSldViewPr showGuides="1">
      <p:cViewPr varScale="1">
        <p:scale>
          <a:sx n="117" d="100"/>
          <a:sy n="117" d="100"/>
        </p:scale>
        <p:origin x="355" y="8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wschwab\Documents\UX%20Study\2018\usability-results-2018-compil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wschwab\Documents\UX%20Study\2018\usability-results-2018-compil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wschwab\Documents\UX%20Study\2018\usability-results-2018-compil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wschwab\Documents\UX%20Study\2018\usability-results-2018-compil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wschwab\Documents\UX%20Study\2018\usability-results-2018-compile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wschwab\Documents\UX%20Study\2018\usability-results-2018-compile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Outcomes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3-4219-8A78-7CDDC3E1B59F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33-4219-8A78-7CDDC3E1B59F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33-4219-8A78-7CDDC3E1B5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'Q1'!$A$12:$A$14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D</c:v>
                </c:pt>
              </c:strCache>
            </c:strRef>
          </c:cat>
          <c:val>
            <c:numRef>
              <c:f>'Q1'!$B$12:$B$14</c:f>
              <c:numCache>
                <c:formatCode>General</c:formatCode>
                <c:ptCount val="3"/>
                <c:pt idx="0">
                  <c:v>1</c:v>
                </c:pt>
                <c:pt idx="1">
                  <c:v>16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33-4219-8A78-7CDDC3E1B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Outcomes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A-4E50-961E-9A13F3B1662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2A-4E50-961E-9A13F3B16623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2A-4E50-961E-9A13F3B166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'Q2'!$A$12:$A$14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D</c:v>
                </c:pt>
              </c:strCache>
            </c:strRef>
          </c:cat>
          <c:val>
            <c:numRef>
              <c:f>'Q2'!$B$12:$B$14</c:f>
              <c:numCache>
                <c:formatCode>General</c:formatCode>
                <c:ptCount val="3"/>
                <c:pt idx="0">
                  <c:v>1</c:v>
                </c:pt>
                <c:pt idx="1">
                  <c:v>16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2A-4E50-961E-9A13F3B16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Outcomes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52-47BE-892F-532B30AEAF9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52-47BE-892F-532B30AEA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'Q3'!$A$12:$A$14</c:f>
              <c:strCache>
                <c:ptCount val="2"/>
                <c:pt idx="0">
                  <c:v>B</c:v>
                </c:pt>
                <c:pt idx="1">
                  <c:v>D</c:v>
                </c:pt>
              </c:strCache>
            </c:strRef>
          </c:cat>
          <c:val>
            <c:numRef>
              <c:f>'Q3'!$B$12:$B$14</c:f>
              <c:numCache>
                <c:formatCode>General</c:formatCode>
                <c:ptCount val="2"/>
                <c:pt idx="0">
                  <c:v>20</c:v>
                </c:pt>
                <c:pt idx="1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4-F252-47BE-892F-532B30AEA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Outcomes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94-451D-9C3B-38BE4EC3FABC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94-451D-9C3B-38BE4EC3FABC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94-451D-9C3B-38BE4EC3FA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'Q4'!$A$12:$A$14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D</c:v>
                </c:pt>
              </c:strCache>
            </c:strRef>
          </c:cat>
          <c:val>
            <c:numRef>
              <c:f>'Q4'!$B$12:$B$14</c:f>
              <c:numCache>
                <c:formatCode>General</c:formatCode>
                <c:ptCount val="3"/>
                <c:pt idx="0">
                  <c:v>1</c:v>
                </c:pt>
                <c:pt idx="1">
                  <c:v>16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94-451D-9C3B-38BE4EC3F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Outcomes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D-4334-AAFA-B66391E8E02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D-4334-AAFA-B66391E8E0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'Q5'!$A$13:$A$14</c:f>
              <c:strCache>
                <c:ptCount val="2"/>
                <c:pt idx="0">
                  <c:v>B</c:v>
                </c:pt>
                <c:pt idx="1">
                  <c:v>D</c:v>
                </c:pt>
              </c:strCache>
            </c:strRef>
          </c:cat>
          <c:val>
            <c:numRef>
              <c:f>'Q5'!$B$13:$B$14</c:f>
              <c:numCache>
                <c:formatCode>General</c:formatCode>
                <c:ptCount val="2"/>
                <c:pt idx="0">
                  <c:v>8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3D-4334-AAFA-B66391E8E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Outcomes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76-4F61-BBCA-1F553591BBD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76-4F61-BBCA-1F553591BB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'Q5'!$A$13:$A$14</c:f>
              <c:strCache>
                <c:ptCount val="2"/>
                <c:pt idx="0">
                  <c:v>B</c:v>
                </c:pt>
                <c:pt idx="1">
                  <c:v>D</c:v>
                </c:pt>
              </c:strCache>
            </c:strRef>
          </c:cat>
          <c:val>
            <c:numRef>
              <c:f>'Q5'!$B$13:$B$14</c:f>
              <c:numCache>
                <c:formatCode>General</c:formatCode>
                <c:ptCount val="2"/>
                <c:pt idx="0">
                  <c:v>8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76-4F61-BBCA-1F553591B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2/13/2019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2/13/2019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2/13/2019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2/13/2019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2/13/2019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2/13/2019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2/13/2019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2/13/2019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2/13/2019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OneSearch</a:t>
            </a:r>
            <a:r>
              <a:rPr lang="en-US" dirty="0" smtClean="0"/>
              <a:t> UX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Chico </a:t>
            </a:r>
            <a:r>
              <a:rPr lang="en-US" dirty="0" smtClean="0"/>
              <a:t>State</a:t>
            </a:r>
          </a:p>
          <a:p>
            <a:endParaRPr lang="en-US" dirty="0" smtClean="0"/>
          </a:p>
          <a:p>
            <a:r>
              <a:rPr lang="en-US" sz="1800" dirty="0" smtClean="0"/>
              <a:t>Ryan Schwab &amp; Irene </a:t>
            </a:r>
            <a:r>
              <a:rPr lang="en-US" sz="1800" dirty="0" err="1" smtClean="0"/>
              <a:t>Korber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3" y="0"/>
            <a:ext cx="9948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080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Using the library website, show me if the library has the journal </a:t>
            </a:r>
            <a:r>
              <a:rPr lang="en-US" i="1" dirty="0" smtClean="0"/>
              <a:t>Early Education and Development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7309" y="3276600"/>
            <a:ext cx="7534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Insights: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Every incorrect answer used the Articles scope.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Include journals in Articles scope?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937" y="4318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en-US" dirty="0"/>
              <a:t>4</a:t>
            </a:r>
            <a:r>
              <a:rPr lang="en-US" dirty="0" smtClean="0"/>
              <a:t>. Using the library website, show me how to find one newspaper article on gun control.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8937" y="1981200"/>
            <a:ext cx="792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Follow-up: Tell me the article and newspaper name.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789799"/>
              </p:ext>
            </p:extLst>
          </p:nvPr>
        </p:nvGraphicFramePr>
        <p:xfrm>
          <a:off x="3383074" y="2743200"/>
          <a:ext cx="5649079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3" y="0"/>
            <a:ext cx="9948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6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937" y="4318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en-US" dirty="0"/>
              <a:t>4</a:t>
            </a:r>
            <a:r>
              <a:rPr lang="en-US" dirty="0" smtClean="0"/>
              <a:t>. Using the library website, show me how to find one newspaper article on gun control.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8937" y="1981200"/>
            <a:ext cx="792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Follow-up: Tell me the article and newspaper name.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7309" y="3276600"/>
            <a:ext cx="94548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Insights: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Some had trouble identifying newspaper name.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Some identified resources other than newspapers.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Could upcoming newspaper search improve this outcome?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937" y="4318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Using the library website, show me whether or not the library has the book </a:t>
            </a:r>
            <a:r>
              <a:rPr lang="en-US" i="1" dirty="0" smtClean="0"/>
              <a:t>A Short History of Virginia City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8937" y="1905000"/>
            <a:ext cx="10463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Follow-up: Show me how you can borrow it from another library using</a:t>
            </a:r>
          </a:p>
          <a:p>
            <a:r>
              <a:rPr lang="en-US" dirty="0" smtClean="0"/>
              <a:t>this library’s website.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655325"/>
              </p:ext>
            </p:extLst>
          </p:nvPr>
        </p:nvGraphicFramePr>
        <p:xfrm>
          <a:off x="3373927" y="2718580"/>
          <a:ext cx="5667374" cy="389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71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3" y="0"/>
            <a:ext cx="9948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3" y="0"/>
            <a:ext cx="9948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3" y="0"/>
            <a:ext cx="9948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9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3" y="0"/>
            <a:ext cx="9948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Study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Moderated, in-person.</a:t>
            </a:r>
          </a:p>
          <a:p>
            <a:r>
              <a:rPr lang="en-US" dirty="0" smtClean="0"/>
              <a:t>10 Questions, 24 first-year or transfer students.</a:t>
            </a:r>
          </a:p>
          <a:p>
            <a:r>
              <a:rPr lang="en-US" dirty="0"/>
              <a:t>A follow-up on a UX study completed in </a:t>
            </a:r>
            <a:r>
              <a:rPr lang="en-US" dirty="0" smtClean="0"/>
              <a:t>2016</a:t>
            </a:r>
          </a:p>
          <a:p>
            <a:r>
              <a:rPr lang="en-US" dirty="0" smtClean="0"/>
              <a:t>Purpose: To determine how best to implement a website redesign.</a:t>
            </a:r>
          </a:p>
          <a:p>
            <a:r>
              <a:rPr lang="en-US" dirty="0" smtClean="0"/>
              <a:t>Bonus: UX insights on </a:t>
            </a:r>
            <a:r>
              <a:rPr lang="en-US" dirty="0" err="1" smtClean="0"/>
              <a:t>OneSearch</a:t>
            </a:r>
            <a:r>
              <a:rPr lang="en-US" dirty="0" smtClean="0"/>
              <a:t>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937" y="4318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Using the library website, show me whether or not the library has the book </a:t>
            </a:r>
            <a:r>
              <a:rPr lang="en-US" i="1" dirty="0" smtClean="0"/>
              <a:t>A Short History of Virginia City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8937" y="1905000"/>
            <a:ext cx="10463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Follow-up: Show me how you can borrow it from another library using</a:t>
            </a:r>
          </a:p>
          <a:p>
            <a:r>
              <a:rPr lang="en-US" dirty="0" smtClean="0"/>
              <a:t>this library’s website.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7309" y="3276600"/>
            <a:ext cx="101938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Insights: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Most failed at ILL task.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Those who were successful went back to the homepage.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Default Primo behavior is insufficient.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GES for ILL should be prominent, and showed before logging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dirty="0" smtClean="0"/>
              <a:t>. Using the library website, show me if Professor </a:t>
            </a:r>
            <a:r>
              <a:rPr lang="en-US" dirty="0" err="1" smtClean="0"/>
              <a:t>Wasinger</a:t>
            </a:r>
            <a:r>
              <a:rPr lang="en-US" dirty="0" smtClean="0"/>
              <a:t> has any books on reserve.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295475"/>
              </p:ext>
            </p:extLst>
          </p:nvPr>
        </p:nvGraphicFramePr>
        <p:xfrm>
          <a:off x="3465512" y="2209800"/>
          <a:ext cx="5356754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286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3" y="0"/>
            <a:ext cx="9948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3" y="0"/>
            <a:ext cx="9948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3" y="0"/>
            <a:ext cx="9948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dirty="0" smtClean="0"/>
              <a:t>. Using the library website, show me if Professor </a:t>
            </a:r>
            <a:r>
              <a:rPr lang="en-US" dirty="0" err="1" smtClean="0"/>
              <a:t>Wasinger</a:t>
            </a:r>
            <a:r>
              <a:rPr lang="en-US" dirty="0" smtClean="0"/>
              <a:t> has any books on reserve.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7309" y="3276600"/>
            <a:ext cx="91935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Insights: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Name sorting can obscure results.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Search bar blends in with background.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Carefully consider scope presentation on your homepage.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514600"/>
            <a:ext cx="10157354" cy="1397000"/>
          </a:xfrm>
        </p:spPr>
        <p:txBody>
          <a:bodyPr anchor="ctr"/>
          <a:lstStyle/>
          <a:p>
            <a:pPr algn="ctr"/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6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Using the library website, find one book on capital punishment.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8937" y="1676400"/>
            <a:ext cx="1014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Follow-up: Tell me the title and where you would find it in the library.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405580"/>
              </p:ext>
            </p:extLst>
          </p:nvPr>
        </p:nvGraphicFramePr>
        <p:xfrm>
          <a:off x="3819499" y="2286000"/>
          <a:ext cx="4752974" cy="3907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3" y="0"/>
            <a:ext cx="9948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2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Using the library website, find one book on capital punishment.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8937" y="1676400"/>
            <a:ext cx="1014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Follow-up: Tell me the title and where you would find it in the library.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7309" y="3276600"/>
            <a:ext cx="79464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Insights: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Most incorrect answers chose the wrong format.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Reference Entries look like books (remove cover?)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Style format text to be more noticeable.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0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Using the library website, find one journal article on swine flu.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8937" y="1676400"/>
            <a:ext cx="10657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Follow-up: (1) Tell me the article title and journal title. (2) Show me how</a:t>
            </a:r>
          </a:p>
          <a:p>
            <a:r>
              <a:rPr lang="en-US" dirty="0" smtClean="0"/>
              <a:t>to get the full text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785063"/>
              </p:ext>
            </p:extLst>
          </p:nvPr>
        </p:nvGraphicFramePr>
        <p:xfrm>
          <a:off x="3529660" y="2507397"/>
          <a:ext cx="5332651" cy="3741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777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3" y="0"/>
            <a:ext cx="9948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Using the library website, find one journal article on swine flu.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8937" y="1676400"/>
            <a:ext cx="10657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Follow-up: (1) Tell me the article title and journal title. (2) Show me how</a:t>
            </a:r>
          </a:p>
          <a:p>
            <a:r>
              <a:rPr lang="en-US" dirty="0" smtClean="0"/>
              <a:t>to get the full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7309" y="3276600"/>
            <a:ext cx="72763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Insights: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Many students could not find the journal title.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“Is Part of” text is vague, could be improved?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labels at the top of the full display.</a:t>
            </a:r>
          </a:p>
        </p:txBody>
      </p:sp>
    </p:spTree>
    <p:extLst>
      <p:ext uri="{BB962C8B-B14F-4D97-AF65-F5344CB8AC3E}">
        <p14:creationId xmlns:p14="http://schemas.microsoft.com/office/powerpoint/2010/main" val="2608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080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Using the library website, show me if the library has the journal </a:t>
            </a:r>
            <a:r>
              <a:rPr lang="en-US" i="1" dirty="0" smtClean="0"/>
              <a:t>Early Education and Development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502616"/>
              </p:ext>
            </p:extLst>
          </p:nvPr>
        </p:nvGraphicFramePr>
        <p:xfrm>
          <a:off x="3465512" y="2286000"/>
          <a:ext cx="5356754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76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53</TotalTime>
  <Words>578</Words>
  <Application>Microsoft Office PowerPoint</Application>
  <PresentationFormat>Custom</PresentationFormat>
  <Paragraphs>65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Century Gothic</vt:lpstr>
      <vt:lpstr>Books 16x9</vt:lpstr>
      <vt:lpstr>OneSearch UX</vt:lpstr>
      <vt:lpstr>Our Study</vt:lpstr>
      <vt:lpstr>1. Using the library website, find one book on capital punishment.</vt:lpstr>
      <vt:lpstr>PowerPoint Presentation</vt:lpstr>
      <vt:lpstr>1. Using the library website, find one book on capital punishment.</vt:lpstr>
      <vt:lpstr>2. Using the library website, find one journal article on swine flu.</vt:lpstr>
      <vt:lpstr>PowerPoint Presentation</vt:lpstr>
      <vt:lpstr>2. Using the library website, find one journal article on swine flu.</vt:lpstr>
      <vt:lpstr>3. Using the library website, show me if the library has the journal Early Education and Development.</vt:lpstr>
      <vt:lpstr>PowerPoint Presentation</vt:lpstr>
      <vt:lpstr>3. Using the library website, show me if the library has the journal Early Education and Development.</vt:lpstr>
      <vt:lpstr>4. Using the library website, show me how to find one newspaper article on gun control.</vt:lpstr>
      <vt:lpstr>PowerPoint Presentation</vt:lpstr>
      <vt:lpstr>4. Using the library website, show me how to find one newspaper article on gun control.</vt:lpstr>
      <vt:lpstr>5. Using the library website, show me whether or not the library has the book A Short History of Virginia City.</vt:lpstr>
      <vt:lpstr>PowerPoint Presentation</vt:lpstr>
      <vt:lpstr>PowerPoint Presentation</vt:lpstr>
      <vt:lpstr>PowerPoint Presentation</vt:lpstr>
      <vt:lpstr>PowerPoint Presentation</vt:lpstr>
      <vt:lpstr>5. Using the library website, show me whether or not the library has the book A Short History of Virginia City.</vt:lpstr>
      <vt:lpstr>6. Using the library website, show me if Professor Wasinger has any books on reserve.</vt:lpstr>
      <vt:lpstr>PowerPoint Presentation</vt:lpstr>
      <vt:lpstr>PowerPoint Presentation</vt:lpstr>
      <vt:lpstr>PowerPoint Presentation</vt:lpstr>
      <vt:lpstr>6. Using the library website, show me if Professor Wasinger has any books on reserve.</vt:lpstr>
      <vt:lpstr>Thank you.</vt:lpstr>
    </vt:vector>
  </TitlesOfParts>
  <Company>CSU Chico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OneSearch UX</dc:title>
  <dc:creator>Schwab, Ryan W.</dc:creator>
  <cp:lastModifiedBy>Schwab, Ryan W.</cp:lastModifiedBy>
  <cp:revision>9</cp:revision>
  <dcterms:created xsi:type="dcterms:W3CDTF">2019-02-13T17:51:56Z</dcterms:created>
  <dcterms:modified xsi:type="dcterms:W3CDTF">2019-02-13T18:46:22Z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