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8" r:id="rId3"/>
    <p:sldId id="260" r:id="rId4"/>
    <p:sldId id="261" r:id="rId5"/>
    <p:sldId id="262" r:id="rId6"/>
    <p:sldId id="263" r:id="rId7"/>
    <p:sldId id="268" r:id="rId8"/>
    <p:sldId id="267" r:id="rId9"/>
    <p:sldId id="269" r:id="rId10"/>
    <p:sldId id="270" r:id="rId11"/>
    <p:sldId id="271" r:id="rId12"/>
    <p:sldId id="274" r:id="rId13"/>
    <p:sldId id="275" r:id="rId14"/>
    <p:sldId id="276" r:id="rId15"/>
    <p:sldId id="277" r:id="rId16"/>
    <p:sldId id="278" r:id="rId17"/>
    <p:sldId id="279" r:id="rId18"/>
    <p:sldId id="280" r:id="rId19"/>
    <p:sldId id="281" r:id="rId20"/>
    <p:sldId id="282" r:id="rId21"/>
    <p:sldId id="287" r:id="rId22"/>
    <p:sldId id="283" r:id="rId23"/>
    <p:sldId id="295" r:id="rId24"/>
    <p:sldId id="284" r:id="rId25"/>
    <p:sldId id="285" r:id="rId26"/>
    <p:sldId id="286" r:id="rId27"/>
    <p:sldId id="288" r:id="rId28"/>
    <p:sldId id="292" r:id="rId29"/>
    <p:sldId id="293" r:id="rId30"/>
    <p:sldId id="291" r:id="rId31"/>
    <p:sldId id="290" r:id="rId32"/>
    <p:sldId id="264" r:id="rId33"/>
    <p:sldId id="265" r:id="rId34"/>
    <p:sldId id="266"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6" d="100"/>
          <a:sy n="106" d="100"/>
        </p:scale>
        <p:origin x="3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AD347D-5ACD-4C99-B74B-A9C85AD731AF}" type="datetimeFigureOut">
              <a:rPr lang="en-US" smtClean="0"/>
              <a:t>10/15/2018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07300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12621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05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589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9174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2491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380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77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385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738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44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66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84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980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43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203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09A250-FF31-4206-8172-F9D3106AACB1}" type="datetimeFigureOut">
              <a:rPr lang="en-US" smtClean="0"/>
              <a:t>10/15/2018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5487809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alstate.atlassian.net/wiki/spaces/ULMSR/pages/181338128/Tips+Tricks+and+Frequently+Asked+Questions" TargetMode="External"/><Relationship Id="rId2" Type="http://schemas.openxmlformats.org/officeDocument/2006/relationships/hyperlink" Target="https://calstate.atlassian.net/wiki/spaces/ULMSR/overview" TargetMode="External"/><Relationship Id="rId1" Type="http://schemas.openxmlformats.org/officeDocument/2006/relationships/slideLayout" Target="../slideLayouts/slideLayout2.xml"/><Relationship Id="rId6" Type="http://schemas.openxmlformats.org/officeDocument/2006/relationships/hyperlink" Target="https://calstate.atlassian.net/wiki/spaces/ULMSR/pages/208338952/Training+Resources" TargetMode="External"/><Relationship Id="rId5" Type="http://schemas.openxmlformats.org/officeDocument/2006/relationships/hyperlink" Target="https://knowledge.exlibrisgroup.com/Alma/Product_Documentation/010Alma_Online_Help_(English)/080Analytics" TargetMode="External"/><Relationship Id="rId4" Type="http://schemas.openxmlformats.org/officeDocument/2006/relationships/hyperlink" Target="https://knowledge.exlibrisgroup.com/Alma/Product_Documentation/010Alma_Online_Help_(English)/080Analytics/050Common__Analytics_Procedur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Zone Analytics</a:t>
            </a:r>
            <a:endParaRPr lang="en-US" dirty="0"/>
          </a:p>
        </p:txBody>
      </p:sp>
      <p:sp>
        <p:nvSpPr>
          <p:cNvPr id="3" name="Subtitle 2"/>
          <p:cNvSpPr>
            <a:spLocks noGrp="1"/>
          </p:cNvSpPr>
          <p:nvPr>
            <p:ph type="subTitle" idx="1"/>
          </p:nvPr>
        </p:nvSpPr>
        <p:spPr>
          <a:xfrm>
            <a:off x="1154954" y="4777380"/>
            <a:ext cx="9283691" cy="861420"/>
          </a:xfrm>
        </p:spPr>
        <p:txBody>
          <a:bodyPr/>
          <a:lstStyle/>
          <a:p>
            <a:r>
              <a:rPr lang="en-US" dirty="0" smtClean="0">
                <a:solidFill>
                  <a:schemeClr val="accent3">
                    <a:lumMod val="20000"/>
                    <a:lumOff val="80000"/>
                  </a:schemeClr>
                </a:solidFill>
              </a:rPr>
              <a:t>Nikki </a:t>
            </a:r>
            <a:r>
              <a:rPr lang="en-US" dirty="0" err="1" smtClean="0">
                <a:solidFill>
                  <a:schemeClr val="accent3">
                    <a:lumMod val="20000"/>
                    <a:lumOff val="80000"/>
                  </a:schemeClr>
                </a:solidFill>
              </a:rPr>
              <a:t>Demoville</a:t>
            </a:r>
            <a:r>
              <a:rPr lang="en-US" dirty="0" smtClean="0">
                <a:solidFill>
                  <a:schemeClr val="accent3">
                    <a:lumMod val="20000"/>
                    <a:lumOff val="80000"/>
                  </a:schemeClr>
                </a:solidFill>
              </a:rPr>
              <a:t>, </a:t>
            </a:r>
            <a:r>
              <a:rPr lang="en-US" dirty="0" err="1" smtClean="0">
                <a:solidFill>
                  <a:schemeClr val="accent3">
                    <a:lumMod val="20000"/>
                    <a:lumOff val="80000"/>
                  </a:schemeClr>
                </a:solidFill>
              </a:rPr>
              <a:t>cal</a:t>
            </a:r>
            <a:r>
              <a:rPr lang="en-US" dirty="0" smtClean="0">
                <a:solidFill>
                  <a:schemeClr val="accent3">
                    <a:lumMod val="20000"/>
                    <a:lumOff val="80000"/>
                  </a:schemeClr>
                </a:solidFill>
              </a:rPr>
              <a:t> poly san </a:t>
            </a:r>
            <a:r>
              <a:rPr lang="en-US" dirty="0" err="1" smtClean="0">
                <a:solidFill>
                  <a:schemeClr val="accent3">
                    <a:lumMod val="20000"/>
                    <a:lumOff val="80000"/>
                  </a:schemeClr>
                </a:solidFill>
              </a:rPr>
              <a:t>luis</a:t>
            </a:r>
            <a:r>
              <a:rPr lang="en-US" dirty="0" smtClean="0">
                <a:solidFill>
                  <a:schemeClr val="accent3">
                    <a:lumMod val="20000"/>
                    <a:lumOff val="80000"/>
                  </a:schemeClr>
                </a:solidFill>
              </a:rPr>
              <a:t> </a:t>
            </a:r>
            <a:r>
              <a:rPr lang="en-US" dirty="0" err="1" smtClean="0">
                <a:solidFill>
                  <a:schemeClr val="accent3">
                    <a:lumMod val="20000"/>
                    <a:lumOff val="80000"/>
                  </a:schemeClr>
                </a:solidFill>
              </a:rPr>
              <a:t>obispo</a:t>
            </a:r>
            <a:endParaRPr lang="en-US" dirty="0" smtClean="0">
              <a:solidFill>
                <a:schemeClr val="accent3">
                  <a:lumMod val="20000"/>
                  <a:lumOff val="80000"/>
                </a:schemeClr>
              </a:solidFill>
            </a:endParaRPr>
          </a:p>
          <a:p>
            <a:r>
              <a:rPr lang="en-US" dirty="0" smtClean="0">
                <a:solidFill>
                  <a:schemeClr val="accent3">
                    <a:lumMod val="20000"/>
                    <a:lumOff val="80000"/>
                  </a:schemeClr>
                </a:solidFill>
              </a:rPr>
              <a:t>Southern California technical services meeting - October 2018</a:t>
            </a:r>
            <a:endParaRPr lang="en-US" dirty="0">
              <a:solidFill>
                <a:schemeClr val="accent3">
                  <a:lumMod val="20000"/>
                  <a:lumOff val="80000"/>
                </a:schemeClr>
              </a:solidFill>
            </a:endParaRPr>
          </a:p>
        </p:txBody>
      </p:sp>
    </p:spTree>
    <p:extLst>
      <p:ext uri="{BB962C8B-B14F-4D97-AF65-F5344CB8AC3E}">
        <p14:creationId xmlns:p14="http://schemas.microsoft.com/office/powerpoint/2010/main" val="8198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1" y="285751"/>
            <a:ext cx="10131425" cy="920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219201"/>
            <a:ext cx="10737849" cy="5035550"/>
          </a:xfrm>
        </p:spPr>
        <p:txBody>
          <a:bodyPr>
            <a:normAutofit/>
          </a:bodyPr>
          <a:lstStyle/>
          <a:p>
            <a:r>
              <a:rPr lang="en-US" sz="2400" dirty="0" smtClean="0"/>
              <a:t>STEP 4:  Once your filters are in place, you can remove some fields from your report to simplify the display</a:t>
            </a:r>
          </a:p>
          <a:p>
            <a:pPr lvl="1"/>
            <a:r>
              <a:rPr lang="en-US" sz="2000" dirty="0" smtClean="0"/>
              <a:t>To remove a field, mouse over the menu icon and choose delete from the dropdown </a:t>
            </a:r>
          </a:p>
          <a:p>
            <a:pPr lvl="1"/>
            <a:r>
              <a:rPr lang="en-US" sz="2000" dirty="0" smtClean="0"/>
              <a:t>Remove the following fields and </a:t>
            </a:r>
            <a:r>
              <a:rPr lang="en-US" sz="2000" u="sng" dirty="0" smtClean="0"/>
              <a:t>SAVE</a:t>
            </a:r>
            <a:r>
              <a:rPr lang="en-US" sz="2000" dirty="0" smtClean="0"/>
              <a:t>:</a:t>
            </a:r>
          </a:p>
          <a:p>
            <a:pPr lvl="2"/>
            <a:r>
              <a:rPr lang="en-US" sz="1800" dirty="0" smtClean="0"/>
              <a:t>Availability</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Available for Group Members</a:t>
            </a:r>
          </a:p>
          <a:p>
            <a:pPr lvl="1"/>
            <a:r>
              <a:rPr lang="en-US" sz="2000" dirty="0" smtClean="0"/>
              <a:t>You should be left with this:</a:t>
            </a:r>
          </a:p>
          <a:p>
            <a:pPr lvl="2"/>
            <a:r>
              <a:rPr lang="en-US" sz="1800" dirty="0" smtClean="0"/>
              <a:t>Electronic Collection Public Name, Title, Subjects, Group1 </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650" y="2921385"/>
            <a:ext cx="2451100" cy="1915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0464800" y="4140200"/>
            <a:ext cx="603250" cy="3175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7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00051"/>
            <a:ext cx="10131425" cy="698500"/>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371601"/>
            <a:ext cx="10477499" cy="4419600"/>
          </a:xfrm>
        </p:spPr>
        <p:txBody>
          <a:bodyPr/>
          <a:lstStyle/>
          <a:p>
            <a:r>
              <a:rPr lang="en-US" dirty="0" smtClean="0"/>
              <a:t>Click the Results tab.  The report will probably run for a long time.</a:t>
            </a:r>
          </a:p>
          <a:p>
            <a:r>
              <a:rPr lang="en-US" dirty="0" smtClean="0"/>
              <a:t>Your results should look something like this:</a:t>
            </a:r>
          </a:p>
          <a:p>
            <a:endParaRPr lang="en-US" dirty="0" smtClean="0"/>
          </a:p>
          <a:p>
            <a:endParaRPr lang="en-US" dirty="0"/>
          </a:p>
          <a:p>
            <a:endParaRPr lang="en-US" dirty="0" smtClean="0"/>
          </a:p>
          <a:p>
            <a:endParaRPr lang="en-US" dirty="0"/>
          </a:p>
          <a:p>
            <a:pPr marL="0" indent="0">
              <a:buNone/>
            </a:pPr>
            <a:endParaRPr lang="en-US" dirty="0" smtClean="0"/>
          </a:p>
          <a:p>
            <a:r>
              <a:rPr lang="en-US" dirty="0" smtClean="0"/>
              <a:t>This is all of the IZ+NZ journals with either LC subclass Nursing (RT) or a Subject containing Nursing.</a:t>
            </a:r>
          </a:p>
          <a:p>
            <a:r>
              <a:rPr lang="en-US" dirty="0" smtClean="0"/>
              <a:t>It will not include any journals with records too brief to include either call numbers or subjects.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2606105"/>
            <a:ext cx="9131300" cy="1921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7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317501"/>
            <a:ext cx="10131425" cy="749300"/>
          </a:xfrm>
        </p:spPr>
        <p:txBody>
          <a:bodyPr/>
          <a:lstStyle/>
          <a:p>
            <a:r>
              <a:rPr lang="en-US" dirty="0" smtClean="0"/>
              <a:t>Example report 2</a:t>
            </a:r>
            <a:endParaRPr lang="en-US" dirty="0"/>
          </a:p>
        </p:txBody>
      </p:sp>
      <p:sp>
        <p:nvSpPr>
          <p:cNvPr id="3" name="Content Placeholder 2"/>
          <p:cNvSpPr>
            <a:spLocks noGrp="1"/>
          </p:cNvSpPr>
          <p:nvPr>
            <p:ph idx="1"/>
          </p:nvPr>
        </p:nvSpPr>
        <p:spPr>
          <a:xfrm>
            <a:off x="793751" y="1968500"/>
            <a:ext cx="10131425" cy="4660899"/>
          </a:xfrm>
        </p:spPr>
        <p:txBody>
          <a:bodyPr>
            <a:normAutofit/>
          </a:bodyPr>
          <a:lstStyle/>
          <a:p>
            <a:r>
              <a:rPr lang="en-US" sz="2000" dirty="0" smtClean="0"/>
              <a:t>NOTE:  This report uses the usage data loaded by each campus, either manually or via SUSHI.  </a:t>
            </a:r>
            <a:r>
              <a:rPr lang="en-US" sz="2000" i="1" dirty="0" smtClean="0"/>
              <a:t>For various reasons, not every campus will have loaded recent data for every resource.</a:t>
            </a:r>
          </a:p>
          <a:p>
            <a:r>
              <a:rPr lang="en-US" sz="2000" dirty="0" smtClean="0"/>
              <a:t>STEP </a:t>
            </a:r>
            <a:r>
              <a:rPr lang="en-US" sz="2000" dirty="0"/>
              <a:t>1: Choose NEW Analysis, then </a:t>
            </a:r>
            <a:r>
              <a:rPr lang="en-US" sz="2000" dirty="0" smtClean="0"/>
              <a:t>USAGE DATA.  </a:t>
            </a:r>
            <a:r>
              <a:rPr lang="en-US" sz="2000" dirty="0"/>
              <a:t>Add the following fields and </a:t>
            </a:r>
            <a:r>
              <a:rPr lang="en-US" sz="2000" u="sng" dirty="0"/>
              <a:t>SAVE</a:t>
            </a:r>
            <a:r>
              <a:rPr lang="en-US" sz="2000" dirty="0" smtClean="0"/>
              <a:t>:</a:t>
            </a:r>
          </a:p>
          <a:p>
            <a:pPr lvl="1"/>
            <a:r>
              <a:rPr lang="en-US" sz="1800" dirty="0" smtClean="0"/>
              <a:t>Usage Data Details:  JR1 – Journal Usage Counter (total)</a:t>
            </a:r>
          </a:p>
          <a:p>
            <a:pPr lvl="1"/>
            <a:r>
              <a:rPr lang="en-US" sz="1800" dirty="0" smtClean="0"/>
              <a:t>Usage Data Details:  Material Type Indicator</a:t>
            </a:r>
          </a:p>
          <a:p>
            <a:pPr lvl="1"/>
            <a:r>
              <a:rPr lang="en-US" sz="1800" dirty="0" smtClean="0"/>
              <a:t>Usage Date:  </a:t>
            </a:r>
            <a:r>
              <a:rPr lang="en-US" sz="1800" dirty="0"/>
              <a:t>Usage </a:t>
            </a:r>
            <a:r>
              <a:rPr lang="en-US" sz="1800" dirty="0" smtClean="0"/>
              <a:t>Date</a:t>
            </a:r>
          </a:p>
          <a:p>
            <a:pPr lvl="1"/>
            <a:r>
              <a:rPr lang="en-US" sz="1800" dirty="0"/>
              <a:t>Usage Date:  Usage </a:t>
            </a:r>
            <a:r>
              <a:rPr lang="en-US" sz="1800" dirty="0" smtClean="0"/>
              <a:t>Date Year</a:t>
            </a:r>
            <a:endParaRPr lang="en-US" sz="1800" dirty="0"/>
          </a:p>
          <a:p>
            <a:pPr lvl="1"/>
            <a:r>
              <a:rPr lang="en-US" sz="1800" dirty="0"/>
              <a:t>Usage Date: Usage </a:t>
            </a:r>
            <a:r>
              <a:rPr lang="en-US" sz="1800" dirty="0" smtClean="0"/>
              <a:t>Date Month Key</a:t>
            </a:r>
            <a:endParaRPr lang="en-US" sz="1800" dirty="0"/>
          </a:p>
          <a:p>
            <a:pPr lvl="1"/>
            <a:r>
              <a:rPr lang="en-US" sz="1800" dirty="0"/>
              <a:t>Usage Date: Usage </a:t>
            </a:r>
            <a:r>
              <a:rPr lang="en-US" sz="1800" dirty="0" smtClean="0"/>
              <a:t>Date Full Month</a:t>
            </a:r>
            <a:endParaRPr lang="en-US" sz="1800" dirty="0"/>
          </a:p>
          <a:p>
            <a:pPr lvl="1"/>
            <a:r>
              <a:rPr lang="en-US" sz="1800" dirty="0" smtClean="0"/>
              <a:t>Platform:  Platform</a:t>
            </a:r>
          </a:p>
          <a:p>
            <a:pPr lvl="1"/>
            <a:r>
              <a:rPr lang="en-US" sz="1800" dirty="0" smtClean="0"/>
              <a:t>Institution:  Institution Name</a:t>
            </a:r>
            <a:endParaRPr lang="en-US" sz="1800" dirty="0"/>
          </a:p>
          <a:p>
            <a:pPr lvl="1"/>
            <a:endParaRPr lang="en-US" dirty="0" smtClean="0"/>
          </a:p>
          <a:p>
            <a:endParaRPr lang="en-US" dirty="0"/>
          </a:p>
        </p:txBody>
      </p:sp>
      <p:sp>
        <p:nvSpPr>
          <p:cNvPr id="4" name="TextBox 3"/>
          <p:cNvSpPr txBox="1"/>
          <p:nvPr/>
        </p:nvSpPr>
        <p:spPr>
          <a:xfrm>
            <a:off x="673100" y="1181100"/>
            <a:ext cx="10052050" cy="369332"/>
          </a:xfrm>
          <a:prstGeom prst="rect">
            <a:avLst/>
          </a:prstGeom>
          <a:noFill/>
        </p:spPr>
        <p:txBody>
          <a:bodyPr wrap="square" rtlCol="0">
            <a:spAutoFit/>
          </a:bodyPr>
          <a:lstStyle/>
          <a:p>
            <a:r>
              <a:rPr lang="en-US" dirty="0" smtClean="0"/>
              <a:t>JR1 (COUNTER JOURNAL REPORT FOR ARTICLE DOWNLOADS) BY PLATFORM AND INSTITUTION </a:t>
            </a:r>
            <a:endParaRPr lang="en-US" dirty="0"/>
          </a:p>
        </p:txBody>
      </p:sp>
    </p:spTree>
    <p:extLst>
      <p:ext uri="{BB962C8B-B14F-4D97-AF65-F5344CB8AC3E}">
        <p14:creationId xmlns:p14="http://schemas.microsoft.com/office/powerpoint/2010/main" val="33718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184151"/>
            <a:ext cx="10131425" cy="97155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54051" y="1142999"/>
            <a:ext cx="10131425" cy="3886201"/>
          </a:xfrm>
        </p:spPr>
        <p:txBody>
          <a:bodyPr/>
          <a:lstStyle/>
          <a:p>
            <a:r>
              <a:rPr lang="en-US" sz="2200" dirty="0" smtClean="0"/>
              <a:t>STEP 2:  Create the filters and </a:t>
            </a:r>
            <a:r>
              <a:rPr lang="en-US" sz="2200" u="sng" dirty="0" smtClean="0"/>
              <a:t>SAVE</a:t>
            </a:r>
          </a:p>
          <a:p>
            <a:pPr lvl="1"/>
            <a:r>
              <a:rPr lang="en-US" sz="1800" dirty="0"/>
              <a:t>Material Type Indicator is equal to / is in  Journal	</a:t>
            </a:r>
          </a:p>
          <a:p>
            <a:pPr lvl="1"/>
            <a:r>
              <a:rPr lang="en-US" sz="1800" dirty="0"/>
              <a:t>Usage Date </a:t>
            </a:r>
            <a:r>
              <a:rPr lang="en-US" sz="1800" u="sng" dirty="0"/>
              <a:t> is between</a:t>
            </a:r>
            <a:r>
              <a:rPr lang="en-US" sz="1800" dirty="0"/>
              <a:t>  </a:t>
            </a:r>
            <a:r>
              <a:rPr lang="en-US" sz="1800" u="sng" dirty="0"/>
              <a:t>07/01/2017</a:t>
            </a:r>
            <a:r>
              <a:rPr lang="en-US" sz="1800" dirty="0"/>
              <a:t> and </a:t>
            </a:r>
            <a:r>
              <a:rPr lang="en-US" sz="1800" u="sng" dirty="0" smtClean="0"/>
              <a:t>06/30/2018</a:t>
            </a:r>
          </a:p>
          <a:p>
            <a:r>
              <a:rPr lang="en-US" sz="2200" dirty="0" smtClean="0"/>
              <a:t>STEP 3:  Add a sort and </a:t>
            </a:r>
            <a:r>
              <a:rPr lang="en-US" sz="2200" u="sng" dirty="0" smtClean="0"/>
              <a:t>SAVE</a:t>
            </a:r>
          </a:p>
          <a:p>
            <a:pPr lvl="1"/>
            <a:r>
              <a:rPr lang="en-US" sz="1800" dirty="0" smtClean="0"/>
              <a:t>Mouse over the menu for Usage Date Year and choose Sort &gt; Sort Ascending</a:t>
            </a:r>
          </a:p>
          <a:p>
            <a:pPr lvl="1"/>
            <a:r>
              <a:rPr lang="en-US" sz="1800" dirty="0" smtClean="0"/>
              <a:t>Mouse over the menu for Usage Date Month Key and choose Sort &gt; Add Ascending Sort</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4507250"/>
            <a:ext cx="6213474" cy="1799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5156200" y="4978400"/>
            <a:ext cx="704850" cy="9525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43700" y="546100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292101"/>
            <a:ext cx="10131425" cy="584200"/>
          </a:xfrm>
        </p:spPr>
        <p:txBody>
          <a:bodyPr>
            <a:normAutofit fontScale="90000"/>
          </a:bodyPr>
          <a:lstStyle/>
          <a:p>
            <a:r>
              <a:rPr lang="en-US" dirty="0" smtClean="0"/>
              <a:t>Example report 2, continued</a:t>
            </a:r>
            <a:endParaRPr lang="en-US" dirty="0"/>
          </a:p>
        </p:txBody>
      </p:sp>
      <p:sp>
        <p:nvSpPr>
          <p:cNvPr id="3" name="Content Placeholder 2"/>
          <p:cNvSpPr>
            <a:spLocks noGrp="1"/>
          </p:cNvSpPr>
          <p:nvPr>
            <p:ph idx="1"/>
          </p:nvPr>
        </p:nvSpPr>
        <p:spPr>
          <a:xfrm>
            <a:off x="711201" y="1151467"/>
            <a:ext cx="10131425" cy="3649133"/>
          </a:xfrm>
        </p:spPr>
        <p:txBody>
          <a:bodyPr>
            <a:noAutofit/>
          </a:bodyPr>
          <a:lstStyle/>
          <a:p>
            <a:r>
              <a:rPr lang="en-US" sz="2000" dirty="0" smtClean="0"/>
              <a:t>STEP 4:  </a:t>
            </a:r>
            <a:r>
              <a:rPr lang="en-US" sz="2000" dirty="0"/>
              <a:t>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2000" dirty="0" smtClean="0"/>
              <a:t>Material Type Indicator</a:t>
            </a:r>
          </a:p>
          <a:p>
            <a:pPr lvl="2"/>
            <a:r>
              <a:rPr lang="en-US" sz="2000" dirty="0" smtClean="0"/>
              <a:t>Usage Date</a:t>
            </a:r>
            <a:endParaRPr lang="en-US" sz="2000" dirty="0"/>
          </a:p>
          <a:p>
            <a:r>
              <a:rPr lang="en-US" sz="2000" dirty="0" smtClean="0"/>
              <a:t> STEP 5:  Hide the sort fields to further simplify the display and </a:t>
            </a:r>
            <a:r>
              <a:rPr lang="en-US" sz="2000" u="sng" dirty="0" smtClean="0"/>
              <a:t>SAVE</a:t>
            </a:r>
          </a:p>
          <a:p>
            <a:pPr lvl="1"/>
            <a:r>
              <a:rPr lang="en-US" sz="2000" dirty="0" smtClean="0"/>
              <a:t>Mouse over the menu for Usage Date Year, choose Column Properties, and the Column Format tab</a:t>
            </a:r>
          </a:p>
          <a:p>
            <a:pPr lvl="2"/>
            <a:r>
              <a:rPr lang="en-US" sz="1800" dirty="0" smtClean="0"/>
              <a:t>Click the box next to Hide</a:t>
            </a:r>
          </a:p>
          <a:p>
            <a:pPr lvl="1"/>
            <a:r>
              <a:rPr lang="en-US" sz="2000" dirty="0" smtClean="0"/>
              <a:t>Repeat for Usage Date Month Key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4231847"/>
            <a:ext cx="6457950" cy="174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0617200" y="502285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93701"/>
            <a:ext cx="10131425" cy="78740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41351" y="1481667"/>
            <a:ext cx="10131425" cy="3649133"/>
          </a:xfrm>
        </p:spPr>
        <p:txBody>
          <a:bodyPr anchor="t"/>
          <a:lstStyle/>
          <a:p>
            <a:r>
              <a:rPr lang="en-US" dirty="0" smtClean="0"/>
              <a:t>STEP 6:  Click the results tab to run the report.  This will take a long time.</a:t>
            </a:r>
          </a:p>
          <a:p>
            <a:pPr lvl="1"/>
            <a:r>
              <a:rPr lang="en-US" dirty="0" smtClean="0"/>
              <a:t> The results should look like this: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308225"/>
            <a:ext cx="8401050" cy="417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4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1" y="374650"/>
            <a:ext cx="10131425" cy="548217"/>
          </a:xfrm>
        </p:spPr>
        <p:txBody>
          <a:bodyPr>
            <a:normAutofit fontScale="90000"/>
          </a:bodyPr>
          <a:lstStyle/>
          <a:p>
            <a:r>
              <a:rPr lang="en-US" dirty="0"/>
              <a:t>Example report 2, continued</a:t>
            </a:r>
          </a:p>
        </p:txBody>
      </p:sp>
      <p:sp>
        <p:nvSpPr>
          <p:cNvPr id="3" name="Content Placeholder 2"/>
          <p:cNvSpPr>
            <a:spLocks noGrp="1"/>
          </p:cNvSpPr>
          <p:nvPr>
            <p:ph idx="1"/>
          </p:nvPr>
        </p:nvSpPr>
        <p:spPr>
          <a:xfrm>
            <a:off x="590551" y="1170517"/>
            <a:ext cx="10242549" cy="4709583"/>
          </a:xfrm>
        </p:spPr>
        <p:txBody>
          <a:bodyPr anchor="t">
            <a:normAutofit/>
          </a:bodyPr>
          <a:lstStyle/>
          <a:p>
            <a:r>
              <a:rPr lang="en-US" sz="2000" dirty="0"/>
              <a:t>STEP 7:  Create a Pivot Table to make </a:t>
            </a:r>
            <a:r>
              <a:rPr lang="en-US" sz="2000" dirty="0" smtClean="0"/>
              <a:t>an easier-to-read report</a:t>
            </a:r>
          </a:p>
          <a:p>
            <a:pPr lvl="1"/>
            <a:r>
              <a:rPr lang="en-US" sz="1800" dirty="0" smtClean="0"/>
              <a:t>Go to New View (white rectangle with star) and choose Pivot Table</a:t>
            </a:r>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r>
              <a:rPr lang="en-US" sz="1800" dirty="0" smtClean="0"/>
              <a:t>Let the new table load, then </a:t>
            </a:r>
            <a:r>
              <a:rPr lang="en-US" sz="1800" u="sng" dirty="0" smtClean="0"/>
              <a:t>SAVE</a:t>
            </a:r>
          </a:p>
          <a:p>
            <a:pPr lvl="1"/>
            <a:r>
              <a:rPr lang="en-US" sz="1800" dirty="0" smtClean="0"/>
              <a:t>Delete the first Table by clicking the red X in the upper right corner</a:t>
            </a:r>
          </a:p>
          <a:p>
            <a:pPr lvl="2"/>
            <a:r>
              <a:rPr lang="en-US" sz="1600" dirty="0" smtClean="0"/>
              <a:t>You should now see only the pivot table in your display.  </a:t>
            </a:r>
            <a:r>
              <a:rPr lang="en-US" sz="1600" u="sng" dirty="0" smtClean="0"/>
              <a:t>SAVE</a:t>
            </a:r>
            <a:r>
              <a:rPr lang="en-US" sz="1600" dirty="0" smtClean="0"/>
              <a:t> again.</a:t>
            </a:r>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2254818"/>
            <a:ext cx="3652838" cy="132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567" y="5441950"/>
            <a:ext cx="5477669"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594600" y="5924550"/>
            <a:ext cx="590550" cy="254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870450" y="257810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254001"/>
            <a:ext cx="10131425" cy="793749"/>
          </a:xfrm>
        </p:spPr>
        <p:txBody>
          <a:bodyPr/>
          <a:lstStyle/>
          <a:p>
            <a:r>
              <a:rPr lang="en-US" dirty="0"/>
              <a:t>Example report 2, continued</a:t>
            </a:r>
          </a:p>
        </p:txBody>
      </p:sp>
      <p:sp>
        <p:nvSpPr>
          <p:cNvPr id="3" name="Content Placeholder 2"/>
          <p:cNvSpPr>
            <a:spLocks noGrp="1"/>
          </p:cNvSpPr>
          <p:nvPr>
            <p:ph idx="1"/>
          </p:nvPr>
        </p:nvSpPr>
        <p:spPr>
          <a:xfrm>
            <a:off x="666751" y="1193799"/>
            <a:ext cx="10131425" cy="5283201"/>
          </a:xfrm>
        </p:spPr>
        <p:txBody>
          <a:bodyPr anchor="t">
            <a:normAutofit/>
          </a:bodyPr>
          <a:lstStyle/>
          <a:p>
            <a:r>
              <a:rPr lang="en-US" sz="2000" dirty="0"/>
              <a:t>STEP 8:  Click the pencil icon to </a:t>
            </a:r>
            <a:r>
              <a:rPr lang="en-US" sz="2000" dirty="0" smtClean="0"/>
              <a:t>edit the </a:t>
            </a:r>
            <a:r>
              <a:rPr lang="en-US" sz="2000" dirty="0"/>
              <a:t>Pivot </a:t>
            </a:r>
            <a:r>
              <a:rPr lang="en-US" sz="2000" dirty="0" smtClean="0"/>
              <a:t>Table</a:t>
            </a:r>
          </a:p>
          <a:p>
            <a:endParaRPr lang="en-US" sz="2000" dirty="0" smtClean="0"/>
          </a:p>
          <a:p>
            <a:pPr lvl="1"/>
            <a:endParaRPr lang="en-US" sz="2400" dirty="0" smtClean="0"/>
          </a:p>
          <a:p>
            <a:pPr lvl="1"/>
            <a:r>
              <a:rPr lang="en-US" sz="2400" dirty="0" smtClean="0"/>
              <a:t>Using the layout pane, drag and drop the following fields to new locations:</a:t>
            </a:r>
          </a:p>
          <a:p>
            <a:pPr lvl="2"/>
            <a:r>
              <a:rPr lang="en-US" sz="2000" dirty="0" smtClean="0"/>
              <a:t>Drag Usage Date Year to the Columns box</a:t>
            </a:r>
          </a:p>
          <a:p>
            <a:pPr lvl="2"/>
            <a:r>
              <a:rPr lang="en-US" sz="2000" dirty="0" smtClean="0"/>
              <a:t>Drag Usage Date Month Key to the Columns box</a:t>
            </a:r>
          </a:p>
          <a:p>
            <a:pPr lvl="2"/>
            <a:r>
              <a:rPr lang="en-US" sz="2000" dirty="0" smtClean="0"/>
              <a:t>Adjust the order in the Columns box so that Measure Labels is on top, followed by Usage Date Year, Usage Date Month Key, and Usage Date Full Month</a:t>
            </a:r>
          </a:p>
          <a:p>
            <a:pPr lvl="2"/>
            <a:r>
              <a:rPr lang="en-US" sz="2000" dirty="0" smtClean="0"/>
              <a:t>Drag Institution Name to the right of Platform in the Rows box</a:t>
            </a:r>
          </a:p>
          <a:p>
            <a:pPr lvl="2"/>
            <a:r>
              <a:rPr lang="en-US" sz="2000" dirty="0" smtClean="0"/>
              <a:t>Click the Sum button (∑) next to Columns</a:t>
            </a:r>
          </a:p>
          <a:p>
            <a:pPr lvl="2"/>
            <a:r>
              <a:rPr lang="en-US" sz="2000" dirty="0" smtClean="0"/>
              <a:t>Click the Sum button next to Platform</a:t>
            </a:r>
          </a:p>
          <a:p>
            <a:pPr lvl="2"/>
            <a:r>
              <a:rPr lang="en-US" sz="2000" dirty="0" smtClean="0"/>
              <a:t>Click Done and </a:t>
            </a:r>
            <a:r>
              <a:rPr lang="en-US" sz="2000" u="sng" dirty="0" smtClean="0"/>
              <a:t>SAVE</a:t>
            </a:r>
            <a:endParaRPr lang="en-US" sz="1600" u="sng"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434" y="1828440"/>
            <a:ext cx="7782616" cy="418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2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317501"/>
            <a:ext cx="10131425" cy="685800"/>
          </a:xfrm>
        </p:spPr>
        <p:txBody>
          <a:bodyPr/>
          <a:lstStyle/>
          <a:p>
            <a:r>
              <a:rPr lang="en-US" dirty="0"/>
              <a:t>Example report 2, continued</a:t>
            </a:r>
          </a:p>
        </p:txBody>
      </p:sp>
      <p:sp>
        <p:nvSpPr>
          <p:cNvPr id="3" name="Content Placeholder 2"/>
          <p:cNvSpPr>
            <a:spLocks noGrp="1"/>
          </p:cNvSpPr>
          <p:nvPr>
            <p:ph idx="1"/>
          </p:nvPr>
        </p:nvSpPr>
        <p:spPr>
          <a:xfrm>
            <a:off x="685801" y="1244601"/>
            <a:ext cx="10131425" cy="4546600"/>
          </a:xfrm>
        </p:spPr>
        <p:txBody>
          <a:bodyPr anchor="t"/>
          <a:lstStyle/>
          <a:p>
            <a:r>
              <a:rPr lang="en-US" dirty="0" smtClean="0"/>
              <a:t>Your Layout Pane should look like this now:</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708150"/>
            <a:ext cx="8794750" cy="46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19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6250"/>
            <a:ext cx="10131425" cy="685801"/>
          </a:xfrm>
        </p:spPr>
        <p:txBody>
          <a:bodyPr>
            <a:normAutofit/>
          </a:bodyPr>
          <a:lstStyle/>
          <a:p>
            <a:r>
              <a:rPr lang="en-US" dirty="0"/>
              <a:t>Example report 2, continued</a:t>
            </a:r>
          </a:p>
        </p:txBody>
      </p:sp>
      <p:sp>
        <p:nvSpPr>
          <p:cNvPr id="3" name="Content Placeholder 2"/>
          <p:cNvSpPr>
            <a:spLocks noGrp="1"/>
          </p:cNvSpPr>
          <p:nvPr>
            <p:ph idx="1"/>
          </p:nvPr>
        </p:nvSpPr>
        <p:spPr>
          <a:xfrm>
            <a:off x="685801" y="1250951"/>
            <a:ext cx="10131425" cy="4540250"/>
          </a:xfrm>
        </p:spPr>
        <p:txBody>
          <a:bodyPr anchor="t"/>
          <a:lstStyle/>
          <a:p>
            <a:r>
              <a:rPr lang="en-US" dirty="0" smtClean="0"/>
              <a:t>Your report should look like this:</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1770584"/>
            <a:ext cx="6686549" cy="4604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3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8996"/>
            <a:ext cx="10131425" cy="1456267"/>
          </a:xfrm>
        </p:spPr>
        <p:txBody>
          <a:bodyPr/>
          <a:lstStyle/>
          <a:p>
            <a:r>
              <a:rPr lang="en-US" dirty="0" smtClean="0"/>
              <a:t>Alma and Alma Analytics</a:t>
            </a:r>
            <a:br>
              <a:rPr lang="en-US" dirty="0" smtClean="0"/>
            </a:br>
            <a:r>
              <a:rPr lang="en-US" dirty="0" smtClean="0"/>
              <a:t>Basic Structure</a:t>
            </a:r>
            <a:endParaRPr lang="en-US" dirty="0"/>
          </a:p>
        </p:txBody>
      </p:sp>
      <p:sp>
        <p:nvSpPr>
          <p:cNvPr id="3" name="Content Placeholder 2"/>
          <p:cNvSpPr>
            <a:spLocks noGrp="1"/>
          </p:cNvSpPr>
          <p:nvPr>
            <p:ph idx="1"/>
          </p:nvPr>
        </p:nvSpPr>
        <p:spPr>
          <a:xfrm>
            <a:off x="685801" y="1991763"/>
            <a:ext cx="10131425" cy="4409038"/>
          </a:xfrm>
        </p:spPr>
        <p:txBody>
          <a:bodyPr/>
          <a:lstStyle/>
          <a:p>
            <a:pPr marL="0" indent="0">
              <a:buNone/>
            </a:pPr>
            <a:r>
              <a:rPr lang="en-US" dirty="0" smtClean="0"/>
              <a:t> </a:t>
            </a:r>
            <a:endParaRPr lang="en-US" dirty="0"/>
          </a:p>
        </p:txBody>
      </p:sp>
      <p:grpSp>
        <p:nvGrpSpPr>
          <p:cNvPr id="23" name="Group 22"/>
          <p:cNvGrpSpPr/>
          <p:nvPr/>
        </p:nvGrpSpPr>
        <p:grpSpPr>
          <a:xfrm>
            <a:off x="685801" y="1997042"/>
            <a:ext cx="3617614" cy="3080443"/>
            <a:chOff x="901575" y="2009870"/>
            <a:chExt cx="3617614" cy="1131683"/>
          </a:xfrm>
        </p:grpSpPr>
        <p:sp>
          <p:nvSpPr>
            <p:cNvPr id="17" name="Down Arrow Callout 16"/>
            <p:cNvSpPr/>
            <p:nvPr/>
          </p:nvSpPr>
          <p:spPr>
            <a:xfrm>
              <a:off x="901575"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dirty="0"/>
            </a:p>
          </p:txBody>
        </p:sp>
        <p:sp>
          <p:nvSpPr>
            <p:cNvPr id="18" name="Down Arrow Callout 17"/>
            <p:cNvSpPr/>
            <p:nvPr/>
          </p:nvSpPr>
          <p:spPr>
            <a:xfrm>
              <a:off x="2708496"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grpSp>
      <p:grpSp>
        <p:nvGrpSpPr>
          <p:cNvPr id="22" name="Group 21"/>
          <p:cNvGrpSpPr/>
          <p:nvPr/>
        </p:nvGrpSpPr>
        <p:grpSpPr>
          <a:xfrm>
            <a:off x="7203385" y="1984216"/>
            <a:ext cx="3613841" cy="3093269"/>
            <a:chOff x="7203385" y="1984217"/>
            <a:chExt cx="3613841" cy="1131683"/>
          </a:xfrm>
        </p:grpSpPr>
        <p:sp>
          <p:nvSpPr>
            <p:cNvPr id="19" name="Down Arrow Callout 18"/>
            <p:cNvSpPr/>
            <p:nvPr/>
          </p:nvSpPr>
          <p:spPr>
            <a:xfrm>
              <a:off x="7203385"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0" name="Down Arrow Callout 19"/>
            <p:cNvSpPr/>
            <p:nvPr/>
          </p:nvSpPr>
          <p:spPr>
            <a:xfrm>
              <a:off x="9006533"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grpSp>
      <p:sp>
        <p:nvSpPr>
          <p:cNvPr id="21" name="Down Arrow Callout 20"/>
          <p:cNvSpPr/>
          <p:nvPr/>
        </p:nvSpPr>
        <p:spPr>
          <a:xfrm>
            <a:off x="2870170" y="2869949"/>
            <a:ext cx="5899087" cy="2207536"/>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smtClean="0"/>
              <a:t>          Network Zone</a:t>
            </a:r>
            <a:endParaRPr lang="en-US" sz="2000" dirty="0"/>
          </a:p>
        </p:txBody>
      </p:sp>
      <p:sp>
        <p:nvSpPr>
          <p:cNvPr id="24" name="Rectangle 23"/>
          <p:cNvSpPr/>
          <p:nvPr/>
        </p:nvSpPr>
        <p:spPr>
          <a:xfrm>
            <a:off x="822201" y="4941685"/>
            <a:ext cx="1696613" cy="13127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000" dirty="0" smtClean="0"/>
              <a:t>IZ Analytics</a:t>
            </a:r>
          </a:p>
          <a:p>
            <a:pPr algn="ctr"/>
            <a:r>
              <a:rPr lang="en-US" dirty="0" smtClean="0"/>
              <a:t>All data for Institution A</a:t>
            </a:r>
            <a:endParaRPr lang="en-US" dirty="0"/>
          </a:p>
        </p:txBody>
      </p:sp>
      <p:sp>
        <p:nvSpPr>
          <p:cNvPr id="25" name="Rectangle 24"/>
          <p:cNvSpPr/>
          <p:nvPr/>
        </p:nvSpPr>
        <p:spPr>
          <a:xfrm>
            <a:off x="9142933" y="4941684"/>
            <a:ext cx="1696613" cy="1312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t>IZ Analytics</a:t>
            </a:r>
          </a:p>
          <a:p>
            <a:pPr algn="ctr"/>
            <a:r>
              <a:rPr lang="en-US" dirty="0" smtClean="0"/>
              <a:t>All data for</a:t>
            </a:r>
          </a:p>
          <a:p>
            <a:pPr algn="ctr"/>
            <a:r>
              <a:rPr lang="en-US" dirty="0" smtClean="0"/>
              <a:t>Institution B</a:t>
            </a:r>
            <a:endParaRPr lang="en-US" dirty="0"/>
          </a:p>
        </p:txBody>
      </p:sp>
      <p:sp>
        <p:nvSpPr>
          <p:cNvPr id="27" name="Rectangle 26"/>
          <p:cNvSpPr/>
          <p:nvPr/>
        </p:nvSpPr>
        <p:spPr>
          <a:xfrm>
            <a:off x="2870170" y="4941685"/>
            <a:ext cx="5899087" cy="14138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Network Zone Analytics</a:t>
            </a:r>
          </a:p>
          <a:p>
            <a:pPr algn="ctr"/>
            <a:r>
              <a:rPr lang="en-US" dirty="0" smtClean="0"/>
              <a:t>All Network Zone data</a:t>
            </a:r>
          </a:p>
          <a:p>
            <a:pPr algn="ctr"/>
            <a:r>
              <a:rPr lang="en-US" dirty="0" smtClean="0"/>
              <a:t>+</a:t>
            </a:r>
          </a:p>
          <a:p>
            <a:pPr algn="ctr"/>
            <a:r>
              <a:rPr lang="en-US" dirty="0" smtClean="0"/>
              <a:t>All Institution Zone data for All Institutions in the Network</a:t>
            </a:r>
            <a:endParaRPr lang="en-US" dirty="0"/>
          </a:p>
        </p:txBody>
      </p:sp>
      <p:sp>
        <p:nvSpPr>
          <p:cNvPr id="28" name="TextBox 27"/>
          <p:cNvSpPr txBox="1"/>
          <p:nvPr/>
        </p:nvSpPr>
        <p:spPr>
          <a:xfrm>
            <a:off x="5849579" y="3109638"/>
            <a:ext cx="3164499"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Shared catalog</a:t>
            </a:r>
          </a:p>
          <a:p>
            <a:pPr marL="285750" indent="-285750">
              <a:buFont typeface="Arial" panose="020B0604020202020204" pitchFamily="34" charset="0"/>
              <a:buChar char="•"/>
            </a:pPr>
            <a:r>
              <a:rPr lang="en-US" sz="1600" dirty="0" smtClean="0"/>
              <a:t>NZ-managed e-resources</a:t>
            </a:r>
          </a:p>
          <a:p>
            <a:pPr marL="285750" indent="-285750">
              <a:buFont typeface="Arial" panose="020B0604020202020204" pitchFamily="34" charset="0"/>
              <a:buChar char="•"/>
            </a:pPr>
            <a:r>
              <a:rPr lang="en-US" sz="1600" dirty="0" smtClean="0"/>
              <a:t>Resource Sharing Network</a:t>
            </a:r>
          </a:p>
          <a:p>
            <a:pPr marL="285750" indent="-285750">
              <a:buFont typeface="Arial" panose="020B0604020202020204" pitchFamily="34" charset="0"/>
              <a:buChar char="•"/>
            </a:pPr>
            <a:endParaRPr lang="en-US" dirty="0"/>
          </a:p>
        </p:txBody>
      </p:sp>
      <p:sp>
        <p:nvSpPr>
          <p:cNvPr id="31" name="TextBox 30"/>
          <p:cNvSpPr txBox="1"/>
          <p:nvPr/>
        </p:nvSpPr>
        <p:spPr>
          <a:xfrm>
            <a:off x="904309" y="2062074"/>
            <a:ext cx="3132186" cy="923330"/>
          </a:xfrm>
          <a:prstGeom prst="rect">
            <a:avLst/>
          </a:prstGeom>
          <a:noFill/>
        </p:spPr>
        <p:txBody>
          <a:bodyPr wrap="square" rtlCol="0">
            <a:spAutoFit/>
          </a:bodyPr>
          <a:lstStyle/>
          <a:p>
            <a:pPr algn="ctr"/>
            <a:r>
              <a:rPr lang="en-US" dirty="0"/>
              <a:t>Institution Zone</a:t>
            </a:r>
          </a:p>
          <a:p>
            <a:pPr algn="ctr"/>
            <a:r>
              <a:rPr lang="en-US" dirty="0"/>
              <a:t>Institution A</a:t>
            </a:r>
          </a:p>
          <a:p>
            <a:endParaRPr lang="en-US" dirty="0"/>
          </a:p>
        </p:txBody>
      </p:sp>
      <p:sp>
        <p:nvSpPr>
          <p:cNvPr id="32" name="TextBox 31"/>
          <p:cNvSpPr txBox="1"/>
          <p:nvPr/>
        </p:nvSpPr>
        <p:spPr>
          <a:xfrm>
            <a:off x="7413721" y="2004347"/>
            <a:ext cx="3223034" cy="923330"/>
          </a:xfrm>
          <a:prstGeom prst="rect">
            <a:avLst/>
          </a:prstGeom>
          <a:noFill/>
        </p:spPr>
        <p:txBody>
          <a:bodyPr wrap="square" rtlCol="0">
            <a:spAutoFit/>
          </a:bodyPr>
          <a:lstStyle/>
          <a:p>
            <a:pPr algn="ctr"/>
            <a:r>
              <a:rPr lang="en-US" dirty="0"/>
              <a:t>Institution Zone</a:t>
            </a:r>
          </a:p>
          <a:p>
            <a:pPr algn="ctr"/>
            <a:r>
              <a:rPr lang="en-US" dirty="0"/>
              <a:t>Institution B</a:t>
            </a:r>
          </a:p>
          <a:p>
            <a:endParaRPr lang="en-US" dirty="0"/>
          </a:p>
        </p:txBody>
      </p:sp>
      <p:sp>
        <p:nvSpPr>
          <p:cNvPr id="33" name="TextBox 32"/>
          <p:cNvSpPr txBox="1"/>
          <p:nvPr/>
        </p:nvSpPr>
        <p:spPr>
          <a:xfrm>
            <a:off x="818760" y="2770715"/>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
        <p:nvSpPr>
          <p:cNvPr id="35" name="TextBox 34"/>
          <p:cNvSpPr txBox="1"/>
          <p:nvPr/>
        </p:nvSpPr>
        <p:spPr>
          <a:xfrm>
            <a:off x="8887551" y="2765129"/>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Tree>
    <p:extLst>
      <p:ext uri="{BB962C8B-B14F-4D97-AF65-F5344CB8AC3E}">
        <p14:creationId xmlns:p14="http://schemas.microsoft.com/office/powerpoint/2010/main" val="99655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52451"/>
            <a:ext cx="10131425" cy="577850"/>
          </a:xfrm>
        </p:spPr>
        <p:txBody>
          <a:bodyPr>
            <a:normAutofit fontScale="90000"/>
          </a:bodyPr>
          <a:lstStyle/>
          <a:p>
            <a:r>
              <a:rPr lang="en-US" dirty="0" smtClean="0"/>
              <a:t>Example report 3</a:t>
            </a:r>
            <a:endParaRPr lang="en-US" dirty="0"/>
          </a:p>
        </p:txBody>
      </p:sp>
      <p:sp>
        <p:nvSpPr>
          <p:cNvPr id="3" name="Content Placeholder 2"/>
          <p:cNvSpPr>
            <a:spLocks noGrp="1"/>
          </p:cNvSpPr>
          <p:nvPr>
            <p:ph idx="1"/>
          </p:nvPr>
        </p:nvSpPr>
        <p:spPr>
          <a:xfrm>
            <a:off x="685801" y="1866900"/>
            <a:ext cx="10131425" cy="4597399"/>
          </a:xfrm>
        </p:spPr>
        <p:txBody>
          <a:bodyPr anchor="t">
            <a:noAutofit/>
          </a:bodyPr>
          <a:lstStyle/>
          <a:p>
            <a:r>
              <a:rPr lang="en-US" sz="2000" dirty="0" smtClean="0"/>
              <a:t>This will require making TWO reports.  The second report will use the first report as a filter.</a:t>
            </a:r>
          </a:p>
          <a:p>
            <a:r>
              <a:rPr lang="en-US" sz="2000" dirty="0" smtClean="0"/>
              <a:t>The first report will be items with fewer than 3 loans and last loan date &gt; 5 years</a:t>
            </a:r>
          </a:p>
          <a:p>
            <a:r>
              <a:rPr lang="en-US" sz="2000" dirty="0" smtClean="0"/>
              <a:t>The second report will show how many other campuses, and which campuses, own the items identified in the first report</a:t>
            </a:r>
          </a:p>
          <a:p>
            <a:r>
              <a:rPr lang="en-US" sz="2000" dirty="0" smtClean="0"/>
              <a:t>There’s no simple way to get all the information into one report in Analytics, but you can export both reports and combine them in Excel</a:t>
            </a:r>
          </a:p>
          <a:p>
            <a:r>
              <a:rPr lang="en-US" sz="2000" dirty="0" smtClean="0">
                <a:solidFill>
                  <a:schemeClr val="accent2">
                    <a:lumMod val="40000"/>
                    <a:lumOff val="60000"/>
                  </a:schemeClr>
                </a:solidFill>
                <a:sym typeface="Webdings"/>
              </a:rPr>
              <a:t></a:t>
            </a:r>
            <a:r>
              <a:rPr lang="en-US" sz="2000" dirty="0" smtClean="0">
                <a:sym typeface="Webdings"/>
              </a:rPr>
              <a:t> </a:t>
            </a:r>
            <a:r>
              <a:rPr lang="en-US" sz="2000" dirty="0" smtClean="0"/>
              <a:t>Alternative method on the horizon:  Lauren Magnuson (CSUSM) and Jeremy Hobbs (CPSLO) are working on a web app that will provide the same report without using Analytics</a:t>
            </a:r>
          </a:p>
        </p:txBody>
      </p:sp>
      <p:sp>
        <p:nvSpPr>
          <p:cNvPr id="4" name="TextBox 3"/>
          <p:cNvSpPr txBox="1"/>
          <p:nvPr/>
        </p:nvSpPr>
        <p:spPr>
          <a:xfrm>
            <a:off x="679450" y="1327150"/>
            <a:ext cx="10140950" cy="369332"/>
          </a:xfrm>
          <a:prstGeom prst="rect">
            <a:avLst/>
          </a:prstGeom>
          <a:noFill/>
        </p:spPr>
        <p:txBody>
          <a:bodyPr wrap="square" rtlCol="0">
            <a:spAutoFit/>
          </a:bodyPr>
          <a:lstStyle/>
          <a:p>
            <a:r>
              <a:rPr lang="en-US" dirty="0" smtClean="0"/>
              <a:t>A COMPARISON OF A CAMPUS WEEDING TARGET LIST WITH PRINT HOLDINGS OF ALL CAMPUSES</a:t>
            </a:r>
            <a:endParaRPr lang="en-US" dirty="0"/>
          </a:p>
        </p:txBody>
      </p:sp>
    </p:spTree>
    <p:extLst>
      <p:ext uri="{BB962C8B-B14F-4D97-AF65-F5344CB8AC3E}">
        <p14:creationId xmlns:p14="http://schemas.microsoft.com/office/powerpoint/2010/main" val="394960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20701"/>
            <a:ext cx="10131425" cy="692150"/>
          </a:xfrm>
        </p:spPr>
        <p:txBody>
          <a:bodyPr/>
          <a:lstStyle/>
          <a:p>
            <a:r>
              <a:rPr lang="en-US" dirty="0"/>
              <a:t>Example report 3, continued</a:t>
            </a:r>
          </a:p>
        </p:txBody>
      </p:sp>
      <p:sp>
        <p:nvSpPr>
          <p:cNvPr id="3" name="Content Placeholder 2"/>
          <p:cNvSpPr>
            <a:spLocks noGrp="1"/>
          </p:cNvSpPr>
          <p:nvPr>
            <p:ph idx="1"/>
          </p:nvPr>
        </p:nvSpPr>
        <p:spPr>
          <a:xfrm>
            <a:off x="641351" y="1397001"/>
            <a:ext cx="10131425" cy="4229100"/>
          </a:xfrm>
        </p:spPr>
        <p:txBody>
          <a:bodyPr anchor="t">
            <a:noAutofit/>
          </a:bodyPr>
          <a:lstStyle/>
          <a:p>
            <a:r>
              <a:rPr lang="en-US" sz="2400" dirty="0"/>
              <a:t>STEP 1: Choose NEW Analysis, then PHYSICAL ITEMS.  Add the following fields and </a:t>
            </a:r>
            <a:r>
              <a:rPr lang="en-US" sz="2400" u="sng" dirty="0"/>
              <a:t>SAVE</a:t>
            </a:r>
            <a:r>
              <a:rPr lang="en-US" sz="2400" dirty="0"/>
              <a:t>:</a:t>
            </a:r>
          </a:p>
          <a:p>
            <a:pPr lvl="1"/>
            <a:r>
              <a:rPr lang="en-US" sz="2000" dirty="0"/>
              <a:t>Physical Item Details:  </a:t>
            </a:r>
            <a:r>
              <a:rPr lang="en-US" sz="2000" dirty="0" err="1"/>
              <a:t>Num</a:t>
            </a:r>
            <a:r>
              <a:rPr lang="en-US" sz="2000" dirty="0"/>
              <a:t> of Loans (Not In House)</a:t>
            </a:r>
          </a:p>
          <a:p>
            <a:pPr lvl="1"/>
            <a:r>
              <a:rPr lang="en-US" sz="2000" dirty="0"/>
              <a:t>Physical Item Details:  Last Loan Date</a:t>
            </a:r>
          </a:p>
          <a:p>
            <a:pPr lvl="1"/>
            <a:r>
              <a:rPr lang="en-US" sz="2000" dirty="0"/>
              <a:t>Physical Item Details:  Lifecycle</a:t>
            </a:r>
          </a:p>
          <a:p>
            <a:pPr lvl="1"/>
            <a:r>
              <a:rPr lang="en-US" sz="2000" dirty="0"/>
              <a:t>Bibliographic Details:  </a:t>
            </a:r>
            <a:r>
              <a:rPr lang="en-US" sz="2000" dirty="0" smtClean="0"/>
              <a:t>Material Type</a:t>
            </a:r>
            <a:endParaRPr lang="en-US" sz="2000" dirty="0"/>
          </a:p>
          <a:p>
            <a:pPr lvl="1"/>
            <a:r>
              <a:rPr lang="en-US" sz="2000" dirty="0"/>
              <a:t>Bibliographic Details:  </a:t>
            </a:r>
            <a:r>
              <a:rPr lang="en-US" sz="2000" dirty="0" smtClean="0"/>
              <a:t>Network Id</a:t>
            </a:r>
            <a:endParaRPr lang="en-US" sz="2000" dirty="0"/>
          </a:p>
          <a:p>
            <a:pPr lvl="1"/>
            <a:r>
              <a:rPr lang="en-US" sz="2000" dirty="0"/>
              <a:t>Bibliographic Details:  </a:t>
            </a:r>
            <a:r>
              <a:rPr lang="en-US" sz="2000" dirty="0" smtClean="0"/>
              <a:t>ISBN</a:t>
            </a:r>
            <a:endParaRPr lang="en-US" sz="2000" dirty="0"/>
          </a:p>
          <a:p>
            <a:pPr lvl="1"/>
            <a:r>
              <a:rPr lang="en-US" sz="2000" dirty="0"/>
              <a:t>Bibliographic Details:  </a:t>
            </a:r>
            <a:r>
              <a:rPr lang="en-US" sz="2000" dirty="0" smtClean="0"/>
              <a:t>Title</a:t>
            </a:r>
            <a:endParaRPr lang="en-US" sz="2000" dirty="0"/>
          </a:p>
          <a:p>
            <a:pPr lvl="1"/>
            <a:r>
              <a:rPr lang="en-US" sz="2000" dirty="0"/>
              <a:t>LC Classifications:  Group1</a:t>
            </a:r>
          </a:p>
          <a:p>
            <a:pPr lvl="1"/>
            <a:r>
              <a:rPr lang="en-US" sz="2000" dirty="0"/>
              <a:t>Institution:  Institution </a:t>
            </a:r>
            <a:r>
              <a:rPr lang="en-US" sz="2000" dirty="0" smtClean="0"/>
              <a:t>Code</a:t>
            </a:r>
            <a:endParaRPr lang="en-US" sz="2000" dirty="0"/>
          </a:p>
        </p:txBody>
      </p:sp>
    </p:spTree>
    <p:extLst>
      <p:ext uri="{BB962C8B-B14F-4D97-AF65-F5344CB8AC3E}">
        <p14:creationId xmlns:p14="http://schemas.microsoft.com/office/powerpoint/2010/main" val="356162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190501"/>
            <a:ext cx="10131425" cy="762000"/>
          </a:xfrm>
        </p:spPr>
        <p:txBody>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79451" y="1536700"/>
            <a:ext cx="10131425" cy="4876799"/>
          </a:xfrm>
        </p:spPr>
        <p:txBody>
          <a:bodyPr anchor="t">
            <a:normAutofit/>
          </a:bodyPr>
          <a:lstStyle/>
          <a:p>
            <a:r>
              <a:rPr lang="en-US" sz="2800" dirty="0"/>
              <a:t>STEP 2:  Create the filters and </a:t>
            </a:r>
            <a:r>
              <a:rPr lang="en-US" sz="2800" u="sng" dirty="0"/>
              <a:t>SAVE</a:t>
            </a:r>
          </a:p>
          <a:p>
            <a:pPr lvl="1"/>
            <a:r>
              <a:rPr lang="en-US" sz="2400" dirty="0" smtClean="0"/>
              <a:t>Institution Code is </a:t>
            </a:r>
            <a:r>
              <a:rPr lang="en-US" sz="2400" dirty="0"/>
              <a:t>equal to / is in  </a:t>
            </a:r>
            <a:r>
              <a:rPr lang="en-US" sz="2400" dirty="0" smtClean="0"/>
              <a:t>[MY INSTITUTION CODE]</a:t>
            </a:r>
            <a:r>
              <a:rPr lang="en-US" sz="2400" dirty="0"/>
              <a:t>	</a:t>
            </a:r>
          </a:p>
          <a:p>
            <a:pPr lvl="1"/>
            <a:r>
              <a:rPr lang="en-US" sz="2400" dirty="0"/>
              <a:t>AND	 Material Type is equal to / is in  </a:t>
            </a:r>
            <a:r>
              <a:rPr lang="en-US" sz="2400" dirty="0" smtClean="0"/>
              <a:t>Book</a:t>
            </a:r>
          </a:p>
          <a:p>
            <a:pPr lvl="1"/>
            <a:r>
              <a:rPr lang="en-US" sz="2400" dirty="0" smtClean="0"/>
              <a:t>AND</a:t>
            </a:r>
            <a:r>
              <a:rPr lang="en-US" sz="2400" dirty="0"/>
              <a:t>	 Lifecycle is equal to / is in  </a:t>
            </a:r>
            <a:r>
              <a:rPr lang="en-US" sz="2400" dirty="0" smtClean="0"/>
              <a:t>Active</a:t>
            </a:r>
            <a:endParaRPr lang="en-US" sz="2400" dirty="0"/>
          </a:p>
          <a:p>
            <a:pPr lvl="1"/>
            <a:r>
              <a:rPr lang="en-US" sz="2400" dirty="0"/>
              <a:t>AND	 </a:t>
            </a:r>
            <a:r>
              <a:rPr lang="en-US" sz="2400" dirty="0" err="1"/>
              <a:t>Num</a:t>
            </a:r>
            <a:r>
              <a:rPr lang="en-US" sz="2400" dirty="0"/>
              <a:t> of Loans (Not In House)  is less than  </a:t>
            </a:r>
            <a:r>
              <a:rPr lang="en-US" sz="2400" dirty="0" smtClean="0"/>
              <a:t>3</a:t>
            </a:r>
          </a:p>
          <a:p>
            <a:pPr lvl="1"/>
            <a:r>
              <a:rPr lang="en-US" sz="2400" dirty="0"/>
              <a:t>AND	 Group1 is equal to / is in  Archaeology</a:t>
            </a:r>
          </a:p>
          <a:p>
            <a:pPr lvl="1"/>
            <a:endParaRPr lang="en-US" sz="2400" dirty="0"/>
          </a:p>
        </p:txBody>
      </p:sp>
    </p:spTree>
    <p:extLst>
      <p:ext uri="{BB962C8B-B14F-4D97-AF65-F5344CB8AC3E}">
        <p14:creationId xmlns:p14="http://schemas.microsoft.com/office/powerpoint/2010/main" val="352945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190501"/>
            <a:ext cx="10131425" cy="762000"/>
          </a:xfrm>
        </p:spPr>
        <p:txBody>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79451" y="908050"/>
            <a:ext cx="10131425" cy="5505449"/>
          </a:xfrm>
        </p:spPr>
        <p:txBody>
          <a:bodyPr anchor="t">
            <a:normAutofit/>
          </a:bodyPr>
          <a:lstStyle/>
          <a:p>
            <a:r>
              <a:rPr lang="en-US" sz="2800" dirty="0" smtClean="0"/>
              <a:t>STEP 3:  Add a relative date filter for Last Loan Date:</a:t>
            </a:r>
          </a:p>
          <a:p>
            <a:pPr lvl="1"/>
            <a:r>
              <a:rPr lang="en-US" sz="2000" dirty="0" smtClean="0"/>
              <a:t>Open the filter menu for Last Loan Date</a:t>
            </a:r>
          </a:p>
          <a:p>
            <a:pPr lvl="1"/>
            <a:r>
              <a:rPr lang="en-US" sz="2000" dirty="0" smtClean="0"/>
              <a:t>Choose Operator:  is less than or equal to</a:t>
            </a:r>
          </a:p>
          <a:p>
            <a:pPr lvl="1"/>
            <a:r>
              <a:rPr lang="en-US" sz="2000" dirty="0" smtClean="0"/>
              <a:t>Value:  type any date</a:t>
            </a:r>
          </a:p>
          <a:p>
            <a:pPr lvl="1"/>
            <a:r>
              <a:rPr lang="en-US" sz="2000" dirty="0" smtClean="0"/>
              <a:t>Click the box to Convert this filter to SQL and click OK</a:t>
            </a:r>
          </a:p>
          <a:p>
            <a:pPr lvl="1"/>
            <a:r>
              <a:rPr lang="en-US" sz="2000" dirty="0" smtClean="0"/>
              <a:t>In the box</a:t>
            </a:r>
            <a:r>
              <a:rPr lang="en-US" sz="2000" dirty="0"/>
              <a:t>, change </a:t>
            </a:r>
            <a:r>
              <a:rPr lang="en-US" sz="2000" dirty="0" smtClean="0"/>
              <a:t>&lt;= timestamp </a:t>
            </a:r>
            <a:r>
              <a:rPr lang="en-US" sz="2000" dirty="0"/>
              <a:t>'2018-10-10 </a:t>
            </a:r>
            <a:r>
              <a:rPr lang="en-US" sz="2000" dirty="0" smtClean="0"/>
              <a:t>00:00:00‘ </a:t>
            </a:r>
            <a:r>
              <a:rPr lang="en-US" sz="2000" dirty="0"/>
              <a:t>to say &lt;= TIMESTAMPADD(SQL_TSI_YEAR, -5, CURRENT_DATE</a:t>
            </a:r>
            <a:r>
              <a:rPr lang="en-US" sz="2000" dirty="0" smtClean="0"/>
              <a:t>) and click OK</a:t>
            </a:r>
          </a:p>
          <a:p>
            <a:pPr lvl="1"/>
            <a:r>
              <a:rPr lang="en-US" sz="2000" u="sng" dirty="0" smtClean="0"/>
              <a:t>SAVE</a:t>
            </a:r>
            <a:endParaRPr lang="en-US" sz="2000" u="sng" dirty="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89401"/>
            <a:ext cx="8172450" cy="2497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708" y="1428750"/>
            <a:ext cx="2821642" cy="1998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0109200" y="2711450"/>
            <a:ext cx="806450" cy="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561665" y="2398712"/>
            <a:ext cx="117475" cy="511969"/>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5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1" y="406401"/>
            <a:ext cx="10131425" cy="501650"/>
          </a:xfrm>
        </p:spPr>
        <p:txBody>
          <a:bodyPr>
            <a:normAutofit fontScale="90000"/>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85801" y="1098551"/>
            <a:ext cx="10131425" cy="4692650"/>
          </a:xfrm>
        </p:spPr>
        <p:txBody>
          <a:bodyPr anchor="t"/>
          <a:lstStyle/>
          <a:p>
            <a:r>
              <a:rPr lang="en-US" sz="2000" dirty="0"/>
              <a:t>STEP 4:  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Group1 (optional)</a:t>
            </a:r>
          </a:p>
          <a:p>
            <a:pPr lvl="1"/>
            <a:r>
              <a:rPr lang="en-US" sz="2000" dirty="0" smtClean="0"/>
              <a:t>You should still have the following fields:</a:t>
            </a:r>
          </a:p>
          <a:p>
            <a:pPr lvl="2"/>
            <a:r>
              <a:rPr lang="en-US" sz="1800" dirty="0" err="1" smtClean="0"/>
              <a:t>Num</a:t>
            </a:r>
            <a:r>
              <a:rPr lang="en-US" sz="1800" dirty="0" smtClean="0"/>
              <a:t> of Loans (Not In House), Last Loan Date, Network ID, ISBN, Title, Group1 (optional)</a:t>
            </a:r>
          </a:p>
        </p:txBody>
      </p:sp>
    </p:spTree>
    <p:extLst>
      <p:ext uri="{BB962C8B-B14F-4D97-AF65-F5344CB8AC3E}">
        <p14:creationId xmlns:p14="http://schemas.microsoft.com/office/powerpoint/2010/main" val="154925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84200"/>
            <a:ext cx="10131425" cy="9863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60401" y="1526117"/>
            <a:ext cx="10131425" cy="3649133"/>
          </a:xfrm>
        </p:spPr>
        <p:txBody>
          <a:bodyPr anchor="t"/>
          <a:lstStyle/>
          <a:p>
            <a:r>
              <a:rPr lang="en-US" sz="2400" dirty="0"/>
              <a:t>STEP 5:  Click the results tab to run your report</a:t>
            </a:r>
          </a:p>
          <a:p>
            <a:r>
              <a:rPr lang="en-US" sz="2400" dirty="0" smtClean="0"/>
              <a:t>Your report should look like this:</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094288"/>
            <a:ext cx="9702800" cy="25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8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323851"/>
            <a:ext cx="10131425" cy="749300"/>
          </a:xfrm>
        </p:spPr>
        <p:txBody>
          <a:bodyPr/>
          <a:lstStyle/>
          <a:p>
            <a:r>
              <a:rPr lang="en-US" dirty="0"/>
              <a:t>Example report 3, continued</a:t>
            </a:r>
          </a:p>
        </p:txBody>
      </p:sp>
      <p:sp>
        <p:nvSpPr>
          <p:cNvPr id="3" name="Content Placeholder 2"/>
          <p:cNvSpPr>
            <a:spLocks noGrp="1"/>
          </p:cNvSpPr>
          <p:nvPr>
            <p:ph idx="1"/>
          </p:nvPr>
        </p:nvSpPr>
        <p:spPr>
          <a:xfrm>
            <a:off x="685801" y="1193800"/>
            <a:ext cx="10131425" cy="5162549"/>
          </a:xfrm>
        </p:spPr>
        <p:txBody>
          <a:bodyPr anchor="t">
            <a:normAutofit fontScale="92500" lnSpcReduction="10000"/>
          </a:bodyPr>
          <a:lstStyle/>
          <a:p>
            <a:r>
              <a:rPr lang="en-US" sz="2000" dirty="0" smtClean="0"/>
              <a:t>STEP 6:  </a:t>
            </a:r>
            <a:r>
              <a:rPr lang="en-US" sz="2000" dirty="0"/>
              <a:t>Choose NEW Analysis, then PHYSICAL ITEMS.  Add the following fields and </a:t>
            </a:r>
            <a:r>
              <a:rPr lang="en-US" sz="2000" u="sng" dirty="0"/>
              <a:t>SAVE</a:t>
            </a:r>
            <a:r>
              <a:rPr lang="en-US" sz="2000" dirty="0" smtClean="0"/>
              <a:t>:</a:t>
            </a:r>
          </a:p>
          <a:p>
            <a:pPr lvl="1"/>
            <a:r>
              <a:rPr lang="en-US" sz="1800" dirty="0" smtClean="0"/>
              <a:t>Bibliographic Details:  Network Id</a:t>
            </a:r>
          </a:p>
          <a:p>
            <a:pPr lvl="1"/>
            <a:r>
              <a:rPr lang="en-US" sz="1800" dirty="0" smtClean="0"/>
              <a:t>Bibliographic Details:  Title</a:t>
            </a:r>
          </a:p>
          <a:p>
            <a:pPr lvl="1"/>
            <a:r>
              <a:rPr lang="en-US" sz="1800" dirty="0" smtClean="0"/>
              <a:t>Bibliographic Details:  ISBN</a:t>
            </a:r>
          </a:p>
          <a:p>
            <a:pPr lvl="1"/>
            <a:r>
              <a:rPr lang="en-US" sz="1800" dirty="0" smtClean="0"/>
              <a:t>Institution:  Institution Name</a:t>
            </a:r>
          </a:p>
          <a:p>
            <a:pPr lvl="1"/>
            <a:r>
              <a:rPr lang="en-US" sz="1800" dirty="0" smtClean="0"/>
              <a:t>Institution:  Institution Name (a second time)</a:t>
            </a:r>
          </a:p>
          <a:p>
            <a:r>
              <a:rPr lang="en-US" sz="2000" dirty="0"/>
              <a:t>STEP </a:t>
            </a:r>
            <a:r>
              <a:rPr lang="en-US" sz="2000" dirty="0" smtClean="0"/>
              <a:t>7:  </a:t>
            </a:r>
            <a:r>
              <a:rPr lang="en-US" sz="2000" dirty="0"/>
              <a:t>Create the </a:t>
            </a:r>
            <a:r>
              <a:rPr lang="en-US" sz="2000" dirty="0" smtClean="0"/>
              <a:t>filter </a:t>
            </a:r>
            <a:r>
              <a:rPr lang="en-US" sz="2000" dirty="0"/>
              <a:t>and </a:t>
            </a:r>
            <a:r>
              <a:rPr lang="en-US" sz="2000" u="sng" dirty="0" smtClean="0"/>
              <a:t>SAVE</a:t>
            </a:r>
          </a:p>
          <a:p>
            <a:pPr lvl="1"/>
            <a:r>
              <a:rPr lang="en-US" sz="1800" dirty="0" smtClean="0"/>
              <a:t>Open the filter menu for Network Id</a:t>
            </a:r>
          </a:p>
          <a:p>
            <a:pPr lvl="1"/>
            <a:r>
              <a:rPr lang="en-US" sz="1800" dirty="0" smtClean="0"/>
              <a:t>In the Operator dropdown, scroll to the bottom and select “is based on the results of another analysis”</a:t>
            </a:r>
          </a:p>
          <a:p>
            <a:pPr lvl="1"/>
            <a:r>
              <a:rPr lang="en-US" sz="1800" dirty="0" smtClean="0"/>
              <a:t>Browse for the Weeding Targets report you just created</a:t>
            </a:r>
          </a:p>
          <a:p>
            <a:pPr lvl="1"/>
            <a:r>
              <a:rPr lang="en-US" sz="1800" dirty="0" smtClean="0"/>
              <a:t>Keep Relationship set for “is equal to any”</a:t>
            </a:r>
          </a:p>
          <a:p>
            <a:pPr lvl="1"/>
            <a:r>
              <a:rPr lang="en-US" sz="1800" dirty="0" smtClean="0"/>
              <a:t>Set Use values in Column to Network Id and click OK</a:t>
            </a:r>
          </a:p>
          <a:p>
            <a:pPr lvl="1"/>
            <a:r>
              <a:rPr lang="en-US" sz="1800" dirty="0" smtClean="0"/>
              <a:t>Your filter should look like this:  </a:t>
            </a:r>
            <a:endParaRPr lang="en-US" sz="1800" dirty="0"/>
          </a:p>
          <a:p>
            <a:pPr lvl="1"/>
            <a:endParaRPr lang="en-US" sz="18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5592763"/>
            <a:ext cx="5238750" cy="6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51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normAutofit/>
          </a:bodyPr>
          <a:lstStyle/>
          <a:p>
            <a:r>
              <a:rPr lang="en-US" sz="2400" dirty="0" smtClean="0"/>
              <a:t>STEP 8:  Create a formula for Number of Other Institutions</a:t>
            </a:r>
          </a:p>
          <a:p>
            <a:pPr lvl="1"/>
            <a:r>
              <a:rPr lang="en-US" sz="2000" dirty="0" smtClean="0"/>
              <a:t>Mouse over the second Institution Name field and choose Edit Formula</a:t>
            </a:r>
          </a:p>
          <a:p>
            <a:pPr lvl="1"/>
            <a:endParaRPr lang="en-US" sz="2000" dirty="0" smtClean="0"/>
          </a:p>
          <a:p>
            <a:pPr lvl="1"/>
            <a:r>
              <a:rPr lang="en-US" sz="2000" dirty="0" smtClean="0"/>
              <a:t>In the Column Formula window, click the “f(…)” button</a:t>
            </a:r>
          </a:p>
          <a:p>
            <a:pPr lvl="2"/>
            <a:r>
              <a:rPr lang="en-US" sz="1800" dirty="0" smtClean="0"/>
              <a:t>Make </a:t>
            </a:r>
            <a:r>
              <a:rPr lang="en-US" sz="1800" dirty="0"/>
              <a:t>sure that "</a:t>
            </a:r>
            <a:r>
              <a:rPr lang="en-US" sz="1800" dirty="0" err="1"/>
              <a:t>Institution"."Institution</a:t>
            </a:r>
            <a:r>
              <a:rPr lang="en-US" sz="1800" dirty="0"/>
              <a:t> </a:t>
            </a:r>
            <a:r>
              <a:rPr lang="en-US" sz="1800" dirty="0" smtClean="0"/>
              <a:t>Name“ is highlighted before you click the button</a:t>
            </a:r>
          </a:p>
          <a:p>
            <a:pPr lvl="1"/>
            <a:r>
              <a:rPr lang="en-US" sz="2000" dirty="0" smtClean="0"/>
              <a:t>The Insert Function window will open up.  Choose the first folder:  Aggregate and double-click it</a:t>
            </a:r>
          </a:p>
          <a:p>
            <a:pPr lvl="1"/>
            <a:r>
              <a:rPr lang="en-US" sz="2000" dirty="0" smtClean="0"/>
              <a:t>Click on </a:t>
            </a:r>
            <a:r>
              <a:rPr lang="en-US" sz="2000" dirty="0" err="1" smtClean="0"/>
              <a:t>CountDistinct</a:t>
            </a:r>
            <a:r>
              <a:rPr lang="en-US" sz="2000" dirty="0" smtClean="0"/>
              <a:t> and then click OK</a:t>
            </a:r>
          </a:p>
          <a:p>
            <a:pPr lvl="1"/>
            <a:r>
              <a:rPr lang="en-US" sz="2000" dirty="0" smtClean="0"/>
              <a:t>Your formula should now look </a:t>
            </a:r>
            <a:r>
              <a:rPr lang="en-US" sz="2000" dirty="0"/>
              <a:t>like this:  COUNT(DISTINCT "</a:t>
            </a:r>
            <a:r>
              <a:rPr lang="en-US" sz="2000" dirty="0" err="1"/>
              <a:t>Institution"."Institution</a:t>
            </a:r>
            <a:r>
              <a:rPr lang="en-US" sz="2000" dirty="0"/>
              <a:t> Name</a:t>
            </a:r>
            <a:r>
              <a:rPr lang="en-US" sz="2000" dirty="0" smtClean="0"/>
              <a:t>")</a:t>
            </a:r>
          </a:p>
          <a:p>
            <a:pPr lvl="2"/>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608" y="1231900"/>
            <a:ext cx="2245438" cy="157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7" y="2520950"/>
            <a:ext cx="923925" cy="57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9620250" y="1924050"/>
            <a:ext cx="609600" cy="3302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629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317501" y="1371600"/>
            <a:ext cx="11125199" cy="5054599"/>
          </a:xfrm>
        </p:spPr>
        <p:txBody>
          <a:bodyPr anchor="t">
            <a:normAutofit lnSpcReduction="10000"/>
          </a:bodyPr>
          <a:lstStyle/>
          <a:p>
            <a:pPr lvl="1"/>
            <a:r>
              <a:rPr lang="en-US" sz="2400" dirty="0" smtClean="0"/>
              <a:t>STEP 8, Continued</a:t>
            </a:r>
          </a:p>
          <a:p>
            <a:pPr lvl="2"/>
            <a:r>
              <a:rPr lang="en-US" sz="2000" dirty="0" smtClean="0"/>
              <a:t>Click </a:t>
            </a:r>
            <a:r>
              <a:rPr lang="en-US" sz="2000" dirty="0"/>
              <a:t>just inside the last parenthesis, then type (without quotes, but include spaces) “ by “</a:t>
            </a:r>
          </a:p>
          <a:p>
            <a:pPr lvl="2"/>
            <a:r>
              <a:rPr lang="en-US" sz="2000" dirty="0"/>
              <a:t>In the Subject Areas window, click on Bibliographic Details, then Network Id.  Click the </a:t>
            </a:r>
            <a:r>
              <a:rPr lang="en-US" sz="2000" b="1" dirty="0"/>
              <a:t>&gt;</a:t>
            </a:r>
            <a:r>
              <a:rPr lang="en-US" sz="2000" dirty="0"/>
              <a:t> icon between the windows</a:t>
            </a:r>
          </a:p>
          <a:p>
            <a:pPr lvl="2"/>
            <a:r>
              <a:rPr lang="en-US" sz="2000" dirty="0"/>
              <a:t>Your formula should now look like this:  COUNT(DISTINCT "</a:t>
            </a:r>
            <a:r>
              <a:rPr lang="en-US" sz="2000" dirty="0" err="1"/>
              <a:t>Institution"."Institution</a:t>
            </a:r>
            <a:r>
              <a:rPr lang="en-US" sz="2000" dirty="0"/>
              <a:t> Name" by "Bibliographic </a:t>
            </a:r>
            <a:r>
              <a:rPr lang="en-US" sz="2000" dirty="0" err="1"/>
              <a:t>Details"."Network</a:t>
            </a:r>
            <a:r>
              <a:rPr lang="en-US" sz="2000" dirty="0"/>
              <a:t> Id")</a:t>
            </a:r>
          </a:p>
          <a:p>
            <a:pPr lvl="2"/>
            <a:r>
              <a:rPr lang="en-US" sz="2000" dirty="0"/>
              <a:t>Click outside the last parenthesis and type (without quotes) “-1” (so you don’t include your own institution in the count)</a:t>
            </a:r>
          </a:p>
          <a:p>
            <a:pPr lvl="2"/>
            <a:r>
              <a:rPr lang="en-US" sz="2000" dirty="0"/>
              <a:t>It should look like this:  COUNT(DISTINCT "</a:t>
            </a:r>
            <a:r>
              <a:rPr lang="en-US" sz="2000" dirty="0" err="1"/>
              <a:t>Institution"."Institution</a:t>
            </a:r>
            <a:r>
              <a:rPr lang="en-US" sz="2000" dirty="0"/>
              <a:t> Name" by "Bibliographic </a:t>
            </a:r>
            <a:r>
              <a:rPr lang="en-US" sz="2000" dirty="0" err="1"/>
              <a:t>Details"."Network</a:t>
            </a:r>
            <a:r>
              <a:rPr lang="en-US" sz="2000" dirty="0"/>
              <a:t> Id")-1</a:t>
            </a:r>
          </a:p>
          <a:p>
            <a:pPr lvl="2"/>
            <a:r>
              <a:rPr lang="en-US" sz="2000" dirty="0"/>
              <a:t>Click the Custom Headings box under Column Heading and rename the column to “Number of Institutions”</a:t>
            </a:r>
          </a:p>
          <a:p>
            <a:pPr lvl="2"/>
            <a:r>
              <a:rPr lang="en-US" sz="2000" dirty="0"/>
              <a:t>Click OK and </a:t>
            </a:r>
            <a:r>
              <a:rPr lang="en-US" sz="2000" u="sng" dirty="0" smtClean="0"/>
              <a:t>SAVE</a:t>
            </a:r>
          </a:p>
          <a:p>
            <a:pPr lvl="2"/>
            <a:endParaRPr lang="en-US" u="sng" dirty="0"/>
          </a:p>
          <a:p>
            <a:endParaRPr lang="en-US" dirty="0"/>
          </a:p>
        </p:txBody>
      </p:sp>
    </p:spTree>
    <p:extLst>
      <p:ext uri="{BB962C8B-B14F-4D97-AF65-F5344CB8AC3E}">
        <p14:creationId xmlns:p14="http://schemas.microsoft.com/office/powerpoint/2010/main" val="404721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199" y="1909870"/>
            <a:ext cx="7715251" cy="4465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lstStyle/>
          <a:p>
            <a:pPr lvl="1"/>
            <a:r>
              <a:rPr lang="en-US" sz="2400" dirty="0" smtClean="0"/>
              <a:t>STEP 8, Illustrated</a:t>
            </a:r>
          </a:p>
          <a:p>
            <a:pPr lvl="2"/>
            <a:endParaRPr lang="en-US" u="sng" dirty="0"/>
          </a:p>
          <a:p>
            <a:endParaRPr lang="en-US" dirty="0"/>
          </a:p>
        </p:txBody>
      </p:sp>
      <p:cxnSp>
        <p:nvCxnSpPr>
          <p:cNvPr id="5" name="Straight Arrow Connector 4"/>
          <p:cNvCxnSpPr/>
          <p:nvPr/>
        </p:nvCxnSpPr>
        <p:spPr>
          <a:xfrm flipV="1">
            <a:off x="2711450" y="2800350"/>
            <a:ext cx="793750" cy="12065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62350" y="4541839"/>
            <a:ext cx="679450" cy="64611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24400" y="5664200"/>
            <a:ext cx="469900" cy="4191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95787" y="4483885"/>
            <a:ext cx="485775" cy="411158"/>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5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457200"/>
            <a:ext cx="10131425" cy="860331"/>
          </a:xfrm>
        </p:spPr>
        <p:txBody>
          <a:bodyPr/>
          <a:lstStyle/>
          <a:p>
            <a:r>
              <a:rPr lang="en-US" dirty="0"/>
              <a:t>When to use nz analytics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355846"/>
              </p:ext>
            </p:extLst>
          </p:nvPr>
        </p:nvGraphicFramePr>
        <p:xfrm>
          <a:off x="570369" y="1647731"/>
          <a:ext cx="11018067" cy="4663440"/>
        </p:xfrm>
        <a:graphic>
          <a:graphicData uri="http://schemas.openxmlformats.org/drawingml/2006/table">
            <a:tbl>
              <a:tblPr firstRow="1" bandRow="1">
                <a:tableStyleId>{21E4AEA4-8DFA-4A89-87EB-49C32662AFE0}</a:tableStyleId>
              </a:tblPr>
              <a:tblGrid>
                <a:gridCol w="8718487">
                  <a:extLst>
                    <a:ext uri="{9D8B030D-6E8A-4147-A177-3AD203B41FA5}">
                      <a16:colId xmlns:a16="http://schemas.microsoft.com/office/drawing/2014/main" val="1783398196"/>
                    </a:ext>
                  </a:extLst>
                </a:gridCol>
                <a:gridCol w="1204110">
                  <a:extLst>
                    <a:ext uri="{9D8B030D-6E8A-4147-A177-3AD203B41FA5}">
                      <a16:colId xmlns:a16="http://schemas.microsoft.com/office/drawing/2014/main" val="2458100486"/>
                    </a:ext>
                  </a:extLst>
                </a:gridCol>
                <a:gridCol w="1095470">
                  <a:extLst>
                    <a:ext uri="{9D8B030D-6E8A-4147-A177-3AD203B41FA5}">
                      <a16:colId xmlns:a16="http://schemas.microsoft.com/office/drawing/2014/main" val="130912449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Always use IZ Analytics if possible because it’s much faster and you don’t have to filter out other institutions</a:t>
                      </a:r>
                    </a:p>
                  </a:txBody>
                  <a:tcPr anchor="ctr"/>
                </a:tc>
                <a:tc>
                  <a:txBody>
                    <a:bodyPr/>
                    <a:lstStyle/>
                    <a:p>
                      <a:pPr algn="ctr"/>
                      <a:r>
                        <a:rPr lang="en-US" dirty="0" smtClean="0"/>
                        <a:t>Institution Zone Analytics</a:t>
                      </a:r>
                      <a:endParaRPr lang="en-US" dirty="0"/>
                    </a:p>
                  </a:txBody>
                  <a:tcPr anchor="ctr"/>
                </a:tc>
                <a:tc>
                  <a:txBody>
                    <a:bodyPr/>
                    <a:lstStyle/>
                    <a:p>
                      <a:pPr algn="ctr"/>
                      <a:r>
                        <a:rPr lang="en-US" dirty="0" smtClean="0"/>
                        <a:t>Network Zone Analytics</a:t>
                      </a:r>
                      <a:endParaRPr lang="en-US" dirty="0"/>
                    </a:p>
                  </a:txBody>
                  <a:tcPr anchor="ctr"/>
                </a:tc>
                <a:extLst>
                  <a:ext uri="{0D108BD9-81ED-4DB2-BD59-A6C34878D82A}">
                    <a16:rowId xmlns:a16="http://schemas.microsoft.com/office/drawing/2014/main" val="2652868474"/>
                  </a:ext>
                </a:extLst>
              </a:tr>
              <a:tr h="370840">
                <a:tc>
                  <a:txBody>
                    <a:bodyPr/>
                    <a:lstStyle/>
                    <a:p>
                      <a:r>
                        <a:rPr lang="en-US" dirty="0" smtClean="0"/>
                        <a:t>E-Resources inventory (including NZ-managed resources) with basic bib</a:t>
                      </a:r>
                      <a:r>
                        <a:rPr lang="en-US" baseline="0" dirty="0" smtClean="0"/>
                        <a:t> data (title, ID)</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2">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sym typeface="Wingdings 2" panose="05020102010507070707" pitchFamily="18" charset="2"/>
                        </a:rPr>
                        <a:t></a:t>
                      </a:r>
                      <a:endParaRPr lang="en-US" sz="2400" b="1" kern="1200" dirty="0" smtClean="0">
                        <a:solidFill>
                          <a:schemeClr val="accent2">
                            <a:lumMod val="50000"/>
                          </a:schemeClr>
                        </a:solidFill>
                        <a:latin typeface="+mn-lt"/>
                        <a:ea typeface="+mn-ea"/>
                        <a:cs typeface="+mn-cs"/>
                      </a:endParaRPr>
                    </a:p>
                  </a:txBody>
                  <a:tcPr anchor="ctr"/>
                </a:tc>
                <a:extLst>
                  <a:ext uri="{0D108BD9-81ED-4DB2-BD59-A6C34878D82A}">
                    <a16:rowId xmlns:a16="http://schemas.microsoft.com/office/drawing/2014/main" val="2515320753"/>
                  </a:ext>
                </a:extLst>
              </a:tr>
              <a:tr h="370840">
                <a:tc>
                  <a:txBody>
                    <a:bodyPr/>
                    <a:lstStyle/>
                    <a:p>
                      <a:r>
                        <a:rPr lang="en-US" dirty="0" smtClean="0"/>
                        <a:t>E-Resources inventory (including NZ-managed</a:t>
                      </a:r>
                      <a:r>
                        <a:rPr lang="en-US" baseline="0" dirty="0" smtClean="0"/>
                        <a:t> resources) with any other bib data</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5">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kern="1200" dirty="0" smtClean="0">
                          <a:sym typeface="Wingdings 2" panose="05020102010507070707" pitchFamily="18" charset="2"/>
                        </a:rPr>
                        <a:t></a:t>
                      </a:r>
                      <a:endParaRPr lang="en-US" sz="2800" b="1" kern="1200" dirty="0" smtClean="0">
                        <a:solidFill>
                          <a:schemeClr val="accent2">
                            <a:lumMod val="50000"/>
                          </a:schemeClr>
                        </a:solidFill>
                        <a:latin typeface="+mn-lt"/>
                        <a:ea typeface="+mn-ea"/>
                        <a:cs typeface="+mn-cs"/>
                      </a:endParaRPr>
                    </a:p>
                  </a:txBody>
                  <a:tcPr anchor="ctr"/>
                </a:tc>
                <a:extLst>
                  <a:ext uri="{0D108BD9-81ED-4DB2-BD59-A6C34878D82A}">
                    <a16:rowId xmlns:a16="http://schemas.microsoft.com/office/drawing/2014/main" val="195031866"/>
                  </a:ext>
                </a:extLst>
              </a:tr>
              <a:tr h="370840">
                <a:tc>
                  <a:txBody>
                    <a:bodyPr/>
                    <a:lstStyle/>
                    <a:p>
                      <a:r>
                        <a:rPr lang="en-US" dirty="0" smtClean="0"/>
                        <a:t>E-Resources usage for</a:t>
                      </a:r>
                      <a:r>
                        <a:rPr lang="en-US" baseline="0" dirty="0" smtClean="0"/>
                        <a:t> IZ- and NZ-managed resources</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val="169450860"/>
                  </a:ext>
                </a:extLst>
              </a:tr>
              <a:tr h="370840">
                <a:tc>
                  <a:txBody>
                    <a:bodyPr/>
                    <a:lstStyle/>
                    <a:p>
                      <a:r>
                        <a:rPr lang="en-US" dirty="0" smtClean="0"/>
                        <a:t>Resources my institution has loaned to other partners in my network</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val="211083209"/>
                  </a:ext>
                </a:extLst>
              </a:tr>
              <a:tr h="370840">
                <a:tc>
                  <a:txBody>
                    <a:bodyPr/>
                    <a:lstStyle/>
                    <a:p>
                      <a:r>
                        <a:rPr lang="en-US" dirty="0" smtClean="0"/>
                        <a:t>Resources my institution</a:t>
                      </a:r>
                      <a:r>
                        <a:rPr lang="en-US" baseline="0" dirty="0" smtClean="0"/>
                        <a:t> has borrowed from other partners in my network w/basic bib data</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val="3794230488"/>
                  </a:ext>
                </a:extLst>
              </a:tr>
              <a:tr h="370840">
                <a:tc>
                  <a:txBody>
                    <a:bodyPr/>
                    <a:lstStyle/>
                    <a:p>
                      <a:r>
                        <a:rPr lang="en-US" dirty="0" smtClean="0"/>
                        <a:t>Resources my institution has borrowed from other partners in network with any other bib data (must</a:t>
                      </a:r>
                      <a:r>
                        <a:rPr lang="en-US" baseline="0" dirty="0" smtClean="0"/>
                        <a:t> run lending report filtered for my institution as partner)</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val="2626050870"/>
                  </a:ext>
                </a:extLst>
              </a:tr>
              <a:tr h="370840">
                <a:tc>
                  <a:txBody>
                    <a:bodyPr/>
                    <a:lstStyle/>
                    <a:p>
                      <a:r>
                        <a:rPr lang="en-US" dirty="0" smtClean="0"/>
                        <a:t>Print resources my institution owns</a:t>
                      </a:r>
                      <a:r>
                        <a:rPr lang="en-US" baseline="0" dirty="0" smtClean="0"/>
                        <a:t> compared to other institutions in the Network Zone</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E45C8A">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val="2192223380"/>
                  </a:ext>
                </a:extLst>
              </a:tr>
            </a:tbl>
          </a:graphicData>
        </a:graphic>
      </p:graphicFrame>
    </p:spTree>
    <p:extLst>
      <p:ext uri="{BB962C8B-B14F-4D97-AF65-F5344CB8AC3E}">
        <p14:creationId xmlns:p14="http://schemas.microsoft.com/office/powerpoint/2010/main" val="167041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74650"/>
            <a:ext cx="10131425" cy="7958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85801" y="1250950"/>
            <a:ext cx="10131425" cy="4540251"/>
          </a:xfrm>
        </p:spPr>
        <p:txBody>
          <a:bodyPr anchor="t"/>
          <a:lstStyle/>
          <a:p>
            <a:r>
              <a:rPr lang="en-US" sz="2000" dirty="0" smtClean="0"/>
              <a:t>Click on results to run the reports.  It will take a long time.</a:t>
            </a:r>
          </a:p>
          <a:p>
            <a:r>
              <a:rPr lang="en-US" sz="2000" dirty="0" smtClean="0"/>
              <a:t>Your report should look like this: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256062"/>
            <a:ext cx="9937750" cy="354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48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0851"/>
            <a:ext cx="10131425" cy="552450"/>
          </a:xfrm>
        </p:spPr>
        <p:txBody>
          <a:bodyPr>
            <a:normAutofit fontScale="90000"/>
          </a:bodyPr>
          <a:lstStyle/>
          <a:p>
            <a:r>
              <a:rPr lang="en-US" dirty="0" smtClean="0"/>
              <a:t>Example report 3</a:t>
            </a:r>
            <a:endParaRPr lang="en-US" dirty="0"/>
          </a:p>
        </p:txBody>
      </p:sp>
      <p:sp>
        <p:nvSpPr>
          <p:cNvPr id="4" name="Content Placeholder 3"/>
          <p:cNvSpPr>
            <a:spLocks noGrp="1"/>
          </p:cNvSpPr>
          <p:nvPr>
            <p:ph idx="1"/>
          </p:nvPr>
        </p:nvSpPr>
        <p:spPr>
          <a:xfrm>
            <a:off x="755650" y="1416049"/>
            <a:ext cx="10693399" cy="4387851"/>
          </a:xfrm>
        </p:spPr>
        <p:txBody>
          <a:bodyPr anchor="t">
            <a:normAutofit/>
          </a:bodyPr>
          <a:lstStyle/>
          <a:p>
            <a:r>
              <a:rPr lang="en-US" sz="2000" dirty="0" smtClean="0"/>
              <a:t>You can remove the institution listing if you just want the number of other owning institutions</a:t>
            </a:r>
          </a:p>
          <a:p>
            <a:r>
              <a:rPr lang="en-US" sz="2000" dirty="0" smtClean="0"/>
              <a:t>You can also filter to show only titles with more than a certain number of other owning institutions</a:t>
            </a:r>
            <a:endParaRPr lang="en-US"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95943"/>
            <a:ext cx="10464800" cy="2025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6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3251" y="229355"/>
            <a:ext cx="10131425" cy="748420"/>
          </a:xfrm>
        </p:spPr>
        <p:txBody>
          <a:bodyPr/>
          <a:lstStyle/>
          <a:p>
            <a:r>
              <a:rPr lang="en-US" dirty="0" smtClean="0"/>
              <a:t>Quick reference – campus names and codes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172423"/>
              </p:ext>
            </p:extLst>
          </p:nvPr>
        </p:nvGraphicFramePr>
        <p:xfrm>
          <a:off x="1358018" y="977775"/>
          <a:ext cx="9388445" cy="5502657"/>
        </p:xfrm>
        <a:graphic>
          <a:graphicData uri="http://schemas.openxmlformats.org/drawingml/2006/table">
            <a:tbl>
              <a:tblPr firstRow="1" bandRow="1">
                <a:tableStyleId>{9DCAF9ED-07DC-4A11-8D7F-57B35C25682E}</a:tableStyleId>
              </a:tblPr>
              <a:tblGrid>
                <a:gridCol w="1567266">
                  <a:extLst>
                    <a:ext uri="{9D8B030D-6E8A-4147-A177-3AD203B41FA5}">
                      <a16:colId xmlns:a16="http://schemas.microsoft.com/office/drawing/2014/main" val="1246677932"/>
                    </a:ext>
                  </a:extLst>
                </a:gridCol>
                <a:gridCol w="2175171">
                  <a:extLst>
                    <a:ext uri="{9D8B030D-6E8A-4147-A177-3AD203B41FA5}">
                      <a16:colId xmlns:a16="http://schemas.microsoft.com/office/drawing/2014/main" val="3235259126"/>
                    </a:ext>
                  </a:extLst>
                </a:gridCol>
                <a:gridCol w="1436147">
                  <a:extLst>
                    <a:ext uri="{9D8B030D-6E8A-4147-A177-3AD203B41FA5}">
                      <a16:colId xmlns:a16="http://schemas.microsoft.com/office/drawing/2014/main" val="3460279886"/>
                    </a:ext>
                  </a:extLst>
                </a:gridCol>
                <a:gridCol w="4209861">
                  <a:extLst>
                    <a:ext uri="{9D8B030D-6E8A-4147-A177-3AD203B41FA5}">
                      <a16:colId xmlns:a16="http://schemas.microsoft.com/office/drawing/2014/main" val="1436832978"/>
                    </a:ext>
                  </a:extLst>
                </a:gridCol>
              </a:tblGrid>
              <a:tr h="212358">
                <a:tc>
                  <a:txBody>
                    <a:bodyPr/>
                    <a:lstStyle/>
                    <a:p>
                      <a:pPr algn="l" fontAlgn="b"/>
                      <a:r>
                        <a:rPr lang="en-US" sz="1200" u="none" strike="noStrike" dirty="0">
                          <a:effectLst/>
                        </a:rPr>
                        <a:t>CSU+ Partner Name</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Code or </a:t>
                      </a:r>
                      <a:endParaRPr lang="en-US" sz="1200" u="none" strike="noStrike" dirty="0" smtClean="0">
                        <a:effectLst/>
                      </a:endParaRPr>
                    </a:p>
                    <a:p>
                      <a:pPr algn="l" fontAlgn="b"/>
                      <a:r>
                        <a:rPr lang="en-US" sz="1200" u="none" strike="noStrike" dirty="0" smtClean="0">
                          <a:effectLst/>
                        </a:rPr>
                        <a:t>Available </a:t>
                      </a:r>
                      <a:r>
                        <a:rPr lang="en-US" sz="1200" u="none" strike="noStrike" dirty="0">
                          <a:effectLst/>
                        </a:rPr>
                        <a:t>for Group </a:t>
                      </a:r>
                      <a:r>
                        <a:rPr lang="en-US" sz="1200" u="none" strike="noStrike" dirty="0" smtClean="0">
                          <a:effectLst/>
                        </a:rPr>
                        <a:t>Members</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Available for Group</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Name</a:t>
                      </a:r>
                      <a:endParaRPr lang="en-US" sz="1200" b="1" i="0" u="none" strike="noStrike" dirty="0">
                        <a:solidFill>
                          <a:schemeClr val="tx1"/>
                        </a:solidFill>
                        <a:effectLst/>
                        <a:latin typeface="Calibri" panose="020F0502020204030204" pitchFamily="34" charset="0"/>
                      </a:endParaRPr>
                    </a:p>
                  </a:txBody>
                  <a:tcPr marL="45720" marR="45720" marT="0" marB="0" anchor="ctr"/>
                </a:tc>
                <a:extLst>
                  <a:ext uri="{0D108BD9-81ED-4DB2-BD59-A6C34878D82A}">
                    <a16:rowId xmlns:a16="http://schemas.microsoft.com/office/drawing/2014/main" val="728431997"/>
                  </a:ext>
                </a:extLst>
              </a:tr>
              <a:tr h="212358">
                <a:tc>
                  <a:txBody>
                    <a:bodyPr/>
                    <a:lstStyle/>
                    <a:p>
                      <a:pPr algn="l" fontAlgn="b"/>
                      <a:r>
                        <a:rPr lang="en-US" sz="1200" u="none" strike="noStrike">
                          <a:effectLst/>
                        </a:rPr>
                        <a:t>Bakersfield</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01CALS_UBA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Bakersfield</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437694258"/>
                  </a:ext>
                </a:extLst>
              </a:tr>
              <a:tr h="212358">
                <a:tc>
                  <a:txBody>
                    <a:bodyPr/>
                    <a:lstStyle/>
                    <a:p>
                      <a:pPr algn="l" fontAlgn="b"/>
                      <a:r>
                        <a:rPr lang="en-US" sz="1200" u="none" strike="noStrike">
                          <a:effectLst/>
                        </a:rPr>
                        <a:t>Channel Islands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Channel Islands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851895348"/>
                  </a:ext>
                </a:extLst>
              </a:tr>
              <a:tr h="212358">
                <a:tc>
                  <a:txBody>
                    <a:bodyPr/>
                    <a:lstStyle/>
                    <a:p>
                      <a:pPr algn="l" fontAlgn="b"/>
                      <a:r>
                        <a:rPr lang="en-US" sz="1200" u="none" strike="noStrike">
                          <a:effectLst/>
                        </a:rPr>
                        <a:t>Chico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01CALS_CHI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Chico</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4243659326"/>
                  </a:ext>
                </a:extLst>
              </a:tr>
              <a:tr h="212358">
                <a:tc>
                  <a:txBody>
                    <a:bodyPr/>
                    <a:lstStyle/>
                    <a:p>
                      <a:pPr algn="l" fontAlgn="b"/>
                      <a:r>
                        <a:rPr lang="en-US" sz="1200" u="none" strike="noStrike">
                          <a:effectLst/>
                        </a:rPr>
                        <a:t>Dominguez Hills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Dominguez Hills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4007566782"/>
                  </a:ext>
                </a:extLst>
              </a:tr>
              <a:tr h="252663">
                <a:tc>
                  <a:txBody>
                    <a:bodyPr/>
                    <a:lstStyle/>
                    <a:p>
                      <a:pPr algn="l" fontAlgn="b"/>
                      <a:r>
                        <a:rPr lang="en-US" sz="1200" u="none" strike="noStrike">
                          <a:effectLst/>
                        </a:rPr>
                        <a:t>East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01CALS_UHL</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CSUEB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East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530657873"/>
                  </a:ext>
                </a:extLst>
              </a:tr>
              <a:tr h="212358">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839348038"/>
                  </a:ext>
                </a:extLst>
              </a:tr>
              <a:tr h="212358">
                <a:tc>
                  <a:txBody>
                    <a:bodyPr/>
                    <a:lstStyle/>
                    <a:p>
                      <a:pPr algn="l" fontAlgn="b"/>
                      <a:r>
                        <a:rPr lang="en-US" sz="1200" u="none" strike="noStrike">
                          <a:effectLst/>
                        </a:rPr>
                        <a:t>Fullerton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01CALS_FUL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CSUF</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Fullerton</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3346489655"/>
                  </a:ext>
                </a:extLst>
              </a:tr>
              <a:tr h="212358">
                <a:tc>
                  <a:txBody>
                    <a:bodyPr/>
                    <a:lstStyle/>
                    <a:p>
                      <a:pPr algn="l" fontAlgn="b"/>
                      <a:r>
                        <a:rPr lang="en-US" sz="1200" u="none" strike="noStrike">
                          <a:effectLst/>
                        </a:rPr>
                        <a:t>Humboldt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01CALS_HUL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Humboldt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632587075"/>
                  </a:ext>
                </a:extLst>
              </a:tr>
              <a:tr h="212358">
                <a:tc>
                  <a:txBody>
                    <a:bodyPr/>
                    <a:lstStyle/>
                    <a:p>
                      <a:pPr algn="l" fontAlgn="b"/>
                      <a:r>
                        <a:rPr lang="en-US" sz="1200" u="none" strike="noStrike">
                          <a:effectLst/>
                        </a:rPr>
                        <a:t>Long Beach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01CALS_ULB</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Long Beach</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977979769"/>
                  </a:ext>
                </a:extLst>
              </a:tr>
              <a:tr h="212358">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Los Angeles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445925729"/>
                  </a:ext>
                </a:extLst>
              </a:tr>
              <a:tr h="212358">
                <a:tc>
                  <a:txBody>
                    <a:bodyPr/>
                    <a:lstStyle/>
                    <a:p>
                      <a:pPr algn="l" fontAlgn="b"/>
                      <a:r>
                        <a:rPr lang="en-US" sz="1200" u="none" strike="noStrike">
                          <a:effectLst/>
                        </a:rPr>
                        <a:t>Maritime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01CALS_MAL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 Maritime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854460757"/>
                  </a:ext>
                </a:extLst>
              </a:tr>
              <a:tr h="212358">
                <a:tc>
                  <a:txBody>
                    <a:bodyPr/>
                    <a:lstStyle/>
                    <a:p>
                      <a:pPr algn="l" fontAlgn="b"/>
                      <a:r>
                        <a:rPr lang="en-US" sz="1200" u="none" strike="noStrike">
                          <a:effectLst/>
                        </a:rPr>
                        <a:t>Monterey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Monterey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893816696"/>
                  </a:ext>
                </a:extLst>
              </a:tr>
              <a:tr h="212358">
                <a:tc>
                  <a:txBody>
                    <a:bodyPr/>
                    <a:lstStyle/>
                    <a:p>
                      <a:pPr algn="l" fontAlgn="b"/>
                      <a:r>
                        <a:rPr lang="en-US" sz="1200" u="none" strike="noStrike">
                          <a:effectLst/>
                        </a:rPr>
                        <a:t>Moss Landing</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01CALS_MLM</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MLML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Moss Landing Marine Laboratories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904171084"/>
                  </a:ext>
                </a:extLst>
              </a:tr>
              <a:tr h="212358">
                <a:tc>
                  <a:txBody>
                    <a:bodyPr/>
                    <a:lstStyle/>
                    <a:p>
                      <a:pPr algn="l" fontAlgn="b"/>
                      <a:r>
                        <a:rPr lang="en-US" sz="1200" u="none" strike="noStrike">
                          <a:effectLst/>
                        </a:rPr>
                        <a:t>Northridge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01CALS_UNO</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Northridge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504792258"/>
                  </a:ext>
                </a:extLst>
              </a:tr>
              <a:tr h="212358">
                <a:tc>
                  <a:txBody>
                    <a:bodyPr/>
                    <a:lstStyle/>
                    <a:p>
                      <a:pPr algn="l" fontAlgn="b"/>
                      <a:r>
                        <a:rPr lang="en-US" sz="1200" u="none" strike="noStrike">
                          <a:effectLst/>
                        </a:rPr>
                        <a:t>Pomona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01CALS_PUP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CPP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Polytechnic University Pomona</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331728804"/>
                  </a:ext>
                </a:extLst>
              </a:tr>
              <a:tr h="212358">
                <a:tc>
                  <a:txBody>
                    <a:bodyPr/>
                    <a:lstStyle/>
                    <a:p>
                      <a:pPr algn="l" fontAlgn="b"/>
                      <a:r>
                        <a:rPr lang="en-US" sz="1200" u="none" strike="noStrike">
                          <a:effectLst/>
                        </a:rPr>
                        <a:t>Sacramento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Sacramento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905654201"/>
                  </a:ext>
                </a:extLst>
              </a:tr>
              <a:tr h="212358">
                <a:tc>
                  <a:txBody>
                    <a:bodyPr/>
                    <a:lstStyle/>
                    <a:p>
                      <a:pPr algn="l" fontAlgn="b"/>
                      <a:r>
                        <a:rPr lang="en-US" sz="1200" u="none" strike="noStrike">
                          <a:effectLst/>
                        </a:rPr>
                        <a:t>San Bernardino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it-IT" sz="1200" u="none" strike="noStrike">
                          <a:effectLst/>
                        </a:rPr>
                        <a:t>California State University, San Bernardino</a:t>
                      </a:r>
                      <a:endParaRPr lang="it-IT"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3591510932"/>
                  </a:ext>
                </a:extLst>
              </a:tr>
              <a:tr h="212358">
                <a:tc>
                  <a:txBody>
                    <a:bodyPr/>
                    <a:lstStyle/>
                    <a:p>
                      <a:pPr algn="l" fontAlgn="b"/>
                      <a:r>
                        <a:rPr lang="en-US" sz="1200" u="none" strike="noStrike">
                          <a:effectLst/>
                        </a:rPr>
                        <a:t>San Diego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01CALS_SDL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SDSU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Diego State University Library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738130474"/>
                  </a:ext>
                </a:extLst>
              </a:tr>
              <a:tr h="212358">
                <a:tc>
                  <a:txBody>
                    <a:bodyPr/>
                    <a:lstStyle/>
                    <a:p>
                      <a:pPr algn="l" fontAlgn="b"/>
                      <a:r>
                        <a:rPr lang="en-US" sz="1200" u="none" strike="noStrike">
                          <a:effectLst/>
                        </a:rPr>
                        <a:t>San Francisco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SFSU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Francisco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4092818651"/>
                  </a:ext>
                </a:extLst>
              </a:tr>
              <a:tr h="212358">
                <a:tc>
                  <a:txBody>
                    <a:bodyPr/>
                    <a:lstStyle/>
                    <a:p>
                      <a:pPr algn="l" fontAlgn="b"/>
                      <a:r>
                        <a:rPr lang="en-US" sz="1200" u="none" strike="noStrike">
                          <a:effectLst/>
                        </a:rPr>
                        <a:t>San Jose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01CALS_SJO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SJSU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Jose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411112520"/>
                  </a:ext>
                </a:extLst>
              </a:tr>
              <a:tr h="212358">
                <a:tc>
                  <a:txBody>
                    <a:bodyPr/>
                    <a:lstStyle/>
                    <a:p>
                      <a:pPr algn="l" fontAlgn="b"/>
                      <a:r>
                        <a:rPr lang="en-US" sz="1200" u="none" strike="noStrike">
                          <a:effectLst/>
                        </a:rPr>
                        <a:t>San Luis Obispo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SLO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s-ES" sz="1200" u="none" strike="noStrike">
                          <a:effectLst/>
                        </a:rPr>
                        <a:t>Cal Poly University San Luis Obispo</a:t>
                      </a:r>
                      <a:endParaRPr lang="es-E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221473864"/>
                  </a:ext>
                </a:extLst>
              </a:tr>
              <a:tr h="212358">
                <a:tc>
                  <a:txBody>
                    <a:bodyPr/>
                    <a:lstStyle/>
                    <a:p>
                      <a:pPr algn="l" fontAlgn="b"/>
                      <a:r>
                        <a:rPr lang="en-US" sz="1200" u="none" strike="noStrike">
                          <a:effectLst/>
                        </a:rPr>
                        <a:t>San Marcos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San Marcos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554121782"/>
                  </a:ext>
                </a:extLst>
              </a:tr>
              <a:tr h="212358">
                <a:tc>
                  <a:txBody>
                    <a:bodyPr/>
                    <a:lstStyle/>
                    <a:p>
                      <a:pPr algn="l" fontAlgn="b"/>
                      <a:r>
                        <a:rPr lang="en-US" sz="1200" u="none" strike="noStrike">
                          <a:effectLst/>
                        </a:rPr>
                        <a:t>Sonoma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01CALS_SOL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Sonoma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1400365809"/>
                  </a:ext>
                </a:extLst>
              </a:tr>
              <a:tr h="212358">
                <a:tc>
                  <a:txBody>
                    <a:bodyPr/>
                    <a:lstStyle/>
                    <a:p>
                      <a:pPr algn="l" fontAlgn="b"/>
                      <a:r>
                        <a:rPr lang="en-US" sz="1200" u="none" strike="noStrike">
                          <a:effectLst/>
                        </a:rPr>
                        <a:t>Stanislaus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STAN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Stanislaus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val="2741665874"/>
                  </a:ext>
                </a:extLst>
              </a:tr>
            </a:tbl>
          </a:graphicData>
        </a:graphic>
      </p:graphicFrame>
    </p:spTree>
    <p:extLst>
      <p:ext uri="{BB962C8B-B14F-4D97-AF65-F5344CB8AC3E}">
        <p14:creationId xmlns:p14="http://schemas.microsoft.com/office/powerpoint/2010/main" val="222973333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75" y="328944"/>
            <a:ext cx="10131425" cy="875168"/>
          </a:xfrm>
        </p:spPr>
        <p:txBody>
          <a:bodyPr/>
          <a:lstStyle/>
          <a:p>
            <a:r>
              <a:rPr lang="en-US" dirty="0" smtClean="0"/>
              <a:t>Quick reference – statuses &amp; fields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015225"/>
              </p:ext>
            </p:extLst>
          </p:nvPr>
        </p:nvGraphicFramePr>
        <p:xfrm>
          <a:off x="588475" y="1281459"/>
          <a:ext cx="10882266" cy="5090160"/>
        </p:xfrm>
        <a:graphic>
          <a:graphicData uri="http://schemas.openxmlformats.org/drawingml/2006/table">
            <a:tbl>
              <a:tblPr firstRow="1" bandRow="1">
                <a:tableStyleId>{21E4AEA4-8DFA-4A89-87EB-49C32662AFE0}</a:tableStyleId>
              </a:tblPr>
              <a:tblGrid>
                <a:gridCol w="6076570">
                  <a:extLst>
                    <a:ext uri="{9D8B030D-6E8A-4147-A177-3AD203B41FA5}">
                      <a16:colId xmlns:a16="http://schemas.microsoft.com/office/drawing/2014/main" val="58095707"/>
                    </a:ext>
                  </a:extLst>
                </a:gridCol>
                <a:gridCol w="4805696">
                  <a:extLst>
                    <a:ext uri="{9D8B030D-6E8A-4147-A177-3AD203B41FA5}">
                      <a16:colId xmlns:a16="http://schemas.microsoft.com/office/drawing/2014/main" val="2696437563"/>
                    </a:ext>
                  </a:extLst>
                </a:gridCol>
              </a:tblGrid>
              <a:tr h="370840">
                <a:tc>
                  <a:txBody>
                    <a:bodyPr/>
                    <a:lstStyle/>
                    <a:p>
                      <a:r>
                        <a:rPr lang="en-US" dirty="0" smtClean="0"/>
                        <a:t>Field</a:t>
                      </a:r>
                      <a:endParaRPr lang="en-US" dirty="0"/>
                    </a:p>
                  </a:txBody>
                  <a:tcPr/>
                </a:tc>
                <a:tc>
                  <a:txBody>
                    <a:bodyPr/>
                    <a:lstStyle/>
                    <a:p>
                      <a:r>
                        <a:rPr lang="en-US" dirty="0" smtClean="0"/>
                        <a:t>Available Choices</a:t>
                      </a:r>
                      <a:endParaRPr lang="en-US" dirty="0"/>
                    </a:p>
                  </a:txBody>
                  <a:tcPr/>
                </a:tc>
                <a:extLst>
                  <a:ext uri="{0D108BD9-81ED-4DB2-BD59-A6C34878D82A}">
                    <a16:rowId xmlns:a16="http://schemas.microsoft.com/office/drawing/2014/main" val="2183258912"/>
                  </a:ext>
                </a:extLst>
              </a:tr>
              <a:tr h="370840">
                <a:tc>
                  <a:txBody>
                    <a:bodyPr/>
                    <a:lstStyle/>
                    <a:p>
                      <a:r>
                        <a:rPr lang="en-US" dirty="0" smtClean="0"/>
                        <a:t>Lifecycle (Bibliographic,</a:t>
                      </a:r>
                      <a:r>
                        <a:rPr lang="en-US" baseline="0" dirty="0" smtClean="0"/>
                        <a:t> E-Collection, Portfolio)</a:t>
                      </a:r>
                      <a:endParaRPr lang="en-US" dirty="0" smtClean="0"/>
                    </a:p>
                  </a:txBody>
                  <a:tcPr/>
                </a:tc>
                <a:tc>
                  <a:txBody>
                    <a:bodyPr/>
                    <a:lstStyle/>
                    <a:p>
                      <a:r>
                        <a:rPr lang="en-US" dirty="0" smtClean="0"/>
                        <a:t>In Repository,</a:t>
                      </a:r>
                      <a:r>
                        <a:rPr lang="en-US" baseline="0" dirty="0" smtClean="0"/>
                        <a:t> Deleted</a:t>
                      </a:r>
                      <a:endParaRPr lang="en-US" dirty="0"/>
                    </a:p>
                  </a:txBody>
                  <a:tcPr/>
                </a:tc>
                <a:extLst>
                  <a:ext uri="{0D108BD9-81ED-4DB2-BD59-A6C34878D82A}">
                    <a16:rowId xmlns:a16="http://schemas.microsoft.com/office/drawing/2014/main" val="3607332084"/>
                  </a:ext>
                </a:extLst>
              </a:tr>
              <a:tr h="370840">
                <a:tc>
                  <a:txBody>
                    <a:bodyPr/>
                    <a:lstStyle/>
                    <a:p>
                      <a:r>
                        <a:rPr lang="en-US" dirty="0" smtClean="0"/>
                        <a:t>Lifecycle (Holdings, Item)</a:t>
                      </a:r>
                    </a:p>
                  </a:txBody>
                  <a:tcPr/>
                </a:tc>
                <a:tc>
                  <a:txBody>
                    <a:bodyPr/>
                    <a:lstStyle/>
                    <a:p>
                      <a:r>
                        <a:rPr lang="en-US" dirty="0" smtClean="0"/>
                        <a:t>Active, Deleted</a:t>
                      </a:r>
                      <a:endParaRPr lang="en-US" dirty="0"/>
                    </a:p>
                  </a:txBody>
                  <a:tcPr/>
                </a:tc>
                <a:extLst>
                  <a:ext uri="{0D108BD9-81ED-4DB2-BD59-A6C34878D82A}">
                    <a16:rowId xmlns:a16="http://schemas.microsoft.com/office/drawing/2014/main" val="10002"/>
                  </a:ext>
                </a:extLst>
              </a:tr>
              <a:tr h="370840">
                <a:tc>
                  <a:txBody>
                    <a:bodyPr/>
                    <a:lstStyle/>
                    <a:p>
                      <a:r>
                        <a:rPr lang="en-US" dirty="0" smtClean="0"/>
                        <a:t>Portfolio Availability</a:t>
                      </a:r>
                      <a:endParaRPr lang="en-US" dirty="0"/>
                    </a:p>
                  </a:txBody>
                  <a:tcPr/>
                </a:tc>
                <a:tc>
                  <a:txBody>
                    <a:bodyPr/>
                    <a:lstStyle/>
                    <a:p>
                      <a:r>
                        <a:rPr lang="en-US" dirty="0" smtClean="0"/>
                        <a:t>Available, Not Available</a:t>
                      </a:r>
                      <a:endParaRPr lang="en-US" dirty="0"/>
                    </a:p>
                  </a:txBody>
                  <a:tcPr/>
                </a:tc>
                <a:extLst>
                  <a:ext uri="{0D108BD9-81ED-4DB2-BD59-A6C34878D82A}">
                    <a16:rowId xmlns:a16="http://schemas.microsoft.com/office/drawing/2014/main" val="1167255603"/>
                  </a:ext>
                </a:extLst>
              </a:tr>
              <a:tr h="370840">
                <a:tc>
                  <a:txBody>
                    <a:bodyPr/>
                    <a:lstStyle/>
                    <a:p>
                      <a:r>
                        <a:rPr lang="en-US" dirty="0" smtClean="0"/>
                        <a:t>Item Base Status (Physical Items, Fulfillment)</a:t>
                      </a:r>
                      <a:endParaRPr lang="en-US" dirty="0"/>
                    </a:p>
                  </a:txBody>
                  <a:tcPr/>
                </a:tc>
                <a:tc>
                  <a:txBody>
                    <a:bodyPr/>
                    <a:lstStyle/>
                    <a:p>
                      <a:r>
                        <a:rPr lang="en-US" dirty="0" smtClean="0"/>
                        <a:t>Item in place, Item not in place, None</a:t>
                      </a:r>
                      <a:endParaRPr lang="en-US" dirty="0"/>
                    </a:p>
                  </a:txBody>
                  <a:tcPr/>
                </a:tc>
                <a:extLst>
                  <a:ext uri="{0D108BD9-81ED-4DB2-BD59-A6C34878D82A}">
                    <a16:rowId xmlns:a16="http://schemas.microsoft.com/office/drawing/2014/main" val="2006730413"/>
                  </a:ext>
                </a:extLst>
              </a:tr>
              <a:tr h="370840">
                <a:tc>
                  <a:txBody>
                    <a:bodyPr/>
                    <a:lstStyle/>
                    <a:p>
                      <a:r>
                        <a:rPr lang="en-US" dirty="0" smtClean="0"/>
                        <a:t>Item Base Status</a:t>
                      </a:r>
                      <a:r>
                        <a:rPr lang="en-US" baseline="0" dirty="0" smtClean="0"/>
                        <a:t> (Lending Requests)</a:t>
                      </a:r>
                      <a:endParaRPr lang="en-US" dirty="0"/>
                    </a:p>
                  </a:txBody>
                  <a:tcPr/>
                </a:tc>
                <a:tc>
                  <a:txBody>
                    <a:bodyPr/>
                    <a:lstStyle/>
                    <a:p>
                      <a:r>
                        <a:rPr lang="en-US" dirty="0" smtClean="0"/>
                        <a:t>1 (in place), 0 (not in place), -1 (none)</a:t>
                      </a:r>
                      <a:endParaRPr lang="en-US" dirty="0"/>
                    </a:p>
                  </a:txBody>
                  <a:tcPr/>
                </a:tc>
                <a:extLst>
                  <a:ext uri="{0D108BD9-81ED-4DB2-BD59-A6C34878D82A}">
                    <a16:rowId xmlns:a16="http://schemas.microsoft.com/office/drawing/2014/main" val="392609747"/>
                  </a:ext>
                </a:extLst>
              </a:tr>
              <a:tr h="370840">
                <a:tc>
                  <a:txBody>
                    <a:bodyPr/>
                    <a:lstStyle/>
                    <a:p>
                      <a:r>
                        <a:rPr lang="en-US" dirty="0" smtClean="0"/>
                        <a:t>Suppressed From Discovery (Bibliographic)</a:t>
                      </a:r>
                      <a:endParaRPr lang="en-US" dirty="0"/>
                    </a:p>
                  </a:txBody>
                  <a:tcPr/>
                </a:tc>
                <a:tc>
                  <a:txBody>
                    <a:bodyPr/>
                    <a:lstStyle/>
                    <a:p>
                      <a:r>
                        <a:rPr lang="en-US" dirty="0" smtClean="0"/>
                        <a:t>Yes, No</a:t>
                      </a:r>
                      <a:endParaRPr lang="en-US" dirty="0"/>
                    </a:p>
                  </a:txBody>
                  <a:tcPr/>
                </a:tc>
                <a:extLst>
                  <a:ext uri="{0D108BD9-81ED-4DB2-BD59-A6C34878D82A}">
                    <a16:rowId xmlns:a16="http://schemas.microsoft.com/office/drawing/2014/main" val="420718975"/>
                  </a:ext>
                </a:extLst>
              </a:tr>
              <a:tr h="370840">
                <a:tc>
                  <a:txBody>
                    <a:bodyPr/>
                    <a:lstStyle/>
                    <a:p>
                      <a:r>
                        <a:rPr lang="en-US" dirty="0" smtClean="0"/>
                        <a:t>Temporary Physical Location In Use</a:t>
                      </a:r>
                      <a:endParaRPr lang="en-US" dirty="0"/>
                    </a:p>
                  </a:txBody>
                  <a:tcPr/>
                </a:tc>
                <a:tc>
                  <a:txBody>
                    <a:bodyPr/>
                    <a:lstStyle/>
                    <a:p>
                      <a:r>
                        <a:rPr lang="en-US" dirty="0" smtClean="0"/>
                        <a:t>Yes, No</a:t>
                      </a:r>
                      <a:endParaRPr lang="en-US" dirty="0"/>
                    </a:p>
                  </a:txBody>
                  <a:tcPr/>
                </a:tc>
                <a:extLst>
                  <a:ext uri="{0D108BD9-81ED-4DB2-BD59-A6C34878D82A}">
                    <a16:rowId xmlns:a16="http://schemas.microsoft.com/office/drawing/2014/main" val="1428671175"/>
                  </a:ext>
                </a:extLst>
              </a:tr>
              <a:tr h="370840">
                <a:tc>
                  <a:txBody>
                    <a:bodyPr/>
                    <a:lstStyle/>
                    <a:p>
                      <a:r>
                        <a:rPr lang="en-US" dirty="0" smtClean="0"/>
                        <a:t>Network ID</a:t>
                      </a:r>
                      <a:endParaRPr lang="en-US" dirty="0"/>
                    </a:p>
                  </a:txBody>
                  <a:tcPr/>
                </a:tc>
                <a:tc>
                  <a:txBody>
                    <a:bodyPr/>
                    <a:lstStyle/>
                    <a:p>
                      <a:r>
                        <a:rPr lang="en-US" dirty="0" smtClean="0"/>
                        <a:t>NZ</a:t>
                      </a:r>
                      <a:r>
                        <a:rPr lang="en-US" baseline="0" dirty="0" smtClean="0"/>
                        <a:t> MMSID</a:t>
                      </a:r>
                      <a:endParaRPr lang="en-US" dirty="0"/>
                    </a:p>
                  </a:txBody>
                  <a:tcPr/>
                </a:tc>
                <a:extLst>
                  <a:ext uri="{0D108BD9-81ED-4DB2-BD59-A6C34878D82A}">
                    <a16:rowId xmlns:a16="http://schemas.microsoft.com/office/drawing/2014/main" val="2914187722"/>
                  </a:ext>
                </a:extLst>
              </a:tr>
              <a:tr h="370840">
                <a:tc>
                  <a:txBody>
                    <a:bodyPr/>
                    <a:lstStyle/>
                    <a:p>
                      <a:r>
                        <a:rPr lang="en-US" dirty="0" smtClean="0"/>
                        <a:t>Network Number</a:t>
                      </a:r>
                      <a:endParaRPr lang="en-US" dirty="0"/>
                    </a:p>
                  </a:txBody>
                  <a:tcPr/>
                </a:tc>
                <a:tc>
                  <a:txBody>
                    <a:bodyPr/>
                    <a:lstStyle/>
                    <a:p>
                      <a:r>
                        <a:rPr lang="en-US" dirty="0" smtClean="0"/>
                        <a:t>OCLC number (“other system number;” includes 035, 019)</a:t>
                      </a:r>
                      <a:endParaRPr lang="en-US" dirty="0"/>
                    </a:p>
                  </a:txBody>
                  <a:tcPr/>
                </a:tc>
                <a:extLst>
                  <a:ext uri="{0D108BD9-81ED-4DB2-BD59-A6C34878D82A}">
                    <a16:rowId xmlns:a16="http://schemas.microsoft.com/office/drawing/2014/main" val="423256030"/>
                  </a:ext>
                </a:extLst>
              </a:tr>
              <a:tr h="370840">
                <a:tc>
                  <a:txBody>
                    <a:bodyPr/>
                    <a:lstStyle/>
                    <a:p>
                      <a:r>
                        <a:rPr lang="en-US" dirty="0" smtClean="0"/>
                        <a:t>Holding Details Permanent Call Number</a:t>
                      </a:r>
                      <a:endParaRPr lang="en-US" dirty="0"/>
                    </a:p>
                  </a:txBody>
                  <a:tcPr/>
                </a:tc>
                <a:tc>
                  <a:txBody>
                    <a:bodyPr/>
                    <a:lstStyle/>
                    <a:p>
                      <a:r>
                        <a:rPr lang="en-US" dirty="0" smtClean="0"/>
                        <a:t>The actual call number on the piece</a:t>
                      </a:r>
                      <a:endParaRPr lang="en-US" dirty="0"/>
                    </a:p>
                  </a:txBody>
                  <a:tcPr/>
                </a:tc>
                <a:extLst>
                  <a:ext uri="{0D108BD9-81ED-4DB2-BD59-A6C34878D82A}">
                    <a16:rowId xmlns:a16="http://schemas.microsoft.com/office/drawing/2014/main" val="579621470"/>
                  </a:ext>
                </a:extLst>
              </a:tr>
              <a:tr h="370840">
                <a:tc>
                  <a:txBody>
                    <a:bodyPr/>
                    <a:lstStyle/>
                    <a:p>
                      <a:r>
                        <a:rPr lang="en-US" dirty="0" smtClean="0"/>
                        <a:t>Holding Details Normalized</a:t>
                      </a:r>
                      <a:r>
                        <a:rPr lang="en-US" baseline="0" dirty="0" smtClean="0"/>
                        <a:t> Call Number</a:t>
                      </a:r>
                      <a:endParaRPr lang="en-US" dirty="0"/>
                    </a:p>
                  </a:txBody>
                  <a:tcPr/>
                </a:tc>
                <a:tc>
                  <a:txBody>
                    <a:bodyPr/>
                    <a:lstStyle/>
                    <a:p>
                      <a:r>
                        <a:rPr lang="en-US" dirty="0" smtClean="0"/>
                        <a:t>Use if you want to sort by call number</a:t>
                      </a:r>
                      <a:endParaRPr lang="en-US" dirty="0"/>
                    </a:p>
                  </a:txBody>
                  <a:tcPr/>
                </a:tc>
                <a:extLst>
                  <a:ext uri="{0D108BD9-81ED-4DB2-BD59-A6C34878D82A}">
                    <a16:rowId xmlns:a16="http://schemas.microsoft.com/office/drawing/2014/main" val="3816299024"/>
                  </a:ext>
                </a:extLst>
              </a:tr>
              <a:tr h="370840">
                <a:tc>
                  <a:txBody>
                    <a:bodyPr/>
                    <a:lstStyle/>
                    <a:p>
                      <a:r>
                        <a:rPr lang="en-US" dirty="0" smtClean="0"/>
                        <a:t>Physical</a:t>
                      </a:r>
                      <a:r>
                        <a:rPr lang="en-US" baseline="0" dirty="0" smtClean="0"/>
                        <a:t> Items Physical Item Details </a:t>
                      </a:r>
                      <a:r>
                        <a:rPr lang="en-US" baseline="0" dirty="0" err="1" smtClean="0"/>
                        <a:t>Num</a:t>
                      </a:r>
                      <a:r>
                        <a:rPr lang="en-US" baseline="0" dirty="0" smtClean="0"/>
                        <a:t> of Loans</a:t>
                      </a:r>
                      <a:endParaRPr lang="en-US" dirty="0"/>
                    </a:p>
                  </a:txBody>
                  <a:tcPr/>
                </a:tc>
                <a:tc>
                  <a:txBody>
                    <a:bodyPr/>
                    <a:lstStyle/>
                    <a:p>
                      <a:r>
                        <a:rPr lang="en-US" dirty="0" smtClean="0"/>
                        <a:t>Use this field</a:t>
                      </a:r>
                      <a:r>
                        <a:rPr lang="en-US" baseline="0" dirty="0" smtClean="0"/>
                        <a:t> to include pre-migration </a:t>
                      </a:r>
                      <a:r>
                        <a:rPr lang="en-US" baseline="0" dirty="0" err="1" smtClean="0"/>
                        <a:t>circ</a:t>
                      </a:r>
                      <a:r>
                        <a:rPr lang="en-US" baseline="0" dirty="0" smtClean="0"/>
                        <a:t> data</a:t>
                      </a:r>
                      <a:endParaRPr lang="en-US" dirty="0"/>
                    </a:p>
                  </a:txBody>
                  <a:tcPr/>
                </a:tc>
                <a:extLst>
                  <a:ext uri="{0D108BD9-81ED-4DB2-BD59-A6C34878D82A}">
                    <a16:rowId xmlns:a16="http://schemas.microsoft.com/office/drawing/2014/main" val="3080496452"/>
                  </a:ext>
                </a:extLst>
              </a:tr>
            </a:tbl>
          </a:graphicData>
        </a:graphic>
      </p:graphicFrame>
    </p:spTree>
    <p:extLst>
      <p:ext uri="{BB962C8B-B14F-4D97-AF65-F5344CB8AC3E}">
        <p14:creationId xmlns:p14="http://schemas.microsoft.com/office/powerpoint/2010/main" val="3285314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1" y="298450"/>
            <a:ext cx="10131425" cy="706967"/>
          </a:xfrm>
        </p:spPr>
        <p:txBody>
          <a:bodyPr/>
          <a:lstStyle/>
          <a:p>
            <a:r>
              <a:rPr lang="en-US" dirty="0" smtClean="0"/>
              <a:t>Quick reference – essential filters</a:t>
            </a:r>
            <a:endParaRPr lang="en-US" dirty="0"/>
          </a:p>
        </p:txBody>
      </p:sp>
      <p:sp>
        <p:nvSpPr>
          <p:cNvPr id="3" name="Content Placeholder 2"/>
          <p:cNvSpPr>
            <a:spLocks noGrp="1"/>
          </p:cNvSpPr>
          <p:nvPr>
            <p:ph idx="1"/>
          </p:nvPr>
        </p:nvSpPr>
        <p:spPr>
          <a:xfrm>
            <a:off x="679451" y="2250017"/>
            <a:ext cx="10693399" cy="3649133"/>
          </a:xfrm>
        </p:spPr>
        <p:txBody>
          <a:bodyPr>
            <a:normAutofit fontScale="25000" lnSpcReduction="20000"/>
          </a:bodyPr>
          <a:lstStyle/>
          <a:p>
            <a:r>
              <a:rPr lang="en-US" sz="6400" dirty="0" smtClean="0"/>
              <a:t>Capture E-Inventory managed at my institution plus E-Inventory managed for my institution in the NZ</a:t>
            </a:r>
          </a:p>
          <a:p>
            <a:pPr lvl="1"/>
            <a:r>
              <a:rPr lang="en-US" sz="5600" dirty="0" smtClean="0"/>
              <a:t>Use Portfolio Information for Consortia --Portfolio and --Institution</a:t>
            </a:r>
          </a:p>
          <a:p>
            <a:pPr lvl="2"/>
            <a:r>
              <a:rPr lang="en-US" sz="5600" dirty="0" smtClean="0"/>
              <a:t>Institution </a:t>
            </a:r>
            <a:r>
              <a:rPr lang="en-US" sz="5600" dirty="0"/>
              <a:t>Code </a:t>
            </a:r>
            <a:r>
              <a:rPr lang="en-US" sz="5600" u="sng" dirty="0"/>
              <a:t>is equal to / is in </a:t>
            </a:r>
            <a:r>
              <a:rPr lang="en-US" sz="5600" dirty="0"/>
              <a:t> </a:t>
            </a:r>
            <a:r>
              <a:rPr lang="en-US" sz="5600" dirty="0" smtClean="0"/>
              <a:t>[MY INSTITUTION CODE]</a:t>
            </a:r>
          </a:p>
          <a:p>
            <a:pPr lvl="2"/>
            <a:r>
              <a:rPr lang="en-US" sz="5600" dirty="0" smtClean="0"/>
              <a:t>OR    Available </a:t>
            </a:r>
            <a:r>
              <a:rPr lang="en-US" sz="5600" dirty="0"/>
              <a:t>For Group Members </a:t>
            </a:r>
            <a:r>
              <a:rPr lang="en-US" sz="5600" u="sng" dirty="0" smtClean="0"/>
              <a:t>contains any</a:t>
            </a:r>
            <a:r>
              <a:rPr lang="en-US" sz="5600" dirty="0" smtClean="0"/>
              <a:t> [MY INSTITUTION </a:t>
            </a:r>
            <a:r>
              <a:rPr lang="en-US" sz="5600" dirty="0"/>
              <a:t>CODE</a:t>
            </a:r>
            <a:r>
              <a:rPr lang="en-US" sz="5600" dirty="0" smtClean="0"/>
              <a:t>] </a:t>
            </a:r>
            <a:r>
              <a:rPr lang="en-US" sz="5600" dirty="0" smtClean="0">
                <a:sym typeface="Wingdings" panose="05000000000000000000" pitchFamily="2" charset="2"/>
              </a:rPr>
              <a:t> </a:t>
            </a:r>
            <a:r>
              <a:rPr lang="en-US" sz="5600" i="1" dirty="0" smtClean="0">
                <a:sym typeface="Wingdings" panose="05000000000000000000" pitchFamily="2" charset="2"/>
              </a:rPr>
              <a:t>timesaver: don’t use the drop down—type or paste it in</a:t>
            </a:r>
          </a:p>
          <a:p>
            <a:pPr lvl="1"/>
            <a:r>
              <a:rPr lang="en-US" sz="5600" dirty="0" smtClean="0">
                <a:sym typeface="Wingdings" panose="05000000000000000000" pitchFamily="2" charset="2"/>
              </a:rPr>
              <a:t>Tip:  Apply filters with “OR” logic last to avoid grouping problems</a:t>
            </a:r>
            <a:endParaRPr lang="en-US" sz="5600" dirty="0">
              <a:sym typeface="Wingdings" panose="05000000000000000000" pitchFamily="2" charset="2"/>
            </a:endParaRPr>
          </a:p>
          <a:p>
            <a:r>
              <a:rPr lang="en-US" sz="6400" dirty="0" smtClean="0"/>
              <a:t>Keep deleted or inactive items or portfolios out of your results</a:t>
            </a:r>
          </a:p>
          <a:p>
            <a:pPr lvl="1"/>
            <a:r>
              <a:rPr lang="en-US" sz="5600" dirty="0" smtClean="0"/>
              <a:t>Use Portfolio or Physical Item Details</a:t>
            </a:r>
          </a:p>
          <a:p>
            <a:pPr lvl="2" fontAlgn="t"/>
            <a:r>
              <a:rPr lang="en-US" sz="5600" dirty="0" smtClean="0"/>
              <a:t>Lifecycle</a:t>
            </a:r>
            <a:r>
              <a:rPr lang="en-US" sz="5600" u="sng" dirty="0"/>
              <a:t> is equal to / is in</a:t>
            </a:r>
            <a:r>
              <a:rPr lang="en-US" sz="5600" dirty="0" smtClean="0"/>
              <a:t> In Repository</a:t>
            </a:r>
            <a:r>
              <a:rPr lang="en-US" sz="5600" dirty="0">
                <a:sym typeface="Wingdings" panose="05000000000000000000" pitchFamily="2" charset="2"/>
              </a:rPr>
              <a:t> 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2" fontAlgn="t"/>
            <a:r>
              <a:rPr lang="en-US" sz="5600" dirty="0" smtClean="0"/>
              <a:t>Availability </a:t>
            </a:r>
            <a:r>
              <a:rPr lang="en-US" sz="5600" u="sng" dirty="0"/>
              <a:t>is equal to / is in</a:t>
            </a:r>
            <a:r>
              <a:rPr lang="en-US" sz="5600" dirty="0"/>
              <a:t> </a:t>
            </a:r>
            <a:r>
              <a:rPr lang="en-US" sz="5600" dirty="0" smtClean="0"/>
              <a:t>Available</a:t>
            </a:r>
            <a:r>
              <a:rPr lang="en-US" sz="5600" dirty="0" smtClean="0">
                <a:sym typeface="Wingdings" panose="05000000000000000000" pitchFamily="2" charset="2"/>
              </a:rPr>
              <a:t> </a:t>
            </a:r>
            <a:r>
              <a:rPr lang="en-US" sz="5600" dirty="0">
                <a:sym typeface="Wingdings" panose="05000000000000000000" pitchFamily="2" charset="2"/>
              </a:rPr>
              <a:t>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1" fontAlgn="t"/>
            <a:r>
              <a:rPr lang="en-US" sz="5600" dirty="0" smtClean="0"/>
              <a:t>You can also use the following measures that are pre-filtered:</a:t>
            </a:r>
          </a:p>
          <a:p>
            <a:pPr lvl="2" fontAlgn="t"/>
            <a:r>
              <a:rPr lang="en-US" sz="5600" dirty="0" smtClean="0"/>
              <a:t>No. of Portfolio (In Repository) or </a:t>
            </a:r>
            <a:r>
              <a:rPr lang="en-US" sz="5600" dirty="0" err="1" smtClean="0"/>
              <a:t>Num</a:t>
            </a:r>
            <a:r>
              <a:rPr lang="en-US" sz="5600" dirty="0" smtClean="0"/>
              <a:t> of Items (In Repository)</a:t>
            </a:r>
          </a:p>
          <a:p>
            <a:pPr fontAlgn="t"/>
            <a:r>
              <a:rPr lang="en-US" sz="6400" dirty="0" smtClean="0"/>
              <a:t>Filter on Material Type</a:t>
            </a:r>
          </a:p>
          <a:p>
            <a:pPr lvl="1" fontAlgn="t"/>
            <a:r>
              <a:rPr lang="en-US" sz="5600" dirty="0" smtClean="0"/>
              <a:t>Use Bibliographic Details Material Type for e-resources</a:t>
            </a:r>
          </a:p>
          <a:p>
            <a:pPr lvl="1" fontAlgn="t"/>
            <a:r>
              <a:rPr lang="en-US" sz="5600" dirty="0" smtClean="0"/>
              <a:t>Portfolio material type is currently undergoing significant changes, during which most of the current data will be deleted from the system</a:t>
            </a:r>
          </a:p>
          <a:p>
            <a:pPr lvl="1" fontAlgn="t"/>
            <a:r>
              <a:rPr lang="en-US" sz="5600" dirty="0"/>
              <a:t>https://knowledge.exlibrisgroup.com/Alma/Product_Documentation/010Alma_Online_Help_(English)/040Resource_Management/050Inventory/020Managing_Electronic_Resources#Editing_a_Portfolio_Using_the_Electronic_Portfolio_Editor</a:t>
            </a:r>
            <a:endParaRPr lang="en-US" sz="5600" dirty="0" smtClean="0"/>
          </a:p>
          <a:p>
            <a:pPr lvl="1" fontAlgn="t"/>
            <a:endParaRPr lang="en-US" dirty="0"/>
          </a:p>
          <a:p>
            <a:pPr marL="0" indent="0" fontAlgn="t">
              <a:buNone/>
            </a:pPr>
            <a:r>
              <a:rPr lang="en-US" dirty="0" smtClean="0"/>
              <a:t>	</a:t>
            </a:r>
            <a:endParaRPr lang="en-US" dirty="0"/>
          </a:p>
          <a:p>
            <a:pPr lvl="2"/>
            <a:endParaRPr lang="en-US" dirty="0"/>
          </a:p>
        </p:txBody>
      </p:sp>
    </p:spTree>
    <p:extLst>
      <p:ext uri="{BB962C8B-B14F-4D97-AF65-F5344CB8AC3E}">
        <p14:creationId xmlns:p14="http://schemas.microsoft.com/office/powerpoint/2010/main" val="1135635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1"/>
            <a:ext cx="10131425" cy="927099"/>
          </a:xfrm>
        </p:spPr>
        <p:txBody>
          <a:bodyPr/>
          <a:lstStyle/>
          <a:p>
            <a:r>
              <a:rPr lang="en-US" dirty="0" smtClean="0"/>
              <a:t>Further resources</a:t>
            </a:r>
            <a:endParaRPr lang="en-US" dirty="0"/>
          </a:p>
        </p:txBody>
      </p:sp>
      <p:sp>
        <p:nvSpPr>
          <p:cNvPr id="3" name="Content Placeholder 2"/>
          <p:cNvSpPr>
            <a:spLocks noGrp="1"/>
          </p:cNvSpPr>
          <p:nvPr>
            <p:ph idx="1"/>
          </p:nvPr>
        </p:nvSpPr>
        <p:spPr>
          <a:xfrm>
            <a:off x="685801" y="1536701"/>
            <a:ext cx="11220449" cy="4254500"/>
          </a:xfrm>
        </p:spPr>
        <p:txBody>
          <a:bodyPr anchor="t">
            <a:normAutofit/>
          </a:bodyPr>
          <a:lstStyle/>
          <a:p>
            <a:r>
              <a:rPr lang="en-US" dirty="0" smtClean="0"/>
              <a:t>Assessment &amp; Analytics </a:t>
            </a:r>
            <a:r>
              <a:rPr lang="en-US" dirty="0"/>
              <a:t>wiki space:  </a:t>
            </a:r>
            <a:r>
              <a:rPr lang="en-US" dirty="0">
                <a:hlinkClick r:id="rId2"/>
              </a:rPr>
              <a:t>https://</a:t>
            </a:r>
            <a:r>
              <a:rPr lang="en-US" dirty="0" smtClean="0">
                <a:hlinkClick r:id="rId2"/>
              </a:rPr>
              <a:t>calstate.atlassian.net/wiki/spaces/ULMSR/overview</a:t>
            </a:r>
            <a:endParaRPr lang="en-US" dirty="0" smtClean="0"/>
          </a:p>
          <a:p>
            <a:pPr lvl="1"/>
            <a:r>
              <a:rPr lang="en-US" dirty="0" smtClean="0"/>
              <a:t>Includes contact information to email questions to the group</a:t>
            </a:r>
          </a:p>
          <a:p>
            <a:r>
              <a:rPr lang="en-US" dirty="0" smtClean="0"/>
              <a:t>Slack channel #Analytics</a:t>
            </a:r>
          </a:p>
          <a:p>
            <a:r>
              <a:rPr lang="en-US" dirty="0" smtClean="0"/>
              <a:t>Tips, tricks and frequently </a:t>
            </a:r>
            <a:r>
              <a:rPr lang="en-US" dirty="0"/>
              <a:t>asked questions:  </a:t>
            </a:r>
            <a:r>
              <a:rPr lang="en-US" dirty="0">
                <a:hlinkClick r:id="rId3"/>
              </a:rPr>
              <a:t>https://</a:t>
            </a:r>
            <a:r>
              <a:rPr lang="en-US" dirty="0" smtClean="0">
                <a:hlinkClick r:id="rId3"/>
              </a:rPr>
              <a:t>calstate.atlassian.net/wiki/spaces/ULMSR/pages/181338128/Tips+Tricks+and+Frequently+Asked+Questions</a:t>
            </a:r>
            <a:endParaRPr lang="en-US" dirty="0" smtClean="0"/>
          </a:p>
          <a:p>
            <a:r>
              <a:rPr lang="en-US" dirty="0" smtClean="0"/>
              <a:t>Ex </a:t>
            </a:r>
            <a:r>
              <a:rPr lang="en-US" dirty="0" err="1" smtClean="0"/>
              <a:t>Libris</a:t>
            </a:r>
            <a:r>
              <a:rPr lang="en-US" dirty="0" smtClean="0"/>
              <a:t> Common </a:t>
            </a:r>
            <a:r>
              <a:rPr lang="en-US" dirty="0"/>
              <a:t>Analytics Procedures:  </a:t>
            </a:r>
            <a:r>
              <a:rPr lang="en-US" dirty="0">
                <a:hlinkClick r:id="rId4"/>
              </a:rPr>
              <a:t>https://knowledge.exlibrisgroup.com/Alma/Product_Documentation/010Alma_Online_Help_(English)/080Analytics/050Common__</a:t>
            </a:r>
            <a:r>
              <a:rPr lang="en-US" dirty="0" smtClean="0">
                <a:hlinkClick r:id="rId4"/>
              </a:rPr>
              <a:t>Analytics_Procedures</a:t>
            </a:r>
            <a:endParaRPr lang="en-US" dirty="0" smtClean="0"/>
          </a:p>
          <a:p>
            <a:r>
              <a:rPr lang="en-US" dirty="0" smtClean="0"/>
              <a:t>Ex </a:t>
            </a:r>
            <a:r>
              <a:rPr lang="en-US" dirty="0" err="1" smtClean="0"/>
              <a:t>Libris</a:t>
            </a:r>
            <a:r>
              <a:rPr lang="en-US" dirty="0" smtClean="0"/>
              <a:t> </a:t>
            </a:r>
            <a:r>
              <a:rPr lang="en-US" dirty="0"/>
              <a:t>Analytics Documentation:  </a:t>
            </a:r>
            <a:r>
              <a:rPr lang="en-US" dirty="0">
                <a:hlinkClick r:id="rId5"/>
              </a:rPr>
              <a:t>https://knowledge.exlibrisgroup.com/Alma/Product_Documentation/010Alma_Online_Help_(English)/</a:t>
            </a:r>
            <a:r>
              <a:rPr lang="en-US" dirty="0" smtClean="0">
                <a:hlinkClick r:id="rId5"/>
              </a:rPr>
              <a:t>080Analytics</a:t>
            </a:r>
            <a:endParaRPr lang="en-US" dirty="0" smtClean="0"/>
          </a:p>
          <a:p>
            <a:r>
              <a:rPr lang="en-US" dirty="0"/>
              <a:t>These slides:  </a:t>
            </a:r>
            <a:r>
              <a:rPr lang="en-US" dirty="0">
                <a:hlinkClick r:id="rId6"/>
              </a:rPr>
              <a:t>https://</a:t>
            </a:r>
            <a:r>
              <a:rPr lang="en-US" dirty="0" smtClean="0">
                <a:hlinkClick r:id="rId6"/>
              </a:rPr>
              <a:t>calstate.atlassian.net/wiki/spaces/ULMSR/pages/208338952/Training+Resources</a:t>
            </a:r>
            <a:endParaRPr lang="en-US" dirty="0" smtClean="0"/>
          </a:p>
          <a:p>
            <a:pPr marL="0" indent="0">
              <a:buNone/>
            </a:pPr>
            <a:endParaRPr lang="en-US" dirty="0"/>
          </a:p>
        </p:txBody>
      </p:sp>
    </p:spTree>
    <p:extLst>
      <p:ext uri="{BB962C8B-B14F-4D97-AF65-F5344CB8AC3E}">
        <p14:creationId xmlns:p14="http://schemas.microsoft.com/office/powerpoint/2010/main" val="169197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Analytics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Alma Network Zone login</a:t>
            </a:r>
          </a:p>
          <a:p>
            <a:r>
              <a:rPr lang="en-US" sz="2400" dirty="0" smtClean="0"/>
              <a:t>Designs Analytics role:  create reports in Alma Analytics (required)</a:t>
            </a:r>
          </a:p>
          <a:p>
            <a:r>
              <a:rPr lang="en-US" sz="2400" dirty="0" smtClean="0"/>
              <a:t>Analytics Administrator role:  configure and expose Analytics to others, e.g. in dashboards (optional)</a:t>
            </a:r>
          </a:p>
          <a:p>
            <a:r>
              <a:rPr lang="en-US" sz="2400" dirty="0" smtClean="0"/>
              <a:t>Analytics roles have no power to change anything in the Network Zone so they are generally safe*</a:t>
            </a:r>
            <a:endParaRPr lang="en-US" sz="2400" dirty="0"/>
          </a:p>
          <a:p>
            <a:r>
              <a:rPr lang="en-US" sz="2400" dirty="0" smtClean="0"/>
              <a:t>Contact Mallory DeBartolo or Marcus Jun for Network Zone accounts</a:t>
            </a:r>
          </a:p>
          <a:p>
            <a:endParaRPr lang="en-US" dirty="0"/>
          </a:p>
          <a:p>
            <a:endParaRPr lang="en-US" dirty="0" smtClean="0"/>
          </a:p>
          <a:p>
            <a:pPr marL="0" indent="0">
              <a:buNone/>
            </a:pPr>
            <a:r>
              <a:rPr lang="en-US" dirty="0" smtClean="0"/>
              <a:t>*</a:t>
            </a:r>
            <a:r>
              <a:rPr lang="en-US" i="1" dirty="0" smtClean="0"/>
              <a:t>Even highly-limited Alma roles have the additional capability of Creating a Purchase Request.  Just Don’t Do It.</a:t>
            </a:r>
            <a:endParaRPr lang="en-US" i="1" dirty="0"/>
          </a:p>
        </p:txBody>
      </p:sp>
    </p:spTree>
    <p:extLst>
      <p:ext uri="{BB962C8B-B14F-4D97-AF65-F5344CB8AC3E}">
        <p14:creationId xmlns:p14="http://schemas.microsoft.com/office/powerpoint/2010/main" val="399215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analytics</a:t>
            </a:r>
            <a:endParaRPr lang="en-US" dirty="0"/>
          </a:p>
        </p:txBody>
      </p:sp>
      <p:sp>
        <p:nvSpPr>
          <p:cNvPr id="3" name="Content Placeholder 2"/>
          <p:cNvSpPr>
            <a:spLocks noGrp="1"/>
          </p:cNvSpPr>
          <p:nvPr>
            <p:ph idx="1"/>
          </p:nvPr>
        </p:nvSpPr>
        <p:spPr/>
        <p:txBody>
          <a:bodyPr/>
          <a:lstStyle/>
          <a:p>
            <a:r>
              <a:rPr lang="en-US" dirty="0" smtClean="0"/>
              <a:t>Log into the Network Zone</a:t>
            </a:r>
          </a:p>
          <a:p>
            <a:r>
              <a:rPr lang="en-US" dirty="0" smtClean="0"/>
              <a:t>Click on Analytics in the top menu</a:t>
            </a:r>
          </a:p>
          <a:p>
            <a:r>
              <a:rPr lang="en-US" dirty="0" smtClean="0"/>
              <a:t>Choose Design Analytics</a:t>
            </a:r>
          </a:p>
          <a:p>
            <a:endParaRPr lang="en-US" dirty="0"/>
          </a:p>
        </p:txBody>
      </p:sp>
      <p:pic>
        <p:nvPicPr>
          <p:cNvPr id="4" name="Picture 3"/>
          <p:cNvPicPr>
            <a:picLocks noChangeAspect="1"/>
          </p:cNvPicPr>
          <p:nvPr/>
        </p:nvPicPr>
        <p:blipFill>
          <a:blip r:embed="rId2"/>
          <a:stretch>
            <a:fillRect/>
          </a:stretch>
        </p:blipFill>
        <p:spPr>
          <a:xfrm>
            <a:off x="4870764" y="2756574"/>
            <a:ext cx="4834760" cy="2653378"/>
          </a:xfrm>
          <a:prstGeom prst="rect">
            <a:avLst/>
          </a:prstGeom>
        </p:spPr>
      </p:pic>
    </p:spTree>
    <p:extLst>
      <p:ext uri="{BB962C8B-B14F-4D97-AF65-F5344CB8AC3E}">
        <p14:creationId xmlns:p14="http://schemas.microsoft.com/office/powerpoint/2010/main" val="280703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a:xfrm>
            <a:off x="398352" y="2142067"/>
            <a:ext cx="8718488" cy="4023343"/>
          </a:xfrm>
        </p:spPr>
        <p:txBody>
          <a:bodyPr>
            <a:normAutofit/>
          </a:bodyPr>
          <a:lstStyle/>
          <a:p>
            <a:r>
              <a:rPr lang="en-US" dirty="0" smtClean="0"/>
              <a:t>To create a new report from scratch, choose New, then Analysis, then Select a Subject Area</a:t>
            </a:r>
          </a:p>
          <a:p>
            <a:r>
              <a:rPr lang="en-US" dirty="0" smtClean="0"/>
              <a:t>To use a saved report of your own, choose Catalog, then My Folders</a:t>
            </a:r>
          </a:p>
          <a:p>
            <a:r>
              <a:rPr lang="en-US" dirty="0" smtClean="0"/>
              <a:t>To use </a:t>
            </a:r>
            <a:r>
              <a:rPr lang="en-US" dirty="0"/>
              <a:t>an out-of-the-box report, or a community-contributed report, choose </a:t>
            </a:r>
            <a:r>
              <a:rPr lang="en-US" dirty="0" smtClean="0"/>
              <a:t>Catalog, then Shared Folders</a:t>
            </a:r>
          </a:p>
          <a:p>
            <a:pPr lvl="1"/>
            <a:r>
              <a:rPr lang="en-US" dirty="0" smtClean="0"/>
              <a:t>The Alma folder contains reports designed by Ex Libris</a:t>
            </a:r>
          </a:p>
          <a:p>
            <a:pPr lvl="1"/>
            <a:r>
              <a:rPr lang="en-US" dirty="0" smtClean="0"/>
              <a:t>The California State University Network folder contains reports created by CSU users</a:t>
            </a:r>
          </a:p>
          <a:p>
            <a:pPr lvl="1"/>
            <a:r>
              <a:rPr lang="en-US" dirty="0" smtClean="0"/>
              <a:t>The Community folder contains reports created by Ex Libris users all over the world</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9032552" y="3499377"/>
            <a:ext cx="2619048" cy="23904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827790" y="1984924"/>
            <a:ext cx="440952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28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546100"/>
            <a:ext cx="10131425" cy="916517"/>
          </a:xfrm>
        </p:spPr>
        <p:txBody>
          <a:bodyPr/>
          <a:lstStyle/>
          <a:p>
            <a:r>
              <a:rPr lang="en-US" dirty="0" smtClean="0"/>
              <a:t>Example reports</a:t>
            </a:r>
            <a:endParaRPr lang="en-US" dirty="0"/>
          </a:p>
        </p:txBody>
      </p:sp>
      <p:sp>
        <p:nvSpPr>
          <p:cNvPr id="3" name="Content Placeholder 2"/>
          <p:cNvSpPr>
            <a:spLocks noGrp="1"/>
          </p:cNvSpPr>
          <p:nvPr>
            <p:ph idx="1"/>
          </p:nvPr>
        </p:nvSpPr>
        <p:spPr>
          <a:xfrm>
            <a:off x="685801" y="1473200"/>
            <a:ext cx="10131425" cy="4749799"/>
          </a:xfrm>
        </p:spPr>
        <p:txBody>
          <a:bodyPr>
            <a:normAutofit lnSpcReduction="10000"/>
          </a:bodyPr>
          <a:lstStyle/>
          <a:p>
            <a:r>
              <a:rPr lang="en-US" sz="2400" dirty="0" smtClean="0"/>
              <a:t>You can find all the example reports in the following folder in the NZ Analytics Catalog: </a:t>
            </a:r>
          </a:p>
          <a:p>
            <a:pPr lvl="1"/>
            <a:r>
              <a:rPr lang="en-US" sz="2000" dirty="0" smtClean="0"/>
              <a:t>/Shared Folders/California State University Network/Reports/SoCal TS </a:t>
            </a:r>
            <a:r>
              <a:rPr lang="en-US" sz="2000" dirty="0" err="1" smtClean="0"/>
              <a:t>Mtg</a:t>
            </a:r>
            <a:r>
              <a:rPr lang="en-US" sz="2000" dirty="0" smtClean="0"/>
              <a:t> 2018</a:t>
            </a:r>
          </a:p>
          <a:p>
            <a:r>
              <a:rPr lang="en-US" sz="2400" dirty="0" smtClean="0"/>
              <a:t>The slides have complete directions, so you can follow along now or later</a:t>
            </a:r>
          </a:p>
          <a:p>
            <a:r>
              <a:rPr lang="en-US" sz="2400" dirty="0" smtClean="0"/>
              <a:t>There are quick reference slides at the end with institution codes, filter values, etc.</a:t>
            </a:r>
          </a:p>
          <a:p>
            <a:r>
              <a:rPr lang="en-US" sz="2400" dirty="0" smtClean="0"/>
              <a:t>The following reports are included here:</a:t>
            </a:r>
          </a:p>
          <a:p>
            <a:pPr lvl="1" fontAlgn="base"/>
            <a:r>
              <a:rPr lang="en-US" altLang="en-US" sz="2000" dirty="0"/>
              <a:t>A report of all the nursing e-journals available to a specific campus through both IZ and NZ e-collections</a:t>
            </a:r>
          </a:p>
          <a:p>
            <a:pPr lvl="1"/>
            <a:r>
              <a:rPr lang="en-US" sz="2000" dirty="0"/>
              <a:t>JR1 - Journal Usage Counter (total) by Platform and Institution</a:t>
            </a:r>
          </a:p>
          <a:p>
            <a:pPr lvl="1"/>
            <a:r>
              <a:rPr lang="en-US" sz="2000" dirty="0" smtClean="0"/>
              <a:t>A </a:t>
            </a:r>
            <a:r>
              <a:rPr lang="en-US" sz="2000" dirty="0"/>
              <a:t>comparison of a campus weeding target list with print holdings of all campuses</a:t>
            </a:r>
          </a:p>
          <a:p>
            <a:pPr lvl="1"/>
            <a:endParaRPr lang="en-US" dirty="0"/>
          </a:p>
        </p:txBody>
      </p:sp>
    </p:spTree>
    <p:extLst>
      <p:ext uri="{BB962C8B-B14F-4D97-AF65-F5344CB8AC3E}">
        <p14:creationId xmlns:p14="http://schemas.microsoft.com/office/powerpoint/2010/main" val="19028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1" y="234949"/>
            <a:ext cx="10131425" cy="730251"/>
          </a:xfrm>
        </p:spPr>
        <p:txBody>
          <a:bodyPr>
            <a:normAutofit fontScale="90000"/>
          </a:bodyPr>
          <a:lstStyle/>
          <a:p>
            <a:pPr marL="457200" marR="0" lvl="1" indent="0" defTabSz="914400" rtl="0" eaLnBrk="0" fontAlgn="base" latinLnBrk="0" hangingPunct="0">
              <a:lnSpc>
                <a:spcPct val="100000"/>
              </a:lnSpc>
              <a:spcBef>
                <a:spcPct val="0"/>
              </a:spcBef>
              <a:spcAft>
                <a:spcPct val="0"/>
              </a:spcAft>
              <a:tabLst/>
            </a:pPr>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r>
              <a:rPr lang="en-US" altLang="en-US" sz="3600" kern="1200" cap="all" dirty="0">
                <a:ln w="3175" cmpd="sng">
                  <a:noFill/>
                </a:ln>
                <a:solidFill>
                  <a:prstClr val="white"/>
                </a:solidFill>
                <a:latin typeface="Arial" panose="020B0604020202020204" pitchFamily="34" charset="0"/>
                <a:ea typeface="+mj-ea"/>
                <a:cs typeface="+mj-cs"/>
              </a:rPr>
              <a:t>Example report </a:t>
            </a:r>
            <a:r>
              <a:rPr lang="en-US" altLang="en-US" sz="3600" kern="1200" cap="all" dirty="0" smtClean="0">
                <a:ln w="3175" cmpd="sng">
                  <a:noFill/>
                </a:ln>
                <a:solidFill>
                  <a:prstClr val="white"/>
                </a:solidFill>
                <a:latin typeface="Arial" panose="020B0604020202020204" pitchFamily="34" charset="0"/>
                <a:ea typeface="+mj-ea"/>
                <a:cs typeface="+mj-cs"/>
              </a:rPr>
              <a:t>1</a:t>
            </a:r>
            <a:r>
              <a:rPr lang="en-US" altLang="en-US" sz="3200" kern="1200" cap="all" dirty="0">
                <a:ln w="3175" cmpd="sng">
                  <a:noFill/>
                </a:ln>
                <a:solidFill>
                  <a:prstClr val="white"/>
                </a:solidFill>
                <a:latin typeface="Arial" panose="020B0604020202020204" pitchFamily="34" charset="0"/>
                <a:ea typeface="+mj-ea"/>
                <a:cs typeface="+mj-cs"/>
              </a:rPr>
              <a:t/>
            </a:r>
            <a:br>
              <a:rPr lang="en-US" altLang="en-US" sz="3200" kern="1200" cap="all" dirty="0">
                <a:ln w="3175" cmpd="sng">
                  <a:noFill/>
                </a:ln>
                <a:solidFill>
                  <a:prstClr val="white"/>
                </a:solidFill>
                <a:latin typeface="Arial" panose="020B0604020202020204" pitchFamily="34" charset="0"/>
                <a:ea typeface="+mj-ea"/>
                <a:cs typeface="+mj-cs"/>
              </a:rPr>
            </a:br>
            <a:endParaRPr lang="en-US" dirty="0"/>
          </a:p>
        </p:txBody>
      </p:sp>
      <p:sp>
        <p:nvSpPr>
          <p:cNvPr id="3" name="Content Placeholder 2"/>
          <p:cNvSpPr>
            <a:spLocks noGrp="1"/>
          </p:cNvSpPr>
          <p:nvPr>
            <p:ph idx="1"/>
          </p:nvPr>
        </p:nvSpPr>
        <p:spPr>
          <a:xfrm>
            <a:off x="688975" y="1805517"/>
            <a:ext cx="10833099" cy="4442883"/>
          </a:xfrm>
        </p:spPr>
        <p:txBody>
          <a:bodyPr>
            <a:noAutofit/>
          </a:bodyPr>
          <a:lstStyle/>
          <a:p>
            <a:r>
              <a:rPr lang="en-US" sz="2000" dirty="0" smtClean="0"/>
              <a:t>STEP 1: Choose NEW Analysis, then E-INVENTORY.  Add the following fields and </a:t>
            </a:r>
            <a:r>
              <a:rPr lang="en-US" sz="2000" u="sng" dirty="0" smtClean="0"/>
              <a:t>SAVE</a:t>
            </a:r>
            <a:r>
              <a:rPr lang="en-US" sz="2000" dirty="0" smtClean="0"/>
              <a:t>:</a:t>
            </a:r>
          </a:p>
          <a:p>
            <a:pPr lvl="1"/>
            <a:r>
              <a:rPr lang="en-US" sz="1800" dirty="0" smtClean="0"/>
              <a:t>Institution:  Institution Code</a:t>
            </a:r>
          </a:p>
          <a:p>
            <a:pPr lvl="1"/>
            <a:r>
              <a:rPr lang="en-US" sz="1800" dirty="0" smtClean="0"/>
              <a:t>Portfolio:  Available For Group Members</a:t>
            </a:r>
          </a:p>
          <a:p>
            <a:pPr lvl="1"/>
            <a:r>
              <a:rPr lang="en-US" sz="1800" dirty="0" smtClean="0"/>
              <a:t>Portfolio:  Availability</a:t>
            </a:r>
          </a:p>
          <a:p>
            <a:pPr lvl="1"/>
            <a:r>
              <a:rPr lang="en-US" sz="1800" dirty="0" smtClean="0"/>
              <a:t>Portfolio:  Lifecycle</a:t>
            </a:r>
          </a:p>
          <a:p>
            <a:pPr lvl="1"/>
            <a:r>
              <a:rPr lang="en-US" sz="1800" dirty="0" smtClean="0"/>
              <a:t>Electronic Collection:  Electronic Collection Public Name</a:t>
            </a:r>
          </a:p>
          <a:p>
            <a:pPr lvl="1"/>
            <a:r>
              <a:rPr lang="en-US" sz="1800" dirty="0" smtClean="0"/>
              <a:t>Bibliographic Details:  Material Type</a:t>
            </a:r>
          </a:p>
          <a:p>
            <a:pPr lvl="1"/>
            <a:r>
              <a:rPr lang="en-US" sz="1800" dirty="0"/>
              <a:t>Bibliographic Details</a:t>
            </a:r>
            <a:r>
              <a:rPr lang="en-US" sz="1800" dirty="0" smtClean="0"/>
              <a:t>:  Title</a:t>
            </a:r>
          </a:p>
          <a:p>
            <a:pPr lvl="1"/>
            <a:r>
              <a:rPr lang="en-US" sz="1800" dirty="0"/>
              <a:t>Bibliographic Details</a:t>
            </a:r>
            <a:r>
              <a:rPr lang="en-US" sz="1800" dirty="0" smtClean="0"/>
              <a:t>:  Subjects</a:t>
            </a:r>
          </a:p>
          <a:p>
            <a:pPr lvl="1"/>
            <a:r>
              <a:rPr lang="en-US" sz="1800" dirty="0" smtClean="0"/>
              <a:t>LC Classifications:  Group1</a:t>
            </a:r>
          </a:p>
          <a:p>
            <a:pPr lvl="2"/>
            <a:r>
              <a:rPr lang="en-US" dirty="0" smtClean="0"/>
              <a:t>Group1 allows filtering to the first LC Subclass level, e.g. RT Nursing</a:t>
            </a:r>
          </a:p>
          <a:p>
            <a:pPr lvl="2"/>
            <a:r>
              <a:rPr lang="en-US" dirty="0" smtClean="0"/>
              <a:t>Per Ex </a:t>
            </a:r>
            <a:r>
              <a:rPr lang="en-US" dirty="0" err="1" smtClean="0"/>
              <a:t>Libris</a:t>
            </a:r>
            <a:r>
              <a:rPr lang="en-US" dirty="0" smtClean="0"/>
              <a:t>, “</a:t>
            </a:r>
            <a:r>
              <a:rPr lang="en-US" dirty="0"/>
              <a:t>Alma takes LC classification information from the holdings record for the Physical Items subject area and from the bibliographic record for the LC Classifications field in other subject areas. Alma stores four levels in the LC classification dimension</a:t>
            </a:r>
            <a:r>
              <a:rPr lang="en-US" dirty="0" smtClean="0"/>
              <a:t>.”</a:t>
            </a:r>
          </a:p>
        </p:txBody>
      </p:sp>
      <p:sp>
        <p:nvSpPr>
          <p:cNvPr id="4" name="TextBox 3"/>
          <p:cNvSpPr txBox="1"/>
          <p:nvPr/>
        </p:nvSpPr>
        <p:spPr>
          <a:xfrm>
            <a:off x="1003300" y="831670"/>
            <a:ext cx="10064750" cy="584775"/>
          </a:xfrm>
          <a:prstGeom prst="rect">
            <a:avLst/>
          </a:prstGeom>
          <a:noFill/>
        </p:spPr>
        <p:txBody>
          <a:bodyPr wrap="square" rtlCol="0">
            <a:spAutoFit/>
          </a:bodyPr>
          <a:lstStyle/>
          <a:p>
            <a:r>
              <a:rPr lang="en-US" altLang="en-US" sz="1600" cap="all" dirty="0" smtClean="0">
                <a:ln w="3175" cmpd="sng">
                  <a:noFill/>
                </a:ln>
                <a:solidFill>
                  <a:prstClr val="white"/>
                </a:solidFill>
                <a:latin typeface="+mj-lt"/>
              </a:rPr>
              <a:t>A report of all the nursing e-journals available </a:t>
            </a:r>
            <a:r>
              <a:rPr lang="en-US" altLang="en-US" sz="1600" cap="all" dirty="0">
                <a:ln w="3175" cmpd="sng">
                  <a:noFill/>
                </a:ln>
                <a:solidFill>
                  <a:prstClr val="white"/>
                </a:solidFill>
                <a:latin typeface="+mj-lt"/>
              </a:rPr>
              <a:t>to a specific campus through both IZ and NZ e-collections</a:t>
            </a:r>
            <a:endParaRPr lang="en-US" sz="1600" dirty="0">
              <a:latin typeface="+mj-lt"/>
            </a:endParaRPr>
          </a:p>
        </p:txBody>
      </p:sp>
    </p:spTree>
    <p:extLst>
      <p:ext uri="{BB962C8B-B14F-4D97-AF65-F5344CB8AC3E}">
        <p14:creationId xmlns:p14="http://schemas.microsoft.com/office/powerpoint/2010/main" val="16225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87351"/>
            <a:ext cx="10131425" cy="666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092200"/>
            <a:ext cx="10998199" cy="5607049"/>
          </a:xfrm>
        </p:spPr>
        <p:txBody>
          <a:bodyPr>
            <a:normAutofit/>
          </a:bodyPr>
          <a:lstStyle/>
          <a:p>
            <a:pPr marL="0" indent="0">
              <a:buNone/>
            </a:pPr>
            <a:r>
              <a:rPr lang="en-US" sz="2000" dirty="0" smtClean="0"/>
              <a:t>STEP 2:  Create the filters and </a:t>
            </a:r>
            <a:r>
              <a:rPr lang="en-US" sz="2000" u="sng" dirty="0" smtClean="0"/>
              <a:t>SAVE</a:t>
            </a:r>
          </a:p>
          <a:p>
            <a:pPr lvl="1" fontAlgn="t"/>
            <a:r>
              <a:rPr lang="en-US" sz="1800" dirty="0" smtClean="0"/>
              <a:t>Portfolio Lifecycle </a:t>
            </a:r>
            <a:r>
              <a:rPr lang="en-US" sz="1800" u="sng" dirty="0"/>
              <a:t>is equal to / is in</a:t>
            </a:r>
            <a:r>
              <a:rPr lang="en-US" sz="1800" dirty="0"/>
              <a:t> In Repository</a:t>
            </a:r>
            <a:r>
              <a:rPr lang="en-US" sz="1800" dirty="0">
                <a:sym typeface="Wingdings" panose="05000000000000000000" pitchFamily="2" charset="2"/>
              </a:rPr>
              <a:t>  </a:t>
            </a:r>
            <a:r>
              <a:rPr lang="en-US" sz="1800" i="1" dirty="0">
                <a:sym typeface="Wingdings" panose="05000000000000000000" pitchFamily="2" charset="2"/>
              </a:rPr>
              <a:t>timesaver: don’t use the drop down—type or paste it in</a:t>
            </a:r>
            <a:endParaRPr lang="en-US" sz="1800" i="1" dirty="0"/>
          </a:p>
          <a:p>
            <a:pPr lvl="1" fontAlgn="t"/>
            <a:r>
              <a:rPr lang="en-US" sz="1800" dirty="0" smtClean="0"/>
              <a:t>Portfolio Availability </a:t>
            </a:r>
            <a:r>
              <a:rPr lang="en-US" sz="1800" u="sng" dirty="0"/>
              <a:t>is equal to / is in</a:t>
            </a:r>
            <a:r>
              <a:rPr lang="en-US" sz="1800" dirty="0"/>
              <a:t> </a:t>
            </a:r>
            <a:r>
              <a:rPr lang="en-US" sz="1800" dirty="0" smtClean="0"/>
              <a:t>Available</a:t>
            </a:r>
            <a:r>
              <a:rPr lang="en-US" sz="1800" dirty="0" smtClean="0">
                <a:sym typeface="Wingdings" panose="05000000000000000000" pitchFamily="2" charset="2"/>
              </a:rPr>
              <a:t> </a:t>
            </a:r>
            <a:r>
              <a:rPr lang="en-US" sz="1800" dirty="0">
                <a:sym typeface="Wingdings" panose="05000000000000000000" pitchFamily="2" charset="2"/>
              </a:rPr>
              <a:t> </a:t>
            </a:r>
            <a:r>
              <a:rPr lang="en-US" sz="1800" i="1" dirty="0">
                <a:sym typeface="Wingdings" panose="05000000000000000000" pitchFamily="2" charset="2"/>
              </a:rPr>
              <a:t>timesaver: don’t use the drop down—type or paste it </a:t>
            </a:r>
            <a:r>
              <a:rPr lang="en-US" sz="1800" i="1" dirty="0" smtClean="0">
                <a:sym typeface="Wingdings" panose="05000000000000000000" pitchFamily="2" charset="2"/>
              </a:rPr>
              <a:t>in</a:t>
            </a:r>
          </a:p>
          <a:p>
            <a:pPr lvl="1"/>
            <a:r>
              <a:rPr lang="en-US" sz="1800" dirty="0"/>
              <a:t>Bibliographic Details:  Material </a:t>
            </a:r>
            <a:r>
              <a:rPr lang="en-US" sz="1800" dirty="0" smtClean="0"/>
              <a:t>Type</a:t>
            </a:r>
            <a:r>
              <a:rPr lang="en-US" sz="1800" dirty="0"/>
              <a:t> </a:t>
            </a:r>
            <a:r>
              <a:rPr lang="en-US" sz="1800" u="sng" dirty="0"/>
              <a:t>is equal to / is in</a:t>
            </a:r>
            <a:r>
              <a:rPr lang="en-US" sz="1800" dirty="0"/>
              <a:t> </a:t>
            </a:r>
            <a:r>
              <a:rPr lang="en-US" sz="1800" dirty="0" smtClean="0"/>
              <a:t>Journals</a:t>
            </a:r>
          </a:p>
          <a:p>
            <a:pPr lvl="1"/>
            <a:r>
              <a:rPr lang="en-US" sz="1800" dirty="0"/>
              <a:t>LC Classifications:  Group1 </a:t>
            </a:r>
            <a:r>
              <a:rPr lang="en-US" sz="1800" u="sng" dirty="0"/>
              <a:t>is equal to / is in</a:t>
            </a:r>
            <a:r>
              <a:rPr lang="en-US" sz="1800" dirty="0"/>
              <a:t> Nursing</a:t>
            </a:r>
          </a:p>
          <a:p>
            <a:pPr lvl="1"/>
            <a:r>
              <a:rPr lang="en-US" sz="1800" dirty="0"/>
              <a:t>Bibliographic Details:  Subjects </a:t>
            </a:r>
            <a:r>
              <a:rPr lang="en-US" sz="1800" u="sng" dirty="0"/>
              <a:t>contains any</a:t>
            </a:r>
            <a:r>
              <a:rPr lang="en-US" sz="1800" dirty="0"/>
              <a:t> </a:t>
            </a:r>
            <a:r>
              <a:rPr lang="en-US" sz="1800" dirty="0" err="1"/>
              <a:t>Nursing;nursing</a:t>
            </a:r>
            <a:endParaRPr lang="en-US" sz="1800" dirty="0"/>
          </a:p>
          <a:p>
            <a:pPr lvl="1"/>
            <a:r>
              <a:rPr lang="en-US" sz="1800" dirty="0" smtClean="0"/>
              <a:t>Institution</a:t>
            </a:r>
            <a:r>
              <a:rPr lang="en-US" sz="1800" dirty="0"/>
              <a:t>:  Institution </a:t>
            </a:r>
            <a:r>
              <a:rPr lang="en-US" sz="1800" dirty="0" smtClean="0"/>
              <a:t>Code</a:t>
            </a:r>
            <a:r>
              <a:rPr lang="en-US" sz="1800" dirty="0"/>
              <a:t> </a:t>
            </a:r>
            <a:r>
              <a:rPr lang="en-US" sz="1800" u="sng" dirty="0"/>
              <a:t>is equal to / is in</a:t>
            </a:r>
            <a:r>
              <a:rPr lang="en-US" sz="1800" dirty="0"/>
              <a:t> </a:t>
            </a:r>
            <a:r>
              <a:rPr lang="en-US" sz="1800" dirty="0" smtClean="0"/>
              <a:t>[MY INSTITUTION CODE]</a:t>
            </a:r>
            <a:endParaRPr lang="en-US" sz="1800" dirty="0"/>
          </a:p>
          <a:p>
            <a:pPr lvl="1"/>
            <a:r>
              <a:rPr lang="en-US" sz="1800" dirty="0" smtClean="0"/>
              <a:t>Portfolio</a:t>
            </a:r>
            <a:r>
              <a:rPr lang="en-US" sz="1800" dirty="0"/>
              <a:t>:  Available For Group </a:t>
            </a:r>
            <a:r>
              <a:rPr lang="en-US" sz="1800" dirty="0" smtClean="0"/>
              <a:t>Members</a:t>
            </a:r>
            <a:r>
              <a:rPr lang="en-US" sz="1800" dirty="0"/>
              <a:t> </a:t>
            </a:r>
            <a:r>
              <a:rPr lang="en-US" sz="1800" u="sng" dirty="0" smtClean="0"/>
              <a:t>contains any</a:t>
            </a:r>
            <a:r>
              <a:rPr lang="en-US" sz="1800" dirty="0" smtClean="0"/>
              <a:t> </a:t>
            </a:r>
            <a:r>
              <a:rPr lang="en-US" sz="1800" dirty="0"/>
              <a:t>[MY INSTITUTION CODE</a:t>
            </a:r>
            <a:r>
              <a:rPr lang="en-US" sz="1800" dirty="0" smtClean="0"/>
              <a:t>]*</a:t>
            </a:r>
          </a:p>
          <a:p>
            <a:r>
              <a:rPr lang="en-US" sz="2000" dirty="0" smtClean="0"/>
              <a:t>STEP 3:  Add and/or logic</a:t>
            </a:r>
          </a:p>
          <a:p>
            <a:pPr lvl="1"/>
            <a:r>
              <a:rPr lang="en-US" sz="1800" dirty="0" smtClean="0"/>
              <a:t>Click the AND next to Subjects to turn it into OR</a:t>
            </a:r>
          </a:p>
          <a:p>
            <a:pPr lvl="1"/>
            <a:r>
              <a:rPr lang="en-US" sz="1800" dirty="0" smtClean="0"/>
              <a:t>Click the AND next to Available for Group Members to turn it into OR</a:t>
            </a:r>
            <a:endParaRPr lang="en-US" sz="1800" dirty="0"/>
          </a:p>
          <a:p>
            <a:pPr marL="457200" lvl="1"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4874580"/>
            <a:ext cx="3479453" cy="1430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22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themeOverride>
</file>

<file path=docProps/app.xml><?xml version="1.0" encoding="utf-8"?>
<Properties xmlns="http://schemas.openxmlformats.org/officeDocument/2006/extended-properties" xmlns:vt="http://schemas.openxmlformats.org/officeDocument/2006/docPropsVTypes">
  <Template/>
  <TotalTime>1240</TotalTime>
  <Words>2931</Words>
  <Application>Microsoft Office PowerPoint</Application>
  <PresentationFormat>Widescreen</PresentationFormat>
  <Paragraphs>428</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Webdings</vt:lpstr>
      <vt:lpstr>Wingdings</vt:lpstr>
      <vt:lpstr>Wingdings 2</vt:lpstr>
      <vt:lpstr>Celestial</vt:lpstr>
      <vt:lpstr>Network Zone Analytics</vt:lpstr>
      <vt:lpstr>Alma and Alma Analytics Basic Structure</vt:lpstr>
      <vt:lpstr>When to use nz analytics</vt:lpstr>
      <vt:lpstr>NZ Analytics requirements</vt:lpstr>
      <vt:lpstr>Getting to analytics</vt:lpstr>
      <vt:lpstr>Where to start</vt:lpstr>
      <vt:lpstr>Example reports</vt:lpstr>
      <vt:lpstr> Example report 1 </vt:lpstr>
      <vt:lpstr>Example report 1, continued</vt:lpstr>
      <vt:lpstr>Example report 1, continued</vt:lpstr>
      <vt:lpstr>Example report 1, continued</vt:lpstr>
      <vt:lpstr>Example report 2</vt:lpstr>
      <vt:lpstr>Example report 2, continued</vt:lpstr>
      <vt:lpstr>Example report 2, continued</vt:lpstr>
      <vt:lpstr>Example report 2, continued</vt:lpstr>
      <vt:lpstr>Example report 2, continued</vt:lpstr>
      <vt:lpstr>Example report 2, continued</vt:lpstr>
      <vt:lpstr>Example report 2, continued</vt:lpstr>
      <vt:lpstr>Example report 2, continued</vt:lpstr>
      <vt:lpstr>Example report 3</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vt:lpstr>
      <vt:lpstr>Quick reference – campus names and codes</vt:lpstr>
      <vt:lpstr>Quick reference – statuses &amp; fields</vt:lpstr>
      <vt:lpstr>Quick reference – essential filters</vt:lpstr>
      <vt:lpstr>Further resources</vt:lpstr>
    </vt:vector>
  </TitlesOfParts>
  <Company>Cal Poly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Zone Analytics</dc:title>
  <dc:creator>Nikki DeMoville</dc:creator>
  <cp:lastModifiedBy>Nikki DeMoville</cp:lastModifiedBy>
  <cp:revision>98</cp:revision>
  <dcterms:created xsi:type="dcterms:W3CDTF">2018-10-05T17:44:04Z</dcterms:created>
  <dcterms:modified xsi:type="dcterms:W3CDTF">2018-10-15T19:57:41Z</dcterms:modified>
</cp:coreProperties>
</file>