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</p:embeddedFont>
    <p:embeddedFont>
      <p:font typeface="Ubuntu" panose="020B0504030602030204" pitchFamily="34" charset="0"/>
      <p:regular r:id="rId21"/>
      <p:bold r:id="rId22"/>
      <p:italic r:id="rId23"/>
      <p:boldItalic r:id="rId24"/>
    </p:embeddedFont>
    <p:embeddedFont>
      <p:font typeface="Ubuntu Medium" panose="020B0604030602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91eceaebf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91eceaebf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fbcde861d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fbcde861d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fbcde861d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fbcde861d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fbcde861d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bfbcde861d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fbcde861d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fbcde861d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996dfc9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996dfc9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fbcde861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fbcde861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fbcde861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fbcde861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fbcde861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bfbcde861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fbcde861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fbcde861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fbcde861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fbcde861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fbcde861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fbcde861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fbcde861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fbcde861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1032300"/>
          </a:xfrm>
          <a:prstGeom prst="rect">
            <a:avLst/>
          </a:prstGeom>
          <a:solidFill>
            <a:srgbClr val="0754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682525" y="1641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628650" y="133106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Sans Pro"/>
              <a:buChar char="•"/>
              <a:defRPr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Sans Pro"/>
              <a:buChar char="•"/>
              <a:defRPr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Sans Pro"/>
              <a:buChar char="•"/>
              <a:defRPr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Sans Pro"/>
              <a:buChar char="•"/>
              <a:defRPr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Sans Pro"/>
              <a:buChar char="•"/>
              <a:defRPr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Sans Pro"/>
              <a:buChar char="•"/>
              <a:defRPr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Sans Pro"/>
              <a:buChar char="•"/>
              <a:defRPr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Sans Pro"/>
              <a:buChar char="•"/>
              <a:defRPr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Source Sans Pro"/>
              <a:buChar char="•"/>
              <a:defRPr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4000" cy="1032300"/>
          </a:xfrm>
          <a:prstGeom prst="rect">
            <a:avLst/>
          </a:prstGeom>
          <a:solidFill>
            <a:srgbClr val="0754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535" y="4747464"/>
            <a:ext cx="287478" cy="28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803" y="4747464"/>
            <a:ext cx="287478" cy="28747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5112425" y="866400"/>
            <a:ext cx="2569800" cy="2569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" name="Google Shape;18;p3"/>
          <p:cNvSpPr>
            <a:spLocks noGrp="1"/>
          </p:cNvSpPr>
          <p:nvPr>
            <p:ph type="pic" idx="3"/>
          </p:nvPr>
        </p:nvSpPr>
        <p:spPr>
          <a:xfrm>
            <a:off x="6934200" y="1772775"/>
            <a:ext cx="1974900" cy="197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" name="Google Shape;19;p3"/>
          <p:cNvSpPr>
            <a:spLocks noGrp="1"/>
          </p:cNvSpPr>
          <p:nvPr>
            <p:ph type="pic" idx="4"/>
          </p:nvPr>
        </p:nvSpPr>
        <p:spPr>
          <a:xfrm>
            <a:off x="6457950" y="3364400"/>
            <a:ext cx="1366500" cy="1366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82525" y="1641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28650" y="1331075"/>
            <a:ext cx="37266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ource Sans Pro"/>
              <a:buChar char="•"/>
              <a:defRPr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ource Sans Pro"/>
              <a:buChar char="•"/>
              <a:defRPr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ource Sans Pro"/>
              <a:buChar char="•"/>
              <a:defRPr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ource Sans Pro"/>
              <a:buChar char="•"/>
              <a:defRPr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ource Sans Pro"/>
              <a:buChar char="•"/>
              <a:defRPr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ource Sans Pro"/>
              <a:buChar char="•"/>
              <a:defRPr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ource Sans Pro"/>
              <a:buChar char="•"/>
              <a:defRPr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ource Sans Pro"/>
              <a:buChar char="•"/>
              <a:defRPr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ource Sans Pro"/>
              <a:buChar char="•"/>
              <a:defRPr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143000" y="1222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54A5"/>
              </a:buClr>
              <a:buSzPts val="4500"/>
              <a:buFont typeface="Calibri"/>
              <a:buNone/>
              <a:defRPr sz="4500">
                <a:solidFill>
                  <a:srgbClr val="0754A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143000" y="3082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1032300"/>
          </a:xfrm>
          <a:prstGeom prst="rect">
            <a:avLst/>
          </a:prstGeom>
          <a:solidFill>
            <a:srgbClr val="0754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39854" y="4758465"/>
            <a:ext cx="1618137" cy="2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t="1209" b="1219"/>
          <a:stretch/>
        </p:blipFill>
        <p:spPr>
          <a:xfrm>
            <a:off x="7339854" y="4758465"/>
            <a:ext cx="1618137" cy="26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0" y="0"/>
            <a:ext cx="9144000" cy="1032300"/>
          </a:xfrm>
          <a:prstGeom prst="rect">
            <a:avLst/>
          </a:prstGeom>
          <a:solidFill>
            <a:srgbClr val="0754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82525" y="1641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28650" y="133106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ource Sans Pro"/>
              <a:buChar char="•"/>
              <a:defRPr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ource Sans Pro"/>
              <a:buChar char="•"/>
              <a:defRPr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ource Sans Pro"/>
              <a:buChar char="•"/>
              <a:defRPr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ource Sans Pro"/>
              <a:buChar char="•"/>
              <a:defRPr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ource Sans Pro"/>
              <a:buChar char="•"/>
              <a:defRPr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ource Sans Pro"/>
              <a:buChar char="•"/>
              <a:defRPr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ource Sans Pro"/>
              <a:buChar char="•"/>
              <a:defRPr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ource Sans Pro"/>
              <a:buChar char="•"/>
              <a:defRPr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Source Sans Pro"/>
              <a:buChar char="•"/>
              <a:defRPr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0"/>
            <a:ext cx="9144000" cy="1032300"/>
          </a:xfrm>
          <a:prstGeom prst="rect">
            <a:avLst/>
          </a:prstGeom>
          <a:solidFill>
            <a:srgbClr val="0754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23900" y="1343002"/>
            <a:ext cx="7886700" cy="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54A5"/>
              </a:buClr>
              <a:buSzPts val="4500"/>
              <a:buFont typeface="Calibri"/>
              <a:buNone/>
              <a:defRPr sz="4500">
                <a:solidFill>
                  <a:srgbClr val="0754A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23888" y="21466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>
                <a:solidFill>
                  <a:srgbClr val="434343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0"/>
            <a:ext cx="9144000" cy="1032300"/>
          </a:xfrm>
          <a:prstGeom prst="rect">
            <a:avLst/>
          </a:prstGeom>
          <a:solidFill>
            <a:srgbClr val="0754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682525" y="1641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0"/>
            <a:ext cx="9144000" cy="1032300"/>
          </a:xfrm>
          <a:prstGeom prst="rect">
            <a:avLst/>
          </a:prstGeom>
          <a:solidFill>
            <a:srgbClr val="0754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1">
                <a:solidFill>
                  <a:srgbClr val="434343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 b="1">
                <a:solidFill>
                  <a:srgbClr val="434343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b="1">
                <a:solidFill>
                  <a:srgbClr val="434343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 b="1">
                <a:solidFill>
                  <a:srgbClr val="434343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 b="1">
                <a:solidFill>
                  <a:srgbClr val="434343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 b="1">
                <a:solidFill>
                  <a:srgbClr val="434343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 b="1">
                <a:solidFill>
                  <a:srgbClr val="434343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 b="1">
                <a:solidFill>
                  <a:srgbClr val="434343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1">
                <a:solidFill>
                  <a:srgbClr val="434343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500"/>
              <a:buNone/>
              <a:defRPr sz="1500" b="1">
                <a:solidFill>
                  <a:srgbClr val="434343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 b="1">
                <a:solidFill>
                  <a:srgbClr val="434343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 b="1">
                <a:solidFill>
                  <a:srgbClr val="434343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 b="1">
                <a:solidFill>
                  <a:srgbClr val="434343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 b="1">
                <a:solidFill>
                  <a:srgbClr val="434343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 b="1">
                <a:solidFill>
                  <a:srgbClr val="434343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 b="1">
                <a:solidFill>
                  <a:srgbClr val="434343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  <a:defRPr sz="2400">
                <a:solidFill>
                  <a:srgbClr val="434343"/>
                </a:solidFill>
              </a:defRPr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100"/>
              <a:buChar char="•"/>
              <a:defRPr sz="2100">
                <a:solidFill>
                  <a:srgbClr val="434343"/>
                </a:solidFill>
              </a:defRPr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  <a:defRPr sz="1800">
                <a:solidFill>
                  <a:srgbClr val="434343"/>
                </a:solidFill>
              </a:defRPr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500"/>
              <a:buChar char="•"/>
              <a:defRPr sz="1500">
                <a:solidFill>
                  <a:srgbClr val="434343"/>
                </a:solidFill>
              </a:defRPr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500"/>
              <a:buChar char="•"/>
              <a:defRPr sz="1500">
                <a:solidFill>
                  <a:srgbClr val="434343"/>
                </a:solidFill>
              </a:defRPr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500"/>
              <a:buChar char="•"/>
              <a:defRPr sz="1500">
                <a:solidFill>
                  <a:srgbClr val="434343"/>
                </a:solidFill>
              </a:defRPr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500"/>
              <a:buChar char="•"/>
              <a:defRPr sz="1500">
                <a:solidFill>
                  <a:srgbClr val="434343"/>
                </a:solidFill>
              </a:defRPr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500"/>
              <a:buChar char="•"/>
              <a:defRPr sz="1500">
                <a:solidFill>
                  <a:srgbClr val="434343"/>
                </a:solidFill>
              </a:defRPr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500"/>
              <a:buChar char="•"/>
              <a:defRPr sz="15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 sz="900">
                <a:solidFill>
                  <a:srgbClr val="434343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800">
                <a:solidFill>
                  <a:srgbClr val="434343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800">
                <a:solidFill>
                  <a:srgbClr val="434343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800">
                <a:solidFill>
                  <a:srgbClr val="434343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800">
                <a:solidFill>
                  <a:srgbClr val="434343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800">
                <a:solidFill>
                  <a:srgbClr val="434343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900"/>
              <a:buNone/>
              <a:defRPr sz="900">
                <a:solidFill>
                  <a:srgbClr val="434343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800">
                <a:solidFill>
                  <a:srgbClr val="434343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800">
                <a:solidFill>
                  <a:srgbClr val="434343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800">
                <a:solidFill>
                  <a:srgbClr val="434343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800">
                <a:solidFill>
                  <a:srgbClr val="434343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800">
                <a:solidFill>
                  <a:srgbClr val="434343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800"/>
              <a:buNone/>
              <a:defRPr sz="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600850"/>
            <a:ext cx="9144000" cy="567600"/>
          </a:xfrm>
          <a:prstGeom prst="rect">
            <a:avLst/>
          </a:prstGeom>
          <a:solidFill>
            <a:srgbClr val="0754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82525" y="1641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54A5"/>
              </a:buClr>
              <a:buSzPts val="3300"/>
              <a:buFont typeface="Ubuntu Medium"/>
              <a:buNone/>
              <a:defRPr sz="3300" i="0" u="none" strike="noStrike" cap="none">
                <a:solidFill>
                  <a:srgbClr val="0754A5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Ubuntu"/>
              <a:buChar char="•"/>
              <a:defRPr sz="2100" i="0" u="none" strike="noStrike" cap="none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Ubuntu"/>
              <a:buChar char="•"/>
              <a:defRPr sz="1800" i="0" u="none" strike="noStrike" cap="none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Ubuntu"/>
              <a:buChar char="•"/>
              <a:defRPr sz="1500" i="0" u="none" strike="noStrike" cap="none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Ubuntu"/>
              <a:buChar char="•"/>
              <a:defRPr sz="1400" i="0" u="none" strike="noStrike" cap="none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Ubuntu"/>
              <a:buChar char="•"/>
              <a:defRPr sz="1400" i="0" u="none" strike="noStrike" cap="none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Ubuntu"/>
              <a:buChar char="•"/>
              <a:defRPr sz="1400" i="0" u="none" strike="noStrike" cap="none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Ubuntu"/>
              <a:buChar char="•"/>
              <a:defRPr sz="1400" i="0" u="none" strike="noStrike" cap="none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Ubuntu"/>
              <a:buChar char="•"/>
              <a:defRPr sz="1400" i="0" u="none" strike="noStrike" cap="none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Ubuntu"/>
              <a:buChar char="•"/>
              <a:defRPr sz="1400" i="0" u="none" strike="noStrike" cap="none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Knowledge_Articles/Troubleshooting_Tips_for_COUNTER_5_SUSHI_Harvest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nyla.org/sunyla-midwinter-2024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OHz5qYzonPSkIlcyZP6ZxJrOyUjz6Smq/view?usp=shar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knowledge.exlibrisgroup.com/Alma/Knowledge_Articles/Troubleshooting_Tips_for_COUNTER_5_SUSHI_Harvesting" TargetMode="External"/><Relationship Id="rId3" Type="http://schemas.openxmlformats.org/officeDocument/2006/relationships/hyperlink" Target="https://www.projectcounter.org/counter-release-5/" TargetMode="External"/><Relationship Id="rId7" Type="http://schemas.openxmlformats.org/officeDocument/2006/relationships/hyperlink" Target="https://knowledge.exlibrisgroup.com/Alma/Product_Documentation/010Alma_Online_Help_(English)/020Acquisitions/090Acquisitions_Infrastructure/010Managing_Vendors/SUSHI_Vendor_Lis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nowledge.exlibrisgroup.com/Alma/Product_Documentation/010Alma_Online_Help_(English)/020Acquisitions/090Acquisitions_Infrastructure/010Managing_Vendors/Managing_COUNTER-Compliant_Usage_Data#Managing_SUSHI_Accounts" TargetMode="External"/><Relationship Id="rId5" Type="http://schemas.openxmlformats.org/officeDocument/2006/relationships/hyperlink" Target="https://knowledge.exlibrisgroup.com/Alma/Product_Documentation/010Alma_Online_Help_(English)/020Acquisitions/090Acquisitions_Infrastructure/010Managing_Vendors/Managing_COUNTER-Compliant_Usage_Data" TargetMode="External"/><Relationship Id="rId4" Type="http://schemas.openxmlformats.org/officeDocument/2006/relationships/hyperlink" Target="https://www.niso.org/standards-committees/sushi" TargetMode="External"/><Relationship Id="rId9" Type="http://schemas.openxmlformats.org/officeDocument/2006/relationships/hyperlink" Target="https://calstate.atlassian.net/wiki/spaces/ULMSR/pages/605257735/SUSHI+Resour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proquest.com/articledetail?id=kA11W000000GyoISA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ctrTitle"/>
          </p:nvPr>
        </p:nvSpPr>
        <p:spPr>
          <a:xfrm>
            <a:off x="1143000" y="1222772"/>
            <a:ext cx="6858000" cy="1790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ULMS Assessment and Analytics March Open Forum</a:t>
            </a:r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1143000" y="3082529"/>
            <a:ext cx="6858000" cy="124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754A5"/>
                </a:solidFill>
              </a:rPr>
              <a:t>Managing Usage Statistics in Alma: COUNTER &amp; SUSHI</a:t>
            </a:r>
            <a:endParaRPr sz="2700">
              <a:solidFill>
                <a:srgbClr val="0754A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682525" y="16416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Troubleshooting</a:t>
            </a: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628650" y="133106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Troubleshooting Tips for COUNTER 5 SUSHI Harvesting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775" y="1831300"/>
            <a:ext cx="8130448" cy="323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682525" y="16416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Errors</a:t>
            </a: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628650" y="133106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Artstor/JSTOR - Failed - No valid report items found in the file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Just rerunning the job usually resolve the issue.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Select Custom Harvest for the SUSHI account to harvest all reports for a specific month.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May have to rerun the custom harvest for the second time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950" y="2965025"/>
            <a:ext cx="7654100" cy="19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682525" y="16416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Useful Dashboards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628650" y="133106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2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Monthly Usage Data (Ex Libris)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/shared/Alma/Usage via COUNTER reports - Release 5/Dashboards/Monthly Usage Data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Shows # of files per platform, report and month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ones that have 0 files are marked red (even for future months)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Similar to Alma =&gt; Acquisitions =&gt; Load Usage Data =&gt; Monthly Usage tab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Does not include the name of the vendor accounts that SUSHI accounts are defined under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Displays all reports and all material type indicators from each report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SUSHI Monitoring Dashboard (Oregon Health &amp; Science University)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/shared/Community/Reports/Institutions/OHSU/SUNYLA-SUSHI Monitoring Dashboard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Was demoed at SUNYLA 2024 - </a:t>
            </a:r>
            <a:r>
              <a:rPr lang="en" sz="14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https://sunyla.org/sunyla-midwinter-2024/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Displays vendors, not platforms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Seems to display only one of the material types indicators from each report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682525" y="16416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Dashboards</a:t>
            </a:r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628650" y="133106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eResource COUNTER Usage Dashboard (SJSU)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Not really for monitoring SUSHI harvesting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This dashboard allows you to look up usage statistics in the usage reports already harvested in Alma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https://drive.google.com/file/d/1OHz5qYzonPSkIlcyZP6ZxJrOyUjz6Smq/view?usp=sharing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Please share any other dashboards, reports or tools that you’ve found to be helpful.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682525" y="16416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552325" y="1331075"/>
            <a:ext cx="8169000" cy="3704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800"/>
              <a:buFont typeface="Arial"/>
              <a:buChar char="●"/>
            </a:pPr>
            <a:r>
              <a:rPr lang="en" sz="18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COUNTER (Counting Online Usage of Networked Electronic Resources) Release 5 | Project Counter</a:t>
            </a:r>
            <a:endParaRPr sz="1800">
              <a:solidFill>
                <a:srgbClr val="0097A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800"/>
              <a:buFont typeface="Arial"/>
              <a:buChar char="○"/>
            </a:pPr>
            <a:r>
              <a:rPr lang="en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</a:rPr>
              <a:t>Format of the report, also the organization name</a:t>
            </a:r>
            <a:endParaRPr sz="1800">
              <a:solidFill>
                <a:srgbClr val="0097A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800"/>
              <a:buFont typeface="Arial"/>
              <a:buChar char="●"/>
            </a:pPr>
            <a:r>
              <a:rPr lang="en" sz="18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SUSHI (Standardized Usage Statistics Harvesting Initiative) Protocol | NISO website</a:t>
            </a:r>
            <a:endParaRPr sz="1800">
              <a:solidFill>
                <a:srgbClr val="0097A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800"/>
              <a:buFont typeface="Arial"/>
              <a:buChar char="○"/>
            </a:pPr>
            <a:r>
              <a:rPr lang="en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</a:rPr>
              <a:t>API for fetching/harvesting usage reports</a:t>
            </a:r>
            <a:endParaRPr sz="1800">
              <a:solidFill>
                <a:srgbClr val="0097A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800"/>
              <a:buFont typeface="Arial"/>
              <a:buChar char="●"/>
            </a:pPr>
            <a:r>
              <a:rPr lang="en" sz="18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Managing COUNTER-Compliant Usage Data</a:t>
            </a:r>
            <a:endParaRPr sz="1800">
              <a:solidFill>
                <a:srgbClr val="0097A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800"/>
              <a:buFont typeface="Arial"/>
              <a:buChar char="○"/>
            </a:pPr>
            <a:r>
              <a:rPr lang="en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Managing SUSHI Accounts section</a:t>
            </a:r>
            <a:endParaRPr>
              <a:solidFill>
                <a:srgbClr val="0097A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800"/>
              <a:buFont typeface="Arial"/>
              <a:buChar char="●"/>
            </a:pPr>
            <a:r>
              <a:rPr lang="en" sz="18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SUSHI Vendor Lists (Ex Libris) </a:t>
            </a:r>
            <a:endParaRPr sz="1800">
              <a:solidFill>
                <a:srgbClr val="0097A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800"/>
              <a:buFont typeface="Arial"/>
              <a:buChar char="●"/>
            </a:pPr>
            <a:r>
              <a:rPr lang="en" sz="18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Troubleshooting Tips for COUNTER 5 SUSHI Harvesting - Ex Libris Knowledge Center</a:t>
            </a:r>
            <a:endParaRPr sz="1800">
              <a:solidFill>
                <a:srgbClr val="0097A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800"/>
              <a:buFont typeface="Arial"/>
              <a:buChar char="●"/>
            </a:pPr>
            <a:r>
              <a:rPr lang="en" sz="18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SUSHI Resources - ULMS Assessment &amp; Analytics - Confluence</a:t>
            </a:r>
            <a:endParaRPr sz="1800">
              <a:solidFill>
                <a:srgbClr val="0097A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682525" y="16416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SUSHI Accounts in Alma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628650" y="133106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Vendor Details (Acquisitions) =&gt; Usage Data tab =&gt; SUSHI Account section</a:t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375" y="1974275"/>
            <a:ext cx="5457249" cy="30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682525" y="16416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SUSHI Accounts in Alma</a:t>
            </a: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462" y="1189150"/>
            <a:ext cx="8349076" cy="36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682525" y="16416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SUSHI Accounts in Alma</a:t>
            </a: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628650" y="133106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650" y="1158375"/>
            <a:ext cx="8378702" cy="393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82525" y="16416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to find SUSHI information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628650" y="1331075"/>
            <a:ext cx="83898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 COUNTER 5 SUSHI URLs</a:t>
            </a: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for the ProQuest academic platform</a:t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325" y="1892962"/>
            <a:ext cx="7669375" cy="163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1688" y="3259600"/>
            <a:ext cx="7083714" cy="18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682525" y="16416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reports are available for SUSHI?</a:t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9138" y="1453025"/>
            <a:ext cx="2021575" cy="5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0725" y="1214250"/>
            <a:ext cx="1893575" cy="16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4300" y="942775"/>
            <a:ext cx="1978675" cy="445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628650" y="1406525"/>
            <a:ext cx="3886200" cy="3225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Most reports that are available on the vendor’s portal are also available for SUSHI.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Some reports may contain no data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682525" y="16416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reports are available for SUSHI?</a:t>
            </a: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3194100" cy="324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base URL for the SUSHI account + “reports?” + SUSHI credentials can be used to view the list of reports available via SUSHI.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https://sushi5.scholarlyiq.com/counter/r5/reports?requestor_id=**********&amp;customer_id=********</a:t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600" y="1028550"/>
            <a:ext cx="5256299" cy="44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682525" y="16416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Scheduling SUSHI harvesting job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628650" y="1331071"/>
            <a:ext cx="7886700" cy="107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Alma Configuration =&gt; Acquisitions Configuration =&gt; General =&gt; Acquisition Jobs Configuration =&gt; SUSHI harvesting job</a:t>
            </a:r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675" y="2202200"/>
            <a:ext cx="7286649" cy="18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947" y="2571750"/>
            <a:ext cx="3400550" cy="25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On-screen Show (16:9)</PresentationFormat>
  <Paragraphs>55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Ubuntu Medium</vt:lpstr>
      <vt:lpstr>Source Sans Pro</vt:lpstr>
      <vt:lpstr>Arial</vt:lpstr>
      <vt:lpstr>Calibri</vt:lpstr>
      <vt:lpstr>Ubuntu</vt:lpstr>
      <vt:lpstr>Roboto</vt:lpstr>
      <vt:lpstr>Office Theme</vt:lpstr>
      <vt:lpstr>ULMS Assessment and Analytics March Open Forum</vt:lpstr>
      <vt:lpstr>Resources</vt:lpstr>
      <vt:lpstr>SUSHI Accounts in Alma</vt:lpstr>
      <vt:lpstr>SUSHI Accounts in Alma</vt:lpstr>
      <vt:lpstr>SUSHI Accounts in Alma</vt:lpstr>
      <vt:lpstr>Where to find SUSHI information</vt:lpstr>
      <vt:lpstr>Which reports are available for SUSHI?</vt:lpstr>
      <vt:lpstr>Which reports are available for SUSHI?</vt:lpstr>
      <vt:lpstr>Scheduling SUSHI harvesting job</vt:lpstr>
      <vt:lpstr>Troubleshooting</vt:lpstr>
      <vt:lpstr>Common Errors</vt:lpstr>
      <vt:lpstr>Useful Dashboards</vt:lpstr>
      <vt:lpstr>Related Dashboards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ULMS Assessment and Analytics March Open Forum</dc:title>
  <cp:lastModifiedBy>Christina Hennessey</cp:lastModifiedBy>
  <cp:revision>1</cp:revision>
  <dcterms:modified xsi:type="dcterms:W3CDTF">2024-03-07T23:33:28Z</dcterms:modified>
</cp:coreProperties>
</file>