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Average"/>
      <p:regular r:id="rId16"/>
    </p:embeddedFont>
    <p:embeddedFont>
      <p:font typeface="Oswald"/>
      <p:regular r:id="rId17"/>
      <p:bold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8CD258D-AEEC-431D-9F0B-984B9BBD0669}">
  <a:tblStyle styleId="{98CD258D-AEEC-431D-9F0B-984B9BBD0669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6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5.xml"/><Relationship Id="rId21" Type="http://schemas.openxmlformats.org/officeDocument/2006/relationships/font" Target="fonts/OpenSans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swald-regular.fntdata"/><Relationship Id="rId16" Type="http://schemas.openxmlformats.org/officeDocument/2006/relationships/font" Target="fonts/Average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regular.fntdata"/><Relationship Id="rId6" Type="http://schemas.openxmlformats.org/officeDocument/2006/relationships/slide" Target="slides/slide1.xml"/><Relationship Id="rId18" Type="http://schemas.openxmlformats.org/officeDocument/2006/relationships/font" Target="fonts/Oswal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tsprint@csu.edu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Systems &amp; Development WG Update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March 22, 2016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Fresno Kickoff Meeting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Quick tip: Browser Plugins!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Check out our browser plugins page on the systems area of the wiki for some ideas for: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Reducing Alma login timeouts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Handy “showPnx” plugins for FireFox and Chrome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Automating repetitive tasks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4799" y="2597224"/>
            <a:ext cx="4071975" cy="244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Systems Working Group Leads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Lauren Magnuson, Northridge (Chair)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Ian Chan, San Marcos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Renaldo Gjoshe, Fresno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Micah Jeffries, San Jose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Suzanna Conrad, Pomona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Brian Moore, San Diego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+David Walker, CO (Guiding Spirit)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Shibboleth authentication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Shibboleth provides </a:t>
            </a:r>
            <a:r>
              <a:rPr i="1" lang="en"/>
              <a:t>authentication </a:t>
            </a:r>
            <a:r>
              <a:rPr lang="en"/>
              <a:t>for Primo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Alma controls </a:t>
            </a:r>
            <a:r>
              <a:rPr i="1" lang="en"/>
              <a:t>authorization </a:t>
            </a:r>
            <a:r>
              <a:rPr lang="en"/>
              <a:t>(see Patron data load)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Ex Libris has registered all Primo instances with InCommon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Campus Shibboleth managers can configure this very easily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Vanguard campuses testing this now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Will provide directions to other campuses in the summer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Patron data load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Working with Chancellor’s Office PeopleSoft group on a solution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Balance between a common solution and local needs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Current Plan: Develop centrally as an “app engine.”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Deployed to campuses with instructions, recommendations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Campuses can configure, schedule this as needed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Campuses can also tweak the code, but these are reviewed centrally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Process monitored centrally; campuses, libraries alerted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Call w/Wade Guidry, Orbis Cascade Systems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600" y="1152475"/>
            <a:ext cx="7627201" cy="364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3rd Party Integrations Survey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SzPct val="100000"/>
            </a:pPr>
            <a:r>
              <a:rPr lang="en" sz="3000"/>
              <a:t>Gathered information from each campus about:</a:t>
            </a:r>
          </a:p>
          <a:p>
            <a:pPr indent="-419100" lvl="1" marL="914400" rtl="0">
              <a:spcBef>
                <a:spcPts val="0"/>
              </a:spcBef>
              <a:buSzPct val="100000"/>
            </a:pPr>
            <a:r>
              <a:rPr lang="en" sz="3000"/>
              <a:t>PeopleSoft User Extracts / Financials</a:t>
            </a:r>
          </a:p>
          <a:p>
            <a:pPr indent="-419100" lvl="1" marL="914400" rtl="0">
              <a:spcBef>
                <a:spcPts val="0"/>
              </a:spcBef>
              <a:buSzPct val="100000"/>
            </a:pPr>
            <a:r>
              <a:rPr lang="en" sz="3000"/>
              <a:t>Authentication</a:t>
            </a:r>
          </a:p>
          <a:p>
            <a:pPr indent="-419100" lvl="1" marL="914400" rtl="0">
              <a:spcBef>
                <a:spcPts val="0"/>
              </a:spcBef>
              <a:buSzPct val="100000"/>
            </a:pPr>
            <a:r>
              <a:rPr lang="en" sz="3000"/>
              <a:t>Patron Fine Payments</a:t>
            </a:r>
          </a:p>
          <a:p>
            <a:pPr indent="-419100" lvl="1" marL="914400" rtl="0">
              <a:spcBef>
                <a:spcPts val="0"/>
              </a:spcBef>
              <a:buSzPct val="100000"/>
            </a:pPr>
            <a:r>
              <a:rPr lang="en" sz="3000"/>
              <a:t>Learning Management Systems</a:t>
            </a:r>
          </a:p>
          <a:p>
            <a:pPr indent="-419100" lvl="0" marL="457200">
              <a:spcBef>
                <a:spcPts val="0"/>
              </a:spcBef>
              <a:buSzPct val="100000"/>
            </a:pPr>
            <a:r>
              <a:rPr lang="en" sz="3000"/>
              <a:t>Informed Priorities and Task Force Creation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Systems Task Forces </a:t>
            </a:r>
          </a:p>
        </p:txBody>
      </p:sp>
      <p:graphicFrame>
        <p:nvGraphicFramePr>
          <p:cNvPr id="97" name="Shape 97"/>
          <p:cNvGraphicFramePr/>
          <p:nvPr/>
        </p:nvGraphicFramePr>
        <p:xfrm>
          <a:off x="505250" y="13292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{98CD258D-AEEC-431D-9F0B-984B9BBD0669}</a:tableStyleId>
              </a:tblPr>
              <a:tblGrid>
                <a:gridCol w="4220850"/>
                <a:gridCol w="4220850"/>
              </a:tblGrid>
              <a:tr h="540525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Task Force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Project Owner</a:t>
                      </a:r>
                    </a:p>
                  </a:txBody>
                  <a:tcPr marT="91425" marB="91425" marR="91425" marL="91425"/>
                </a:tc>
              </a:tr>
              <a:tr h="54052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ILLiad Integration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Micah Jeffries, San Jose</a:t>
                      </a:r>
                    </a:p>
                  </a:txBody>
                  <a:tcPr marT="91425" marB="91425" marR="91425" marL="91425"/>
                </a:tc>
              </a:tr>
              <a:tr h="54577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Learning Management System (LMS) Integration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David Walker, CO</a:t>
                      </a:r>
                    </a:p>
                  </a:txBody>
                  <a:tcPr marT="91425" marB="91425" marR="91425" marL="91425"/>
                </a:tc>
              </a:tr>
              <a:tr h="54577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Fine/Patron Payment Systems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Ian Chan, San Marcos</a:t>
                      </a:r>
                    </a:p>
                  </a:txBody>
                  <a:tcPr marT="91425" marB="91425" marR="91425" marL="91425"/>
                </a:tc>
              </a:tr>
              <a:tr h="54577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Authentication Scripts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Ian Chan, San Marcos</a:t>
                      </a:r>
                    </a:p>
                  </a:txBody>
                  <a:tcPr marT="91425" marB="91425" marR="91425" marL="91425"/>
                </a:tc>
              </a:tr>
              <a:tr h="54577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RFID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Renaldo Gjoshe, Fresno</a:t>
                      </a:r>
                    </a:p>
                  </a:txBody>
                  <a:tcPr marT="91425" marB="91425" marR="91425" marL="91425"/>
                </a:tc>
              </a:tr>
              <a:tr h="5457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Self-Check Machines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Suzanna Conrad, Pomona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Printing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Identify who in the library needs to be printing from Alma. 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Who prints ‘regular’ report jobs?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Who prints call number labels?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Call number label printing is facilitated by “Spine-O-Matic” software 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Does all of this printing *need* to take place?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Consider the trees, your sanity, etc.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Ask your IT for email addresses you can use to route print jobs (e.g., </a:t>
            </a:r>
            <a:r>
              <a:rPr lang="en" u="sng">
                <a:solidFill>
                  <a:schemeClr val="hlink"/>
                </a:solidFill>
                <a:hlinkClick r:id="rId3"/>
              </a:rPr>
              <a:t>tsprint@csu.edu</a:t>
            </a:r>
            <a:r>
              <a:rPr lang="en"/>
              <a:t>).  You can set up a single email address with aliases, and use the alias names to make print job routing rules.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Printing </a:t>
            </a:r>
          </a:p>
        </p:txBody>
      </p:sp>
      <p:graphicFrame>
        <p:nvGraphicFramePr>
          <p:cNvPr id="109" name="Shape 109"/>
          <p:cNvGraphicFramePr/>
          <p:nvPr/>
        </p:nvGraphicFramePr>
        <p:xfrm>
          <a:off x="428075" y="1312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{98CD258D-AEEC-431D-9F0B-984B9BBD0669}</a:tableStyleId>
              </a:tblPr>
              <a:tblGrid>
                <a:gridCol w="2307875"/>
                <a:gridCol w="2823300"/>
                <a:gridCol w="3325450"/>
              </a:tblGrid>
              <a:tr h="50782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Software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Cons</a:t>
                      </a:r>
                    </a:p>
                  </a:txBody>
                  <a:tcPr marT="91425" marB="91425" marR="91425" marL="91425"/>
                </a:tc>
              </a:tr>
              <a:tr h="143307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Outlook Rule/Thunderbird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rgbClr val="FFFFFF"/>
                        </a:buClr>
                        <a:buFont typeface="Open Sans"/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Simple.</a:t>
                      </a:r>
                    </a:p>
                    <a:p>
                      <a:pPr indent="-228600" lvl="0" marL="457200">
                        <a:spcBef>
                          <a:spcPts val="0"/>
                        </a:spcBef>
                        <a:buClr>
                          <a:srgbClr val="FFFFFF"/>
                        </a:buClr>
                        <a:buFont typeface="Open Sans"/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Free (ish).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rgbClr val="FFFFFF"/>
                        </a:buClr>
                        <a:buFont typeface="Open Sans"/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Only prints to default printer.  If you have multiple printers, would have to set up on multiple PCs. </a:t>
                      </a:r>
                    </a:p>
                    <a:p>
                      <a:pPr indent="-228600" lvl="0" marL="457200">
                        <a:spcBef>
                          <a:spcPts val="0"/>
                        </a:spcBef>
                        <a:buClr>
                          <a:srgbClr val="FFFFFF"/>
                        </a:buClr>
                        <a:buFont typeface="Open Sans"/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Client must be running.</a:t>
                      </a:r>
                    </a:p>
                  </a:txBody>
                  <a:tcPr marT="91425" marB="91425" marR="91425" marL="91425"/>
                </a:tc>
              </a:tr>
              <a:tr h="157725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Namtuk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rgbClr val="FFFFFF"/>
                        </a:buClr>
                        <a:buFont typeface="Open Sans"/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Easy to set up/configure.  </a:t>
                      </a:r>
                    </a:p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rgbClr val="FFFFFF"/>
                        </a:buClr>
                        <a:buFont typeface="Open Sans"/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Can run on virtual server. </a:t>
                      </a:r>
                    </a:p>
                    <a:p>
                      <a:pPr indent="-228600" lvl="0" marL="457200">
                        <a:spcBef>
                          <a:spcPts val="0"/>
                        </a:spcBef>
                        <a:buClr>
                          <a:srgbClr val="FFFFFF"/>
                        </a:buClr>
                        <a:buFont typeface="Open Sans"/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Can send to any/multiple printer(s), even receipt printer. 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spcBef>
                          <a:spcPts val="0"/>
                        </a:spcBef>
                        <a:buClr>
                          <a:srgbClr val="FFFFFF"/>
                        </a:buClr>
                        <a:buFont typeface="Open Sans"/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$89.  </a:t>
                      </a:r>
                    </a:p>
                    <a:p>
                      <a:pPr indent="-228600" lvl="0" marL="457200">
                        <a:spcBef>
                          <a:spcPts val="0"/>
                        </a:spcBef>
                        <a:buClr>
                          <a:srgbClr val="FFFFFF"/>
                        </a:buClr>
                        <a:buFont typeface="Open Sans"/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Customer support may not be great (?)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