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8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1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7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1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5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7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5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1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9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2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20F79-8C66-40FF-A0F6-7BB5562F0CAB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E5A00-3C63-493F-B2E0-BF53654B17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1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gelu.org/special-interests/lod" TargetMode="External"/><Relationship Id="rId2" Type="http://schemas.openxmlformats.org/officeDocument/2006/relationships/hyperlink" Target="http://whatdoesthequantsay.com/2015/09/13/ipfs-introduction-by-exampl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ttermost.igeluna.org/devday1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angular/" TargetMode="External"/><Relationship Id="rId2" Type="http://schemas.openxmlformats.org/officeDocument/2006/relationships/hyperlink" Target="https://plnkr.co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ols57.commons.gc.cuny.edu/2016/04/28/analytics-circulation-activity-comparison-too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eb.nli.org.il/sites/nli/English/Pages/default.aspx" TargetMode="External"/><Relationship Id="rId2" Type="http://schemas.openxmlformats.org/officeDocument/2006/relationships/hyperlink" Target="https://github.com/briandwo/alma_user_import.g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2533"/>
            <a:ext cx="10896600" cy="58044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(KEYNOTE) Mehmet </a:t>
            </a:r>
            <a:r>
              <a:rPr lang="en-US" dirty="0" err="1" smtClean="0"/>
              <a:t>Celik</a:t>
            </a:r>
            <a:r>
              <a:rPr lang="en-US" dirty="0" smtClean="0"/>
              <a:t>, KU Leuven</a:t>
            </a:r>
          </a:p>
          <a:p>
            <a:pPr marL="914400" indent="-452438"/>
            <a:r>
              <a:rPr lang="en-US" dirty="0" smtClean="0"/>
              <a:t>Raw Data Now! Talk focused on the need to distribute and preserve data in order to further knowledge</a:t>
            </a:r>
          </a:p>
          <a:p>
            <a:pPr marL="914400" indent="-452438"/>
            <a:r>
              <a:rPr lang="en-US" dirty="0" smtClean="0"/>
              <a:t>Need for “permanent web” using PTP protocol</a:t>
            </a:r>
          </a:p>
          <a:p>
            <a:pPr marL="914400" indent="-452438"/>
            <a:r>
              <a:rPr lang="en-US" dirty="0" smtClean="0"/>
              <a:t>Interplanetary File System (</a:t>
            </a:r>
            <a:r>
              <a:rPr lang="en-US" dirty="0" smtClean="0">
                <a:hlinkClick r:id="rId2"/>
              </a:rPr>
              <a:t>http://whatdoesthequantsay.com/2015/09/13/ipfs-introduction-by-example/</a:t>
            </a:r>
            <a:r>
              <a:rPr lang="en-US" dirty="0" smtClean="0"/>
              <a:t>) uses </a:t>
            </a:r>
            <a:r>
              <a:rPr lang="en-US" dirty="0" err="1" smtClean="0"/>
              <a:t>Merkle</a:t>
            </a:r>
            <a:r>
              <a:rPr lang="en-US" dirty="0" smtClean="0"/>
              <a:t> data structure to link data objects across the network</a:t>
            </a:r>
          </a:p>
          <a:p>
            <a:pPr marL="227013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Allen Jones, The New School</a:t>
            </a:r>
          </a:p>
          <a:p>
            <a:pPr marL="914400" indent="-452438"/>
            <a:r>
              <a:rPr lang="en-US" dirty="0" smtClean="0"/>
              <a:t>Proposal for creating a new developer network to enable synchronous collaboration</a:t>
            </a:r>
          </a:p>
          <a:p>
            <a:pPr marL="914400" indent="-452438"/>
            <a:r>
              <a:rPr lang="en-US" dirty="0" smtClean="0"/>
              <a:t>Tools like </a:t>
            </a:r>
            <a:r>
              <a:rPr lang="en-US" dirty="0" err="1" smtClean="0"/>
              <a:t>Gitlab</a:t>
            </a:r>
            <a:r>
              <a:rPr lang="en-US" dirty="0" smtClean="0"/>
              <a:t>, Slack, </a:t>
            </a:r>
            <a:r>
              <a:rPr lang="en-US" dirty="0" err="1" smtClean="0"/>
              <a:t>Mattermost</a:t>
            </a:r>
            <a:r>
              <a:rPr lang="en-US" dirty="0" smtClean="0"/>
              <a:t> enable cross-institution teamwork</a:t>
            </a:r>
          </a:p>
          <a:p>
            <a:pPr marL="914400" indent="-452438"/>
            <a:r>
              <a:rPr lang="en-US" dirty="0" smtClean="0"/>
              <a:t>Examples: Linked Open Data (</a:t>
            </a:r>
            <a:r>
              <a:rPr lang="en-US" dirty="0" smtClean="0">
                <a:hlinkClick r:id="rId3"/>
              </a:rPr>
              <a:t>http://igelu.org/special-interests/lod</a:t>
            </a:r>
            <a:r>
              <a:rPr lang="en-US" dirty="0" smtClean="0"/>
              <a:t>) , DevDay16 (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mattermost.igeluna.org/devday16</a:t>
            </a:r>
            <a:r>
              <a:rPr lang="en-US" dirty="0" smtClean="0"/>
              <a:t>)</a:t>
            </a:r>
          </a:p>
          <a:p>
            <a:pPr marL="461963" indent="-234950"/>
            <a:endParaRPr lang="en-US" dirty="0"/>
          </a:p>
          <a:p>
            <a:pPr marL="461963" indent="-234950"/>
            <a:endParaRPr lang="en-US" dirty="0" smtClean="0"/>
          </a:p>
          <a:p>
            <a:pPr marL="461963" indent="-2349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9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2533"/>
            <a:ext cx="10896600" cy="58044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Guy Ben-</a:t>
            </a:r>
            <a:r>
              <a:rPr lang="fr-FR" dirty="0" err="1" smtClean="0"/>
              <a:t>Porat</a:t>
            </a:r>
            <a:r>
              <a:rPr lang="fr-FR" dirty="0" smtClean="0"/>
              <a:t>, </a:t>
            </a:r>
            <a:r>
              <a:rPr lang="fr-FR" dirty="0" err="1" smtClean="0"/>
              <a:t>Ohad</a:t>
            </a:r>
            <a:r>
              <a:rPr lang="fr-FR" dirty="0" smtClean="0"/>
              <a:t> Shaked, </a:t>
            </a:r>
            <a:r>
              <a:rPr lang="fr-FR" dirty="0" err="1" smtClean="0"/>
              <a:t>Noam</a:t>
            </a:r>
            <a:r>
              <a:rPr lang="fr-FR" dirty="0" smtClean="0"/>
              <a:t> </a:t>
            </a:r>
            <a:r>
              <a:rPr lang="fr-FR" dirty="0" err="1" smtClean="0"/>
              <a:t>Amit</a:t>
            </a:r>
            <a:r>
              <a:rPr lang="fr-FR" dirty="0" smtClean="0"/>
              <a:t>, Ex </a:t>
            </a:r>
            <a:r>
              <a:rPr lang="fr-FR" dirty="0" err="1" smtClean="0"/>
              <a:t>Libris</a:t>
            </a:r>
            <a:endParaRPr lang="fr-FR" dirty="0" smtClean="0"/>
          </a:p>
          <a:p>
            <a:pPr marL="914400" indent="-457200"/>
            <a:r>
              <a:rPr lang="fr-FR" dirty="0" smtClean="0"/>
              <a:t>New Primo UI (no more « versions ») </a:t>
            </a:r>
            <a:r>
              <a:rPr lang="fr-FR" dirty="0" err="1" smtClean="0"/>
              <a:t>is</a:t>
            </a:r>
            <a:r>
              <a:rPr lang="fr-FR" dirty="0" smtClean="0"/>
              <a:t> a Single Page Application (SPA) </a:t>
            </a:r>
            <a:r>
              <a:rPr lang="fr-FR" dirty="0" err="1" smtClean="0"/>
              <a:t>updated</a:t>
            </a:r>
            <a:r>
              <a:rPr lang="fr-FR" dirty="0" smtClean="0"/>
              <a:t> </a:t>
            </a:r>
            <a:r>
              <a:rPr lang="fr-FR" dirty="0" err="1" smtClean="0"/>
              <a:t>dynamically</a:t>
            </a:r>
            <a:r>
              <a:rPr lang="fr-FR" dirty="0" smtClean="0"/>
              <a:t> by </a:t>
            </a:r>
            <a:r>
              <a:rPr lang="fr-FR" dirty="0" err="1" smtClean="0"/>
              <a:t>javascript</a:t>
            </a:r>
            <a:r>
              <a:rPr lang="fr-FR" dirty="0" smtClean="0"/>
              <a:t> (</a:t>
            </a:r>
            <a:r>
              <a:rPr lang="fr-FR" dirty="0" err="1" smtClean="0"/>
              <a:t>AngularJS</a:t>
            </a:r>
            <a:r>
              <a:rPr lang="fr-FR" dirty="0" smtClean="0"/>
              <a:t>)</a:t>
            </a:r>
          </a:p>
          <a:p>
            <a:pPr marL="914400" indent="-457200"/>
            <a:r>
              <a:rPr lang="fr-FR" dirty="0" err="1" smtClean="0"/>
              <a:t>Advantage</a:t>
            </a:r>
            <a:r>
              <a:rPr lang="fr-FR" dirty="0" smtClean="0"/>
              <a:t>: </a:t>
            </a:r>
            <a:r>
              <a:rPr lang="fr-FR" dirty="0" err="1" smtClean="0"/>
              <a:t>quicker</a:t>
            </a:r>
            <a:r>
              <a:rPr lang="fr-FR" dirty="0" smtClean="0"/>
              <a:t> </a:t>
            </a:r>
            <a:r>
              <a:rPr lang="fr-FR" dirty="0" err="1" smtClean="0"/>
              <a:t>response</a:t>
            </a:r>
            <a:r>
              <a:rPr lang="fr-FR" dirty="0" smtClean="0"/>
              <a:t> time, </a:t>
            </a:r>
            <a:r>
              <a:rPr lang="fr-FR" dirty="0" err="1" smtClean="0"/>
              <a:t>separates</a:t>
            </a:r>
            <a:r>
              <a:rPr lang="fr-FR" dirty="0" smtClean="0"/>
              <a:t> </a:t>
            </a:r>
            <a:r>
              <a:rPr lang="fr-FR" dirty="0" err="1" smtClean="0"/>
              <a:t>customized</a:t>
            </a:r>
            <a:r>
              <a:rPr lang="fr-FR" dirty="0" smtClean="0"/>
              <a:t> code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core</a:t>
            </a:r>
            <a:r>
              <a:rPr lang="fr-FR" dirty="0" smtClean="0"/>
              <a:t> </a:t>
            </a:r>
            <a:r>
              <a:rPr lang="fr-FR" dirty="0" err="1" smtClean="0"/>
              <a:t>function</a:t>
            </a:r>
            <a:r>
              <a:rPr lang="fr-FR" dirty="0" smtClean="0"/>
              <a:t> code</a:t>
            </a:r>
          </a:p>
          <a:p>
            <a:pPr marL="914400" indent="-457200"/>
            <a:r>
              <a:rPr lang="fr-FR" dirty="0" err="1" smtClean="0"/>
              <a:t>Customization</a:t>
            </a:r>
            <a:r>
              <a:rPr lang="fr-FR" dirty="0" smtClean="0"/>
              <a:t> package </a:t>
            </a:r>
            <a:r>
              <a:rPr lang="fr-FR" dirty="0" err="1" smtClean="0"/>
              <a:t>available</a:t>
            </a:r>
            <a:r>
              <a:rPr lang="fr-FR" dirty="0" smtClean="0"/>
              <a:t> for </a:t>
            </a:r>
            <a:r>
              <a:rPr lang="fr-FR" dirty="0" err="1" smtClean="0"/>
              <a:t>each</a:t>
            </a:r>
            <a:r>
              <a:rPr lang="fr-FR" dirty="0" smtClean="0"/>
              <a:t> Primo </a:t>
            </a:r>
            <a:r>
              <a:rPr lang="fr-FR" dirty="0" err="1" smtClean="0"/>
              <a:t>View</a:t>
            </a:r>
            <a:endParaRPr lang="fr-FR" dirty="0" smtClean="0"/>
          </a:p>
          <a:p>
            <a:pPr marL="914400" indent="-457200"/>
            <a:r>
              <a:rPr lang="fr-FR" dirty="0" smtClean="0"/>
              <a:t>You </a:t>
            </a:r>
            <a:r>
              <a:rPr lang="fr-FR" dirty="0" err="1" smtClean="0"/>
              <a:t>can</a:t>
            </a:r>
            <a:r>
              <a:rPr lang="fr-FR" dirty="0" smtClean="0"/>
              <a:t> test on </a:t>
            </a:r>
            <a:r>
              <a:rPr lang="fr-FR" dirty="0" err="1" smtClean="0"/>
              <a:t>your</a:t>
            </a:r>
            <a:r>
              <a:rPr lang="fr-FR" dirty="0" smtClean="0"/>
              <a:t> desktop </a:t>
            </a:r>
            <a:r>
              <a:rPr lang="fr-FR" dirty="0" err="1" smtClean="0"/>
              <a:t>without</a:t>
            </a:r>
            <a:r>
              <a:rPr lang="fr-FR" dirty="0" smtClean="0"/>
              <a:t> full </a:t>
            </a:r>
            <a:r>
              <a:rPr lang="fr-FR" dirty="0" err="1" smtClean="0"/>
              <a:t>deployment</a:t>
            </a:r>
            <a:r>
              <a:rPr lang="fr-FR" dirty="0" smtClean="0"/>
              <a:t> to Primo</a:t>
            </a:r>
          </a:p>
          <a:p>
            <a:pPr marL="914400" indent="-457200"/>
            <a:endParaRPr lang="fr-FR" dirty="0"/>
          </a:p>
          <a:p>
            <a:pPr marL="0" indent="0">
              <a:buNone/>
            </a:pPr>
            <a:r>
              <a:rPr lang="fr-FR" dirty="0" err="1" smtClean="0"/>
              <a:t>Angular</a:t>
            </a:r>
            <a:r>
              <a:rPr lang="fr-FR" dirty="0" smtClean="0"/>
              <a:t> JS </a:t>
            </a:r>
            <a:r>
              <a:rPr lang="fr-FR" dirty="0" err="1" smtClean="0"/>
              <a:t>Resources</a:t>
            </a:r>
            <a:r>
              <a:rPr lang="fr-FR" dirty="0" smtClean="0"/>
              <a:t>:</a:t>
            </a:r>
          </a:p>
          <a:p>
            <a:pPr marL="914400" indent="-452438"/>
            <a:r>
              <a:rPr lang="fr-FR" dirty="0" err="1" smtClean="0"/>
              <a:t>Plunker</a:t>
            </a:r>
            <a:r>
              <a:rPr lang="fr-FR" dirty="0" smtClean="0"/>
              <a:t> </a:t>
            </a:r>
            <a:r>
              <a:rPr lang="fr-FR" dirty="0" smtClean="0">
                <a:hlinkClick r:id="rId2"/>
              </a:rPr>
              <a:t>https://plnkr.co</a:t>
            </a:r>
            <a:endParaRPr lang="fr-FR" dirty="0" smtClean="0"/>
          </a:p>
          <a:p>
            <a:pPr marL="914400" indent="-452438"/>
            <a:r>
              <a:rPr lang="fr-FR" dirty="0" smtClean="0"/>
              <a:t>W3Schools </a:t>
            </a:r>
            <a:r>
              <a:rPr lang="fr-FR" dirty="0" smtClean="0">
                <a:hlinkClick r:id="rId3"/>
              </a:rPr>
              <a:t>http://www.w3schools.com/angular/</a:t>
            </a:r>
            <a:r>
              <a:rPr lang="fr-FR" dirty="0" smtClean="0"/>
              <a:t> </a:t>
            </a:r>
          </a:p>
          <a:p>
            <a:pPr marL="914400" indent="-452438"/>
            <a:r>
              <a:rPr lang="fr-FR" dirty="0" err="1" smtClean="0"/>
              <a:t>Many</a:t>
            </a:r>
            <a:r>
              <a:rPr lang="fr-FR" dirty="0" smtClean="0"/>
              <a:t> more in Michael </a:t>
            </a:r>
            <a:r>
              <a:rPr lang="fr-FR" dirty="0" err="1" smtClean="0"/>
              <a:t>North’s</a:t>
            </a:r>
            <a:r>
              <a:rPr lang="fr-FR" dirty="0" smtClean="0"/>
              <a:t> Tools PPT (check ELUNA Archives)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5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2533"/>
            <a:ext cx="10896600" cy="580443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Michael North, Northwestern University </a:t>
            </a:r>
            <a:r>
              <a:rPr lang="en-US" dirty="0" smtClean="0"/>
              <a:t>Library</a:t>
            </a:r>
          </a:p>
          <a:p>
            <a:pPr marL="914400" indent="-508000"/>
            <a:r>
              <a:rPr lang="en-US" dirty="0" smtClean="0"/>
              <a:t>Using social sign-in (SSO) to authenticate non-institutional users (e.g. visiting scholars, alumni, etc.)</a:t>
            </a:r>
          </a:p>
          <a:p>
            <a:pPr marL="914400" indent="-508000"/>
            <a:r>
              <a:rPr lang="en-US" dirty="0" smtClean="0"/>
              <a:t>Used product platform from Uprising Technologies, which stores credentials for those patrons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Ray </a:t>
            </a:r>
            <a:r>
              <a:rPr lang="en-US" dirty="0"/>
              <a:t>Schwartz, William Paterson </a:t>
            </a:r>
            <a:r>
              <a:rPr lang="en-US" dirty="0" smtClean="0"/>
              <a:t>University &amp; Joan </a:t>
            </a:r>
            <a:r>
              <a:rPr lang="en-US" dirty="0" err="1"/>
              <a:t>Kolarik</a:t>
            </a:r>
            <a:r>
              <a:rPr lang="en-US" dirty="0"/>
              <a:t>, </a:t>
            </a:r>
            <a:r>
              <a:rPr lang="en-US" dirty="0" smtClean="0"/>
              <a:t>CUNY</a:t>
            </a:r>
          </a:p>
          <a:p>
            <a:pPr marL="971550" indent="-509588"/>
            <a:r>
              <a:rPr lang="en-US" dirty="0" smtClean="0"/>
              <a:t>Using Tableau to build a Dashboard with Aleph, primo and SFX Data (see Blog post: </a:t>
            </a:r>
            <a:r>
              <a:rPr lang="en-US" dirty="0" smtClean="0">
                <a:hlinkClick r:id="rId2"/>
              </a:rPr>
              <a:t>http://ols57.commons.gc.cuny.edu/2016/04/28/analytics-circulation-activity-comparison-tool/</a:t>
            </a:r>
            <a:r>
              <a:rPr lang="en-US" dirty="0" smtClean="0"/>
              <a:t> </a:t>
            </a:r>
          </a:p>
          <a:p>
            <a:pPr marL="971550" indent="-509588"/>
            <a:r>
              <a:rPr lang="en-US" dirty="0" smtClean="0"/>
              <a:t>Tableau public is free, but limit 10,000 lines per workbook, 10GB total</a:t>
            </a:r>
          </a:p>
          <a:p>
            <a:pPr marL="971550" indent="-509588"/>
            <a:r>
              <a:rPr lang="en-US" dirty="0" smtClean="0"/>
              <a:t>Tableau/Ex </a:t>
            </a:r>
            <a:r>
              <a:rPr lang="en-US" dirty="0" err="1" smtClean="0"/>
              <a:t>Libris</a:t>
            </a:r>
            <a:r>
              <a:rPr lang="en-US" dirty="0" smtClean="0"/>
              <a:t> Support Group (email </a:t>
            </a:r>
            <a:r>
              <a:rPr lang="en-US" dirty="0"/>
              <a:t>joan.kolarik@cuny.edu </a:t>
            </a:r>
            <a:r>
              <a:rPr lang="en-US" dirty="0" smtClean="0"/>
              <a:t> to join)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589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33" y="304800"/>
            <a:ext cx="11480800" cy="611293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Margaret Briand Wolfe, Boston </a:t>
            </a:r>
            <a:r>
              <a:rPr lang="en-US" dirty="0" smtClean="0"/>
              <a:t>College</a:t>
            </a:r>
          </a:p>
          <a:p>
            <a:pPr marL="914400" indent="-406400"/>
            <a:r>
              <a:rPr lang="en-US" dirty="0" smtClean="0"/>
              <a:t>Perl script to harvest patron data from university information system and built XML V.2 file for upload into Alma</a:t>
            </a:r>
          </a:p>
          <a:p>
            <a:pPr marL="914400" indent="-406400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github.com/briandwo/alma_user_import.git</a:t>
            </a:r>
            <a:endParaRPr lang="en-US" dirty="0"/>
          </a:p>
          <a:p>
            <a:pPr marL="914400" indent="-406400"/>
            <a:endParaRPr lang="en-US" dirty="0" smtClean="0"/>
          </a:p>
          <a:p>
            <a:pPr marL="0" indent="0">
              <a:buNone/>
            </a:pPr>
            <a:r>
              <a:rPr lang="en-US" dirty="0" err="1"/>
              <a:t>Dror</a:t>
            </a:r>
            <a:r>
              <a:rPr lang="en-US" dirty="0"/>
              <a:t> </a:t>
            </a:r>
            <a:r>
              <a:rPr lang="en-US" dirty="0" smtClean="0"/>
              <a:t>Berger, National </a:t>
            </a:r>
            <a:r>
              <a:rPr lang="en-US" dirty="0"/>
              <a:t>Library of </a:t>
            </a:r>
            <a:r>
              <a:rPr lang="en-US" dirty="0" smtClean="0"/>
              <a:t>Israel</a:t>
            </a:r>
          </a:p>
          <a:p>
            <a:pPr marL="914400" indent="-406400"/>
            <a:r>
              <a:rPr lang="en-US" dirty="0" smtClean="0"/>
              <a:t>Librarian-friendly programming: best practices for creating routines and customizations that can be understood, maintained and edited by less technical librarians</a:t>
            </a:r>
          </a:p>
          <a:p>
            <a:pPr marL="914400" indent="-406400"/>
            <a:r>
              <a:rPr lang="en-US" dirty="0" smtClean="0"/>
              <a:t>Example scripts to build enhanced PNX records on the fly by extracting data from external sources like Rosetta and Wikipedia. </a:t>
            </a:r>
          </a:p>
          <a:p>
            <a:pPr marL="914400" indent="-406400"/>
            <a:r>
              <a:rPr lang="en-US" dirty="0" smtClean="0"/>
              <a:t>Library: </a:t>
            </a:r>
            <a:r>
              <a:rPr lang="en-US" dirty="0" smtClean="0">
                <a:hlinkClick r:id="rId3"/>
              </a:rPr>
              <a:t>http://web.nli.org.il/sites/nli/English/Pages/default.aspx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44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296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Altman, Elizabeth A</dc:creator>
  <cp:lastModifiedBy>Altman, Elizabeth A</cp:lastModifiedBy>
  <cp:revision>10</cp:revision>
  <dcterms:created xsi:type="dcterms:W3CDTF">2016-05-11T16:19:37Z</dcterms:created>
  <dcterms:modified xsi:type="dcterms:W3CDTF">2016-05-11T17:32:42Z</dcterms:modified>
</cp:coreProperties>
</file>