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8" r:id="rId2"/>
    <p:sldId id="260" r:id="rId3"/>
    <p:sldId id="285" r:id="rId4"/>
    <p:sldId id="284" r:id="rId5"/>
    <p:sldId id="286" r:id="rId6"/>
    <p:sldId id="287" r:id="rId7"/>
    <p:sldId id="265" r:id="rId8"/>
    <p:sldId id="266" r:id="rId9"/>
    <p:sldId id="274" r:id="rId10"/>
    <p:sldId id="276" r:id="rId11"/>
    <p:sldId id="288" r:id="rId12"/>
    <p:sldId id="278" r:id="rId13"/>
    <p:sldId id="281" r:id="rId14"/>
    <p:sldId id="289" r:id="rId15"/>
    <p:sldId id="26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33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62" autoAdjust="0"/>
    <p:restoredTop sz="66103" autoAdjust="0"/>
  </p:normalViewPr>
  <p:slideViewPr>
    <p:cSldViewPr snapToGrid="0">
      <p:cViewPr varScale="1">
        <p:scale>
          <a:sx n="44" d="100"/>
          <a:sy n="44" d="100"/>
        </p:scale>
        <p:origin x="201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905962-449D-404F-B60F-2D6525154F25}" type="datetimeFigureOut">
              <a:rPr lang="en-US" smtClean="0"/>
              <a:t>3/22/2016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E3C888-95B0-43E8-A071-20DAFEE609ED}" type="slidenum">
              <a:rPr lang="en-US" smtClean="0"/>
              <a:t>‹#›</a:t>
            </a:fld>
            <a:endParaRPr lang="en-US"/>
          </a:p>
        </p:txBody>
      </p:sp>
    </p:spTree>
    <p:extLst>
      <p:ext uri="{BB962C8B-B14F-4D97-AF65-F5344CB8AC3E}">
        <p14:creationId xmlns:p14="http://schemas.microsoft.com/office/powerpoint/2010/main" val="9588245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3C888-95B0-43E8-A071-20DAFEE609ED}" type="slidenum">
              <a:rPr lang="en-US" smtClean="0"/>
              <a:t>1</a:t>
            </a:fld>
            <a:endParaRPr lang="en-US"/>
          </a:p>
        </p:txBody>
      </p:sp>
    </p:spTree>
    <p:extLst>
      <p:ext uri="{BB962C8B-B14F-4D97-AF65-F5344CB8AC3E}">
        <p14:creationId xmlns:p14="http://schemas.microsoft.com/office/powerpoint/2010/main" val="26133104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Discussion paper distributed. Open Forum</a:t>
            </a:r>
            <a:r>
              <a:rPr lang="en-US" baseline="0" dirty="0" smtClean="0"/>
              <a:t> with TS Working Group held and support for approach two, which involves initial load of records from OCLC (using the Worldshare Metadata Collection Manager.</a:t>
            </a:r>
            <a:endParaRPr lang="en-US" dirty="0"/>
          </a:p>
        </p:txBody>
      </p:sp>
      <p:sp>
        <p:nvSpPr>
          <p:cNvPr id="4" name="Slide Number Placeholder 3"/>
          <p:cNvSpPr>
            <a:spLocks noGrp="1"/>
          </p:cNvSpPr>
          <p:nvPr>
            <p:ph type="sldNum" sz="quarter" idx="10"/>
          </p:nvPr>
        </p:nvSpPr>
        <p:spPr/>
        <p:txBody>
          <a:bodyPr/>
          <a:lstStyle/>
          <a:p>
            <a:fld id="{260CB704-42C8-4D12-A8F0-D9DD2C344838}" type="slidenum">
              <a:rPr lang="en-US" smtClean="0"/>
              <a:t>10</a:t>
            </a:fld>
            <a:endParaRPr lang="en-US"/>
          </a:p>
        </p:txBody>
      </p:sp>
    </p:spTree>
    <p:extLst>
      <p:ext uri="{BB962C8B-B14F-4D97-AF65-F5344CB8AC3E}">
        <p14:creationId xmlns:p14="http://schemas.microsoft.com/office/powerpoint/2010/main" val="33342108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Future: Any time a</a:t>
            </a:r>
            <a:r>
              <a:rPr lang="en-US" baseline="0" dirty="0" smtClean="0"/>
              <a:t> CSU </a:t>
            </a:r>
            <a:r>
              <a:rPr lang="en-US" dirty="0" smtClean="0"/>
              <a:t>library</a:t>
            </a:r>
            <a:r>
              <a:rPr lang="en-US" baseline="0" dirty="0" smtClean="0"/>
              <a:t> puts their holdings on a record in Connexion, that record is delivered to the NZ in the daily new file. If you correct an error in an OCLC record and replace the record, it will automatically be loaded to the NZ in the OCLC daily loads.</a:t>
            </a:r>
            <a:endParaRPr lang="en-US" dirty="0"/>
          </a:p>
        </p:txBody>
      </p:sp>
      <p:sp>
        <p:nvSpPr>
          <p:cNvPr id="4" name="Slide Number Placeholder 3"/>
          <p:cNvSpPr>
            <a:spLocks noGrp="1"/>
          </p:cNvSpPr>
          <p:nvPr>
            <p:ph type="sldNum" sz="quarter" idx="10"/>
          </p:nvPr>
        </p:nvSpPr>
        <p:spPr/>
        <p:txBody>
          <a:bodyPr/>
          <a:lstStyle/>
          <a:p>
            <a:fld id="{260CB704-42C8-4D12-A8F0-D9DD2C344838}" type="slidenum">
              <a:rPr lang="en-US" smtClean="0"/>
              <a:t>11</a:t>
            </a:fld>
            <a:endParaRPr lang="en-US"/>
          </a:p>
        </p:txBody>
      </p:sp>
    </p:spTree>
    <p:extLst>
      <p:ext uri="{BB962C8B-B14F-4D97-AF65-F5344CB8AC3E}">
        <p14:creationId xmlns:p14="http://schemas.microsoft.com/office/powerpoint/2010/main" val="42565861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illustrate the process for populating the NZ.</a:t>
            </a:r>
            <a:endParaRPr lang="en-US" dirty="0"/>
          </a:p>
        </p:txBody>
      </p:sp>
      <p:sp>
        <p:nvSpPr>
          <p:cNvPr id="4" name="Slide Number Placeholder 3"/>
          <p:cNvSpPr>
            <a:spLocks noGrp="1"/>
          </p:cNvSpPr>
          <p:nvPr>
            <p:ph type="sldNum" sz="quarter" idx="10"/>
          </p:nvPr>
        </p:nvSpPr>
        <p:spPr/>
        <p:txBody>
          <a:bodyPr/>
          <a:lstStyle/>
          <a:p>
            <a:pPr>
              <a:defRPr/>
            </a:pPr>
            <a:fld id="{EB45D887-30EC-4933-A870-0BCEEB8D9934}" type="slidenum">
              <a:rPr lang="en-US" smtClean="0"/>
              <a:pPr>
                <a:defRPr/>
              </a:pPr>
              <a:t>12</a:t>
            </a:fld>
            <a:endParaRPr lang="en-US"/>
          </a:p>
        </p:txBody>
      </p:sp>
    </p:spTree>
    <p:extLst>
      <p:ext uri="{BB962C8B-B14F-4D97-AF65-F5344CB8AC3E}">
        <p14:creationId xmlns:p14="http://schemas.microsoft.com/office/powerpoint/2010/main" val="29036922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3C888-95B0-43E8-A071-20DAFEE609ED}" type="slidenum">
              <a:rPr lang="en-US" smtClean="0"/>
              <a:t>13</a:t>
            </a:fld>
            <a:endParaRPr lang="en-US"/>
          </a:p>
        </p:txBody>
      </p:sp>
    </p:spTree>
    <p:extLst>
      <p:ext uri="{BB962C8B-B14F-4D97-AF65-F5344CB8AC3E}">
        <p14:creationId xmlns:p14="http://schemas.microsoft.com/office/powerpoint/2010/main" val="37686935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3C888-95B0-43E8-A071-20DAFEE609ED}" type="slidenum">
              <a:rPr lang="en-US" smtClean="0"/>
              <a:t>14</a:t>
            </a:fld>
            <a:endParaRPr lang="en-US"/>
          </a:p>
        </p:txBody>
      </p:sp>
    </p:spTree>
    <p:extLst>
      <p:ext uri="{BB962C8B-B14F-4D97-AF65-F5344CB8AC3E}">
        <p14:creationId xmlns:p14="http://schemas.microsoft.com/office/powerpoint/2010/main" val="25605053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3C888-95B0-43E8-A071-20DAFEE609ED}" type="slidenum">
              <a:rPr lang="en-US" smtClean="0"/>
              <a:t>15</a:t>
            </a:fld>
            <a:endParaRPr lang="en-US"/>
          </a:p>
        </p:txBody>
      </p:sp>
    </p:spTree>
    <p:extLst>
      <p:ext uri="{BB962C8B-B14F-4D97-AF65-F5344CB8AC3E}">
        <p14:creationId xmlns:p14="http://schemas.microsoft.com/office/powerpoint/2010/main" val="2509074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3C888-95B0-43E8-A071-20DAFEE609ED}" type="slidenum">
              <a:rPr lang="en-US" smtClean="0"/>
              <a:t>2</a:t>
            </a:fld>
            <a:endParaRPr lang="en-US"/>
          </a:p>
        </p:txBody>
      </p:sp>
    </p:spTree>
    <p:extLst>
      <p:ext uri="{BB962C8B-B14F-4D97-AF65-F5344CB8AC3E}">
        <p14:creationId xmlns:p14="http://schemas.microsoft.com/office/powerpoint/2010/main" val="24112513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3C888-95B0-43E8-A071-20DAFEE609ED}" type="slidenum">
              <a:rPr lang="en-US" smtClean="0"/>
              <a:t>3</a:t>
            </a:fld>
            <a:endParaRPr lang="en-US"/>
          </a:p>
        </p:txBody>
      </p:sp>
    </p:spTree>
    <p:extLst>
      <p:ext uri="{BB962C8B-B14F-4D97-AF65-F5344CB8AC3E}">
        <p14:creationId xmlns:p14="http://schemas.microsoft.com/office/powerpoint/2010/main" val="15937748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3C888-95B0-43E8-A071-20DAFEE609ED}" type="slidenum">
              <a:rPr lang="en-US" smtClean="0"/>
              <a:t>4</a:t>
            </a:fld>
            <a:endParaRPr lang="en-US"/>
          </a:p>
        </p:txBody>
      </p:sp>
    </p:spTree>
    <p:extLst>
      <p:ext uri="{BB962C8B-B14F-4D97-AF65-F5344CB8AC3E}">
        <p14:creationId xmlns:p14="http://schemas.microsoft.com/office/powerpoint/2010/main" val="392660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3C888-95B0-43E8-A071-20DAFEE609ED}" type="slidenum">
              <a:rPr lang="en-US" smtClean="0"/>
              <a:t>5</a:t>
            </a:fld>
            <a:endParaRPr lang="en-US"/>
          </a:p>
        </p:txBody>
      </p:sp>
    </p:spTree>
    <p:extLst>
      <p:ext uri="{BB962C8B-B14F-4D97-AF65-F5344CB8AC3E}">
        <p14:creationId xmlns:p14="http://schemas.microsoft.com/office/powerpoint/2010/main" val="18331443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3C888-95B0-43E8-A071-20DAFEE609ED}" type="slidenum">
              <a:rPr lang="en-US" smtClean="0"/>
              <a:t>6</a:t>
            </a:fld>
            <a:endParaRPr lang="en-US"/>
          </a:p>
        </p:txBody>
      </p:sp>
    </p:spTree>
    <p:extLst>
      <p:ext uri="{BB962C8B-B14F-4D97-AF65-F5344CB8AC3E}">
        <p14:creationId xmlns:p14="http://schemas.microsoft.com/office/powerpoint/2010/main" val="777011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a:t>
            </a:r>
            <a:r>
              <a:rPr lang="en-US" baseline="0" dirty="0" smtClean="0"/>
              <a:t> CSU </a:t>
            </a:r>
            <a:r>
              <a:rPr lang="en-US" dirty="0" smtClean="0"/>
              <a:t>libraries were surveyed </a:t>
            </a:r>
            <a:r>
              <a:rPr lang="en-US" baseline="0" dirty="0" smtClean="0"/>
              <a:t>to determine how local fields were being used. Based on the results, and following the local bib extensions developed by Orbis, CSU adopted best practices for the migration of LOCAL DATA. </a:t>
            </a:r>
            <a:r>
              <a:rPr lang="en-US" dirty="0" smtClean="0"/>
              <a:t>When</a:t>
            </a:r>
            <a:r>
              <a:rPr lang="en-US" baseline="0" dirty="0" smtClean="0"/>
              <a:t> the NZ record is overlayed with an updated record, your local extensions are protected because they are stored in  your IZ.</a:t>
            </a:r>
            <a:endParaRPr lang="en-US" dirty="0"/>
          </a:p>
        </p:txBody>
      </p:sp>
      <p:sp>
        <p:nvSpPr>
          <p:cNvPr id="4" name="Slide Number Placeholder 3"/>
          <p:cNvSpPr>
            <a:spLocks noGrp="1"/>
          </p:cNvSpPr>
          <p:nvPr>
            <p:ph type="sldNum" sz="quarter" idx="10"/>
          </p:nvPr>
        </p:nvSpPr>
        <p:spPr/>
        <p:txBody>
          <a:bodyPr/>
          <a:lstStyle/>
          <a:p>
            <a:fld id="{260CB704-42C8-4D12-A8F0-D9DD2C344838}" type="slidenum">
              <a:rPr lang="en-US" smtClean="0"/>
              <a:t>7</a:t>
            </a:fld>
            <a:endParaRPr lang="en-US"/>
          </a:p>
        </p:txBody>
      </p:sp>
    </p:spTree>
    <p:extLst>
      <p:ext uri="{BB962C8B-B14F-4D97-AF65-F5344CB8AC3E}">
        <p14:creationId xmlns:p14="http://schemas.microsoft.com/office/powerpoint/2010/main" val="25247781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0CB704-42C8-4D12-A8F0-D9DD2C344838}" type="slidenum">
              <a:rPr lang="en-US" smtClean="0"/>
              <a:t>8</a:t>
            </a:fld>
            <a:endParaRPr lang="en-US"/>
          </a:p>
        </p:txBody>
      </p:sp>
    </p:spTree>
    <p:extLst>
      <p:ext uri="{BB962C8B-B14F-4D97-AF65-F5344CB8AC3E}">
        <p14:creationId xmlns:p14="http://schemas.microsoft.com/office/powerpoint/2010/main" val="23769934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0CB704-42C8-4D12-A8F0-D9DD2C344838}" type="slidenum">
              <a:rPr lang="en-US" smtClean="0"/>
              <a:t>9</a:t>
            </a:fld>
            <a:endParaRPr lang="en-US"/>
          </a:p>
        </p:txBody>
      </p:sp>
    </p:spTree>
    <p:extLst>
      <p:ext uri="{BB962C8B-B14F-4D97-AF65-F5344CB8AC3E}">
        <p14:creationId xmlns:p14="http://schemas.microsoft.com/office/powerpoint/2010/main" val="25166516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calstate.atlassian.net/wiki/display/ULMST/ULMS+Technical+Services"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calstate.atlassian.net/wiki/display/ULMST/ULMS+Technical+Service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calstate.atlassian.net/wiki/display/ULMST/ULMS+Technical+Service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calstate.atlassian.net/wiki/display/ULMST/ULMS+Technical+Services" TargetMode="Externa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calstate.atlassian.net/wiki/display/ULMST/ULMS+Technical+Services"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calstate.atlassian.net/wiki/display/ULMST/ULMS+Technical+Services" TargetMode="Externa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Tree>
    <p:extLst>
      <p:ext uri="{BB962C8B-B14F-4D97-AF65-F5344CB8AC3E}">
        <p14:creationId xmlns:p14="http://schemas.microsoft.com/office/powerpoint/2010/main" val="399335757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36939796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0026327-5EB9-4AAB-83C1-8DE069D5D255}" type="datetime1">
              <a:rPr lang="en-US" smtClean="0"/>
              <a:t>3/22/2016</a:t>
            </a:fld>
            <a:endParaRPr lang="en-US"/>
          </a:p>
        </p:txBody>
      </p:sp>
      <p:sp>
        <p:nvSpPr>
          <p:cNvPr id="5" name="Footer Placeholder 4"/>
          <p:cNvSpPr>
            <a:spLocks noGrp="1"/>
          </p:cNvSpPr>
          <p:nvPr>
            <p:ph type="ftr" sz="quarter" idx="11"/>
          </p:nvPr>
        </p:nvSpPr>
        <p:spPr/>
        <p:txBody>
          <a:bodyPr/>
          <a:lstStyle/>
          <a:p>
            <a:r>
              <a:rPr lang="en-US" smtClean="0"/>
              <a:t>CSU ULMS Technical Services</a:t>
            </a:r>
            <a:endParaRPr lang="en-US"/>
          </a:p>
        </p:txBody>
      </p:sp>
      <p:sp>
        <p:nvSpPr>
          <p:cNvPr id="6" name="Slide Number Placeholder 5"/>
          <p:cNvSpPr>
            <a:spLocks noGrp="1"/>
          </p:cNvSpPr>
          <p:nvPr>
            <p:ph type="sldNum" sz="quarter" idx="12"/>
          </p:nvPr>
        </p:nvSpPr>
        <p:spPr/>
        <p:txBody>
          <a:bodyPr/>
          <a:lstStyle/>
          <a:p>
            <a:fld id="{03E6956B-F6AD-4436-9B00-1A906199E13B}" type="slidenum">
              <a:rPr lang="en-US" smtClean="0"/>
              <a:t>‹#›</a:t>
            </a:fld>
            <a:endParaRPr lang="en-US"/>
          </a:p>
        </p:txBody>
      </p:sp>
    </p:spTree>
    <p:extLst>
      <p:ext uri="{BB962C8B-B14F-4D97-AF65-F5344CB8AC3E}">
        <p14:creationId xmlns:p14="http://schemas.microsoft.com/office/powerpoint/2010/main" val="415526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6"/>
          <p:cNvPicPr>
            <a:picLocks noChangeAspect="1"/>
          </p:cNvPicPr>
          <p:nvPr userDrawn="1"/>
        </p:nvPicPr>
        <p:blipFill>
          <a:blip r:embed="rId2"/>
          <a:stretch>
            <a:fillRect/>
          </a:stretch>
        </p:blipFill>
        <p:spPr>
          <a:xfrm>
            <a:off x="33537" y="39575"/>
            <a:ext cx="493331" cy="493331"/>
          </a:xfrm>
          <a:prstGeom prst="rect">
            <a:avLst/>
          </a:prstGeom>
        </p:spPr>
      </p:pic>
      <p:sp>
        <p:nvSpPr>
          <p:cNvPr id="11" name="Title 10"/>
          <p:cNvSpPr>
            <a:spLocks noGrp="1"/>
          </p:cNvSpPr>
          <p:nvPr>
            <p:ph type="title"/>
          </p:nvPr>
        </p:nvSpPr>
        <p:spPr/>
        <p:txBody>
          <a:bodyPr/>
          <a:lstStyle/>
          <a:p>
            <a:r>
              <a:rPr lang="en-US" smtClean="0"/>
              <a:t>Click to edit Master title style</a:t>
            </a:r>
            <a:endParaRPr lang="en-US"/>
          </a:p>
        </p:txBody>
      </p:sp>
      <p:sp>
        <p:nvSpPr>
          <p:cNvPr id="13" name="Rectangle 12"/>
          <p:cNvSpPr/>
          <p:nvPr userDrawn="1"/>
        </p:nvSpPr>
        <p:spPr>
          <a:xfrm>
            <a:off x="486433" y="136857"/>
            <a:ext cx="1733167" cy="276999"/>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srgbClr val="336699"/>
                </a:solidFill>
                <a:effectLst/>
                <a:uLnTx/>
                <a:uFillTx/>
                <a:latin typeface="+mn-lt"/>
                <a:ea typeface="+mn-ea"/>
                <a:cs typeface="+mn-cs"/>
                <a:hlinkClick r:id="rId3"/>
              </a:rPr>
              <a:t>ULMS Technical Services</a:t>
            </a:r>
            <a:endParaRPr kumimoji="0" lang="en-US" sz="1200" b="1" i="0" u="none" strike="noStrike" kern="1200" cap="none" spc="0" normalizeH="0" baseline="0" noProof="0" dirty="0">
              <a:ln>
                <a:noFill/>
              </a:ln>
              <a:solidFill>
                <a:srgbClr val="336699"/>
              </a:solidFill>
              <a:effectLst/>
              <a:uLnTx/>
              <a:uFillTx/>
              <a:latin typeface="+mn-lt"/>
              <a:ea typeface="+mn-ea"/>
              <a:cs typeface="+mn-cs"/>
            </a:endParaRPr>
          </a:p>
        </p:txBody>
      </p:sp>
    </p:spTree>
    <p:extLst>
      <p:ext uri="{BB962C8B-B14F-4D97-AF65-F5344CB8AC3E}">
        <p14:creationId xmlns:p14="http://schemas.microsoft.com/office/powerpoint/2010/main" val="34444264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atin typeface="Calibri" panose="020F0502020204030204"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pic>
        <p:nvPicPr>
          <p:cNvPr id="16" name="Picture 15">
            <a:hlinkClick r:id="rId2"/>
          </p:cNvPr>
          <p:cNvPicPr>
            <a:picLocks noChangeAspect="1"/>
          </p:cNvPicPr>
          <p:nvPr userDrawn="1"/>
        </p:nvPicPr>
        <p:blipFill>
          <a:blip r:embed="rId3"/>
          <a:stretch>
            <a:fillRect/>
          </a:stretch>
        </p:blipFill>
        <p:spPr>
          <a:xfrm>
            <a:off x="33537" y="39575"/>
            <a:ext cx="493331" cy="493331"/>
          </a:xfrm>
          <a:prstGeom prst="rect">
            <a:avLst/>
          </a:prstGeom>
        </p:spPr>
      </p:pic>
      <p:sp>
        <p:nvSpPr>
          <p:cNvPr id="17" name="Rectangle 16"/>
          <p:cNvSpPr/>
          <p:nvPr userDrawn="1"/>
        </p:nvSpPr>
        <p:spPr>
          <a:xfrm>
            <a:off x="486433" y="136857"/>
            <a:ext cx="1733167" cy="276999"/>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srgbClr val="336699"/>
                </a:solidFill>
                <a:effectLst/>
                <a:uLnTx/>
                <a:uFillTx/>
                <a:latin typeface="+mn-lt"/>
                <a:ea typeface="+mn-ea"/>
                <a:cs typeface="+mn-cs"/>
                <a:hlinkClick r:id="rId2"/>
              </a:rPr>
              <a:t>ULMS Technical Services</a:t>
            </a:r>
            <a:endParaRPr kumimoji="0" lang="en-US" sz="1200" b="1" i="0" u="none" strike="noStrike" kern="1200" cap="none" spc="0" normalizeH="0" baseline="0" noProof="0" dirty="0">
              <a:ln>
                <a:noFill/>
              </a:ln>
              <a:solidFill>
                <a:srgbClr val="336699"/>
              </a:solidFill>
              <a:effectLst/>
              <a:uLnTx/>
              <a:uFillTx/>
              <a:latin typeface="+mn-lt"/>
              <a:ea typeface="+mn-ea"/>
              <a:cs typeface="+mn-cs"/>
            </a:endParaRPr>
          </a:p>
        </p:txBody>
      </p:sp>
    </p:spTree>
    <p:extLst>
      <p:ext uri="{BB962C8B-B14F-4D97-AF65-F5344CB8AC3E}">
        <p14:creationId xmlns:p14="http://schemas.microsoft.com/office/powerpoint/2010/main" val="5323364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8" name="Picture 7">
            <a:hlinkClick r:id="rId2"/>
          </p:cNvPr>
          <p:cNvPicPr>
            <a:picLocks noChangeAspect="1"/>
          </p:cNvPicPr>
          <p:nvPr userDrawn="1"/>
        </p:nvPicPr>
        <p:blipFill>
          <a:blip r:embed="rId3"/>
          <a:stretch>
            <a:fillRect/>
          </a:stretch>
        </p:blipFill>
        <p:spPr>
          <a:xfrm>
            <a:off x="33537" y="39575"/>
            <a:ext cx="493331" cy="493331"/>
          </a:xfrm>
          <a:prstGeom prst="rect">
            <a:avLst/>
          </a:prstGeom>
        </p:spPr>
      </p:pic>
      <p:sp>
        <p:nvSpPr>
          <p:cNvPr id="9" name="Rectangle 8"/>
          <p:cNvSpPr/>
          <p:nvPr userDrawn="1"/>
        </p:nvSpPr>
        <p:spPr>
          <a:xfrm>
            <a:off x="486433" y="136857"/>
            <a:ext cx="1733167" cy="276999"/>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srgbClr val="336699"/>
                </a:solidFill>
                <a:effectLst/>
                <a:uLnTx/>
                <a:uFillTx/>
                <a:latin typeface="+mn-lt"/>
                <a:ea typeface="+mn-ea"/>
                <a:cs typeface="+mn-cs"/>
                <a:hlinkClick r:id="rId2"/>
              </a:rPr>
              <a:t>ULMS Technical Services</a:t>
            </a:r>
            <a:endParaRPr kumimoji="0" lang="en-US" sz="1200" b="1" i="0" u="none" strike="noStrike" kern="1200" cap="none" spc="0" normalizeH="0" baseline="0" noProof="0" dirty="0">
              <a:ln>
                <a:noFill/>
              </a:ln>
              <a:solidFill>
                <a:srgbClr val="336699"/>
              </a:solidFill>
              <a:effectLst/>
              <a:uLnTx/>
              <a:uFillTx/>
              <a:latin typeface="+mn-lt"/>
              <a:ea typeface="+mn-ea"/>
              <a:cs typeface="+mn-cs"/>
            </a:endParaRPr>
          </a:p>
        </p:txBody>
      </p:sp>
    </p:spTree>
    <p:extLst>
      <p:ext uri="{BB962C8B-B14F-4D97-AF65-F5344CB8AC3E}">
        <p14:creationId xmlns:p14="http://schemas.microsoft.com/office/powerpoint/2010/main" val="404653781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0" name="Picture 9">
            <a:hlinkClick r:id="rId2"/>
          </p:cNvPr>
          <p:cNvPicPr>
            <a:picLocks noChangeAspect="1"/>
          </p:cNvPicPr>
          <p:nvPr userDrawn="1"/>
        </p:nvPicPr>
        <p:blipFill>
          <a:blip r:embed="rId3"/>
          <a:stretch>
            <a:fillRect/>
          </a:stretch>
        </p:blipFill>
        <p:spPr>
          <a:xfrm>
            <a:off x="33537" y="39575"/>
            <a:ext cx="493331" cy="493331"/>
          </a:xfrm>
          <a:prstGeom prst="rect">
            <a:avLst/>
          </a:prstGeom>
        </p:spPr>
      </p:pic>
      <p:sp>
        <p:nvSpPr>
          <p:cNvPr id="11" name="Rectangle 10"/>
          <p:cNvSpPr/>
          <p:nvPr userDrawn="1"/>
        </p:nvSpPr>
        <p:spPr>
          <a:xfrm>
            <a:off x="486433" y="136857"/>
            <a:ext cx="1733167" cy="276999"/>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srgbClr val="336699"/>
                </a:solidFill>
                <a:effectLst/>
                <a:uLnTx/>
                <a:uFillTx/>
                <a:latin typeface="+mn-lt"/>
                <a:ea typeface="+mn-ea"/>
                <a:cs typeface="+mn-cs"/>
                <a:hlinkClick r:id="rId2"/>
              </a:rPr>
              <a:t>ULMS Technical Services</a:t>
            </a:r>
            <a:endParaRPr kumimoji="0" lang="en-US" sz="1200" b="1" i="0" u="none" strike="noStrike" kern="1200" cap="none" spc="0" normalizeH="0" baseline="0" noProof="0" dirty="0">
              <a:ln>
                <a:noFill/>
              </a:ln>
              <a:solidFill>
                <a:srgbClr val="336699"/>
              </a:solidFill>
              <a:effectLst/>
              <a:uLnTx/>
              <a:uFillTx/>
              <a:latin typeface="+mn-lt"/>
              <a:ea typeface="+mn-ea"/>
              <a:cs typeface="+mn-cs"/>
            </a:endParaRPr>
          </a:p>
        </p:txBody>
      </p:sp>
    </p:spTree>
    <p:extLst>
      <p:ext uri="{BB962C8B-B14F-4D97-AF65-F5344CB8AC3E}">
        <p14:creationId xmlns:p14="http://schemas.microsoft.com/office/powerpoint/2010/main" val="377638128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pic>
        <p:nvPicPr>
          <p:cNvPr id="6" name="Picture 5">
            <a:hlinkClick r:id="rId2"/>
          </p:cNvPr>
          <p:cNvPicPr>
            <a:picLocks noChangeAspect="1"/>
          </p:cNvPicPr>
          <p:nvPr userDrawn="1"/>
        </p:nvPicPr>
        <p:blipFill>
          <a:blip r:embed="rId3"/>
          <a:stretch>
            <a:fillRect/>
          </a:stretch>
        </p:blipFill>
        <p:spPr>
          <a:xfrm>
            <a:off x="33537" y="39575"/>
            <a:ext cx="493331" cy="493331"/>
          </a:xfrm>
          <a:prstGeom prst="rect">
            <a:avLst/>
          </a:prstGeom>
        </p:spPr>
      </p:pic>
      <p:sp>
        <p:nvSpPr>
          <p:cNvPr id="7" name="Rectangle 6"/>
          <p:cNvSpPr/>
          <p:nvPr userDrawn="1"/>
        </p:nvSpPr>
        <p:spPr>
          <a:xfrm>
            <a:off x="486433" y="136857"/>
            <a:ext cx="1733167" cy="276999"/>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srgbClr val="336699"/>
                </a:solidFill>
                <a:effectLst/>
                <a:uLnTx/>
                <a:uFillTx/>
                <a:latin typeface="+mn-lt"/>
                <a:ea typeface="+mn-ea"/>
                <a:cs typeface="+mn-cs"/>
                <a:hlinkClick r:id="rId2"/>
              </a:rPr>
              <a:t>ULMS Technical Services</a:t>
            </a:r>
            <a:endParaRPr kumimoji="0" lang="en-US" sz="1200" b="1" i="0" u="none" strike="noStrike" kern="1200" cap="none" spc="0" normalizeH="0" baseline="0" noProof="0" dirty="0">
              <a:ln>
                <a:noFill/>
              </a:ln>
              <a:solidFill>
                <a:srgbClr val="336699"/>
              </a:solidFill>
              <a:effectLst/>
              <a:uLnTx/>
              <a:uFillTx/>
              <a:latin typeface="+mn-lt"/>
              <a:ea typeface="+mn-ea"/>
              <a:cs typeface="+mn-cs"/>
            </a:endParaRPr>
          </a:p>
        </p:txBody>
      </p:sp>
    </p:spTree>
    <p:extLst>
      <p:ext uri="{BB962C8B-B14F-4D97-AF65-F5344CB8AC3E}">
        <p14:creationId xmlns:p14="http://schemas.microsoft.com/office/powerpoint/2010/main" val="416961454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5" name="Picture 4">
            <a:hlinkClick r:id="rId2"/>
          </p:cNvPr>
          <p:cNvPicPr>
            <a:picLocks noChangeAspect="1"/>
          </p:cNvPicPr>
          <p:nvPr userDrawn="1"/>
        </p:nvPicPr>
        <p:blipFill>
          <a:blip r:embed="rId3"/>
          <a:stretch>
            <a:fillRect/>
          </a:stretch>
        </p:blipFill>
        <p:spPr>
          <a:xfrm>
            <a:off x="33537" y="39575"/>
            <a:ext cx="493331" cy="493331"/>
          </a:xfrm>
          <a:prstGeom prst="rect">
            <a:avLst/>
          </a:prstGeom>
        </p:spPr>
      </p:pic>
      <p:sp>
        <p:nvSpPr>
          <p:cNvPr id="6" name="Rectangle 5"/>
          <p:cNvSpPr/>
          <p:nvPr userDrawn="1"/>
        </p:nvSpPr>
        <p:spPr>
          <a:xfrm>
            <a:off x="486433" y="136857"/>
            <a:ext cx="1733167" cy="276999"/>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srgbClr val="336699"/>
                </a:solidFill>
                <a:effectLst/>
                <a:uLnTx/>
                <a:uFillTx/>
                <a:latin typeface="+mn-lt"/>
                <a:ea typeface="+mn-ea"/>
                <a:cs typeface="+mn-cs"/>
                <a:hlinkClick r:id="rId2"/>
              </a:rPr>
              <a:t>ULMS Technical Services</a:t>
            </a:r>
            <a:endParaRPr kumimoji="0" lang="en-US" sz="1200" b="1" i="0" u="none" strike="noStrike" kern="1200" cap="none" spc="0" normalizeH="0" baseline="0" noProof="0" dirty="0">
              <a:ln>
                <a:noFill/>
              </a:ln>
              <a:solidFill>
                <a:srgbClr val="336699"/>
              </a:solidFill>
              <a:effectLst/>
              <a:uLnTx/>
              <a:uFillTx/>
              <a:latin typeface="+mn-lt"/>
              <a:ea typeface="+mn-ea"/>
              <a:cs typeface="+mn-cs"/>
            </a:endParaRPr>
          </a:p>
        </p:txBody>
      </p:sp>
      <p:sp>
        <p:nvSpPr>
          <p:cNvPr id="7" name="Title 6"/>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7046072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211910741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211956858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30AD18-D30B-4631-AD20-EEF8EA74DE77}" type="datetime1">
              <a:rPr lang="en-US" smtClean="0"/>
              <a:t>3/22/2016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CSU ULMS Technical Services</a:t>
            </a: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E6956B-F6AD-4436-9B00-1A906199E13B}" type="slidenum">
              <a:rPr lang="en-US" smtClean="0"/>
              <a:t>‹#›</a:t>
            </a:fld>
            <a:endParaRPr lang="en-US"/>
          </a:p>
        </p:txBody>
      </p:sp>
    </p:spTree>
    <p:extLst>
      <p:ext uri="{BB962C8B-B14F-4D97-AF65-F5344CB8AC3E}">
        <p14:creationId xmlns:p14="http://schemas.microsoft.com/office/powerpoint/2010/main" val="4987263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knowledge.exlibrisgroup.com/Alma"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s://calstate.atlassian.net/wiki/display/ULMST/ULMS+Technical+Services" TargetMode="External"/><Relationship Id="rId4" Type="http://schemas.openxmlformats.org/officeDocument/2006/relationships/hyperlink" Target="https://calstate.atlassian.net/wiki/display/ULM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ULMS Technical Services</a:t>
            </a:r>
            <a:endParaRPr lang="en-US" dirty="0"/>
          </a:p>
        </p:txBody>
      </p:sp>
      <p:sp>
        <p:nvSpPr>
          <p:cNvPr id="6" name="Text Placeholder 5"/>
          <p:cNvSpPr>
            <a:spLocks noGrp="1"/>
          </p:cNvSpPr>
          <p:nvPr>
            <p:ph type="body" idx="1"/>
          </p:nvPr>
        </p:nvSpPr>
        <p:spPr/>
        <p:txBody>
          <a:bodyPr>
            <a:normAutofit/>
          </a:bodyPr>
          <a:lstStyle/>
          <a:p>
            <a:r>
              <a:rPr lang="en-US" dirty="0" smtClean="0"/>
              <a:t>Report</a:t>
            </a:r>
          </a:p>
          <a:p>
            <a:r>
              <a:rPr lang="en-US" dirty="0" smtClean="0"/>
              <a:t>Alma Kick-Off Meeting</a:t>
            </a:r>
          </a:p>
          <a:p>
            <a:r>
              <a:rPr lang="en-US" dirty="0" smtClean="0"/>
              <a:t>March 22, 2016—Fresno, CA</a:t>
            </a:r>
            <a:endParaRPr lang="en-US" dirty="0"/>
          </a:p>
        </p:txBody>
      </p:sp>
      <p:sp>
        <p:nvSpPr>
          <p:cNvPr id="2" name="Rectangle 1"/>
          <p:cNvSpPr/>
          <p:nvPr/>
        </p:nvSpPr>
        <p:spPr>
          <a:xfrm>
            <a:off x="4567238" y="586354"/>
            <a:ext cx="4572000" cy="2246769"/>
          </a:xfrm>
          <a:prstGeom prst="rect">
            <a:avLst/>
          </a:prstGeom>
        </p:spPr>
        <p:txBody>
          <a:bodyPr>
            <a:spAutoFit/>
          </a:bodyPr>
          <a:lstStyle/>
          <a:p>
            <a:r>
              <a:rPr lang="en-US" sz="2000" dirty="0" smtClean="0"/>
              <a:t>Chris </a:t>
            </a:r>
            <a:r>
              <a:rPr lang="en-US" sz="2000" dirty="0"/>
              <a:t>Ashley, San Marcos</a:t>
            </a:r>
          </a:p>
          <a:p>
            <a:r>
              <a:rPr lang="en-US" sz="2000" dirty="0" smtClean="0"/>
              <a:t>Carole </a:t>
            </a:r>
            <a:r>
              <a:rPr lang="en-US" sz="2000" dirty="0"/>
              <a:t>Correa-Morris, San </a:t>
            </a:r>
            <a:r>
              <a:rPr lang="en-US" sz="2000" dirty="0" smtClean="0"/>
              <a:t>Jose</a:t>
            </a:r>
          </a:p>
          <a:p>
            <a:r>
              <a:rPr lang="en-US" sz="2000" dirty="0"/>
              <a:t>Jessica Hartwigsen, Chancellor's Office</a:t>
            </a:r>
          </a:p>
          <a:p>
            <a:r>
              <a:rPr lang="en-US" sz="2000" dirty="0" smtClean="0"/>
              <a:t>Annie </a:t>
            </a:r>
            <a:r>
              <a:rPr lang="en-US" sz="2000" dirty="0"/>
              <a:t>Hor, Stanislaus</a:t>
            </a:r>
          </a:p>
          <a:p>
            <a:r>
              <a:rPr lang="en-US" sz="2000" dirty="0" smtClean="0"/>
              <a:t>Stacy </a:t>
            </a:r>
            <a:r>
              <a:rPr lang="en-US" sz="2000" dirty="0"/>
              <a:t>Magedanz, San </a:t>
            </a:r>
            <a:r>
              <a:rPr lang="en-US" sz="2000" dirty="0" smtClean="0"/>
              <a:t>Bernardino</a:t>
            </a:r>
          </a:p>
          <a:p>
            <a:r>
              <a:rPr lang="en-US" sz="2000" dirty="0"/>
              <a:t>Luiz Mendes, Northridge (Chair)</a:t>
            </a:r>
          </a:p>
          <a:p>
            <a:r>
              <a:rPr lang="en-US" sz="2000" dirty="0" smtClean="0"/>
              <a:t>Steve </a:t>
            </a:r>
            <a:r>
              <a:rPr lang="en-US" sz="2000" dirty="0"/>
              <a:t>Savage, San </a:t>
            </a:r>
            <a:r>
              <a:rPr lang="en-US" sz="2000" dirty="0" smtClean="0"/>
              <a:t>Diego</a:t>
            </a:r>
            <a:endParaRPr lang="en-US" sz="2000" dirty="0"/>
          </a:p>
        </p:txBody>
      </p:sp>
    </p:spTree>
    <p:extLst>
      <p:ext uri="{BB962C8B-B14F-4D97-AF65-F5344CB8AC3E}">
        <p14:creationId xmlns:p14="http://schemas.microsoft.com/office/powerpoint/2010/main" val="21970963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Populating NZ &amp; Master Record</a:t>
            </a:r>
            <a:endParaRPr lang="en-US" dirty="0"/>
          </a:p>
        </p:txBody>
      </p:sp>
      <p:pic>
        <p:nvPicPr>
          <p:cNvPr id="4" name="Content Placeholder 3"/>
          <p:cNvPicPr>
            <a:picLocks noGrp="1" noChangeAspect="1"/>
          </p:cNvPicPr>
          <p:nvPr>
            <p:ph idx="1"/>
          </p:nvPr>
        </p:nvPicPr>
        <p:blipFill>
          <a:blip r:embed="rId3"/>
          <a:stretch>
            <a:fillRect/>
          </a:stretch>
        </p:blipFill>
        <p:spPr>
          <a:xfrm>
            <a:off x="1294956" y="1530668"/>
            <a:ext cx="6317527" cy="5151566"/>
          </a:xfrm>
          <a:prstGeom prst="rect">
            <a:avLst/>
          </a:prstGeom>
        </p:spPr>
      </p:pic>
    </p:spTree>
    <p:extLst>
      <p:ext uri="{BB962C8B-B14F-4D97-AF65-F5344CB8AC3E}">
        <p14:creationId xmlns:p14="http://schemas.microsoft.com/office/powerpoint/2010/main" val="28756856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the Network Zone (NZ)</a:t>
            </a:r>
            <a:endParaRPr lang="en-US" dirty="0"/>
          </a:p>
        </p:txBody>
      </p:sp>
      <p:sp>
        <p:nvSpPr>
          <p:cNvPr id="3" name="Content Placeholder 2"/>
          <p:cNvSpPr>
            <a:spLocks noGrp="1"/>
          </p:cNvSpPr>
          <p:nvPr>
            <p:ph idx="1"/>
          </p:nvPr>
        </p:nvSpPr>
        <p:spPr>
          <a:xfrm>
            <a:off x="628650" y="1489454"/>
            <a:ext cx="7886700" cy="5208526"/>
          </a:xfrm>
        </p:spPr>
        <p:txBody>
          <a:bodyPr>
            <a:noAutofit/>
          </a:bodyPr>
          <a:lstStyle/>
          <a:p>
            <a:pPr>
              <a:buFont typeface="Wingdings" panose="05000000000000000000" pitchFamily="2" charset="2"/>
              <a:buChar char="§"/>
            </a:pPr>
            <a:r>
              <a:rPr lang="en-US" sz="2000" dirty="0" smtClean="0"/>
              <a:t>To be populated using master WorldCat bibliographic records</a:t>
            </a:r>
          </a:p>
          <a:p>
            <a:pPr lvl="1">
              <a:buFont typeface="Wingdings" panose="05000000000000000000" pitchFamily="2" charset="2"/>
              <a:buChar char="§"/>
            </a:pPr>
            <a:r>
              <a:rPr lang="en-US" sz="2000" dirty="0" smtClean="0"/>
              <a:t>All CSU libraries’ WorldCat holdings;</a:t>
            </a:r>
          </a:p>
          <a:p>
            <a:pPr lvl="1">
              <a:buFont typeface="Wingdings" panose="05000000000000000000" pitchFamily="2" charset="2"/>
              <a:buChar char="§"/>
            </a:pPr>
            <a:r>
              <a:rPr lang="en-US" sz="2000" dirty="0" smtClean="0"/>
              <a:t>OCLC daily load of new records;</a:t>
            </a:r>
          </a:p>
          <a:p>
            <a:pPr lvl="1">
              <a:buFont typeface="Wingdings" panose="05000000000000000000" pitchFamily="2" charset="2"/>
              <a:buChar char="§"/>
            </a:pPr>
            <a:r>
              <a:rPr lang="en-US" sz="2000" dirty="0" smtClean="0"/>
              <a:t>Updated records: when the WorldCat master record is updated.</a:t>
            </a:r>
          </a:p>
          <a:p>
            <a:pPr lvl="1">
              <a:buFont typeface="Wingdings" panose="05000000000000000000" pitchFamily="2" charset="2"/>
              <a:buChar char="§"/>
            </a:pPr>
            <a:endParaRPr lang="en-US" sz="2000" dirty="0"/>
          </a:p>
          <a:p>
            <a:pPr>
              <a:buFont typeface="Wingdings" panose="05000000000000000000" pitchFamily="2" charset="2"/>
              <a:buChar char="§"/>
            </a:pPr>
            <a:r>
              <a:rPr lang="en-US" sz="2000" dirty="0" smtClean="0"/>
              <a:t>Rationale:</a:t>
            </a:r>
          </a:p>
          <a:p>
            <a:pPr lvl="1" fontAlgn="base">
              <a:buFont typeface="Wingdings" panose="05000000000000000000" pitchFamily="2" charset="2"/>
              <a:buChar char="§"/>
            </a:pPr>
            <a:r>
              <a:rPr lang="en-US" sz="2000" dirty="0"/>
              <a:t>Records loaded directly from OCLC; </a:t>
            </a:r>
            <a:endParaRPr lang="en-US" sz="2000" dirty="0" smtClean="0"/>
          </a:p>
          <a:p>
            <a:pPr lvl="1" fontAlgn="base">
              <a:buFont typeface="Wingdings" panose="05000000000000000000" pitchFamily="2" charset="2"/>
              <a:buChar char="§"/>
            </a:pPr>
            <a:r>
              <a:rPr lang="en-US" sz="2000" dirty="0"/>
              <a:t>Benefits from latest enhancements and corrections to the OCLC record;</a:t>
            </a:r>
          </a:p>
          <a:p>
            <a:pPr lvl="1" fontAlgn="base">
              <a:buFont typeface="Wingdings" panose="05000000000000000000" pitchFamily="2" charset="2"/>
              <a:buChar char="§"/>
            </a:pPr>
            <a:r>
              <a:rPr lang="en-US" sz="2000" dirty="0" smtClean="0"/>
              <a:t>Eliminates </a:t>
            </a:r>
            <a:r>
              <a:rPr lang="en-US" sz="2000" dirty="0"/>
              <a:t>need to determine whose institution record is “the </a:t>
            </a:r>
            <a:r>
              <a:rPr lang="en-US" sz="2000" dirty="0" smtClean="0"/>
              <a:t>best”;</a:t>
            </a:r>
          </a:p>
          <a:p>
            <a:pPr lvl="1" fontAlgn="base">
              <a:buFont typeface="Wingdings" panose="05000000000000000000" pitchFamily="2" charset="2"/>
              <a:buChar char="§"/>
            </a:pPr>
            <a:r>
              <a:rPr lang="en-US" sz="2000" dirty="0" smtClean="0"/>
              <a:t>Capitalizes on work </a:t>
            </a:r>
            <a:r>
              <a:rPr lang="en-US" sz="2000" dirty="0"/>
              <a:t>efficiencies </a:t>
            </a:r>
            <a:r>
              <a:rPr lang="en-US" sz="2000" dirty="0" smtClean="0"/>
              <a:t>(catalogers often perform record </a:t>
            </a:r>
            <a:r>
              <a:rPr lang="en-US" sz="2000" dirty="0"/>
              <a:t>updates in OCLC </a:t>
            </a:r>
            <a:r>
              <a:rPr lang="en-US" sz="2000" dirty="0" smtClean="0"/>
              <a:t>anyway);</a:t>
            </a:r>
          </a:p>
          <a:p>
            <a:pPr lvl="1" fontAlgn="base">
              <a:buFont typeface="Wingdings" panose="05000000000000000000" pitchFamily="2" charset="2"/>
              <a:buChar char="§"/>
            </a:pPr>
            <a:r>
              <a:rPr lang="en-US" sz="2000" dirty="0"/>
              <a:t>High percentage of “fuller” records in OCLC (based on random sample of CSU-held records</a:t>
            </a:r>
            <a:r>
              <a:rPr lang="en-US" sz="2000" dirty="0" smtClean="0"/>
              <a:t>);</a:t>
            </a:r>
          </a:p>
          <a:p>
            <a:pPr lvl="1" fontAlgn="base">
              <a:buFont typeface="Wingdings" panose="05000000000000000000" pitchFamily="2" charset="2"/>
              <a:buChar char="§"/>
            </a:pPr>
            <a:r>
              <a:rPr lang="en-US" sz="2000" dirty="0" smtClean="0"/>
              <a:t>Proven </a:t>
            </a:r>
            <a:r>
              <a:rPr lang="en-US" sz="2000" dirty="0"/>
              <a:t>successful </a:t>
            </a:r>
            <a:r>
              <a:rPr lang="en-US" sz="2000" dirty="0" smtClean="0"/>
              <a:t>approach. </a:t>
            </a:r>
          </a:p>
        </p:txBody>
      </p:sp>
    </p:spTree>
    <p:extLst>
      <p:ext uri="{BB962C8B-B14F-4D97-AF65-F5344CB8AC3E}">
        <p14:creationId xmlns:p14="http://schemas.microsoft.com/office/powerpoint/2010/main" val="26271568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Rounded Rectangle 69"/>
          <p:cNvSpPr/>
          <p:nvPr/>
        </p:nvSpPr>
        <p:spPr bwMode="auto">
          <a:xfrm>
            <a:off x="208918" y="547318"/>
            <a:ext cx="3025184" cy="2158528"/>
          </a:xfrm>
          <a:prstGeom prst="roundRect">
            <a:avLst>
              <a:gd name="adj" fmla="val 4722"/>
            </a:avLst>
          </a:prstGeom>
          <a:gradFill>
            <a:gsLst>
              <a:gs pos="0">
                <a:schemeClr val="accent1">
                  <a:lumMod val="75000"/>
                </a:schemeClr>
              </a:gs>
              <a:gs pos="65000">
                <a:schemeClr val="bg1">
                  <a:alpha val="63000"/>
                </a:schemeClr>
              </a:gs>
              <a:gs pos="100000">
                <a:schemeClr val="bg1">
                  <a:alpha val="0"/>
                </a:schemeClr>
              </a:gs>
            </a:gsLst>
            <a:lin ang="5400000" scaled="1"/>
          </a:gradFill>
          <a:ln w="57150" cap="flat" cmpd="sng" algn="ctr">
            <a:noFill/>
            <a:prstDash val="solid"/>
            <a:round/>
            <a:headEnd type="none" w="med" len="med"/>
            <a:tailEnd type="triangle" w="med" len="med"/>
          </a:ln>
          <a:effectLst/>
        </p:spPr>
        <p:txBody>
          <a:bodyPr vert="horz" wrap="square" lIns="68580" tIns="34290" rIns="68580" bIns="34290" numCol="1" rtlCol="0" anchor="t" anchorCtr="0" compatLnSpc="1">
            <a:prstTxWarp prst="textNoShape">
              <a:avLst/>
            </a:prstTxWarp>
          </a:bodyPr>
          <a:lstStyle/>
          <a:p>
            <a:pPr algn="ctr" fontAlgn="base">
              <a:spcBef>
                <a:spcPct val="0"/>
              </a:spcBef>
              <a:spcAft>
                <a:spcPct val="0"/>
              </a:spcAft>
            </a:pPr>
            <a:endParaRPr lang="en-US" sz="1350">
              <a:latin typeface="Arial" pitchFamily="34" charset="0"/>
              <a:cs typeface="Arial" pitchFamily="34" charset="0"/>
            </a:endParaRPr>
          </a:p>
        </p:txBody>
      </p:sp>
      <p:sp>
        <p:nvSpPr>
          <p:cNvPr id="7" name="Rounded Rectangle 6"/>
          <p:cNvSpPr/>
          <p:nvPr/>
        </p:nvSpPr>
        <p:spPr bwMode="auto">
          <a:xfrm>
            <a:off x="3491880" y="1916832"/>
            <a:ext cx="2106234" cy="1283568"/>
          </a:xfrm>
          <a:prstGeom prst="roundRect">
            <a:avLst>
              <a:gd name="adj" fmla="val 6367"/>
            </a:avLst>
          </a:prstGeom>
          <a:gradFill flip="none" rotWithShape="0">
            <a:gsLst>
              <a:gs pos="0">
                <a:srgbClr val="000000"/>
              </a:gs>
              <a:gs pos="39999">
                <a:srgbClr val="0A128C"/>
              </a:gs>
              <a:gs pos="70000">
                <a:srgbClr val="181CC7"/>
              </a:gs>
              <a:gs pos="88000">
                <a:srgbClr val="7005D4"/>
              </a:gs>
              <a:gs pos="100000">
                <a:srgbClr val="8C3D91"/>
              </a:gs>
            </a:gsLst>
            <a:lin ang="5400000" scaled="0"/>
            <a:tileRect/>
          </a:gradFill>
          <a:ln w="38100" cap="flat" cmpd="sng" algn="ctr">
            <a:noFill/>
            <a:prstDash val="solid"/>
            <a:round/>
            <a:headEnd type="none" w="med" len="med"/>
            <a:tailEnd type="triangle" w="med" len="med"/>
          </a:ln>
          <a:effectLst>
            <a:reflection blurRad="6350" stA="52000" endA="300" endPos="35000" dir="5400000" sy="-100000" algn="bl" rotWithShape="0"/>
          </a:effectLst>
        </p:spPr>
        <p:txBody>
          <a:bodyPr vert="horz" wrap="square" lIns="68580" tIns="34290" rIns="68580" bIns="34290" numCol="1" rtlCol="0" anchor="t" anchorCtr="0" compatLnSpc="1">
            <a:prstTxWarp prst="textNoShape">
              <a:avLst/>
            </a:prstTxWarp>
          </a:bodyPr>
          <a:lstStyle/>
          <a:p>
            <a:pPr algn="ctr" fontAlgn="base">
              <a:spcBef>
                <a:spcPct val="0"/>
              </a:spcBef>
              <a:spcAft>
                <a:spcPct val="0"/>
              </a:spcAft>
            </a:pPr>
            <a:endParaRPr lang="en-US" sz="1350">
              <a:latin typeface="Arial" pitchFamily="34" charset="0"/>
              <a:cs typeface="Arial" pitchFamily="34" charset="0"/>
            </a:endParaRPr>
          </a:p>
        </p:txBody>
      </p:sp>
      <p:sp>
        <p:nvSpPr>
          <p:cNvPr id="8" name="Rounded Rectangle 7"/>
          <p:cNvSpPr/>
          <p:nvPr/>
        </p:nvSpPr>
        <p:spPr bwMode="auto">
          <a:xfrm>
            <a:off x="3482987" y="1881878"/>
            <a:ext cx="2106234" cy="1007577"/>
          </a:xfrm>
          <a:prstGeom prst="roundRect">
            <a:avLst>
              <a:gd name="adj" fmla="val 4722"/>
            </a:avLst>
          </a:prstGeom>
          <a:gradFill flip="none" rotWithShape="1">
            <a:gsLst>
              <a:gs pos="0">
                <a:srgbClr val="000099">
                  <a:shade val="30000"/>
                  <a:satMod val="115000"/>
                </a:srgbClr>
              </a:gs>
              <a:gs pos="65000">
                <a:schemeClr val="bg1">
                  <a:alpha val="63000"/>
                </a:schemeClr>
              </a:gs>
              <a:gs pos="100000">
                <a:schemeClr val="bg1">
                  <a:alpha val="0"/>
                </a:schemeClr>
              </a:gs>
            </a:gsLst>
            <a:lin ang="5400000" scaled="1"/>
            <a:tileRect/>
          </a:gradFill>
          <a:ln w="57150" cap="flat" cmpd="sng" algn="ctr">
            <a:noFill/>
            <a:prstDash val="solid"/>
            <a:round/>
            <a:headEnd type="none" w="med" len="med"/>
            <a:tailEnd type="triangle" w="med" len="med"/>
          </a:ln>
          <a:effectLst/>
        </p:spPr>
        <p:txBody>
          <a:bodyPr vert="horz" wrap="square" lIns="68580" tIns="34290" rIns="68580" bIns="34290" numCol="1" rtlCol="0" anchor="t" anchorCtr="0" compatLnSpc="1">
            <a:prstTxWarp prst="textNoShape">
              <a:avLst/>
            </a:prstTxWarp>
          </a:bodyPr>
          <a:lstStyle/>
          <a:p>
            <a:pPr algn="ctr" fontAlgn="base">
              <a:spcBef>
                <a:spcPct val="0"/>
              </a:spcBef>
              <a:spcAft>
                <a:spcPct val="0"/>
              </a:spcAft>
            </a:pPr>
            <a:endParaRPr lang="en-US" sz="1350">
              <a:latin typeface="Arial" pitchFamily="34" charset="0"/>
              <a:cs typeface="Arial" pitchFamily="34" charset="0"/>
            </a:endParaRPr>
          </a:p>
        </p:txBody>
      </p:sp>
      <p:sp>
        <p:nvSpPr>
          <p:cNvPr id="9" name="Rectangle 3"/>
          <p:cNvSpPr txBox="1">
            <a:spLocks noChangeArrowheads="1"/>
          </p:cNvSpPr>
          <p:nvPr/>
        </p:nvSpPr>
        <p:spPr>
          <a:xfrm>
            <a:off x="3599892" y="2078850"/>
            <a:ext cx="1897968" cy="324036"/>
          </a:xfrm>
          <a:prstGeom prst="rect">
            <a:avLst/>
          </a:prstGeom>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pPr algn="ctr"/>
            <a:r>
              <a:rPr lang="en-US" sz="1500" b="1" dirty="0">
                <a:solidFill>
                  <a:schemeClr val="bg1"/>
                </a:solidFill>
                <a:latin typeface="Calibri" pitchFamily="34" charset="0"/>
                <a:cs typeface="Calibri" pitchFamily="34" charset="0"/>
              </a:rPr>
              <a:t>Network Zone</a:t>
            </a:r>
          </a:p>
        </p:txBody>
      </p:sp>
      <p:sp>
        <p:nvSpPr>
          <p:cNvPr id="11" name="Rounded Rectangle 10"/>
          <p:cNvSpPr/>
          <p:nvPr/>
        </p:nvSpPr>
        <p:spPr bwMode="auto">
          <a:xfrm>
            <a:off x="3599892" y="2564628"/>
            <a:ext cx="1897968" cy="486054"/>
          </a:xfrm>
          <a:prstGeom prst="roundRect">
            <a:avLst>
              <a:gd name="adj" fmla="val 6367"/>
            </a:avLst>
          </a:prstGeom>
          <a:solidFill>
            <a:schemeClr val="bg1"/>
          </a:solidFill>
          <a:ln w="28575" cap="flat" cmpd="sng" algn="ctr">
            <a:solidFill>
              <a:srgbClr val="00339A"/>
            </a:solidFill>
            <a:prstDash val="solid"/>
            <a:round/>
            <a:headEnd type="none" w="med" len="med"/>
            <a:tailEnd type="triangle" w="med" len="med"/>
          </a:ln>
          <a:effectLst/>
        </p:spPr>
        <p:txBody>
          <a:bodyPr vert="horz" wrap="square" lIns="68580" tIns="34290" rIns="68580" bIns="34290" numCol="1" rtlCol="0" anchor="t" anchorCtr="0" compatLnSpc="1">
            <a:prstTxWarp prst="textNoShape">
              <a:avLst/>
            </a:prstTxWarp>
          </a:bodyPr>
          <a:lstStyle/>
          <a:p>
            <a:pPr algn="ctr" fontAlgn="base">
              <a:spcBef>
                <a:spcPct val="0"/>
              </a:spcBef>
              <a:spcAft>
                <a:spcPct val="0"/>
              </a:spcAft>
            </a:pPr>
            <a:endParaRPr lang="en-US" sz="1350">
              <a:latin typeface="Arial" pitchFamily="34" charset="0"/>
              <a:cs typeface="Arial" pitchFamily="34" charset="0"/>
            </a:endParaRPr>
          </a:p>
        </p:txBody>
      </p:sp>
      <p:sp>
        <p:nvSpPr>
          <p:cNvPr id="12" name="Rounded Rectangle 11"/>
          <p:cNvSpPr/>
          <p:nvPr/>
        </p:nvSpPr>
        <p:spPr bwMode="auto">
          <a:xfrm>
            <a:off x="1542292" y="3794199"/>
            <a:ext cx="1861931" cy="1620180"/>
          </a:xfrm>
          <a:prstGeom prst="roundRect">
            <a:avLst>
              <a:gd name="adj" fmla="val 6367"/>
            </a:avLst>
          </a:prstGeom>
          <a:gradFill flip="none" rotWithShape="0">
            <a:gsLst>
              <a:gs pos="0">
                <a:srgbClr val="5E9EFF"/>
              </a:gs>
              <a:gs pos="39999">
                <a:srgbClr val="85C2FF"/>
              </a:gs>
              <a:gs pos="70000">
                <a:srgbClr val="C4D6EB"/>
              </a:gs>
              <a:gs pos="100000">
                <a:srgbClr val="FFEBFA"/>
              </a:gs>
            </a:gsLst>
            <a:lin ang="5400000" scaled="0"/>
            <a:tileRect/>
          </a:gradFill>
          <a:ln w="38100" cap="flat" cmpd="sng" algn="ctr">
            <a:solidFill>
              <a:schemeClr val="bg1"/>
            </a:solidFill>
            <a:prstDash val="solid"/>
            <a:round/>
            <a:headEnd type="none" w="med" len="med"/>
            <a:tailEnd type="triangle" w="med" len="med"/>
          </a:ln>
          <a:effectLst>
            <a:reflection blurRad="6350" stA="52000" endA="300" endPos="35000" dir="5400000" sy="-100000" algn="bl" rotWithShape="0"/>
          </a:effectLst>
        </p:spPr>
        <p:txBody>
          <a:bodyPr vert="horz" wrap="square" lIns="68580" tIns="34290" rIns="68580" bIns="34290" numCol="1" rtlCol="0" anchor="t" anchorCtr="0" compatLnSpc="1">
            <a:prstTxWarp prst="textNoShape">
              <a:avLst/>
            </a:prstTxWarp>
          </a:bodyPr>
          <a:lstStyle/>
          <a:p>
            <a:pPr algn="ctr" fontAlgn="base">
              <a:spcBef>
                <a:spcPct val="0"/>
              </a:spcBef>
              <a:spcAft>
                <a:spcPct val="0"/>
              </a:spcAft>
            </a:pPr>
            <a:endParaRPr lang="en-US" sz="1350">
              <a:latin typeface="Arial" pitchFamily="34" charset="0"/>
              <a:cs typeface="Arial" pitchFamily="34" charset="0"/>
            </a:endParaRPr>
          </a:p>
        </p:txBody>
      </p:sp>
      <p:sp>
        <p:nvSpPr>
          <p:cNvPr id="13" name="Rounded Rectangle 12"/>
          <p:cNvSpPr/>
          <p:nvPr/>
        </p:nvSpPr>
        <p:spPr bwMode="auto">
          <a:xfrm>
            <a:off x="1683523" y="4509120"/>
            <a:ext cx="1620180" cy="298351"/>
          </a:xfrm>
          <a:prstGeom prst="roundRect">
            <a:avLst>
              <a:gd name="adj" fmla="val 6367"/>
            </a:avLst>
          </a:prstGeom>
          <a:solidFill>
            <a:schemeClr val="bg1"/>
          </a:solidFill>
          <a:ln w="28575" cap="flat" cmpd="sng" algn="ctr">
            <a:solidFill>
              <a:srgbClr val="7030A0"/>
            </a:solidFill>
            <a:prstDash val="solid"/>
            <a:round/>
            <a:headEnd type="none" w="med" len="med"/>
            <a:tailEnd type="triangle" w="med" len="med"/>
          </a:ln>
          <a:effectLst/>
        </p:spPr>
        <p:txBody>
          <a:bodyPr vert="horz" wrap="square" lIns="68580" tIns="34290" rIns="68580" bIns="34290" numCol="1" rtlCol="0" anchor="t" anchorCtr="0" compatLnSpc="1">
            <a:prstTxWarp prst="textNoShape">
              <a:avLst/>
            </a:prstTxWarp>
          </a:bodyPr>
          <a:lstStyle/>
          <a:p>
            <a:pPr algn="ctr" fontAlgn="base">
              <a:spcBef>
                <a:spcPct val="0"/>
              </a:spcBef>
              <a:spcAft>
                <a:spcPct val="0"/>
              </a:spcAft>
            </a:pPr>
            <a:r>
              <a:rPr lang="en-US" sz="1050" b="1" dirty="0">
                <a:solidFill>
                  <a:srgbClr val="604A7B"/>
                </a:solidFill>
                <a:latin typeface="Verdana" pitchFamily="34" charset="0"/>
                <a:ea typeface="Verdana" pitchFamily="34" charset="0"/>
                <a:cs typeface="Verdana" pitchFamily="34" charset="0"/>
              </a:rPr>
              <a:t>Inventory</a:t>
            </a:r>
          </a:p>
        </p:txBody>
      </p:sp>
      <p:cxnSp>
        <p:nvCxnSpPr>
          <p:cNvPr id="15" name="AutoShape 17"/>
          <p:cNvCxnSpPr>
            <a:cxnSpLocks noChangeShapeType="1"/>
            <a:endCxn id="8" idx="0"/>
          </p:cNvCxnSpPr>
          <p:nvPr/>
        </p:nvCxnSpPr>
        <p:spPr bwMode="auto">
          <a:xfrm>
            <a:off x="2002247" y="645402"/>
            <a:ext cx="2533857" cy="1236476"/>
          </a:xfrm>
          <a:prstGeom prst="curvedConnector2">
            <a:avLst/>
          </a:prstGeom>
          <a:noFill/>
          <a:ln w="28575" cmpd="sng">
            <a:solidFill>
              <a:schemeClr val="tx1">
                <a:lumMod val="50000"/>
                <a:lumOff val="50000"/>
              </a:schemeClr>
            </a:solidFill>
            <a:prstDash val="sysDot"/>
            <a:round/>
            <a:headEnd/>
            <a:tailEnd type="stealth" w="lg" len="lg"/>
          </a:ln>
          <a:extLst>
            <a:ext uri="{909E8E84-426E-40DD-AFC4-6F175D3DCCD1}">
              <a14:hiddenFill xmlns:a14="http://schemas.microsoft.com/office/drawing/2010/main">
                <a:noFill/>
              </a14:hiddenFill>
            </a:ext>
          </a:extLst>
        </p:spPr>
      </p:cxnSp>
      <p:sp>
        <p:nvSpPr>
          <p:cNvPr id="24" name="Rectangle 3"/>
          <p:cNvSpPr txBox="1">
            <a:spLocks noChangeArrowheads="1"/>
          </p:cNvSpPr>
          <p:nvPr/>
        </p:nvSpPr>
        <p:spPr>
          <a:xfrm>
            <a:off x="4043620" y="2672640"/>
            <a:ext cx="1088450" cy="235749"/>
          </a:xfrm>
          <a:prstGeom prst="rect">
            <a:avLst/>
          </a:prstGeom>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r>
              <a:rPr lang="en-US" sz="1050" b="1" dirty="0">
                <a:solidFill>
                  <a:srgbClr val="2D2D8A"/>
                </a:solidFill>
                <a:latin typeface="Verdana"/>
                <a:cs typeface="Arial"/>
              </a:rPr>
              <a:t>Bib Record</a:t>
            </a:r>
          </a:p>
        </p:txBody>
      </p:sp>
      <p:sp>
        <p:nvSpPr>
          <p:cNvPr id="27" name="Rectangle 3"/>
          <p:cNvSpPr txBox="1">
            <a:spLocks noChangeArrowheads="1"/>
          </p:cNvSpPr>
          <p:nvPr/>
        </p:nvSpPr>
        <p:spPr>
          <a:xfrm>
            <a:off x="1544629" y="4092233"/>
            <a:ext cx="1897968" cy="324036"/>
          </a:xfrm>
          <a:prstGeom prst="rect">
            <a:avLst/>
          </a:prstGeom>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pPr algn="ctr"/>
            <a:r>
              <a:rPr lang="en-US" sz="1500" b="1" dirty="0">
                <a:solidFill>
                  <a:schemeClr val="bg1"/>
                </a:solidFill>
                <a:latin typeface="Calibri" pitchFamily="34" charset="0"/>
                <a:cs typeface="Calibri" pitchFamily="34" charset="0"/>
              </a:rPr>
              <a:t>Institution Zone</a:t>
            </a:r>
          </a:p>
        </p:txBody>
      </p:sp>
      <p:sp>
        <p:nvSpPr>
          <p:cNvPr id="29" name="Rounded Rectangle 28"/>
          <p:cNvSpPr/>
          <p:nvPr/>
        </p:nvSpPr>
        <p:spPr bwMode="auto">
          <a:xfrm>
            <a:off x="1670214" y="4921771"/>
            <a:ext cx="1620180" cy="298351"/>
          </a:xfrm>
          <a:prstGeom prst="roundRect">
            <a:avLst>
              <a:gd name="adj" fmla="val 6367"/>
            </a:avLst>
          </a:prstGeom>
          <a:solidFill>
            <a:schemeClr val="bg1"/>
          </a:solidFill>
          <a:ln w="28575" cap="flat" cmpd="sng" algn="ctr">
            <a:solidFill>
              <a:srgbClr val="7030A0"/>
            </a:solidFill>
            <a:prstDash val="solid"/>
            <a:round/>
            <a:headEnd type="none" w="med" len="med"/>
            <a:tailEnd type="triangle" w="med" len="med"/>
          </a:ln>
          <a:effectLst/>
        </p:spPr>
        <p:txBody>
          <a:bodyPr vert="horz" wrap="square" lIns="68580" tIns="34290" rIns="68580" bIns="34290" numCol="1" rtlCol="0" anchor="t" anchorCtr="0" compatLnSpc="1">
            <a:prstTxWarp prst="textNoShape">
              <a:avLst/>
            </a:prstTxWarp>
          </a:bodyPr>
          <a:lstStyle/>
          <a:p>
            <a:pPr algn="ctr" fontAlgn="base">
              <a:spcBef>
                <a:spcPct val="0"/>
              </a:spcBef>
              <a:spcAft>
                <a:spcPct val="0"/>
              </a:spcAft>
            </a:pPr>
            <a:r>
              <a:rPr lang="en-US" sz="1050" b="1" dirty="0">
                <a:solidFill>
                  <a:srgbClr val="604A7B"/>
                </a:solidFill>
                <a:latin typeface="Verdana" pitchFamily="34" charset="0"/>
                <a:ea typeface="Verdana" pitchFamily="34" charset="0"/>
                <a:cs typeface="Verdana" pitchFamily="34" charset="0"/>
              </a:rPr>
              <a:t>POL</a:t>
            </a:r>
          </a:p>
        </p:txBody>
      </p:sp>
      <p:sp>
        <p:nvSpPr>
          <p:cNvPr id="30" name="Rounded Rectangle 29"/>
          <p:cNvSpPr/>
          <p:nvPr/>
        </p:nvSpPr>
        <p:spPr bwMode="auto">
          <a:xfrm>
            <a:off x="5743891" y="3788161"/>
            <a:ext cx="1861931" cy="1620180"/>
          </a:xfrm>
          <a:prstGeom prst="roundRect">
            <a:avLst>
              <a:gd name="adj" fmla="val 6367"/>
            </a:avLst>
          </a:prstGeom>
          <a:gradFill flip="none" rotWithShape="0">
            <a:gsLst>
              <a:gs pos="0">
                <a:srgbClr val="5E9EFF"/>
              </a:gs>
              <a:gs pos="39999">
                <a:srgbClr val="85C2FF"/>
              </a:gs>
              <a:gs pos="70000">
                <a:srgbClr val="C4D6EB"/>
              </a:gs>
              <a:gs pos="100000">
                <a:srgbClr val="FFEBFA"/>
              </a:gs>
            </a:gsLst>
            <a:lin ang="5400000" scaled="0"/>
            <a:tileRect/>
          </a:gradFill>
          <a:ln w="38100" cap="flat" cmpd="sng" algn="ctr">
            <a:solidFill>
              <a:schemeClr val="bg1"/>
            </a:solidFill>
            <a:prstDash val="solid"/>
            <a:round/>
            <a:headEnd type="none" w="med" len="med"/>
            <a:tailEnd type="triangle" w="med" len="med"/>
          </a:ln>
          <a:effectLst>
            <a:reflection blurRad="6350" stA="52000" endA="300" endPos="35000" dir="5400000" sy="-100000" algn="bl" rotWithShape="0"/>
          </a:effectLst>
        </p:spPr>
        <p:txBody>
          <a:bodyPr vert="horz" wrap="square" lIns="68580" tIns="34290" rIns="68580" bIns="34290" numCol="1" rtlCol="0" anchor="t" anchorCtr="0" compatLnSpc="1">
            <a:prstTxWarp prst="textNoShape">
              <a:avLst/>
            </a:prstTxWarp>
          </a:bodyPr>
          <a:lstStyle/>
          <a:p>
            <a:pPr algn="ctr" fontAlgn="base">
              <a:spcBef>
                <a:spcPct val="0"/>
              </a:spcBef>
              <a:spcAft>
                <a:spcPct val="0"/>
              </a:spcAft>
            </a:pPr>
            <a:endParaRPr lang="en-US" sz="1350">
              <a:latin typeface="Arial" pitchFamily="34" charset="0"/>
              <a:cs typeface="Arial" pitchFamily="34" charset="0"/>
            </a:endParaRPr>
          </a:p>
        </p:txBody>
      </p:sp>
      <p:sp>
        <p:nvSpPr>
          <p:cNvPr id="31" name="Rounded Rectangle 30"/>
          <p:cNvSpPr/>
          <p:nvPr/>
        </p:nvSpPr>
        <p:spPr bwMode="auto">
          <a:xfrm>
            <a:off x="5885122" y="4503082"/>
            <a:ext cx="1620180" cy="298351"/>
          </a:xfrm>
          <a:prstGeom prst="roundRect">
            <a:avLst>
              <a:gd name="adj" fmla="val 6367"/>
            </a:avLst>
          </a:prstGeom>
          <a:solidFill>
            <a:schemeClr val="bg1"/>
          </a:solidFill>
          <a:ln w="28575" cap="flat" cmpd="sng" algn="ctr">
            <a:solidFill>
              <a:srgbClr val="7030A0"/>
            </a:solidFill>
            <a:prstDash val="solid"/>
            <a:round/>
            <a:headEnd type="none" w="med" len="med"/>
            <a:tailEnd type="triangle" w="med" len="med"/>
          </a:ln>
          <a:effectLst/>
        </p:spPr>
        <p:txBody>
          <a:bodyPr vert="horz" wrap="square" lIns="68580" tIns="34290" rIns="68580" bIns="34290" numCol="1" rtlCol="0" anchor="t" anchorCtr="0" compatLnSpc="1">
            <a:prstTxWarp prst="textNoShape">
              <a:avLst/>
            </a:prstTxWarp>
          </a:bodyPr>
          <a:lstStyle/>
          <a:p>
            <a:pPr algn="ctr" fontAlgn="base">
              <a:spcBef>
                <a:spcPct val="0"/>
              </a:spcBef>
              <a:spcAft>
                <a:spcPct val="0"/>
              </a:spcAft>
            </a:pPr>
            <a:r>
              <a:rPr lang="en-US" sz="1050" b="1" dirty="0">
                <a:solidFill>
                  <a:srgbClr val="604A7B"/>
                </a:solidFill>
                <a:latin typeface="Verdana" pitchFamily="34" charset="0"/>
                <a:ea typeface="Verdana" pitchFamily="34" charset="0"/>
                <a:cs typeface="Verdana" pitchFamily="34" charset="0"/>
              </a:rPr>
              <a:t>Inventory</a:t>
            </a:r>
          </a:p>
        </p:txBody>
      </p:sp>
      <p:sp>
        <p:nvSpPr>
          <p:cNvPr id="32" name="Rectangle 3"/>
          <p:cNvSpPr txBox="1">
            <a:spLocks noChangeArrowheads="1"/>
          </p:cNvSpPr>
          <p:nvPr/>
        </p:nvSpPr>
        <p:spPr>
          <a:xfrm>
            <a:off x="5746228" y="4086194"/>
            <a:ext cx="1897968" cy="324036"/>
          </a:xfrm>
          <a:prstGeom prst="rect">
            <a:avLst/>
          </a:prstGeom>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pPr algn="ctr"/>
            <a:r>
              <a:rPr lang="en-US" sz="1500" b="1" dirty="0">
                <a:solidFill>
                  <a:schemeClr val="bg1"/>
                </a:solidFill>
                <a:latin typeface="Calibri" pitchFamily="34" charset="0"/>
                <a:cs typeface="Calibri" pitchFamily="34" charset="0"/>
              </a:rPr>
              <a:t>Institution Zone</a:t>
            </a:r>
          </a:p>
        </p:txBody>
      </p:sp>
      <p:sp>
        <p:nvSpPr>
          <p:cNvPr id="33" name="Rounded Rectangle 32"/>
          <p:cNvSpPr/>
          <p:nvPr/>
        </p:nvSpPr>
        <p:spPr bwMode="auto">
          <a:xfrm>
            <a:off x="5871813" y="4915733"/>
            <a:ext cx="1620180" cy="298351"/>
          </a:xfrm>
          <a:prstGeom prst="roundRect">
            <a:avLst>
              <a:gd name="adj" fmla="val 6367"/>
            </a:avLst>
          </a:prstGeom>
          <a:solidFill>
            <a:schemeClr val="bg1"/>
          </a:solidFill>
          <a:ln w="28575" cap="flat" cmpd="sng" algn="ctr">
            <a:solidFill>
              <a:srgbClr val="7030A0"/>
            </a:solidFill>
            <a:prstDash val="solid"/>
            <a:round/>
            <a:headEnd type="none" w="med" len="med"/>
            <a:tailEnd type="triangle" w="med" len="med"/>
          </a:ln>
          <a:effectLst/>
        </p:spPr>
        <p:txBody>
          <a:bodyPr vert="horz" wrap="square" lIns="68580" tIns="34290" rIns="68580" bIns="34290" numCol="1" rtlCol="0" anchor="t" anchorCtr="0" compatLnSpc="1">
            <a:prstTxWarp prst="textNoShape">
              <a:avLst/>
            </a:prstTxWarp>
          </a:bodyPr>
          <a:lstStyle/>
          <a:p>
            <a:pPr algn="ctr" fontAlgn="base">
              <a:spcBef>
                <a:spcPct val="0"/>
              </a:spcBef>
              <a:spcAft>
                <a:spcPct val="0"/>
              </a:spcAft>
            </a:pPr>
            <a:r>
              <a:rPr lang="en-US" sz="1050" b="1" dirty="0">
                <a:solidFill>
                  <a:srgbClr val="604A7B"/>
                </a:solidFill>
                <a:latin typeface="Verdana" pitchFamily="34" charset="0"/>
                <a:ea typeface="Verdana" pitchFamily="34" charset="0"/>
                <a:cs typeface="Verdana" pitchFamily="34" charset="0"/>
              </a:rPr>
              <a:t>POL</a:t>
            </a:r>
          </a:p>
        </p:txBody>
      </p:sp>
      <p:cxnSp>
        <p:nvCxnSpPr>
          <p:cNvPr id="22" name="AutoShape 17"/>
          <p:cNvCxnSpPr>
            <a:cxnSpLocks noChangeShapeType="1"/>
            <a:endCxn id="11" idx="3"/>
          </p:cNvCxnSpPr>
          <p:nvPr/>
        </p:nvCxnSpPr>
        <p:spPr bwMode="auto">
          <a:xfrm rot="16200000" flipV="1">
            <a:off x="5248823" y="3056693"/>
            <a:ext cx="1695426" cy="1197352"/>
          </a:xfrm>
          <a:prstGeom prst="curvedConnector2">
            <a:avLst/>
          </a:prstGeom>
          <a:noFill/>
          <a:ln w="28575" cmpd="sng">
            <a:solidFill>
              <a:schemeClr val="tx1">
                <a:lumMod val="50000"/>
                <a:lumOff val="50000"/>
              </a:schemeClr>
            </a:solidFill>
            <a:prstDash val="sysDot"/>
            <a:round/>
            <a:headEnd/>
            <a:tailEnd type="stealth" w="lg" len="lg"/>
          </a:ln>
          <a:extLst>
            <a:ext uri="{909E8E84-426E-40DD-AFC4-6F175D3DCCD1}">
              <a14:hiddenFill xmlns:a14="http://schemas.microsoft.com/office/drawing/2010/main">
                <a:noFill/>
              </a14:hiddenFill>
            </a:ext>
          </a:extLst>
        </p:spPr>
      </p:cxnSp>
      <p:sp>
        <p:nvSpPr>
          <p:cNvPr id="19" name="Rounded Rectangle 18"/>
          <p:cNvSpPr/>
          <p:nvPr/>
        </p:nvSpPr>
        <p:spPr bwMode="auto">
          <a:xfrm>
            <a:off x="3614031" y="3842167"/>
            <a:ext cx="1861931" cy="1620180"/>
          </a:xfrm>
          <a:prstGeom prst="roundRect">
            <a:avLst>
              <a:gd name="adj" fmla="val 6367"/>
            </a:avLst>
          </a:prstGeom>
          <a:gradFill flip="none" rotWithShape="0">
            <a:gsLst>
              <a:gs pos="0">
                <a:srgbClr val="5E9EFF"/>
              </a:gs>
              <a:gs pos="39999">
                <a:srgbClr val="85C2FF"/>
              </a:gs>
              <a:gs pos="70000">
                <a:srgbClr val="C4D6EB"/>
              </a:gs>
              <a:gs pos="100000">
                <a:srgbClr val="FFEBFA"/>
              </a:gs>
            </a:gsLst>
            <a:lin ang="5400000" scaled="0"/>
            <a:tileRect/>
          </a:gradFill>
          <a:ln w="38100" cap="flat" cmpd="sng" algn="ctr">
            <a:solidFill>
              <a:schemeClr val="bg1"/>
            </a:solidFill>
            <a:prstDash val="solid"/>
            <a:round/>
            <a:headEnd type="none" w="med" len="med"/>
            <a:tailEnd type="triangle" w="med" len="med"/>
          </a:ln>
          <a:effectLst>
            <a:reflection blurRad="6350" stA="52000" endA="300" endPos="35000" dir="5400000" sy="-100000" algn="bl" rotWithShape="0"/>
          </a:effectLst>
        </p:spPr>
        <p:txBody>
          <a:bodyPr vert="horz" wrap="square" lIns="68580" tIns="34290" rIns="68580" bIns="34290" numCol="1" rtlCol="0" anchor="t" anchorCtr="0" compatLnSpc="1">
            <a:prstTxWarp prst="textNoShape">
              <a:avLst/>
            </a:prstTxWarp>
          </a:bodyPr>
          <a:lstStyle/>
          <a:p>
            <a:pPr algn="ctr" fontAlgn="base">
              <a:spcBef>
                <a:spcPct val="0"/>
              </a:spcBef>
              <a:spcAft>
                <a:spcPct val="0"/>
              </a:spcAft>
            </a:pPr>
            <a:endParaRPr lang="en-US" sz="1350">
              <a:latin typeface="Arial" pitchFamily="34" charset="0"/>
              <a:cs typeface="Arial" pitchFamily="34" charset="0"/>
            </a:endParaRPr>
          </a:p>
        </p:txBody>
      </p:sp>
      <p:sp>
        <p:nvSpPr>
          <p:cNvPr id="20" name="Rounded Rectangle 19"/>
          <p:cNvSpPr/>
          <p:nvPr/>
        </p:nvSpPr>
        <p:spPr bwMode="auto">
          <a:xfrm>
            <a:off x="3760686" y="4503082"/>
            <a:ext cx="1620180" cy="298351"/>
          </a:xfrm>
          <a:prstGeom prst="roundRect">
            <a:avLst>
              <a:gd name="adj" fmla="val 6367"/>
            </a:avLst>
          </a:prstGeom>
          <a:solidFill>
            <a:schemeClr val="bg1"/>
          </a:solidFill>
          <a:ln w="28575" cap="flat" cmpd="sng" algn="ctr">
            <a:solidFill>
              <a:srgbClr val="7030A0"/>
            </a:solidFill>
            <a:prstDash val="solid"/>
            <a:round/>
            <a:headEnd type="none" w="med" len="med"/>
            <a:tailEnd type="triangle" w="med" len="med"/>
          </a:ln>
          <a:effectLst/>
        </p:spPr>
        <p:txBody>
          <a:bodyPr vert="horz" wrap="square" lIns="68580" tIns="34290" rIns="68580" bIns="34290" numCol="1" rtlCol="0" anchor="t" anchorCtr="0" compatLnSpc="1">
            <a:prstTxWarp prst="textNoShape">
              <a:avLst/>
            </a:prstTxWarp>
          </a:bodyPr>
          <a:lstStyle/>
          <a:p>
            <a:pPr algn="ctr" fontAlgn="base">
              <a:spcBef>
                <a:spcPct val="0"/>
              </a:spcBef>
              <a:spcAft>
                <a:spcPct val="0"/>
              </a:spcAft>
            </a:pPr>
            <a:r>
              <a:rPr lang="en-US" sz="1050" b="1" dirty="0">
                <a:solidFill>
                  <a:srgbClr val="604A7B"/>
                </a:solidFill>
                <a:latin typeface="Verdana" pitchFamily="34" charset="0"/>
                <a:ea typeface="Verdana" pitchFamily="34" charset="0"/>
                <a:cs typeface="Verdana" pitchFamily="34" charset="0"/>
              </a:rPr>
              <a:t>Inventory</a:t>
            </a:r>
          </a:p>
        </p:txBody>
      </p:sp>
      <p:sp>
        <p:nvSpPr>
          <p:cNvPr id="21" name="Rectangle 3"/>
          <p:cNvSpPr txBox="1">
            <a:spLocks noChangeArrowheads="1"/>
          </p:cNvSpPr>
          <p:nvPr/>
        </p:nvSpPr>
        <p:spPr>
          <a:xfrm>
            <a:off x="3621792" y="4086194"/>
            <a:ext cx="1897968" cy="324036"/>
          </a:xfrm>
          <a:prstGeom prst="rect">
            <a:avLst/>
          </a:prstGeom>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pPr algn="ctr"/>
            <a:r>
              <a:rPr lang="en-US" sz="1500" b="1" dirty="0">
                <a:solidFill>
                  <a:schemeClr val="bg1"/>
                </a:solidFill>
                <a:latin typeface="Calibri" pitchFamily="34" charset="0"/>
                <a:cs typeface="Calibri" pitchFamily="34" charset="0"/>
              </a:rPr>
              <a:t>Institution Zone</a:t>
            </a:r>
          </a:p>
        </p:txBody>
      </p:sp>
      <p:sp>
        <p:nvSpPr>
          <p:cNvPr id="23" name="Rounded Rectangle 22"/>
          <p:cNvSpPr/>
          <p:nvPr/>
        </p:nvSpPr>
        <p:spPr bwMode="auto">
          <a:xfrm>
            <a:off x="3747377" y="4915733"/>
            <a:ext cx="1620180" cy="298351"/>
          </a:xfrm>
          <a:prstGeom prst="roundRect">
            <a:avLst>
              <a:gd name="adj" fmla="val 6367"/>
            </a:avLst>
          </a:prstGeom>
          <a:solidFill>
            <a:schemeClr val="bg1"/>
          </a:solidFill>
          <a:ln w="28575" cap="flat" cmpd="sng" algn="ctr">
            <a:solidFill>
              <a:srgbClr val="7030A0"/>
            </a:solidFill>
            <a:prstDash val="solid"/>
            <a:round/>
            <a:headEnd type="none" w="med" len="med"/>
            <a:tailEnd type="triangle" w="med" len="med"/>
          </a:ln>
          <a:effectLst/>
        </p:spPr>
        <p:txBody>
          <a:bodyPr vert="horz" wrap="square" lIns="68580" tIns="34290" rIns="68580" bIns="34290" numCol="1" rtlCol="0" anchor="t" anchorCtr="0" compatLnSpc="1">
            <a:prstTxWarp prst="textNoShape">
              <a:avLst/>
            </a:prstTxWarp>
          </a:bodyPr>
          <a:lstStyle/>
          <a:p>
            <a:pPr algn="ctr" fontAlgn="base">
              <a:spcBef>
                <a:spcPct val="0"/>
              </a:spcBef>
              <a:spcAft>
                <a:spcPct val="0"/>
              </a:spcAft>
            </a:pPr>
            <a:r>
              <a:rPr lang="en-US" sz="1050" b="1" dirty="0">
                <a:solidFill>
                  <a:srgbClr val="604A7B"/>
                </a:solidFill>
                <a:latin typeface="Verdana" pitchFamily="34" charset="0"/>
                <a:ea typeface="Verdana" pitchFamily="34" charset="0"/>
                <a:cs typeface="Verdana" pitchFamily="34" charset="0"/>
              </a:rPr>
              <a:t>POL</a:t>
            </a:r>
          </a:p>
        </p:txBody>
      </p:sp>
      <p:cxnSp>
        <p:nvCxnSpPr>
          <p:cNvPr id="25" name="AutoShape 17"/>
          <p:cNvCxnSpPr>
            <a:cxnSpLocks noChangeShapeType="1"/>
          </p:cNvCxnSpPr>
          <p:nvPr/>
        </p:nvCxnSpPr>
        <p:spPr bwMode="auto">
          <a:xfrm rot="16200000" flipV="1">
            <a:off x="3768448" y="3773516"/>
            <a:ext cx="1451885" cy="7247"/>
          </a:xfrm>
          <a:prstGeom prst="curvedConnector3">
            <a:avLst>
              <a:gd name="adj1" fmla="val 50000"/>
            </a:avLst>
          </a:prstGeom>
          <a:noFill/>
          <a:ln w="28575" cmpd="sng">
            <a:solidFill>
              <a:schemeClr val="tx1">
                <a:lumMod val="50000"/>
                <a:lumOff val="50000"/>
              </a:schemeClr>
            </a:solidFill>
            <a:prstDash val="sysDot"/>
            <a:round/>
            <a:headEnd/>
            <a:tailEnd type="stealth" w="lg" len="lg"/>
          </a:ln>
          <a:extLst>
            <a:ext uri="{909E8E84-426E-40DD-AFC4-6F175D3DCCD1}">
              <a14:hiddenFill xmlns:a14="http://schemas.microsoft.com/office/drawing/2010/main">
                <a:noFill/>
              </a14:hiddenFill>
            </a:ext>
          </a:extLst>
        </p:spPr>
      </p:cxnSp>
      <p:sp>
        <p:nvSpPr>
          <p:cNvPr id="35" name="Rounded Rectangle 34"/>
          <p:cNvSpPr/>
          <p:nvPr/>
        </p:nvSpPr>
        <p:spPr bwMode="auto">
          <a:xfrm>
            <a:off x="1085051" y="640332"/>
            <a:ext cx="995209" cy="605538"/>
          </a:xfrm>
          <a:prstGeom prst="roundRect">
            <a:avLst>
              <a:gd name="adj" fmla="val 6367"/>
            </a:avLst>
          </a:prstGeom>
          <a:solidFill>
            <a:schemeClr val="bg1"/>
          </a:solidFill>
          <a:ln w="28575" cap="flat" cmpd="sng" algn="ctr">
            <a:solidFill>
              <a:srgbClr val="00339A"/>
            </a:solidFill>
            <a:prstDash val="solid"/>
            <a:round/>
            <a:headEnd type="none" w="med" len="med"/>
            <a:tailEnd type="triangle" w="med" len="med"/>
          </a:ln>
          <a:effectLst/>
        </p:spPr>
        <p:txBody>
          <a:bodyPr vert="horz" wrap="square" lIns="68580" tIns="34290" rIns="68580" bIns="34290" numCol="1" rtlCol="0" anchor="t" anchorCtr="0" compatLnSpc="1">
            <a:prstTxWarp prst="textNoShape">
              <a:avLst/>
            </a:prstTxWarp>
          </a:bodyPr>
          <a:lstStyle/>
          <a:p>
            <a:pPr algn="ctr" fontAlgn="base">
              <a:spcBef>
                <a:spcPct val="0"/>
              </a:spcBef>
              <a:spcAft>
                <a:spcPct val="0"/>
              </a:spcAft>
            </a:pPr>
            <a:endParaRPr lang="en-US" sz="1350">
              <a:latin typeface="Arial" pitchFamily="34" charset="0"/>
              <a:cs typeface="Arial" pitchFamily="34" charset="0"/>
            </a:endParaRPr>
          </a:p>
        </p:txBody>
      </p:sp>
      <p:sp>
        <p:nvSpPr>
          <p:cNvPr id="36" name="Rectangle 3"/>
          <p:cNvSpPr txBox="1">
            <a:spLocks noChangeArrowheads="1"/>
          </p:cNvSpPr>
          <p:nvPr/>
        </p:nvSpPr>
        <p:spPr>
          <a:xfrm>
            <a:off x="1085051" y="640332"/>
            <a:ext cx="1132369" cy="502668"/>
          </a:xfrm>
          <a:prstGeom prst="rect">
            <a:avLst/>
          </a:prstGeom>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r>
              <a:rPr lang="en-US" sz="1050" b="1" dirty="0">
                <a:solidFill>
                  <a:srgbClr val="2D2D8A"/>
                </a:solidFill>
                <a:latin typeface="Verdana"/>
                <a:cs typeface="Arial"/>
              </a:rPr>
              <a:t>Bib Record</a:t>
            </a:r>
          </a:p>
        </p:txBody>
      </p:sp>
      <p:sp>
        <p:nvSpPr>
          <p:cNvPr id="39" name="Rounded Rectangle 38"/>
          <p:cNvSpPr/>
          <p:nvPr/>
        </p:nvSpPr>
        <p:spPr bwMode="auto">
          <a:xfrm>
            <a:off x="1237451" y="792732"/>
            <a:ext cx="995209" cy="605538"/>
          </a:xfrm>
          <a:prstGeom prst="roundRect">
            <a:avLst>
              <a:gd name="adj" fmla="val 6367"/>
            </a:avLst>
          </a:prstGeom>
          <a:solidFill>
            <a:schemeClr val="bg1"/>
          </a:solidFill>
          <a:ln w="28575" cap="flat" cmpd="sng" algn="ctr">
            <a:solidFill>
              <a:srgbClr val="00339A"/>
            </a:solidFill>
            <a:prstDash val="solid"/>
            <a:round/>
            <a:headEnd type="none" w="med" len="med"/>
            <a:tailEnd type="triangle" w="med" len="med"/>
          </a:ln>
          <a:effectLst/>
        </p:spPr>
        <p:txBody>
          <a:bodyPr vert="horz" wrap="square" lIns="68580" tIns="34290" rIns="68580" bIns="34290" numCol="1" rtlCol="0" anchor="t" anchorCtr="0" compatLnSpc="1">
            <a:prstTxWarp prst="textNoShape">
              <a:avLst/>
            </a:prstTxWarp>
          </a:bodyPr>
          <a:lstStyle/>
          <a:p>
            <a:pPr algn="ctr" fontAlgn="base">
              <a:spcBef>
                <a:spcPct val="0"/>
              </a:spcBef>
              <a:spcAft>
                <a:spcPct val="0"/>
              </a:spcAft>
            </a:pPr>
            <a:endParaRPr lang="en-US" sz="1350">
              <a:latin typeface="Arial" pitchFamily="34" charset="0"/>
              <a:cs typeface="Arial" pitchFamily="34" charset="0"/>
            </a:endParaRPr>
          </a:p>
        </p:txBody>
      </p:sp>
      <p:sp>
        <p:nvSpPr>
          <p:cNvPr id="40" name="Rectangle 3"/>
          <p:cNvSpPr txBox="1">
            <a:spLocks noChangeArrowheads="1"/>
          </p:cNvSpPr>
          <p:nvPr/>
        </p:nvSpPr>
        <p:spPr>
          <a:xfrm>
            <a:off x="1237451" y="792732"/>
            <a:ext cx="1132369" cy="502668"/>
          </a:xfrm>
          <a:prstGeom prst="rect">
            <a:avLst/>
          </a:prstGeom>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r>
              <a:rPr lang="en-US" sz="1050" b="1" dirty="0">
                <a:solidFill>
                  <a:srgbClr val="2D2D8A"/>
                </a:solidFill>
                <a:latin typeface="Verdana"/>
                <a:cs typeface="Arial"/>
              </a:rPr>
              <a:t>Bib Record</a:t>
            </a:r>
          </a:p>
        </p:txBody>
      </p:sp>
      <p:sp>
        <p:nvSpPr>
          <p:cNvPr id="41" name="Rounded Rectangle 40"/>
          <p:cNvSpPr/>
          <p:nvPr/>
        </p:nvSpPr>
        <p:spPr bwMode="auto">
          <a:xfrm>
            <a:off x="1389851" y="945132"/>
            <a:ext cx="995209" cy="605538"/>
          </a:xfrm>
          <a:prstGeom prst="roundRect">
            <a:avLst>
              <a:gd name="adj" fmla="val 6367"/>
            </a:avLst>
          </a:prstGeom>
          <a:solidFill>
            <a:schemeClr val="bg1"/>
          </a:solidFill>
          <a:ln w="28575" cap="flat" cmpd="sng" algn="ctr">
            <a:solidFill>
              <a:srgbClr val="00339A"/>
            </a:solidFill>
            <a:prstDash val="solid"/>
            <a:round/>
            <a:headEnd type="none" w="med" len="med"/>
            <a:tailEnd type="triangle" w="med" len="med"/>
          </a:ln>
          <a:effectLst/>
        </p:spPr>
        <p:txBody>
          <a:bodyPr vert="horz" wrap="square" lIns="68580" tIns="34290" rIns="68580" bIns="34290" numCol="1" rtlCol="0" anchor="t" anchorCtr="0" compatLnSpc="1">
            <a:prstTxWarp prst="textNoShape">
              <a:avLst/>
            </a:prstTxWarp>
          </a:bodyPr>
          <a:lstStyle/>
          <a:p>
            <a:pPr algn="ctr" fontAlgn="base">
              <a:spcBef>
                <a:spcPct val="0"/>
              </a:spcBef>
              <a:spcAft>
                <a:spcPct val="0"/>
              </a:spcAft>
            </a:pPr>
            <a:endParaRPr lang="en-US" sz="1350">
              <a:latin typeface="Arial" pitchFamily="34" charset="0"/>
              <a:cs typeface="Arial" pitchFamily="34" charset="0"/>
            </a:endParaRPr>
          </a:p>
        </p:txBody>
      </p:sp>
      <p:sp>
        <p:nvSpPr>
          <p:cNvPr id="42" name="Rectangle 3"/>
          <p:cNvSpPr txBox="1">
            <a:spLocks noChangeArrowheads="1"/>
          </p:cNvSpPr>
          <p:nvPr/>
        </p:nvSpPr>
        <p:spPr>
          <a:xfrm>
            <a:off x="1389851" y="945132"/>
            <a:ext cx="1132369" cy="502668"/>
          </a:xfrm>
          <a:prstGeom prst="rect">
            <a:avLst/>
          </a:prstGeom>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r>
              <a:rPr lang="en-US" sz="1050" b="1" dirty="0">
                <a:solidFill>
                  <a:srgbClr val="2D2D8A"/>
                </a:solidFill>
                <a:latin typeface="Verdana"/>
                <a:cs typeface="Arial"/>
              </a:rPr>
              <a:t>Bib Record</a:t>
            </a:r>
          </a:p>
        </p:txBody>
      </p:sp>
      <p:sp>
        <p:nvSpPr>
          <p:cNvPr id="43" name="Rounded Rectangle 42"/>
          <p:cNvSpPr/>
          <p:nvPr/>
        </p:nvSpPr>
        <p:spPr bwMode="auto">
          <a:xfrm>
            <a:off x="1542251" y="1097532"/>
            <a:ext cx="995209" cy="605538"/>
          </a:xfrm>
          <a:prstGeom prst="roundRect">
            <a:avLst>
              <a:gd name="adj" fmla="val 6367"/>
            </a:avLst>
          </a:prstGeom>
          <a:solidFill>
            <a:schemeClr val="bg1"/>
          </a:solidFill>
          <a:ln w="28575" cap="flat" cmpd="sng" algn="ctr">
            <a:solidFill>
              <a:srgbClr val="00339A"/>
            </a:solidFill>
            <a:prstDash val="solid"/>
            <a:round/>
            <a:headEnd type="none" w="med" len="med"/>
            <a:tailEnd type="triangle" w="med" len="med"/>
          </a:ln>
          <a:effectLst/>
        </p:spPr>
        <p:txBody>
          <a:bodyPr vert="horz" wrap="square" lIns="68580" tIns="34290" rIns="68580" bIns="34290" numCol="1" rtlCol="0" anchor="t" anchorCtr="0" compatLnSpc="1">
            <a:prstTxWarp prst="textNoShape">
              <a:avLst/>
            </a:prstTxWarp>
          </a:bodyPr>
          <a:lstStyle/>
          <a:p>
            <a:pPr algn="ctr" fontAlgn="base">
              <a:spcBef>
                <a:spcPct val="0"/>
              </a:spcBef>
              <a:spcAft>
                <a:spcPct val="0"/>
              </a:spcAft>
            </a:pPr>
            <a:endParaRPr lang="en-US" sz="1350">
              <a:latin typeface="Arial" pitchFamily="34" charset="0"/>
              <a:cs typeface="Arial" pitchFamily="34" charset="0"/>
            </a:endParaRPr>
          </a:p>
        </p:txBody>
      </p:sp>
      <p:sp>
        <p:nvSpPr>
          <p:cNvPr id="44" name="Rectangle 3"/>
          <p:cNvSpPr txBox="1">
            <a:spLocks noChangeArrowheads="1"/>
          </p:cNvSpPr>
          <p:nvPr/>
        </p:nvSpPr>
        <p:spPr>
          <a:xfrm>
            <a:off x="1542251" y="1097532"/>
            <a:ext cx="1132369" cy="502668"/>
          </a:xfrm>
          <a:prstGeom prst="rect">
            <a:avLst/>
          </a:prstGeom>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r>
              <a:rPr lang="en-US" sz="1050" b="1" dirty="0">
                <a:solidFill>
                  <a:srgbClr val="2D2D8A"/>
                </a:solidFill>
                <a:latin typeface="Verdana"/>
                <a:cs typeface="Arial"/>
              </a:rPr>
              <a:t>Bib Record</a:t>
            </a:r>
          </a:p>
        </p:txBody>
      </p:sp>
      <p:sp>
        <p:nvSpPr>
          <p:cNvPr id="45" name="Rounded Rectangle 44"/>
          <p:cNvSpPr/>
          <p:nvPr/>
        </p:nvSpPr>
        <p:spPr bwMode="auto">
          <a:xfrm>
            <a:off x="1694651" y="1249932"/>
            <a:ext cx="995209" cy="605538"/>
          </a:xfrm>
          <a:prstGeom prst="roundRect">
            <a:avLst>
              <a:gd name="adj" fmla="val 6367"/>
            </a:avLst>
          </a:prstGeom>
          <a:solidFill>
            <a:schemeClr val="bg1"/>
          </a:solidFill>
          <a:ln w="28575" cap="flat" cmpd="sng" algn="ctr">
            <a:solidFill>
              <a:srgbClr val="00339A"/>
            </a:solidFill>
            <a:prstDash val="solid"/>
            <a:round/>
            <a:headEnd type="none" w="med" len="med"/>
            <a:tailEnd type="triangle" w="med" len="med"/>
          </a:ln>
          <a:effectLst/>
        </p:spPr>
        <p:txBody>
          <a:bodyPr vert="horz" wrap="square" lIns="68580" tIns="34290" rIns="68580" bIns="34290" numCol="1" rtlCol="0" anchor="t" anchorCtr="0" compatLnSpc="1">
            <a:prstTxWarp prst="textNoShape">
              <a:avLst/>
            </a:prstTxWarp>
          </a:bodyPr>
          <a:lstStyle/>
          <a:p>
            <a:pPr algn="ctr" fontAlgn="base">
              <a:spcBef>
                <a:spcPct val="0"/>
              </a:spcBef>
              <a:spcAft>
                <a:spcPct val="0"/>
              </a:spcAft>
            </a:pPr>
            <a:endParaRPr lang="en-US" sz="1350">
              <a:latin typeface="Arial" pitchFamily="34" charset="0"/>
              <a:cs typeface="Arial" pitchFamily="34" charset="0"/>
            </a:endParaRPr>
          </a:p>
        </p:txBody>
      </p:sp>
      <p:sp>
        <p:nvSpPr>
          <p:cNvPr id="46" name="Rectangle 3"/>
          <p:cNvSpPr txBox="1">
            <a:spLocks noChangeArrowheads="1"/>
          </p:cNvSpPr>
          <p:nvPr/>
        </p:nvSpPr>
        <p:spPr>
          <a:xfrm>
            <a:off x="1694651" y="1249932"/>
            <a:ext cx="1132369" cy="502668"/>
          </a:xfrm>
          <a:prstGeom prst="rect">
            <a:avLst/>
          </a:prstGeom>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r>
              <a:rPr lang="en-US" sz="1050" b="1" dirty="0">
                <a:solidFill>
                  <a:srgbClr val="2D2D8A"/>
                </a:solidFill>
                <a:latin typeface="Verdana"/>
                <a:cs typeface="Arial"/>
              </a:rPr>
              <a:t>Bib Record</a:t>
            </a:r>
          </a:p>
        </p:txBody>
      </p:sp>
      <p:sp>
        <p:nvSpPr>
          <p:cNvPr id="47" name="Rounded Rectangle 46"/>
          <p:cNvSpPr/>
          <p:nvPr/>
        </p:nvSpPr>
        <p:spPr bwMode="auto">
          <a:xfrm>
            <a:off x="1847051" y="1402332"/>
            <a:ext cx="995209" cy="605538"/>
          </a:xfrm>
          <a:prstGeom prst="roundRect">
            <a:avLst>
              <a:gd name="adj" fmla="val 6367"/>
            </a:avLst>
          </a:prstGeom>
          <a:solidFill>
            <a:schemeClr val="bg1"/>
          </a:solidFill>
          <a:ln w="28575" cap="flat" cmpd="sng" algn="ctr">
            <a:solidFill>
              <a:srgbClr val="00339A"/>
            </a:solidFill>
            <a:prstDash val="solid"/>
            <a:round/>
            <a:headEnd type="none" w="med" len="med"/>
            <a:tailEnd type="triangle" w="med" len="med"/>
          </a:ln>
          <a:effectLst/>
        </p:spPr>
        <p:txBody>
          <a:bodyPr vert="horz" wrap="square" lIns="68580" tIns="34290" rIns="68580" bIns="34290" numCol="1" rtlCol="0" anchor="t" anchorCtr="0" compatLnSpc="1">
            <a:prstTxWarp prst="textNoShape">
              <a:avLst/>
            </a:prstTxWarp>
          </a:bodyPr>
          <a:lstStyle/>
          <a:p>
            <a:pPr algn="ctr" fontAlgn="base">
              <a:spcBef>
                <a:spcPct val="0"/>
              </a:spcBef>
              <a:spcAft>
                <a:spcPct val="0"/>
              </a:spcAft>
            </a:pPr>
            <a:endParaRPr lang="en-US" sz="1350">
              <a:latin typeface="Arial" pitchFamily="34" charset="0"/>
              <a:cs typeface="Arial" pitchFamily="34" charset="0"/>
            </a:endParaRPr>
          </a:p>
        </p:txBody>
      </p:sp>
      <p:sp>
        <p:nvSpPr>
          <p:cNvPr id="48" name="Rectangle 3"/>
          <p:cNvSpPr txBox="1">
            <a:spLocks noChangeArrowheads="1"/>
          </p:cNvSpPr>
          <p:nvPr/>
        </p:nvSpPr>
        <p:spPr>
          <a:xfrm>
            <a:off x="1847051" y="1402332"/>
            <a:ext cx="1132369" cy="502668"/>
          </a:xfrm>
          <a:prstGeom prst="rect">
            <a:avLst/>
          </a:prstGeom>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r>
              <a:rPr lang="en-US" sz="1050" b="1" dirty="0">
                <a:solidFill>
                  <a:srgbClr val="2D2D8A"/>
                </a:solidFill>
                <a:latin typeface="Verdana"/>
                <a:cs typeface="Arial"/>
              </a:rPr>
              <a:t>Bib Record</a:t>
            </a:r>
          </a:p>
        </p:txBody>
      </p:sp>
      <p:sp>
        <p:nvSpPr>
          <p:cNvPr id="49" name="Rounded Rectangle 48"/>
          <p:cNvSpPr/>
          <p:nvPr/>
        </p:nvSpPr>
        <p:spPr bwMode="auto">
          <a:xfrm>
            <a:off x="1999451" y="1554732"/>
            <a:ext cx="995209" cy="605538"/>
          </a:xfrm>
          <a:prstGeom prst="roundRect">
            <a:avLst>
              <a:gd name="adj" fmla="val 6367"/>
            </a:avLst>
          </a:prstGeom>
          <a:solidFill>
            <a:schemeClr val="bg1"/>
          </a:solidFill>
          <a:ln w="28575" cap="flat" cmpd="sng" algn="ctr">
            <a:solidFill>
              <a:srgbClr val="00339A"/>
            </a:solidFill>
            <a:prstDash val="solid"/>
            <a:round/>
            <a:headEnd type="none" w="med" len="med"/>
            <a:tailEnd type="triangle" w="med" len="med"/>
          </a:ln>
          <a:effectLst/>
        </p:spPr>
        <p:txBody>
          <a:bodyPr vert="horz" wrap="square" lIns="68580" tIns="34290" rIns="68580" bIns="34290" numCol="1" rtlCol="0" anchor="t" anchorCtr="0" compatLnSpc="1">
            <a:prstTxWarp prst="textNoShape">
              <a:avLst/>
            </a:prstTxWarp>
          </a:bodyPr>
          <a:lstStyle/>
          <a:p>
            <a:pPr algn="ctr" fontAlgn="base">
              <a:spcBef>
                <a:spcPct val="0"/>
              </a:spcBef>
              <a:spcAft>
                <a:spcPct val="0"/>
              </a:spcAft>
            </a:pPr>
            <a:endParaRPr lang="en-US" sz="1350">
              <a:latin typeface="Arial" pitchFamily="34" charset="0"/>
              <a:cs typeface="Arial" pitchFamily="34" charset="0"/>
            </a:endParaRPr>
          </a:p>
        </p:txBody>
      </p:sp>
      <p:sp>
        <p:nvSpPr>
          <p:cNvPr id="50" name="Rectangle 3"/>
          <p:cNvSpPr txBox="1">
            <a:spLocks noChangeArrowheads="1"/>
          </p:cNvSpPr>
          <p:nvPr/>
        </p:nvSpPr>
        <p:spPr>
          <a:xfrm>
            <a:off x="1999451" y="1554732"/>
            <a:ext cx="1132369" cy="502668"/>
          </a:xfrm>
          <a:prstGeom prst="rect">
            <a:avLst/>
          </a:prstGeom>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r>
              <a:rPr lang="en-US" sz="1050" b="1" dirty="0">
                <a:solidFill>
                  <a:srgbClr val="2D2D8A"/>
                </a:solidFill>
                <a:latin typeface="Verdana"/>
                <a:cs typeface="Arial"/>
              </a:rPr>
              <a:t>Bib Record</a:t>
            </a:r>
          </a:p>
        </p:txBody>
      </p:sp>
      <p:sp>
        <p:nvSpPr>
          <p:cNvPr id="51" name="Rounded Rectangle 50"/>
          <p:cNvSpPr/>
          <p:nvPr/>
        </p:nvSpPr>
        <p:spPr bwMode="auto">
          <a:xfrm>
            <a:off x="2151851" y="1764282"/>
            <a:ext cx="995209" cy="605538"/>
          </a:xfrm>
          <a:prstGeom prst="roundRect">
            <a:avLst>
              <a:gd name="adj" fmla="val 6367"/>
            </a:avLst>
          </a:prstGeom>
          <a:solidFill>
            <a:schemeClr val="bg1"/>
          </a:solidFill>
          <a:ln w="28575" cap="flat" cmpd="sng" algn="ctr">
            <a:solidFill>
              <a:srgbClr val="00339A"/>
            </a:solidFill>
            <a:prstDash val="solid"/>
            <a:round/>
            <a:headEnd type="none" w="med" len="med"/>
            <a:tailEnd type="triangle" w="med" len="med"/>
          </a:ln>
          <a:effectLst/>
        </p:spPr>
        <p:txBody>
          <a:bodyPr vert="horz" wrap="square" lIns="68580" tIns="34290" rIns="68580" bIns="34290" numCol="1" rtlCol="0" anchor="t" anchorCtr="0" compatLnSpc="1">
            <a:prstTxWarp prst="textNoShape">
              <a:avLst/>
            </a:prstTxWarp>
          </a:bodyPr>
          <a:lstStyle/>
          <a:p>
            <a:pPr algn="ctr" fontAlgn="base">
              <a:spcBef>
                <a:spcPct val="0"/>
              </a:spcBef>
              <a:spcAft>
                <a:spcPct val="0"/>
              </a:spcAft>
            </a:pPr>
            <a:endParaRPr lang="en-US" sz="1350">
              <a:latin typeface="Arial" pitchFamily="34" charset="0"/>
              <a:cs typeface="Arial" pitchFamily="34" charset="0"/>
            </a:endParaRPr>
          </a:p>
        </p:txBody>
      </p:sp>
      <p:sp>
        <p:nvSpPr>
          <p:cNvPr id="52" name="Rectangle 3"/>
          <p:cNvSpPr txBox="1">
            <a:spLocks noChangeArrowheads="1"/>
          </p:cNvSpPr>
          <p:nvPr/>
        </p:nvSpPr>
        <p:spPr>
          <a:xfrm>
            <a:off x="2151851" y="1741422"/>
            <a:ext cx="1132369" cy="502668"/>
          </a:xfrm>
          <a:prstGeom prst="rect">
            <a:avLst/>
          </a:prstGeom>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r>
              <a:rPr lang="en-US" sz="1050" b="1" dirty="0">
                <a:solidFill>
                  <a:srgbClr val="2D2D8A"/>
                </a:solidFill>
                <a:latin typeface="Verdana"/>
                <a:cs typeface="Arial"/>
              </a:rPr>
              <a:t>Bib Record</a:t>
            </a:r>
          </a:p>
        </p:txBody>
      </p:sp>
      <p:cxnSp>
        <p:nvCxnSpPr>
          <p:cNvPr id="55" name="AutoShape 17"/>
          <p:cNvCxnSpPr>
            <a:cxnSpLocks noChangeShapeType="1"/>
          </p:cNvCxnSpPr>
          <p:nvPr/>
        </p:nvCxnSpPr>
        <p:spPr bwMode="auto">
          <a:xfrm rot="5400000" flipH="1" flipV="1">
            <a:off x="2348422" y="3257650"/>
            <a:ext cx="1701464" cy="1106279"/>
          </a:xfrm>
          <a:prstGeom prst="curvedConnector2">
            <a:avLst/>
          </a:prstGeom>
          <a:noFill/>
          <a:ln w="28575" cmpd="sng">
            <a:solidFill>
              <a:schemeClr val="tx1">
                <a:lumMod val="50000"/>
                <a:lumOff val="50000"/>
              </a:schemeClr>
            </a:solidFill>
            <a:prstDash val="sysDot"/>
            <a:round/>
            <a:headEnd/>
            <a:tailEnd type="stealth" w="lg" len="lg"/>
          </a:ln>
          <a:extLst>
            <a:ext uri="{909E8E84-426E-40DD-AFC4-6F175D3DCCD1}">
              <a14:hiddenFill xmlns:a14="http://schemas.microsoft.com/office/drawing/2010/main">
                <a:noFill/>
              </a14:hiddenFill>
            </a:ext>
          </a:extLst>
        </p:spPr>
      </p:cxnSp>
      <p:sp>
        <p:nvSpPr>
          <p:cNvPr id="60" name="Rounded Rectangle 59"/>
          <p:cNvSpPr/>
          <p:nvPr/>
        </p:nvSpPr>
        <p:spPr bwMode="auto">
          <a:xfrm>
            <a:off x="6443980" y="2853719"/>
            <a:ext cx="1620180" cy="636091"/>
          </a:xfrm>
          <a:prstGeom prst="roundRect">
            <a:avLst>
              <a:gd name="adj" fmla="val 6367"/>
            </a:avLst>
          </a:prstGeom>
          <a:solidFill>
            <a:schemeClr val="bg1"/>
          </a:solidFill>
          <a:ln w="28575" cap="flat" cmpd="sng" algn="ctr">
            <a:solidFill>
              <a:srgbClr val="7030A0"/>
            </a:solidFill>
            <a:prstDash val="solid"/>
            <a:round/>
            <a:headEnd type="none" w="med" len="med"/>
            <a:tailEnd type="triangle" w="med" len="med"/>
          </a:ln>
          <a:effectLst/>
        </p:spPr>
        <p:txBody>
          <a:bodyPr vert="horz" wrap="square" lIns="68580" tIns="34290" rIns="68580" bIns="34290" numCol="1" rtlCol="0" anchor="t" anchorCtr="0" compatLnSpc="1">
            <a:prstTxWarp prst="textNoShape">
              <a:avLst/>
            </a:prstTxWarp>
          </a:bodyPr>
          <a:lstStyle/>
          <a:p>
            <a:pPr algn="ctr" fontAlgn="base">
              <a:spcBef>
                <a:spcPct val="0"/>
              </a:spcBef>
              <a:spcAft>
                <a:spcPct val="0"/>
              </a:spcAft>
            </a:pPr>
            <a:r>
              <a:rPr lang="en-US" sz="1050" b="1" dirty="0" smtClean="0">
                <a:solidFill>
                  <a:srgbClr val="604A7B"/>
                </a:solidFill>
                <a:latin typeface="Verdana" pitchFamily="34" charset="0"/>
                <a:ea typeface="Verdana" pitchFamily="34" charset="0"/>
                <a:cs typeface="Verdana" pitchFamily="34" charset="0"/>
              </a:rPr>
              <a:t>Re-Linked based on matching OCLC number (035 field)</a:t>
            </a:r>
            <a:endParaRPr lang="en-US" sz="1050" b="1" dirty="0">
              <a:solidFill>
                <a:srgbClr val="604A7B"/>
              </a:solidFill>
              <a:latin typeface="Verdana" pitchFamily="34" charset="0"/>
              <a:ea typeface="Verdana" pitchFamily="34" charset="0"/>
              <a:cs typeface="Verdana" pitchFamily="34" charset="0"/>
            </a:endParaRPr>
          </a:p>
        </p:txBody>
      </p:sp>
      <p:sp>
        <p:nvSpPr>
          <p:cNvPr id="69" name="Rectangle 3"/>
          <p:cNvSpPr txBox="1">
            <a:spLocks noChangeArrowheads="1"/>
          </p:cNvSpPr>
          <p:nvPr/>
        </p:nvSpPr>
        <p:spPr>
          <a:xfrm>
            <a:off x="5252633" y="201058"/>
            <a:ext cx="1897968" cy="324036"/>
          </a:xfrm>
          <a:prstGeom prst="rect">
            <a:avLst/>
          </a:prstGeom>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pPr algn="ctr"/>
            <a:r>
              <a:rPr lang="en-US" sz="1500" b="1" dirty="0" smtClean="0">
                <a:solidFill>
                  <a:schemeClr val="bg1"/>
                </a:solidFill>
                <a:latin typeface="Calibri" pitchFamily="34" charset="0"/>
                <a:cs typeface="Calibri" pitchFamily="34" charset="0"/>
              </a:rPr>
              <a:t>OCLC</a:t>
            </a:r>
            <a:endParaRPr lang="en-US" sz="1500" b="1" dirty="0">
              <a:solidFill>
                <a:schemeClr val="bg1"/>
              </a:solidFill>
              <a:latin typeface="Calibri" pitchFamily="34" charset="0"/>
              <a:cs typeface="Calibri" pitchFamily="34" charset="0"/>
            </a:endParaRPr>
          </a:p>
        </p:txBody>
      </p:sp>
      <p:sp>
        <p:nvSpPr>
          <p:cNvPr id="72" name="Rectangle 3"/>
          <p:cNvSpPr txBox="1">
            <a:spLocks noChangeArrowheads="1"/>
          </p:cNvSpPr>
          <p:nvPr/>
        </p:nvSpPr>
        <p:spPr>
          <a:xfrm>
            <a:off x="208918" y="856965"/>
            <a:ext cx="926252" cy="388906"/>
          </a:xfrm>
          <a:prstGeom prst="rect">
            <a:avLst/>
          </a:prstGeom>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pPr algn="ctr"/>
            <a:r>
              <a:rPr lang="en-US" sz="1800" b="1" dirty="0" smtClean="0">
                <a:solidFill>
                  <a:schemeClr val="bg1"/>
                </a:solidFill>
                <a:latin typeface="Calibri" pitchFamily="34" charset="0"/>
                <a:cs typeface="Calibri" pitchFamily="34" charset="0"/>
              </a:rPr>
              <a:t>OCLC</a:t>
            </a:r>
            <a:endParaRPr lang="en-US" sz="1800" b="1" dirty="0">
              <a:solidFill>
                <a:schemeClr val="bg1"/>
              </a:solidFill>
              <a:latin typeface="Calibri" pitchFamily="34" charset="0"/>
              <a:cs typeface="Calibri" pitchFamily="34" charset="0"/>
            </a:endParaRPr>
          </a:p>
        </p:txBody>
      </p:sp>
    </p:spTree>
    <p:extLst>
      <p:ext uri="{BB962C8B-B14F-4D97-AF65-F5344CB8AC3E}">
        <p14:creationId xmlns:p14="http://schemas.microsoft.com/office/powerpoint/2010/main" val="287857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wipe(left)">
                                      <p:cBhvr>
                                        <p:cTn id="11" dur="500"/>
                                        <p:tgtEl>
                                          <p:spTgt spid="22"/>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wipe(left)">
                                      <p:cBhvr>
                                        <p:cTn id="15" dur="500"/>
                                        <p:tgtEl>
                                          <p:spTgt spid="25"/>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55"/>
                                        </p:tgtEl>
                                        <p:attrNameLst>
                                          <p:attrName>style.visibility</p:attrName>
                                        </p:attrNameLst>
                                      </p:cBhvr>
                                      <p:to>
                                        <p:strVal val="visible"/>
                                      </p:to>
                                    </p:set>
                                    <p:animEffect transition="in" filter="wipe(left)">
                                      <p:cBhvr>
                                        <p:cTn id="19"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28650" y="1520190"/>
            <a:ext cx="7886700" cy="4656773"/>
          </a:xfrm>
        </p:spPr>
        <p:txBody>
          <a:bodyPr>
            <a:normAutofit/>
          </a:bodyPr>
          <a:lstStyle/>
          <a:p>
            <a:pPr marL="0" indent="0">
              <a:buNone/>
            </a:pPr>
            <a:endParaRPr lang="en-US" dirty="0" smtClean="0"/>
          </a:p>
          <a:p>
            <a:pPr marL="0" indent="0">
              <a:buNone/>
            </a:pPr>
            <a:r>
              <a:rPr lang="en-US" dirty="0" smtClean="0"/>
              <a:t>Reminder: Procedure &amp; Timeline</a:t>
            </a:r>
          </a:p>
          <a:p>
            <a:pPr marL="0" indent="0">
              <a:buNone/>
            </a:pPr>
            <a:endParaRPr lang="en-US" dirty="0" smtClean="0"/>
          </a:p>
          <a:p>
            <a:pPr>
              <a:buFont typeface="Wingdings" panose="05000000000000000000" pitchFamily="2" charset="2"/>
              <a:buChar char="§"/>
            </a:pPr>
            <a:r>
              <a:rPr lang="en-US" sz="2000" dirty="0" smtClean="0"/>
              <a:t>Jessica Hartwigsen will perform SFX </a:t>
            </a:r>
            <a:r>
              <a:rPr lang="en-US" sz="2000" dirty="0"/>
              <a:t>extracts for </a:t>
            </a:r>
            <a:r>
              <a:rPr lang="en-US" sz="2000" dirty="0" smtClean="0"/>
              <a:t>Alma for every instance;</a:t>
            </a:r>
          </a:p>
          <a:p>
            <a:pPr>
              <a:buFont typeface="Wingdings" panose="05000000000000000000" pitchFamily="2" charset="2"/>
              <a:buChar char="§"/>
            </a:pPr>
            <a:r>
              <a:rPr lang="en-US" sz="2000" dirty="0" smtClean="0"/>
              <a:t>Procedure takes about </a:t>
            </a:r>
            <a:r>
              <a:rPr lang="en-US" sz="2000" dirty="0"/>
              <a:t>2 hours per </a:t>
            </a:r>
            <a:r>
              <a:rPr lang="en-US" sz="2000" dirty="0" smtClean="0"/>
              <a:t>instance. </a:t>
            </a:r>
          </a:p>
          <a:p>
            <a:pPr marL="0" indent="0">
              <a:buNone/>
            </a:pPr>
            <a:endParaRPr lang="en-US" dirty="0"/>
          </a:p>
          <a:p>
            <a:pPr marL="0" indent="0">
              <a:buNone/>
            </a:pPr>
            <a:r>
              <a:rPr lang="en-US" sz="2000" dirty="0" smtClean="0">
                <a:solidFill>
                  <a:srgbClr val="FF0000"/>
                </a:solidFill>
              </a:rPr>
              <a:t>March 2016</a:t>
            </a:r>
            <a:r>
              <a:rPr lang="en-US" sz="2000" dirty="0" smtClean="0"/>
              <a:t>	Extracts </a:t>
            </a:r>
            <a:r>
              <a:rPr lang="en-US" sz="2000" dirty="0"/>
              <a:t>will begin the last </a:t>
            </a:r>
            <a:r>
              <a:rPr lang="en-US" sz="2000" dirty="0" smtClean="0"/>
              <a:t>weekend in </a:t>
            </a:r>
            <a:r>
              <a:rPr lang="en-US" sz="2000" dirty="0"/>
              <a:t>March and </a:t>
            </a:r>
            <a:r>
              <a:rPr lang="en-US" sz="2000" dirty="0" smtClean="0"/>
              <a:t>			continue on </a:t>
            </a:r>
            <a:r>
              <a:rPr lang="en-US" sz="2000" dirty="0"/>
              <a:t>the </a:t>
            </a:r>
            <a:r>
              <a:rPr lang="en-US" sz="2000" dirty="0" smtClean="0"/>
              <a:t>weekends </a:t>
            </a:r>
            <a:r>
              <a:rPr lang="en-US" sz="2000" dirty="0"/>
              <a:t>until </a:t>
            </a:r>
            <a:r>
              <a:rPr lang="en-US" sz="2000" dirty="0" smtClean="0"/>
              <a:t>complete </a:t>
            </a:r>
          </a:p>
          <a:p>
            <a:pPr marL="0" indent="0">
              <a:buNone/>
            </a:pPr>
            <a:r>
              <a:rPr lang="en-US" sz="2000" dirty="0" smtClean="0">
                <a:solidFill>
                  <a:srgbClr val="FF0000"/>
                </a:solidFill>
              </a:rPr>
              <a:t>April 15, 2016</a:t>
            </a:r>
            <a:r>
              <a:rPr lang="en-US" sz="2000" dirty="0" smtClean="0"/>
              <a:t>	Files will </a:t>
            </a:r>
            <a:r>
              <a:rPr lang="en-US" sz="2000" dirty="0"/>
              <a:t>be uploaded to Ex </a:t>
            </a:r>
            <a:r>
              <a:rPr lang="en-US" sz="2000" dirty="0" smtClean="0"/>
              <a:t>Libris before </a:t>
            </a:r>
            <a:r>
              <a:rPr lang="en-US" sz="2000" dirty="0"/>
              <a:t>the April 15</a:t>
            </a:r>
            <a:r>
              <a:rPr lang="en-US" sz="2000" baseline="30000" dirty="0"/>
              <a:t>th</a:t>
            </a:r>
            <a:r>
              <a:rPr lang="en-US" sz="2000" dirty="0"/>
              <a:t> </a:t>
            </a:r>
            <a:r>
              <a:rPr lang="en-US" sz="2000" dirty="0" smtClean="0"/>
              <a:t>		deadline.</a:t>
            </a:r>
            <a:endParaRPr lang="en-US" sz="2000" dirty="0"/>
          </a:p>
          <a:p>
            <a:pPr marL="0" indent="0">
              <a:buNone/>
            </a:pPr>
            <a:endParaRPr lang="en-US" dirty="0"/>
          </a:p>
        </p:txBody>
      </p:sp>
      <p:sp>
        <p:nvSpPr>
          <p:cNvPr id="3" name="Title 2"/>
          <p:cNvSpPr>
            <a:spLocks noGrp="1"/>
          </p:cNvSpPr>
          <p:nvPr>
            <p:ph type="title"/>
          </p:nvPr>
        </p:nvSpPr>
        <p:spPr/>
        <p:txBody>
          <a:bodyPr/>
          <a:lstStyle/>
          <a:p>
            <a:r>
              <a:rPr lang="en-US" dirty="0" smtClean="0"/>
              <a:t>Shared E-Resources: SFX Extracts</a:t>
            </a:r>
            <a:endParaRPr lang="en-US" dirty="0"/>
          </a:p>
        </p:txBody>
      </p:sp>
    </p:spTree>
    <p:extLst>
      <p:ext uri="{BB962C8B-B14F-4D97-AF65-F5344CB8AC3E}">
        <p14:creationId xmlns:p14="http://schemas.microsoft.com/office/powerpoint/2010/main" val="18724866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28650" y="1825625"/>
            <a:ext cx="7886700" cy="4351338"/>
          </a:xfrm>
        </p:spPr>
        <p:txBody>
          <a:bodyPr>
            <a:normAutofit/>
          </a:bodyPr>
          <a:lstStyle/>
          <a:p>
            <a:pPr>
              <a:buFont typeface="Wingdings" panose="05000000000000000000" pitchFamily="2" charset="2"/>
              <a:buChar char="§"/>
            </a:pPr>
            <a:r>
              <a:rPr lang="en-US" sz="2400" dirty="0" smtClean="0"/>
              <a:t>Task Forces </a:t>
            </a:r>
          </a:p>
          <a:p>
            <a:pPr>
              <a:buFont typeface="Wingdings" panose="05000000000000000000" pitchFamily="2" charset="2"/>
              <a:buChar char="§"/>
            </a:pPr>
            <a:r>
              <a:rPr lang="en-US" sz="2400" dirty="0" smtClean="0"/>
              <a:t>Tasks and Timeline</a:t>
            </a:r>
          </a:p>
          <a:p>
            <a:pPr>
              <a:buFont typeface="Wingdings" panose="05000000000000000000" pitchFamily="2" charset="2"/>
              <a:buChar char="§"/>
            </a:pPr>
            <a:r>
              <a:rPr lang="en-US" sz="2400" dirty="0" smtClean="0"/>
              <a:t>Open Forums (Consultation &amp; Collaboration)</a:t>
            </a:r>
          </a:p>
          <a:p>
            <a:pPr>
              <a:buFont typeface="Wingdings" panose="05000000000000000000" pitchFamily="2" charset="2"/>
              <a:buChar char="§"/>
            </a:pPr>
            <a:r>
              <a:rPr lang="en-US" sz="2400" dirty="0" smtClean="0"/>
              <a:t>Training webinars</a:t>
            </a:r>
          </a:p>
          <a:p>
            <a:pPr marL="0" indent="0">
              <a:buNone/>
            </a:pPr>
            <a:endParaRPr lang="en-US" sz="2400" dirty="0" smtClean="0"/>
          </a:p>
          <a:p>
            <a:pPr marL="0" indent="0">
              <a:buNone/>
            </a:pPr>
            <a:r>
              <a:rPr lang="en-US" sz="2400" dirty="0" smtClean="0"/>
              <a:t>…and f</a:t>
            </a:r>
            <a:r>
              <a:rPr lang="en-US" sz="2400" i="1" dirty="0" smtClean="0"/>
              <a:t>or more, join us for the Technical Services breakout session in Auditorium 2206!</a:t>
            </a:r>
            <a:endParaRPr lang="en-US" sz="2400" i="1" dirty="0"/>
          </a:p>
          <a:p>
            <a:pPr marL="0" indent="0">
              <a:buNone/>
            </a:pPr>
            <a:endParaRPr lang="en-US" sz="2400" dirty="0"/>
          </a:p>
        </p:txBody>
      </p:sp>
      <p:sp>
        <p:nvSpPr>
          <p:cNvPr id="3" name="Title 2"/>
          <p:cNvSpPr>
            <a:spLocks noGrp="1"/>
          </p:cNvSpPr>
          <p:nvPr>
            <p:ph type="title"/>
          </p:nvPr>
        </p:nvSpPr>
        <p:spPr/>
        <p:txBody>
          <a:bodyPr/>
          <a:lstStyle/>
          <a:p>
            <a:r>
              <a:rPr lang="en-US" dirty="0" smtClean="0"/>
              <a:t>Future Directions</a:t>
            </a:r>
            <a:endParaRPr lang="en-US" dirty="0"/>
          </a:p>
        </p:txBody>
      </p:sp>
    </p:spTree>
    <p:extLst>
      <p:ext uri="{BB962C8B-B14F-4D97-AF65-F5344CB8AC3E}">
        <p14:creationId xmlns:p14="http://schemas.microsoft.com/office/powerpoint/2010/main" val="883485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28650" y="1825625"/>
            <a:ext cx="8115300" cy="4351338"/>
          </a:xfrm>
        </p:spPr>
        <p:txBody>
          <a:bodyPr>
            <a:normAutofit/>
          </a:bodyPr>
          <a:lstStyle/>
          <a:p>
            <a:pPr marL="0" indent="0">
              <a:buNone/>
            </a:pPr>
            <a:r>
              <a:rPr lang="en-US" sz="2000" dirty="0"/>
              <a:t>Alma (Ex Libris Knowledge Center) </a:t>
            </a:r>
            <a:r>
              <a:rPr lang="en-US" sz="2000" dirty="0">
                <a:hlinkClick r:id="rId3"/>
              </a:rPr>
              <a:t>https://knowledge.exlibrisgroup.com/Alma</a:t>
            </a:r>
            <a:endParaRPr lang="en-US" sz="2000" dirty="0"/>
          </a:p>
          <a:p>
            <a:pPr marL="0" indent="0">
              <a:buNone/>
            </a:pPr>
            <a:endParaRPr lang="en-US" sz="2000" dirty="0" smtClean="0"/>
          </a:p>
          <a:p>
            <a:pPr marL="0" indent="0">
              <a:buNone/>
            </a:pPr>
            <a:r>
              <a:rPr lang="en-US" sz="2000" dirty="0" smtClean="0"/>
              <a:t>Unified Library Management System (ULMS)</a:t>
            </a:r>
          </a:p>
          <a:p>
            <a:pPr marL="0" indent="0">
              <a:buNone/>
            </a:pPr>
            <a:r>
              <a:rPr lang="en-US" sz="2000" dirty="0">
                <a:hlinkClick r:id="rId4"/>
              </a:rPr>
              <a:t>https://</a:t>
            </a:r>
            <a:r>
              <a:rPr lang="en-US" sz="2000" dirty="0" smtClean="0">
                <a:hlinkClick r:id="rId4"/>
              </a:rPr>
              <a:t>calstate.atlassian.net/wiki/display/ULMS</a:t>
            </a:r>
            <a:r>
              <a:rPr lang="en-US" sz="2000" dirty="0" smtClean="0"/>
              <a:t> </a:t>
            </a:r>
            <a:endParaRPr lang="en-US" sz="2000" dirty="0"/>
          </a:p>
          <a:p>
            <a:pPr marL="0" indent="0">
              <a:buNone/>
            </a:pPr>
            <a:endParaRPr lang="en-US" sz="2000" dirty="0"/>
          </a:p>
          <a:p>
            <a:pPr marL="0" indent="0">
              <a:buNone/>
            </a:pPr>
            <a:r>
              <a:rPr lang="en-US" sz="2000" dirty="0" smtClean="0"/>
              <a:t>ULMS Technical Services</a:t>
            </a:r>
          </a:p>
          <a:p>
            <a:pPr marL="0" indent="0">
              <a:buNone/>
            </a:pPr>
            <a:r>
              <a:rPr lang="en-US" sz="2000" dirty="0">
                <a:hlinkClick r:id="rId5"/>
              </a:rPr>
              <a:t>https://</a:t>
            </a:r>
            <a:r>
              <a:rPr lang="en-US" sz="2000" dirty="0" smtClean="0">
                <a:hlinkClick r:id="rId5"/>
              </a:rPr>
              <a:t>calstate.atlassian.net/wiki/display/ULMST/ULMS+Technical+Services</a:t>
            </a:r>
            <a:r>
              <a:rPr lang="en-US" sz="2000" dirty="0" smtClean="0"/>
              <a:t> </a:t>
            </a:r>
          </a:p>
          <a:p>
            <a:pPr marL="0" indent="0">
              <a:buNone/>
            </a:pPr>
            <a:endParaRPr lang="en-US" dirty="0"/>
          </a:p>
          <a:p>
            <a:pPr marL="0" indent="0">
              <a:buNone/>
            </a:pPr>
            <a:endParaRPr lang="en-US" dirty="0"/>
          </a:p>
        </p:txBody>
      </p:sp>
      <p:sp>
        <p:nvSpPr>
          <p:cNvPr id="3" name="Title 2"/>
          <p:cNvSpPr>
            <a:spLocks noGrp="1"/>
          </p:cNvSpPr>
          <p:nvPr>
            <p:ph type="title"/>
          </p:nvPr>
        </p:nvSpPr>
        <p:spPr/>
        <p:txBody>
          <a:bodyPr/>
          <a:lstStyle/>
          <a:p>
            <a:r>
              <a:rPr lang="en-US" dirty="0" smtClean="0"/>
              <a:t>Resources &amp; Training</a:t>
            </a:r>
            <a:endParaRPr lang="en-US" dirty="0"/>
          </a:p>
        </p:txBody>
      </p:sp>
    </p:spTree>
    <p:extLst>
      <p:ext uri="{BB962C8B-B14F-4D97-AF65-F5344CB8AC3E}">
        <p14:creationId xmlns:p14="http://schemas.microsoft.com/office/powerpoint/2010/main" val="9007313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2400" dirty="0" smtClean="0"/>
              <a:t>TS Task Forces</a:t>
            </a:r>
          </a:p>
          <a:p>
            <a:pPr marL="0" indent="0">
              <a:buNone/>
            </a:pPr>
            <a:r>
              <a:rPr lang="en-US" sz="2400" dirty="0" smtClean="0"/>
              <a:t>Activities</a:t>
            </a:r>
            <a:endParaRPr lang="en-US" sz="2400" dirty="0"/>
          </a:p>
          <a:p>
            <a:pPr marL="457200" lvl="1" indent="0">
              <a:buNone/>
            </a:pPr>
            <a:r>
              <a:rPr lang="en-US" sz="2000" dirty="0"/>
              <a:t>Top 5 Priorities</a:t>
            </a:r>
          </a:p>
          <a:p>
            <a:pPr marL="457200" lvl="1" indent="0">
              <a:buNone/>
            </a:pPr>
            <a:r>
              <a:rPr lang="en-US" sz="2000" dirty="0" smtClean="0"/>
              <a:t>Data Clean-Up Recommendations Priorities Checklist</a:t>
            </a:r>
          </a:p>
          <a:p>
            <a:pPr marL="457200" lvl="1" indent="0">
              <a:buNone/>
            </a:pPr>
            <a:r>
              <a:rPr lang="en-US" sz="2000" dirty="0" smtClean="0"/>
              <a:t>CSU Migration of Local Bibliographic Data</a:t>
            </a:r>
          </a:p>
          <a:p>
            <a:pPr marL="457200" lvl="1" indent="0">
              <a:buNone/>
            </a:pPr>
            <a:r>
              <a:rPr lang="en-US" sz="2000" dirty="0" smtClean="0"/>
              <a:t>Populating the Network Zone &amp; Defining the Master Record</a:t>
            </a:r>
          </a:p>
          <a:p>
            <a:pPr marL="457200" lvl="1" indent="0">
              <a:buNone/>
            </a:pPr>
            <a:r>
              <a:rPr lang="en-US" sz="2000" dirty="0" smtClean="0"/>
              <a:t>Shared E-Resources: SFX Extracts for Alma</a:t>
            </a:r>
          </a:p>
          <a:p>
            <a:pPr marL="0" indent="0">
              <a:buNone/>
            </a:pPr>
            <a:r>
              <a:rPr lang="en-US" sz="2400" dirty="0" smtClean="0"/>
              <a:t>Resources &amp; Training</a:t>
            </a:r>
          </a:p>
          <a:p>
            <a:pPr marL="457200" lvl="1" indent="0">
              <a:buNone/>
            </a:pPr>
            <a:r>
              <a:rPr lang="en-US" sz="2000" dirty="0" smtClean="0"/>
              <a:t>Documentation &amp; Training </a:t>
            </a:r>
          </a:p>
          <a:p>
            <a:pPr marL="0" indent="0">
              <a:buNone/>
            </a:pPr>
            <a:endParaRPr lang="en-US" sz="2400" dirty="0" smtClean="0"/>
          </a:p>
        </p:txBody>
      </p:sp>
      <p:sp>
        <p:nvSpPr>
          <p:cNvPr id="4" name="Title 3"/>
          <p:cNvSpPr>
            <a:spLocks noGrp="1"/>
          </p:cNvSpPr>
          <p:nvPr>
            <p:ph type="title"/>
          </p:nvPr>
        </p:nvSpPr>
        <p:spPr/>
        <p:txBody>
          <a:bodyPr/>
          <a:lstStyle/>
          <a:p>
            <a:r>
              <a:rPr lang="en-US" dirty="0" smtClean="0"/>
              <a:t>Contents</a:t>
            </a:r>
            <a:endParaRPr lang="en-US" dirty="0"/>
          </a:p>
        </p:txBody>
      </p:sp>
    </p:spTree>
    <p:extLst>
      <p:ext uri="{BB962C8B-B14F-4D97-AF65-F5344CB8AC3E}">
        <p14:creationId xmlns:p14="http://schemas.microsoft.com/office/powerpoint/2010/main" val="1684396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ULMS TS Task Forces</a:t>
            </a:r>
            <a:endParaRPr lang="en-US" dirty="0"/>
          </a:p>
        </p:txBody>
      </p:sp>
      <p:sp>
        <p:nvSpPr>
          <p:cNvPr id="3" name="Content Placeholder 2"/>
          <p:cNvSpPr>
            <a:spLocks noGrp="1"/>
          </p:cNvSpPr>
          <p:nvPr>
            <p:ph sz="half" idx="1"/>
          </p:nvPr>
        </p:nvSpPr>
        <p:spPr/>
        <p:txBody>
          <a:bodyPr>
            <a:normAutofit/>
          </a:bodyPr>
          <a:lstStyle/>
          <a:p>
            <a:pPr marL="0" indent="0">
              <a:buNone/>
            </a:pPr>
            <a:r>
              <a:rPr lang="en-US" dirty="0" smtClean="0">
                <a:solidFill>
                  <a:srgbClr val="336699"/>
                </a:solidFill>
              </a:rPr>
              <a:t>Acquisitions</a:t>
            </a:r>
          </a:p>
          <a:p>
            <a:pPr marL="0" indent="0">
              <a:buNone/>
            </a:pPr>
            <a:endParaRPr lang="en-US" sz="2000" dirty="0" smtClean="0"/>
          </a:p>
          <a:p>
            <a:pPr marL="0" indent="0">
              <a:buNone/>
            </a:pPr>
            <a:r>
              <a:rPr lang="en-US" sz="2000" dirty="0" smtClean="0"/>
              <a:t>Carole Correa-Morris, SJSU (Chair)</a:t>
            </a:r>
          </a:p>
          <a:p>
            <a:pPr marL="0" indent="0">
              <a:buNone/>
            </a:pPr>
            <a:r>
              <a:rPr lang="en-US" sz="2000" dirty="0" smtClean="0"/>
              <a:t>Moon </a:t>
            </a:r>
            <a:r>
              <a:rPr lang="en-US" sz="2000" dirty="0"/>
              <a:t>Kim, </a:t>
            </a:r>
            <a:r>
              <a:rPr lang="en-US" sz="2000" dirty="0" smtClean="0"/>
              <a:t>Fullerton</a:t>
            </a:r>
            <a:endParaRPr lang="en-US" sz="2000" dirty="0"/>
          </a:p>
          <a:p>
            <a:pPr marL="0" indent="0">
              <a:buNone/>
            </a:pPr>
            <a:r>
              <a:rPr lang="en-US" sz="2000" dirty="0"/>
              <a:t>Tyler Rogers, San </a:t>
            </a:r>
            <a:r>
              <a:rPr lang="en-US" sz="2000" dirty="0" smtClean="0"/>
              <a:t>Diego</a:t>
            </a:r>
            <a:endParaRPr lang="en-US" sz="2000" dirty="0"/>
          </a:p>
          <a:p>
            <a:pPr marL="0" indent="0">
              <a:buNone/>
            </a:pPr>
            <a:r>
              <a:rPr lang="en-US" sz="2000" dirty="0"/>
              <a:t>Kim Valenzuela, </a:t>
            </a:r>
            <a:r>
              <a:rPr lang="en-US" sz="2000" dirty="0" smtClean="0"/>
              <a:t>Stanislaus</a:t>
            </a:r>
            <a:endParaRPr lang="en-US" sz="2000" dirty="0"/>
          </a:p>
          <a:p>
            <a:pPr marL="0" indent="0">
              <a:buNone/>
            </a:pPr>
            <a:r>
              <a:rPr lang="en-US" sz="2000" dirty="0"/>
              <a:t>Wendy Vermeer, </a:t>
            </a:r>
            <a:r>
              <a:rPr lang="en-US" sz="2000" dirty="0" smtClean="0"/>
              <a:t>Pomona</a:t>
            </a:r>
            <a:endParaRPr lang="en-US" sz="2000" dirty="0"/>
          </a:p>
          <a:p>
            <a:pPr marL="0" indent="0">
              <a:buNone/>
            </a:pPr>
            <a:r>
              <a:rPr lang="en-US" sz="2000" dirty="0"/>
              <a:t>Delphia Williams, </a:t>
            </a:r>
            <a:r>
              <a:rPr lang="en-US" sz="2000" dirty="0" smtClean="0"/>
              <a:t>Northridge</a:t>
            </a:r>
            <a:endParaRPr lang="en-US" sz="2000" dirty="0"/>
          </a:p>
        </p:txBody>
      </p:sp>
      <p:sp>
        <p:nvSpPr>
          <p:cNvPr id="4" name="Content Placeholder 3"/>
          <p:cNvSpPr>
            <a:spLocks noGrp="1"/>
          </p:cNvSpPr>
          <p:nvPr>
            <p:ph sz="half" idx="2"/>
          </p:nvPr>
        </p:nvSpPr>
        <p:spPr>
          <a:xfrm>
            <a:off x="4743450" y="1825625"/>
            <a:ext cx="4160520" cy="4351338"/>
          </a:xfrm>
        </p:spPr>
        <p:txBody>
          <a:bodyPr>
            <a:normAutofit/>
          </a:bodyPr>
          <a:lstStyle/>
          <a:p>
            <a:pPr marL="0" indent="0">
              <a:buNone/>
            </a:pPr>
            <a:r>
              <a:rPr lang="en-US" dirty="0" smtClean="0">
                <a:solidFill>
                  <a:srgbClr val="336699"/>
                </a:solidFill>
              </a:rPr>
              <a:t>ERM</a:t>
            </a:r>
          </a:p>
          <a:p>
            <a:pPr marL="0" indent="0">
              <a:buNone/>
            </a:pPr>
            <a:endParaRPr lang="en-US" sz="2000" dirty="0"/>
          </a:p>
          <a:p>
            <a:pPr marL="0" indent="0">
              <a:buNone/>
            </a:pPr>
            <a:r>
              <a:rPr lang="en-US" sz="2000" dirty="0" smtClean="0"/>
              <a:t>Jessica Hartwigsen, CSUCO (Co-Chair)</a:t>
            </a:r>
            <a:endParaRPr lang="en-US" sz="2000" dirty="0"/>
          </a:p>
          <a:p>
            <a:pPr marL="0" indent="0">
              <a:buNone/>
            </a:pPr>
            <a:r>
              <a:rPr lang="en-US" sz="2000" dirty="0"/>
              <a:t>Stacy </a:t>
            </a:r>
            <a:r>
              <a:rPr lang="en-US" sz="2000" dirty="0" smtClean="0"/>
              <a:t>Magedanz, CSUSB (Co-Chair)</a:t>
            </a:r>
            <a:endParaRPr lang="en-US" sz="2000" dirty="0"/>
          </a:p>
          <a:p>
            <a:pPr marL="0" indent="0">
              <a:buNone/>
            </a:pPr>
            <a:r>
              <a:rPr lang="fr-FR" sz="2000" dirty="0"/>
              <a:t>Chris </a:t>
            </a:r>
            <a:r>
              <a:rPr lang="fr-FR" sz="2000" dirty="0" smtClean="0"/>
              <a:t>Bulock, </a:t>
            </a:r>
            <a:r>
              <a:rPr lang="fr-FR" sz="2000" dirty="0" err="1" smtClean="0"/>
              <a:t>Northridge</a:t>
            </a:r>
            <a:endParaRPr lang="fr-FR" sz="2000" dirty="0" smtClean="0"/>
          </a:p>
          <a:p>
            <a:pPr marL="0" indent="0">
              <a:buNone/>
            </a:pPr>
            <a:r>
              <a:rPr lang="en-US" sz="2000" dirty="0" smtClean="0"/>
              <a:t>Christine Holmes, San Jose</a:t>
            </a:r>
          </a:p>
          <a:p>
            <a:pPr marL="0" indent="0">
              <a:buNone/>
            </a:pPr>
            <a:r>
              <a:rPr lang="fr-FR" sz="2000" dirty="0" smtClean="0"/>
              <a:t>Lisa Roberts, Sacramento</a:t>
            </a:r>
            <a:r>
              <a:rPr lang="fr-FR" sz="2000" dirty="0"/>
              <a:t>               </a:t>
            </a:r>
            <a:endParaRPr lang="fr-FR" sz="2000" dirty="0" smtClean="0"/>
          </a:p>
          <a:p>
            <a:pPr marL="0" indent="0">
              <a:buNone/>
            </a:pPr>
            <a:r>
              <a:rPr lang="fr-FR" sz="2000" dirty="0" smtClean="0"/>
              <a:t>Michelle </a:t>
            </a:r>
            <a:r>
              <a:rPr lang="fr-FR" sz="2000" dirty="0" err="1" smtClean="0"/>
              <a:t>Swadish</a:t>
            </a:r>
            <a:r>
              <a:rPr lang="fr-FR" sz="2000" dirty="0" smtClean="0"/>
              <a:t>, </a:t>
            </a:r>
            <a:r>
              <a:rPr lang="fr-FR" sz="2000" dirty="0" err="1" smtClean="0"/>
              <a:t>Fullerton</a:t>
            </a:r>
            <a:r>
              <a:rPr lang="fr-FR" sz="2000" dirty="0"/>
              <a:t>    </a:t>
            </a:r>
            <a:endParaRPr lang="fr-FR" sz="2000" dirty="0" smtClean="0"/>
          </a:p>
          <a:p>
            <a:pPr marL="0" indent="0">
              <a:buNone/>
            </a:pPr>
            <a:r>
              <a:rPr lang="fr-FR" sz="2000" dirty="0" smtClean="0"/>
              <a:t>Ying Liu, </a:t>
            </a:r>
            <a:r>
              <a:rPr lang="fr-FR" sz="2000" dirty="0" err="1" smtClean="0"/>
              <a:t>Chancellor’s</a:t>
            </a:r>
            <a:r>
              <a:rPr lang="fr-FR" sz="2000" dirty="0" smtClean="0"/>
              <a:t> Office SDLC</a:t>
            </a:r>
            <a:endParaRPr lang="en-US" sz="2000" dirty="0"/>
          </a:p>
          <a:p>
            <a:pPr marL="0" indent="0">
              <a:buNone/>
            </a:pPr>
            <a:endParaRPr lang="en-US" dirty="0"/>
          </a:p>
        </p:txBody>
      </p:sp>
    </p:spTree>
    <p:extLst>
      <p:ext uri="{BB962C8B-B14F-4D97-AF65-F5344CB8AC3E}">
        <p14:creationId xmlns:p14="http://schemas.microsoft.com/office/powerpoint/2010/main" val="2378920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48640" y="1290797"/>
            <a:ext cx="8378190" cy="5532913"/>
          </a:xfrm>
        </p:spPr>
        <p:txBody>
          <a:bodyPr>
            <a:normAutofit fontScale="32500" lnSpcReduction="20000"/>
          </a:bodyPr>
          <a:lstStyle/>
          <a:p>
            <a:pPr marL="0" indent="0">
              <a:buNone/>
            </a:pPr>
            <a:endParaRPr lang="en-US" sz="4900" b="1" dirty="0" smtClean="0"/>
          </a:p>
          <a:p>
            <a:pPr marL="0" indent="0">
              <a:buNone/>
            </a:pPr>
            <a:r>
              <a:rPr lang="en-US" sz="4900" b="1" dirty="0" smtClean="0"/>
              <a:t>1</a:t>
            </a:r>
            <a:r>
              <a:rPr lang="en-US" sz="4900" b="1" dirty="0"/>
              <a:t>.      Populating &amp; Developing the Network Zone </a:t>
            </a:r>
            <a:endParaRPr lang="en-US" sz="4900" dirty="0"/>
          </a:p>
          <a:p>
            <a:pPr marL="0" indent="0">
              <a:buNone/>
            </a:pPr>
            <a:r>
              <a:rPr lang="en-US" dirty="0"/>
              <a:t>❏       Define the “master record’ and make recommendations for populating the Network Zone</a:t>
            </a:r>
          </a:p>
          <a:p>
            <a:pPr marL="0" indent="0">
              <a:buNone/>
            </a:pPr>
            <a:r>
              <a:rPr lang="en-US" dirty="0"/>
              <a:t>❏       Work in collaboration with the Discovery Leads Group to assess the interplay between management of records in Alma and Primo: indexing, standardization, and display of fields </a:t>
            </a:r>
          </a:p>
          <a:p>
            <a:pPr marL="0" indent="0">
              <a:buNone/>
            </a:pPr>
            <a:r>
              <a:rPr lang="en-US" dirty="0"/>
              <a:t> </a:t>
            </a:r>
          </a:p>
          <a:p>
            <a:pPr marL="0" indent="0">
              <a:buNone/>
            </a:pPr>
            <a:r>
              <a:rPr lang="en-US" sz="4300" b="1" dirty="0"/>
              <a:t>2.      Cataloging (Resource Management)</a:t>
            </a:r>
            <a:endParaRPr lang="en-US" sz="4300" dirty="0"/>
          </a:p>
          <a:p>
            <a:pPr marL="0" indent="0">
              <a:buNone/>
            </a:pPr>
            <a:r>
              <a:rPr lang="en-US" dirty="0"/>
              <a:t>❏       Community Zone: record management; and role of authorities in support of authority work in a shared environment</a:t>
            </a:r>
          </a:p>
          <a:p>
            <a:pPr marL="0" indent="0">
              <a:buNone/>
            </a:pPr>
            <a:r>
              <a:rPr lang="en-US" dirty="0"/>
              <a:t>❏       Network Zone (shared cataloging): Identify workflows, best practices, policies and system-wide communication needed for ongoing cataloging</a:t>
            </a:r>
          </a:p>
          <a:p>
            <a:pPr marL="0" indent="0">
              <a:buNone/>
            </a:pPr>
            <a:r>
              <a:rPr lang="en-US" dirty="0"/>
              <a:t>❏       Institution Zone: recommendations for bibliographic record extensions (fields for encoding local bibliographic data)   </a:t>
            </a:r>
          </a:p>
          <a:p>
            <a:pPr marL="0" indent="0">
              <a:buNone/>
            </a:pPr>
            <a:r>
              <a:rPr lang="en-US" dirty="0"/>
              <a:t> </a:t>
            </a:r>
          </a:p>
          <a:p>
            <a:pPr marL="0" indent="0">
              <a:buNone/>
            </a:pPr>
            <a:r>
              <a:rPr lang="en-US" sz="4300" b="1" dirty="0"/>
              <a:t>3.      E-Resources (ECC &amp; Opt-In) Management</a:t>
            </a:r>
            <a:endParaRPr lang="en-US" sz="4300" dirty="0"/>
          </a:p>
          <a:p>
            <a:pPr marL="0" indent="0">
              <a:buNone/>
            </a:pPr>
            <a:r>
              <a:rPr lang="en-US" dirty="0"/>
              <a:t>❏       Workflow for shared e-resources acquisitions and management</a:t>
            </a:r>
          </a:p>
          <a:p>
            <a:pPr marL="0" indent="0">
              <a:buNone/>
            </a:pPr>
            <a:r>
              <a:rPr lang="en-US" dirty="0"/>
              <a:t>❏       Define the method(s) for e-resources acquisitions &amp; management in the Network Zone</a:t>
            </a:r>
          </a:p>
          <a:p>
            <a:pPr marL="0" indent="0">
              <a:buNone/>
            </a:pPr>
            <a:r>
              <a:rPr lang="en-US" dirty="0"/>
              <a:t>❏       Define the role of effective use of the knowledgebase (Community Zone)</a:t>
            </a:r>
          </a:p>
          <a:p>
            <a:pPr marL="0" indent="0">
              <a:buNone/>
            </a:pPr>
            <a:r>
              <a:rPr lang="en-US" dirty="0"/>
              <a:t>❏       Work in collaboration with Systems Leads Group to facilitate SDLC-to-Campus PeopleSoft integration in Alma</a:t>
            </a:r>
          </a:p>
          <a:p>
            <a:pPr marL="0" indent="0">
              <a:buNone/>
            </a:pPr>
            <a:r>
              <a:rPr lang="en-US" dirty="0"/>
              <a:t> </a:t>
            </a:r>
          </a:p>
          <a:p>
            <a:pPr marL="0" indent="0">
              <a:buNone/>
            </a:pPr>
            <a:r>
              <a:rPr lang="en-US" sz="4300" b="1" dirty="0"/>
              <a:t>4.      Collaborative Acquisitions (for print and non-ECC/SDLC resources)</a:t>
            </a:r>
            <a:endParaRPr lang="en-US" sz="4300" dirty="0"/>
          </a:p>
          <a:p>
            <a:pPr marL="0" indent="0">
              <a:buNone/>
            </a:pPr>
            <a:r>
              <a:rPr lang="en-US" dirty="0"/>
              <a:t>❏       Initiate cross-system discussion, design workflows, and examine options</a:t>
            </a:r>
          </a:p>
          <a:p>
            <a:pPr marL="0" indent="0">
              <a:buNone/>
            </a:pPr>
            <a:r>
              <a:rPr lang="en-US" dirty="0"/>
              <a:t>❏       Work in collaboration with Systems Leads Group on issues that facilitate Alma Acquisitions-PeopleSoft integration between the CSU and campuses</a:t>
            </a:r>
          </a:p>
          <a:p>
            <a:pPr marL="0" indent="0">
              <a:buNone/>
            </a:pPr>
            <a:r>
              <a:rPr lang="en-US" dirty="0"/>
              <a:t> </a:t>
            </a:r>
          </a:p>
          <a:p>
            <a:pPr marL="0" indent="0">
              <a:buNone/>
            </a:pPr>
            <a:r>
              <a:rPr lang="en-US" sz="4300" b="1" dirty="0"/>
              <a:t>5.      Technical Services Workflows Redesign</a:t>
            </a:r>
            <a:endParaRPr lang="en-US" sz="4300" dirty="0"/>
          </a:p>
          <a:p>
            <a:pPr marL="0" indent="0">
              <a:buNone/>
            </a:pPr>
            <a:r>
              <a:rPr lang="en-US" dirty="0"/>
              <a:t>❏       Identify priority workflows for redesign (e.g., acquisitions; cataloging; authority work; ERM; YBP; electronic books; streaming media</a:t>
            </a:r>
            <a:r>
              <a:rPr lang="en-US" dirty="0" smtClean="0"/>
              <a:t>)</a:t>
            </a:r>
            <a:endParaRPr lang="en-US" dirty="0"/>
          </a:p>
        </p:txBody>
      </p:sp>
      <p:sp>
        <p:nvSpPr>
          <p:cNvPr id="3" name="Title 2"/>
          <p:cNvSpPr>
            <a:spLocks noGrp="1"/>
          </p:cNvSpPr>
          <p:nvPr>
            <p:ph type="title"/>
          </p:nvPr>
        </p:nvSpPr>
        <p:spPr>
          <a:xfrm>
            <a:off x="548640" y="342266"/>
            <a:ext cx="7886700" cy="1325563"/>
          </a:xfrm>
        </p:spPr>
        <p:txBody>
          <a:bodyPr/>
          <a:lstStyle/>
          <a:p>
            <a:r>
              <a:rPr lang="en-US" dirty="0" smtClean="0"/>
              <a:t>Top 5 Priorities</a:t>
            </a:r>
            <a:endParaRPr lang="en-US" dirty="0"/>
          </a:p>
        </p:txBody>
      </p:sp>
    </p:spTree>
    <p:extLst>
      <p:ext uri="{BB962C8B-B14F-4D97-AF65-F5344CB8AC3E}">
        <p14:creationId xmlns:p14="http://schemas.microsoft.com/office/powerpoint/2010/main" val="27597162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Data Clean-Up: Priorities Checklist</a:t>
            </a:r>
            <a:endParaRPr lang="en-US" dirty="0"/>
          </a:p>
        </p:txBody>
      </p:sp>
      <p:pic>
        <p:nvPicPr>
          <p:cNvPr id="6" name="Content Placeholder 3"/>
          <p:cNvPicPr>
            <a:picLocks noGrp="1" noChangeAspect="1"/>
          </p:cNvPicPr>
          <p:nvPr>
            <p:ph idx="1"/>
          </p:nvPr>
        </p:nvPicPr>
        <p:blipFill>
          <a:blip r:embed="rId3"/>
          <a:stretch>
            <a:fillRect/>
          </a:stretch>
        </p:blipFill>
        <p:spPr>
          <a:xfrm>
            <a:off x="1188016" y="1677036"/>
            <a:ext cx="6766560" cy="4877641"/>
          </a:xfrm>
          <a:prstGeom prst="rect">
            <a:avLst/>
          </a:prstGeom>
        </p:spPr>
      </p:pic>
    </p:spTree>
    <p:extLst>
      <p:ext uri="{BB962C8B-B14F-4D97-AF65-F5344CB8AC3E}">
        <p14:creationId xmlns:p14="http://schemas.microsoft.com/office/powerpoint/2010/main" val="3539566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stretch>
            <a:fillRect/>
          </a:stretch>
        </p:blipFill>
        <p:spPr>
          <a:xfrm>
            <a:off x="1542942" y="1402715"/>
            <a:ext cx="5394499" cy="5212080"/>
          </a:xfrm>
          <a:prstGeom prst="rect">
            <a:avLst/>
          </a:prstGeom>
        </p:spPr>
      </p:pic>
      <p:sp>
        <p:nvSpPr>
          <p:cNvPr id="3" name="Title 2"/>
          <p:cNvSpPr>
            <a:spLocks noGrp="1"/>
          </p:cNvSpPr>
          <p:nvPr>
            <p:ph type="title"/>
          </p:nvPr>
        </p:nvSpPr>
        <p:spPr/>
        <p:txBody>
          <a:bodyPr/>
          <a:lstStyle/>
          <a:p>
            <a:r>
              <a:rPr lang="en-US" dirty="0" smtClean="0"/>
              <a:t>CSU Migration of Local Data</a:t>
            </a:r>
            <a:endParaRPr lang="en-US" dirty="0"/>
          </a:p>
        </p:txBody>
      </p:sp>
    </p:spTree>
    <p:extLst>
      <p:ext uri="{BB962C8B-B14F-4D97-AF65-F5344CB8AC3E}">
        <p14:creationId xmlns:p14="http://schemas.microsoft.com/office/powerpoint/2010/main" val="10998989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a:t>
            </a:r>
            <a:r>
              <a:rPr lang="en-US" dirty="0"/>
              <a:t>E</a:t>
            </a:r>
            <a:r>
              <a:rPr lang="en-US" dirty="0" smtClean="0"/>
              <a:t>xtensions</a:t>
            </a:r>
            <a:endParaRPr lang="en-US" dirty="0"/>
          </a:p>
        </p:txBody>
      </p:sp>
      <p:sp>
        <p:nvSpPr>
          <p:cNvPr id="3" name="Content Placeholder 2"/>
          <p:cNvSpPr>
            <a:spLocks noGrp="1"/>
          </p:cNvSpPr>
          <p:nvPr>
            <p:ph idx="1"/>
          </p:nvPr>
        </p:nvSpPr>
        <p:spPr>
          <a:xfrm>
            <a:off x="628650" y="1690689"/>
            <a:ext cx="7886700" cy="4938710"/>
          </a:xfrm>
        </p:spPr>
        <p:txBody>
          <a:bodyPr>
            <a:normAutofit/>
          </a:bodyPr>
          <a:lstStyle/>
          <a:p>
            <a:pPr>
              <a:buFont typeface="Wingdings" panose="05000000000000000000" pitchFamily="2" charset="2"/>
              <a:buChar char="§"/>
            </a:pPr>
            <a:r>
              <a:rPr lang="en-US" sz="2000" dirty="0" smtClean="0"/>
              <a:t>Functionality that allows a library to migrate and maintain local bibliographic information</a:t>
            </a:r>
          </a:p>
          <a:p>
            <a:pPr marL="0" indent="0">
              <a:buNone/>
            </a:pPr>
            <a:endParaRPr lang="en-US" sz="2000" dirty="0"/>
          </a:p>
          <a:p>
            <a:pPr>
              <a:buFont typeface="Wingdings" panose="05000000000000000000" pitchFamily="2" charset="2"/>
              <a:buChar char="§"/>
            </a:pPr>
            <a:r>
              <a:rPr lang="en-US" sz="2000" dirty="0"/>
              <a:t>Stored in </a:t>
            </a:r>
            <a:r>
              <a:rPr lang="en-US" sz="2000" dirty="0" smtClean="0"/>
              <a:t>the (local) Institution Zone (IZ)</a:t>
            </a:r>
            <a:endParaRPr lang="en-US" sz="2000" dirty="0"/>
          </a:p>
          <a:p>
            <a:pPr lvl="1">
              <a:buFont typeface="Wingdings" panose="05000000000000000000" pitchFamily="2" charset="2"/>
              <a:buChar char="§"/>
            </a:pPr>
            <a:r>
              <a:rPr lang="en-US" sz="2000" dirty="0"/>
              <a:t>Protected from </a:t>
            </a:r>
            <a:r>
              <a:rPr lang="en-US" sz="2000" dirty="0" smtClean="0"/>
              <a:t>overlay with an updated record</a:t>
            </a:r>
          </a:p>
          <a:p>
            <a:pPr marL="457200" lvl="1" indent="0">
              <a:buNone/>
            </a:pPr>
            <a:endParaRPr lang="en-US" sz="2000" dirty="0"/>
          </a:p>
          <a:p>
            <a:pPr>
              <a:buFont typeface="Wingdings" panose="05000000000000000000" pitchFamily="2" charset="2"/>
              <a:buChar char="§"/>
            </a:pPr>
            <a:r>
              <a:rPr lang="en-US" sz="2000" dirty="0" smtClean="0"/>
              <a:t>Display in Alma and Primo as if data were part of the bibliographic record</a:t>
            </a:r>
          </a:p>
          <a:p>
            <a:pPr marL="0" indent="0">
              <a:buNone/>
            </a:pPr>
            <a:endParaRPr lang="en-US" sz="2000" dirty="0" smtClean="0"/>
          </a:p>
          <a:p>
            <a:pPr lvl="1">
              <a:buFont typeface="Wingdings" panose="05000000000000000000" pitchFamily="2" charset="2"/>
              <a:buChar char="§"/>
            </a:pPr>
            <a:r>
              <a:rPr lang="en-US" sz="2000" dirty="0" smtClean="0"/>
              <a:t>In Alma: Local institution’s extensions display in the Metadata Editor</a:t>
            </a:r>
            <a:r>
              <a:rPr lang="en-US" sz="2000" dirty="0"/>
              <a:t> </a:t>
            </a:r>
            <a:r>
              <a:rPr lang="en-US" sz="2000" dirty="0" smtClean="0"/>
              <a:t>to staff in local institution only </a:t>
            </a:r>
          </a:p>
          <a:p>
            <a:pPr lvl="1">
              <a:buFont typeface="Wingdings" panose="05000000000000000000" pitchFamily="2" charset="2"/>
              <a:buChar char="§"/>
            </a:pPr>
            <a:r>
              <a:rPr lang="en-US" sz="2000" dirty="0" smtClean="0"/>
              <a:t>In Primo: Follow work by </a:t>
            </a:r>
            <a:r>
              <a:rPr lang="en-US" sz="2000" u="sng" dirty="0" smtClean="0"/>
              <a:t>ULMS Discovery WG Leads</a:t>
            </a:r>
          </a:p>
          <a:p>
            <a:pPr>
              <a:buFont typeface="Wingdings" panose="05000000000000000000" pitchFamily="2" charset="2"/>
              <a:buChar char="§"/>
            </a:pPr>
            <a:endParaRPr lang="en-US" dirty="0"/>
          </a:p>
          <a:p>
            <a:pPr>
              <a:buFont typeface="Wingdings" panose="05000000000000000000" pitchFamily="2" charset="2"/>
              <a:buChar char="§"/>
            </a:pPr>
            <a:endParaRPr lang="en-US" dirty="0"/>
          </a:p>
        </p:txBody>
      </p:sp>
    </p:spTree>
    <p:extLst>
      <p:ext uri="{BB962C8B-B14F-4D97-AF65-F5344CB8AC3E}">
        <p14:creationId xmlns:p14="http://schemas.microsoft.com/office/powerpoint/2010/main" val="20468822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Categories of Local </a:t>
            </a:r>
            <a:r>
              <a:rPr lang="en-US" dirty="0"/>
              <a:t>E</a:t>
            </a:r>
            <a:r>
              <a:rPr lang="en-US" dirty="0" smtClean="0"/>
              <a:t>xtensions</a:t>
            </a:r>
            <a:endParaRPr lang="en-US" dirty="0"/>
          </a:p>
        </p:txBody>
      </p:sp>
      <p:sp>
        <p:nvSpPr>
          <p:cNvPr id="3" name="Content Placeholder 2"/>
          <p:cNvSpPr>
            <a:spLocks noGrp="1"/>
          </p:cNvSpPr>
          <p:nvPr>
            <p:ph idx="1"/>
          </p:nvPr>
        </p:nvSpPr>
        <p:spPr/>
        <p:txBody>
          <a:bodyPr>
            <a:normAutofit/>
          </a:bodyPr>
          <a:lstStyle/>
          <a:p>
            <a:pPr marL="0" indent="0">
              <a:buNone/>
            </a:pPr>
            <a:r>
              <a:rPr lang="en-US" sz="2000" dirty="0" smtClean="0"/>
              <a:t>09X </a:t>
            </a:r>
            <a:r>
              <a:rPr lang="en-US" sz="2000" dirty="0"/>
              <a:t>	</a:t>
            </a:r>
            <a:r>
              <a:rPr lang="en-US" sz="2000" dirty="0" smtClean="0"/>
              <a:t>		Local call numbers</a:t>
            </a:r>
          </a:p>
          <a:p>
            <a:pPr marL="0" indent="0">
              <a:buNone/>
            </a:pPr>
            <a:r>
              <a:rPr lang="en-US" sz="2000" dirty="0" smtClean="0"/>
              <a:t>59X			Local-institution defined public notes</a:t>
            </a:r>
          </a:p>
          <a:p>
            <a:pPr marL="0" indent="0">
              <a:buNone/>
            </a:pPr>
            <a:r>
              <a:rPr lang="en-US" sz="2000" dirty="0" smtClean="0"/>
              <a:t>69X </a:t>
            </a:r>
            <a:r>
              <a:rPr lang="en-US" sz="2000" dirty="0"/>
              <a:t>	</a:t>
            </a:r>
            <a:r>
              <a:rPr lang="en-US" sz="2000" dirty="0" smtClean="0"/>
              <a:t>		Local subjects </a:t>
            </a:r>
          </a:p>
          <a:p>
            <a:pPr marL="0" indent="0">
              <a:buNone/>
            </a:pPr>
            <a:r>
              <a:rPr lang="en-US" sz="2000" i="1" dirty="0" smtClean="0">
                <a:solidFill>
                  <a:srgbClr val="FF0000"/>
                </a:solidFill>
              </a:rPr>
              <a:t>900-949 			Reserved for Ex Libris’ use</a:t>
            </a:r>
          </a:p>
          <a:p>
            <a:pPr marL="0" indent="0">
              <a:buNone/>
            </a:pPr>
            <a:r>
              <a:rPr lang="en-US" sz="2000" dirty="0" smtClean="0"/>
              <a:t>952-961, 971, 973	Local added entries (names and titles)</a:t>
            </a:r>
          </a:p>
          <a:p>
            <a:pPr marL="0" indent="0">
              <a:buNone/>
            </a:pPr>
            <a:r>
              <a:rPr lang="en-US" sz="2000" dirty="0" smtClean="0"/>
              <a:t>962-969 	</a:t>
            </a:r>
            <a:r>
              <a:rPr lang="en-US" sz="2000" dirty="0"/>
              <a:t>	</a:t>
            </a:r>
            <a:r>
              <a:rPr lang="en-US" sz="2000" dirty="0" smtClean="0"/>
              <a:t>	Local institution-defined internal notes</a:t>
            </a:r>
          </a:p>
          <a:p>
            <a:pPr marL="0" indent="0">
              <a:buNone/>
            </a:pPr>
            <a:r>
              <a:rPr lang="en-US" sz="2000" dirty="0" smtClean="0"/>
              <a:t>976-999 </a:t>
            </a:r>
            <a:r>
              <a:rPr lang="en-US" sz="2000" dirty="0"/>
              <a:t>	</a:t>
            </a:r>
            <a:r>
              <a:rPr lang="en-US" sz="2000" dirty="0" smtClean="0"/>
              <a:t>		Network-defined internal notes</a:t>
            </a:r>
          </a:p>
          <a:p>
            <a:pPr marL="0" indent="0">
              <a:buNone/>
            </a:pPr>
            <a:endParaRPr lang="en-US" dirty="0"/>
          </a:p>
        </p:txBody>
      </p:sp>
    </p:spTree>
    <p:extLst>
      <p:ext uri="{BB962C8B-B14F-4D97-AF65-F5344CB8AC3E}">
        <p14:creationId xmlns:p14="http://schemas.microsoft.com/office/powerpoint/2010/main" val="13278113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Fields must be </a:t>
            </a:r>
          </a:p>
          <a:p>
            <a:pPr lvl="1"/>
            <a:r>
              <a:rPr lang="en-US" dirty="0" smtClean="0"/>
              <a:t>in the appropriate 09X, 59X, 69X, or 9XX field; </a:t>
            </a:r>
          </a:p>
          <a:p>
            <a:pPr lvl="1"/>
            <a:r>
              <a:rPr lang="en-US" dirty="0" smtClean="0"/>
              <a:t>AND marked with a $9LOCAL in order to create a local field in Alma.</a:t>
            </a:r>
          </a:p>
          <a:p>
            <a:pPr lvl="1"/>
            <a:endParaRPr lang="en-US" dirty="0" smtClean="0"/>
          </a:p>
          <a:p>
            <a:r>
              <a:rPr lang="en-US" dirty="0" smtClean="0"/>
              <a:t>Formatting:  $9LOCAL</a:t>
            </a:r>
          </a:p>
          <a:p>
            <a:pPr lvl="1"/>
            <a:r>
              <a:rPr lang="en-US" dirty="0" smtClean="0"/>
              <a:t>No space, no final period</a:t>
            </a:r>
          </a:p>
          <a:p>
            <a:pPr lvl="1"/>
            <a:endParaRPr lang="en-US" dirty="0" smtClean="0"/>
          </a:p>
          <a:p>
            <a:r>
              <a:rPr lang="en-US" dirty="0" smtClean="0"/>
              <a:t>590 _ _ $a Library’s copy is imperfect: upper left corner missing. $9LOCAL </a:t>
            </a:r>
            <a:endParaRPr lang="en-US" dirty="0"/>
          </a:p>
        </p:txBody>
      </p:sp>
      <p:sp>
        <p:nvSpPr>
          <p:cNvPr id="2" name="Title 1"/>
          <p:cNvSpPr>
            <a:spLocks noGrp="1"/>
          </p:cNvSpPr>
          <p:nvPr>
            <p:ph type="title"/>
          </p:nvPr>
        </p:nvSpPr>
        <p:spPr/>
        <p:txBody>
          <a:bodyPr/>
          <a:lstStyle/>
          <a:p>
            <a:r>
              <a:rPr lang="en-US" smtClean="0"/>
              <a:t>Migration of Local Data</a:t>
            </a:r>
            <a:endParaRPr lang="en-US" dirty="0"/>
          </a:p>
        </p:txBody>
      </p:sp>
    </p:spTree>
    <p:extLst>
      <p:ext uri="{BB962C8B-B14F-4D97-AF65-F5344CB8AC3E}">
        <p14:creationId xmlns:p14="http://schemas.microsoft.com/office/powerpoint/2010/main" val="5577932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647</TotalTime>
  <Words>735</Words>
  <Application>Microsoft Office PowerPoint</Application>
  <PresentationFormat>On-screen Show (4:3)</PresentationFormat>
  <Paragraphs>170</Paragraphs>
  <Slides>15</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Verdana</vt:lpstr>
      <vt:lpstr>Wingdings</vt:lpstr>
      <vt:lpstr>Office Theme</vt:lpstr>
      <vt:lpstr>ULMS Technical Services</vt:lpstr>
      <vt:lpstr>Contents</vt:lpstr>
      <vt:lpstr>ULMS TS Task Forces</vt:lpstr>
      <vt:lpstr>Top 5 Priorities</vt:lpstr>
      <vt:lpstr>Data Clean-Up: Priorities Checklist</vt:lpstr>
      <vt:lpstr>CSU Migration of Local Data</vt:lpstr>
      <vt:lpstr>Local Extensions</vt:lpstr>
      <vt:lpstr>Categories of Local Extensions</vt:lpstr>
      <vt:lpstr>Migration of Local Data</vt:lpstr>
      <vt:lpstr>Populating NZ &amp; Master Record</vt:lpstr>
      <vt:lpstr>In the Network Zone (NZ)</vt:lpstr>
      <vt:lpstr>PowerPoint Presentation</vt:lpstr>
      <vt:lpstr>Shared E-Resources: SFX Extracts</vt:lpstr>
      <vt:lpstr>Future Directions</vt:lpstr>
      <vt:lpstr>Resources &amp; Training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Mendes, Luiz H</dc:creator>
  <cp:lastModifiedBy>Fresno State</cp:lastModifiedBy>
  <cp:revision>52</cp:revision>
  <dcterms:created xsi:type="dcterms:W3CDTF">2016-03-17T21:06:46Z</dcterms:created>
  <dcterms:modified xsi:type="dcterms:W3CDTF">2016-03-22T21:13:19Z</dcterms:modified>
</cp:coreProperties>
</file>