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63" r:id="rId1"/>
    <p:sldMasterId id="2147484402" r:id="rId2"/>
  </p:sldMasterIdLst>
  <p:notesMasterIdLst>
    <p:notesMasterId r:id="rId38"/>
  </p:notesMasterIdLst>
  <p:handoutMasterIdLst>
    <p:handoutMasterId r:id="rId39"/>
  </p:handoutMasterIdLst>
  <p:sldIdLst>
    <p:sldId id="256" r:id="rId3"/>
    <p:sldId id="257" r:id="rId4"/>
    <p:sldId id="266" r:id="rId5"/>
    <p:sldId id="267" r:id="rId6"/>
    <p:sldId id="258" r:id="rId7"/>
    <p:sldId id="259" r:id="rId8"/>
    <p:sldId id="260" r:id="rId9"/>
    <p:sldId id="261" r:id="rId10"/>
    <p:sldId id="262" r:id="rId11"/>
    <p:sldId id="263" r:id="rId12"/>
    <p:sldId id="264" r:id="rId13"/>
    <p:sldId id="265" r:id="rId14"/>
    <p:sldId id="272" r:id="rId15"/>
    <p:sldId id="290" r:id="rId16"/>
    <p:sldId id="270" r:id="rId17"/>
    <p:sldId id="292" r:id="rId18"/>
    <p:sldId id="271" r:id="rId19"/>
    <p:sldId id="269" r:id="rId20"/>
    <p:sldId id="273" r:id="rId21"/>
    <p:sldId id="268" r:id="rId22"/>
    <p:sldId id="285" r:id="rId23"/>
    <p:sldId id="287" r:id="rId24"/>
    <p:sldId id="274" r:id="rId25"/>
    <p:sldId id="275" r:id="rId26"/>
    <p:sldId id="276" r:id="rId27"/>
    <p:sldId id="277" r:id="rId28"/>
    <p:sldId id="278" r:id="rId29"/>
    <p:sldId id="279" r:id="rId30"/>
    <p:sldId id="280" r:id="rId31"/>
    <p:sldId id="291" r:id="rId32"/>
    <p:sldId id="281" r:id="rId33"/>
    <p:sldId id="288" r:id="rId34"/>
    <p:sldId id="283" r:id="rId35"/>
    <p:sldId id="282" r:id="rId36"/>
    <p:sldId id="284" r:id="rId37"/>
  </p:sldIdLst>
  <p:sldSz cx="9144000" cy="5143500" type="screen16x9"/>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6D0"/>
    <a:srgbClr val="F9CB9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B7EA59-DDF3-4148-8200-6EAC61158FBB}">
  <a:tblStyle styleId="{92B7EA59-DDF3-4148-8200-6EAC61158FB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37F368A-903A-40D9-9B4F-A0C233558FCA}"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13" autoAdjust="0"/>
  </p:normalViewPr>
  <p:slideViewPr>
    <p:cSldViewPr snapToGrid="0">
      <p:cViewPr varScale="1">
        <p:scale>
          <a:sx n="139" d="100"/>
          <a:sy n="139" d="100"/>
        </p:scale>
        <p:origin x="80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D232F5-31F4-4203-828B-FFC8A0DD7388}" type="datetimeFigureOut">
              <a:rPr lang="en-US" smtClean="0"/>
              <a:t>8/4/2015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F2B133-B794-4059-AF76-F6BA4EFA90B4}" type="slidenum">
              <a:rPr lang="en-US" smtClean="0"/>
              <a:t>‹#›</a:t>
            </a:fld>
            <a:endParaRPr lang="en-US"/>
          </a:p>
        </p:txBody>
      </p:sp>
    </p:spTree>
    <p:extLst>
      <p:ext uri="{BB962C8B-B14F-4D97-AF65-F5344CB8AC3E}">
        <p14:creationId xmlns:p14="http://schemas.microsoft.com/office/powerpoint/2010/main" val="198765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542010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100" b="0" i="0" kern="1200" dirty="0" smtClean="0">
                <a:solidFill>
                  <a:schemeClr val="tx1"/>
                </a:solidFill>
                <a:effectLst/>
                <a:latin typeface="+mn-lt"/>
                <a:ea typeface="+mn-ea"/>
                <a:cs typeface="+mn-cs"/>
              </a:rPr>
              <a:t>Thank you all for coming to this Town Hall meeting focused on the Unified Library Management System. I want to first recognize the newly formed CSUN ULMS Implementation Team:</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Chris Bulock</a:t>
            </a:r>
          </a:p>
          <a:p>
            <a:r>
              <a:rPr lang="en-US" sz="1100" b="0" i="0" kern="1200" dirty="0" smtClean="0">
                <a:solidFill>
                  <a:schemeClr val="tx1"/>
                </a:solidFill>
                <a:effectLst/>
                <a:latin typeface="+mn-lt"/>
                <a:ea typeface="+mn-ea"/>
                <a:cs typeface="+mn-cs"/>
              </a:rPr>
              <a:t>Del Williams</a:t>
            </a:r>
          </a:p>
          <a:p>
            <a:r>
              <a:rPr lang="en-US" sz="1100" b="0" i="0" kern="1200" dirty="0" smtClean="0">
                <a:solidFill>
                  <a:schemeClr val="tx1"/>
                </a:solidFill>
                <a:effectLst/>
                <a:latin typeface="+mn-lt"/>
                <a:ea typeface="+mn-ea"/>
                <a:cs typeface="+mn-cs"/>
              </a:rPr>
              <a:t>Elizabeth Altman</a:t>
            </a:r>
          </a:p>
          <a:p>
            <a:r>
              <a:rPr lang="en-US" sz="1100" b="0" i="0" kern="1200" dirty="0" smtClean="0">
                <a:solidFill>
                  <a:schemeClr val="tx1"/>
                </a:solidFill>
                <a:effectLst/>
                <a:latin typeface="+mn-lt"/>
                <a:ea typeface="+mn-ea"/>
                <a:cs typeface="+mn-cs"/>
              </a:rPr>
              <a:t>Laurie Borchard</a:t>
            </a:r>
          </a:p>
          <a:p>
            <a:r>
              <a:rPr lang="en-US" sz="1100" b="0" i="0" kern="1200" dirty="0" smtClean="0">
                <a:solidFill>
                  <a:schemeClr val="tx1"/>
                </a:solidFill>
                <a:effectLst/>
                <a:latin typeface="+mn-lt"/>
                <a:ea typeface="+mn-ea"/>
                <a:cs typeface="+mn-cs"/>
              </a:rPr>
              <a:t>Luiz Mendes</a:t>
            </a:r>
          </a:p>
          <a:p>
            <a:r>
              <a:rPr lang="en-US" sz="1100" b="0" i="0" kern="1200" dirty="0" smtClean="0">
                <a:solidFill>
                  <a:schemeClr val="tx1"/>
                </a:solidFill>
                <a:effectLst/>
                <a:latin typeface="+mn-lt"/>
                <a:ea typeface="+mn-ea"/>
                <a:cs typeface="+mn-cs"/>
              </a:rPr>
              <a:t>Mike Villalobos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and myself, Lauren Magnuson,</a:t>
            </a:r>
            <a:r>
              <a:rPr lang="en-US" sz="1100" b="0" i="0" kern="1200" baseline="0" dirty="0" smtClean="0">
                <a:solidFill>
                  <a:schemeClr val="tx1"/>
                </a:solidFill>
                <a:effectLst/>
                <a:latin typeface="+mn-lt"/>
                <a:ea typeface="+mn-ea"/>
                <a:cs typeface="+mn-cs"/>
              </a:rPr>
              <a:t> CSUN’s</a:t>
            </a:r>
            <a:r>
              <a:rPr lang="en-US" sz="1100" b="0" i="0" kern="1200" dirty="0" smtClean="0">
                <a:solidFill>
                  <a:schemeClr val="tx1"/>
                </a:solidFill>
                <a:effectLst/>
                <a:latin typeface="+mn-lt"/>
                <a:ea typeface="+mn-ea"/>
                <a:cs typeface="+mn-cs"/>
              </a:rPr>
              <a:t> ULMS Project Manager.</a:t>
            </a:r>
            <a:br>
              <a:rPr lang="en-US" sz="1100" b="0" i="0" kern="1200" dirty="0" smtClean="0">
                <a:solidFill>
                  <a:schemeClr val="tx1"/>
                </a:solidFill>
                <a:effectLst/>
                <a:latin typeface="+mn-lt"/>
                <a:ea typeface="+mn-ea"/>
                <a:cs typeface="+mn-cs"/>
              </a:rPr>
            </a:br>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In this presentation we hope to answer many of the questions you may have about the Unified Library Management System project, and there will be plenty of time for other questions at the end as well.</a:t>
            </a:r>
          </a:p>
          <a:p>
            <a:r>
              <a:rPr lang="en-US" sz="1100" b="0" i="0" kern="1200" dirty="0" smtClean="0">
                <a:solidFill>
                  <a:schemeClr val="tx1"/>
                </a:solidFill>
                <a:effectLst/>
                <a:latin typeface="+mn-lt"/>
                <a:ea typeface="+mn-ea"/>
                <a:cs typeface="+mn-cs"/>
              </a:rPr>
              <a:t>Fair warning that the slides have a lot of information on them, and we'll be distributing the slides after today's meeting.</a:t>
            </a:r>
          </a:p>
          <a:p>
            <a:endParaRPr dirty="0"/>
          </a:p>
        </p:txBody>
      </p:sp>
    </p:spTree>
    <p:extLst>
      <p:ext uri="{BB962C8B-B14F-4D97-AF65-F5344CB8AC3E}">
        <p14:creationId xmlns:p14="http://schemas.microsoft.com/office/powerpoint/2010/main" val="25225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54082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Note:  a more detailed timeline, created by Brandon Dudley at the</a:t>
            </a:r>
            <a:r>
              <a:rPr lang="en-US" baseline="0" dirty="0" smtClean="0"/>
              <a:t> Chancellor’s Office</a:t>
            </a:r>
            <a:r>
              <a:rPr lang="en-US" dirty="0" smtClean="0"/>
              <a:t> is available on the CSUN ULMS blog.</a:t>
            </a:r>
            <a:endParaRPr dirty="0"/>
          </a:p>
        </p:txBody>
      </p:sp>
    </p:spTree>
    <p:extLst>
      <p:ext uri="{BB962C8B-B14F-4D97-AF65-F5344CB8AC3E}">
        <p14:creationId xmlns:p14="http://schemas.microsoft.com/office/powerpoint/2010/main" val="56347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53070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Emphasize</a:t>
            </a:r>
            <a:r>
              <a:rPr lang="en-US" baseline="0" dirty="0" smtClean="0"/>
              <a:t> 2-way communication between  campuses and working groups – we will be consulted.  Luiz is on Technical Services Advisory Group, Elizabeth is on Discovery and Public Services, and Lauren is on Systems/Development.</a:t>
            </a:r>
            <a:endParaRPr dirty="0"/>
          </a:p>
        </p:txBody>
      </p:sp>
    </p:spTree>
    <p:extLst>
      <p:ext uri="{BB962C8B-B14F-4D97-AF65-F5344CB8AC3E}">
        <p14:creationId xmlns:p14="http://schemas.microsoft.com/office/powerpoint/2010/main" val="152112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Emphasize</a:t>
            </a:r>
            <a:r>
              <a:rPr lang="en-US" baseline="0" dirty="0" smtClean="0"/>
              <a:t> that at CSUN, this process will be driven by Oviatt Library staff and faculty.  Implementation Team and Working Groups will invite participation from all library staff and faculty.  We’ll be looking for volunteers to serve on Working groups – expect sign-up forms to be distributed soon.</a:t>
            </a:r>
            <a:endParaRPr dirty="0"/>
          </a:p>
        </p:txBody>
      </p:sp>
    </p:spTree>
    <p:extLst>
      <p:ext uri="{BB962C8B-B14F-4D97-AF65-F5344CB8AC3E}">
        <p14:creationId xmlns:p14="http://schemas.microsoft.com/office/powerpoint/2010/main" val="333230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147599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68245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249803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75413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31794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17117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14819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247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One example of a recent implementation.</a:t>
            </a:r>
            <a:r>
              <a:rPr lang="en-US" baseline="0" dirty="0" smtClean="0"/>
              <a:t>  You can go to CSU San Marcos Library’s website to try out their implementation of Primo.</a:t>
            </a:r>
            <a:endParaRPr dirty="0"/>
          </a:p>
        </p:txBody>
      </p:sp>
    </p:spTree>
    <p:extLst>
      <p:ext uri="{BB962C8B-B14F-4D97-AF65-F5344CB8AC3E}">
        <p14:creationId xmlns:p14="http://schemas.microsoft.com/office/powerpoint/2010/main" val="228291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Notre Dame was one of </a:t>
            </a:r>
            <a:r>
              <a:rPr lang="en-US" dirty="0" err="1" smtClean="0"/>
              <a:t>Primo’s</a:t>
            </a:r>
            <a:r>
              <a:rPr lang="en-US" dirty="0" smtClean="0"/>
              <a:t> earliest adopters.  You can see they have customized and</a:t>
            </a:r>
            <a:r>
              <a:rPr lang="en-US" baseline="0" dirty="0" smtClean="0"/>
              <a:t> branded it so that it looks slightly different from San Marcos’ implementation.</a:t>
            </a:r>
            <a:endParaRPr dirty="0"/>
          </a:p>
        </p:txBody>
      </p:sp>
    </p:spTree>
    <p:extLst>
      <p:ext uri="{BB962C8B-B14F-4D97-AF65-F5344CB8AC3E}">
        <p14:creationId xmlns:p14="http://schemas.microsoft.com/office/powerpoint/2010/main" val="2316511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0" lvl="1" defTabSz="931774">
              <a:defRPr/>
            </a:pPr>
            <a:r>
              <a:rPr lang="en" sz="2500" dirty="0"/>
              <a:t>The workflows may change in the new system, but the end goals should be the same.</a:t>
            </a:r>
          </a:p>
          <a:p>
            <a:endParaRPr dirty="0"/>
          </a:p>
        </p:txBody>
      </p:sp>
    </p:spTree>
    <p:extLst>
      <p:ext uri="{BB962C8B-B14F-4D97-AF65-F5344CB8AC3E}">
        <p14:creationId xmlns:p14="http://schemas.microsoft.com/office/powerpoint/2010/main" val="1420793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804925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399858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a:t>community resources may be out of date or represent problems that will be resolved by our go-live</a:t>
            </a:r>
          </a:p>
        </p:txBody>
      </p:sp>
    </p:spTree>
    <p:extLst>
      <p:ext uri="{BB962C8B-B14F-4D97-AF65-F5344CB8AC3E}">
        <p14:creationId xmlns:p14="http://schemas.microsoft.com/office/powerpoint/2010/main" val="3791457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Links to</a:t>
            </a:r>
            <a:r>
              <a:rPr lang="en-US" baseline="0" dirty="0" smtClean="0"/>
              <a:t> all resources will be provided at the end of the slides.</a:t>
            </a:r>
            <a:endParaRPr dirty="0"/>
          </a:p>
        </p:txBody>
      </p:sp>
    </p:spTree>
    <p:extLst>
      <p:ext uri="{BB962C8B-B14F-4D97-AF65-F5344CB8AC3E}">
        <p14:creationId xmlns:p14="http://schemas.microsoft.com/office/powerpoint/2010/main" val="4163999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50042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a:t>fragmented systems = reliance on multiple third parties for work, e.g., Serials Solutions Coverage Loads</a:t>
            </a:r>
          </a:p>
        </p:txBody>
      </p:sp>
    </p:spTree>
    <p:extLst>
      <p:ext uri="{BB962C8B-B14F-4D97-AF65-F5344CB8AC3E}">
        <p14:creationId xmlns:p14="http://schemas.microsoft.com/office/powerpoint/2010/main" val="1706243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9861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83987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a:t>
            </a:r>
            <a:r>
              <a:rPr lang="en-US" dirty="0" err="1"/>
              <a:t>Orbis</a:t>
            </a:r>
            <a:r>
              <a:rPr lang="en-US" dirty="0"/>
              <a:t> Cascade Alliance is a nonprofit consortium of 37 colleges and universities in Oregon, Washington, and Idaho.  They migrated to Alma between 2012-2015</a:t>
            </a:r>
          </a:p>
        </p:txBody>
      </p:sp>
    </p:spTree>
    <p:extLst>
      <p:ext uri="{BB962C8B-B14F-4D97-AF65-F5344CB8AC3E}">
        <p14:creationId xmlns:p14="http://schemas.microsoft.com/office/powerpoint/2010/main" val="3076252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39998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Warning:  Materials generated by other libraries and communities may be out of date.</a:t>
            </a:r>
            <a:endParaRPr dirty="0"/>
          </a:p>
        </p:txBody>
      </p:sp>
    </p:spTree>
    <p:extLst>
      <p:ext uri="{BB962C8B-B14F-4D97-AF65-F5344CB8AC3E}">
        <p14:creationId xmlns:p14="http://schemas.microsoft.com/office/powerpoint/2010/main" val="1884644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9780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87250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30908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52161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Because Ex </a:t>
            </a:r>
            <a:r>
              <a:rPr lang="en-US" sz="1100" dirty="0" err="1" smtClean="0"/>
              <a:t>Libris</a:t>
            </a:r>
            <a:r>
              <a:rPr lang="en-US" sz="1100" dirty="0" smtClean="0"/>
              <a:t> APIs are included in our contract, we may be able to leverage certain APIs to create new services or features.</a:t>
            </a:r>
          </a:p>
          <a:p>
            <a:endParaRPr dirty="0"/>
          </a:p>
        </p:txBody>
      </p:sp>
    </p:spTree>
    <p:extLst>
      <p:ext uri="{BB962C8B-B14F-4D97-AF65-F5344CB8AC3E}">
        <p14:creationId xmlns:p14="http://schemas.microsoft.com/office/powerpoint/2010/main" val="425556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78890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21767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05122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3187561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0271"/>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0272"/>
            <a:ext cx="5800725" cy="4358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29412250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91117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86B75A-687E-405C-8A0B-8D00578BA2C3}"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10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3607892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cxnSp>
        <p:nvCxnSpPr>
          <p:cNvPr id="8" name="Straight Connector 7"/>
          <p:cNvCxnSpPr/>
          <p:nvPr/>
        </p:nvCxnSpPr>
        <p:spPr>
          <a:xfrm flipV="1">
            <a:off x="6290132" y="3948080"/>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121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2664055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225841"/>
            <a:ext cx="3566160" cy="2506179"/>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1990" y="2225841"/>
            <a:ext cx="3566160" cy="2506179"/>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8/4/2015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236743135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8/4/2015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416691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8/4/2015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09360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93746075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379969850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2">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cxnSp>
        <p:nvCxnSpPr>
          <p:cNvPr id="9" name="Straight Connector 8"/>
          <p:cNvCxnSpPr/>
          <p:nvPr/>
        </p:nvCxnSpPr>
        <p:spPr>
          <a:xfrm flipV="1">
            <a:off x="6290132"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5755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216057504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0" y="571500"/>
            <a:ext cx="56864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cxnSp>
        <p:nvCxnSpPr>
          <p:cNvPr id="7" name="Straight Connector 6"/>
          <p:cNvCxnSpPr/>
          <p:nvPr/>
        </p:nvCxnSpPr>
        <p:spPr>
          <a:xfrm rot="5400000" flipV="1">
            <a:off x="7543800" y="44447"/>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15039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23919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22758980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33296606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8"/>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1880663"/>
            <a:ext cx="3867150"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1388"/>
            <a:ext cx="3886201" cy="619274"/>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80663"/>
            <a:ext cx="3886201"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8/4/2015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508962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FigureOut">
              <a:rPr lang="en-US" smtClean="0"/>
              <a:t>8/4/2015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043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8/4/2015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66855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1024196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37687546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0"/>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371600"/>
            <a:ext cx="7886700" cy="3263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586B75A-687E-405C-8A0B-8D00578BA2C3}" type="datetimeFigureOut">
              <a:rPr lang="en-US" smtClean="0"/>
              <a:pPr/>
              <a:t>8/4/2015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4767263"/>
            <a:ext cx="2057400" cy="273844"/>
          </a:xfrm>
          <a:prstGeom prst="rect">
            <a:avLst/>
          </a:prstGeom>
        </p:spPr>
        <p:txBody>
          <a:bodyPr vert="horz" lIns="91440" tIns="45720" rIns="91440" bIns="45720" rtlCol="0" anchor="ctr"/>
          <a:lstStyle>
            <a:lvl1pPr algn="r">
              <a:defRPr sz="825">
                <a:solidFill>
                  <a:schemeClr val="tx1">
                    <a:tint val="75000"/>
                  </a:schemeClr>
                </a:solidFill>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extLst>
      <p:ext uri="{BB962C8B-B14F-4D97-AF65-F5344CB8AC3E}">
        <p14:creationId xmlns:p14="http://schemas.microsoft.com/office/powerpoint/2010/main" val="1426725106"/>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7" y="1714500"/>
            <a:ext cx="7290053" cy="30175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6" y="4853028"/>
            <a:ext cx="1615607" cy="20574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fld id="{5586B75A-687E-405C-8A0B-8D00578BA2C3}" type="datetimeFigureOut">
              <a:rPr lang="en-US" smtClean="0"/>
              <a:pPr/>
              <a:t>8/4/2015</a:t>
            </a:fld>
            <a:endParaRPr lang="en-US" dirty="0"/>
          </a:p>
        </p:txBody>
      </p:sp>
      <p:sp>
        <p:nvSpPr>
          <p:cNvPr id="5" name="Footer Placeholder 4"/>
          <p:cNvSpPr>
            <a:spLocks noGrp="1"/>
          </p:cNvSpPr>
          <p:nvPr>
            <p:ph type="ftr" sz="quarter" idx="3"/>
          </p:nvPr>
        </p:nvSpPr>
        <p:spPr>
          <a:xfrm>
            <a:off x="3632199" y="4853028"/>
            <a:ext cx="4426094" cy="20574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cxnSp>
        <p:nvCxnSpPr>
          <p:cNvPr id="7" name="Straight Connector 6"/>
          <p:cNvCxnSpPr/>
          <p:nvPr/>
        </p:nvCxnSpPr>
        <p:spPr>
          <a:xfrm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446984"/>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0000"/>
              <a:lumOff val="10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hyperlink" Target="http://el-una.org/" TargetMode="External"/><Relationship Id="rId3" Type="http://schemas.openxmlformats.org/officeDocument/2006/relationships/hyperlink" Target="http://libnet.csun.edu/blogs/ulms" TargetMode="External"/><Relationship Id="rId7" Type="http://schemas.openxmlformats.org/officeDocument/2006/relationships/hyperlink" Target="https://mycsun.box.com/s/b7koacmd3oab20bazaa7muyqzp0iwyo3" TargetMode="External"/><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hyperlink" Target="http://listserv.nd.edu/cgi-bin/wa?A0=PRIMO-DISCUSS-L" TargetMode="External"/><Relationship Id="rId5" Type="http://schemas.openxmlformats.org/officeDocument/2006/relationships/hyperlink" Target="https://listserv.nd.edu/cgi-bin/wa?SUBED1=alma-l&amp;A=1" TargetMode="External"/><Relationship Id="rId4" Type="http://schemas.openxmlformats.org/officeDocument/2006/relationships/hyperlink" Target="http://www.customercenter.exlibrisgroup.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ctrTitle"/>
          </p:nvPr>
        </p:nvSpPr>
        <p:spPr/>
        <p:txBody>
          <a:bodyPr>
            <a:normAutofit/>
          </a:bodyPr>
          <a:lstStyle/>
          <a:p>
            <a:r>
              <a:rPr lang="en" sz="5400" dirty="0" smtClean="0"/>
              <a:t>ULMS @ the Oviatt</a:t>
            </a:r>
            <a:endParaRPr lang="en" sz="5400" dirty="0"/>
          </a:p>
        </p:txBody>
      </p:sp>
      <p:sp>
        <p:nvSpPr>
          <p:cNvPr id="31" name="Shape 31"/>
          <p:cNvSpPr txBox="1">
            <a:spLocks noGrp="1"/>
          </p:cNvSpPr>
          <p:nvPr>
            <p:ph type="subTitle" idx="1"/>
          </p:nvPr>
        </p:nvSpPr>
        <p:spPr>
          <a:xfrm>
            <a:off x="4572000" y="121920"/>
            <a:ext cx="4249674" cy="2938271"/>
          </a:xfrm>
        </p:spPr>
        <p:txBody>
          <a:bodyPr>
            <a:normAutofit/>
          </a:bodyPr>
          <a:lstStyle/>
          <a:p>
            <a:pPr algn="r"/>
            <a:r>
              <a:rPr lang="en-US" sz="1800" b="1" dirty="0" smtClean="0"/>
              <a:t>CSUN ULMS Implementation Team:</a:t>
            </a:r>
          </a:p>
          <a:p>
            <a:pPr algn="r"/>
            <a:r>
              <a:rPr lang="en-US" sz="1800" dirty="0" smtClean="0"/>
              <a:t>Chris Bulock</a:t>
            </a:r>
          </a:p>
          <a:p>
            <a:pPr algn="r"/>
            <a:r>
              <a:rPr lang="en-US" sz="1800" dirty="0" smtClean="0"/>
              <a:t>Del Williams </a:t>
            </a:r>
          </a:p>
          <a:p>
            <a:pPr algn="r"/>
            <a:r>
              <a:rPr lang="en-US" sz="1800" dirty="0" smtClean="0"/>
              <a:t>Elizabeth Altman</a:t>
            </a:r>
          </a:p>
          <a:p>
            <a:pPr algn="r"/>
            <a:r>
              <a:rPr lang="en-US" sz="1800" dirty="0" smtClean="0"/>
              <a:t>Lauren Magnuson, Project Manager</a:t>
            </a:r>
          </a:p>
          <a:p>
            <a:pPr algn="r"/>
            <a:r>
              <a:rPr lang="en-US" sz="1800" dirty="0" smtClean="0"/>
              <a:t>Laurie Borchard</a:t>
            </a:r>
          </a:p>
          <a:p>
            <a:pPr algn="r"/>
            <a:r>
              <a:rPr lang="en-US" sz="1800" dirty="0" smtClean="0"/>
              <a:t>Luiz Mendes</a:t>
            </a:r>
          </a:p>
          <a:p>
            <a:pPr algn="r"/>
            <a:r>
              <a:rPr lang="en-US" sz="1800" dirty="0" smtClean="0"/>
              <a:t>Mike Villalobos</a:t>
            </a:r>
          </a:p>
          <a:p>
            <a:endParaRPr lang="en-US" dirty="0"/>
          </a:p>
        </p:txBody>
      </p:sp>
      <p:sp>
        <p:nvSpPr>
          <p:cNvPr id="2" name="TextBox 1"/>
          <p:cNvSpPr txBox="1"/>
          <p:nvPr/>
        </p:nvSpPr>
        <p:spPr>
          <a:xfrm>
            <a:off x="6559296" y="3720103"/>
            <a:ext cx="2319866" cy="923330"/>
          </a:xfrm>
          <a:prstGeom prst="rect">
            <a:avLst/>
          </a:prstGeom>
          <a:noFill/>
        </p:spPr>
        <p:txBody>
          <a:bodyPr wrap="none" rtlCol="0">
            <a:spAutoFit/>
          </a:bodyPr>
          <a:lstStyle/>
          <a:p>
            <a:r>
              <a:rPr lang="en-US" sz="5400" b="1" dirty="0" smtClean="0">
                <a:solidFill>
                  <a:schemeClr val="tx2">
                    <a:lumMod val="75000"/>
                  </a:schemeClr>
                </a:solidFill>
                <a:latin typeface="+mj-lt"/>
              </a:rPr>
              <a:t>8-4-2015</a:t>
            </a:r>
            <a:endParaRPr lang="en-US" sz="5400" b="1" dirty="0">
              <a:solidFill>
                <a:schemeClr val="tx2">
                  <a:lumMod val="75000"/>
                </a:schemeClr>
              </a:solidFill>
              <a:latin typeface="+mj-lt"/>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Who will be affected?</a:t>
            </a:r>
          </a:p>
        </p:txBody>
      </p:sp>
      <p:sp>
        <p:nvSpPr>
          <p:cNvPr id="77" name="Shape 77"/>
          <p:cNvSpPr txBox="1">
            <a:spLocks noGrp="1"/>
          </p:cNvSpPr>
          <p:nvPr>
            <p:ph type="body" idx="1"/>
          </p:nvPr>
        </p:nvSpPr>
        <p:spPr>
          <a:prstGeom prst="rect">
            <a:avLst/>
          </a:prstGeom>
        </p:spPr>
        <p:txBody>
          <a:bodyPr lIns="91425" tIns="91425" rIns="91425" bIns="91425" anchor="t" anchorCtr="0">
            <a:noAutofit/>
          </a:bodyPr>
          <a:lstStyle/>
          <a:p>
            <a:pPr algn="ctr" rtl="0">
              <a:spcBef>
                <a:spcPts val="0"/>
              </a:spcBef>
              <a:buNone/>
            </a:pPr>
            <a:r>
              <a:rPr lang="en" sz="4800" dirty="0"/>
              <a:t>Everyone.</a:t>
            </a:r>
          </a:p>
          <a:p>
            <a:pPr algn="ctr" rtl="0">
              <a:spcBef>
                <a:spcPts val="0"/>
              </a:spcBef>
              <a:buNone/>
            </a:pPr>
            <a:endParaRPr lang="en" sz="2800" dirty="0" smtClean="0"/>
          </a:p>
          <a:p>
            <a:pPr algn="ctr" rtl="0">
              <a:spcBef>
                <a:spcPts val="0"/>
              </a:spcBef>
              <a:buNone/>
            </a:pPr>
            <a:r>
              <a:rPr lang="en" sz="2800" dirty="0" smtClean="0"/>
              <a:t>Library </a:t>
            </a:r>
            <a:r>
              <a:rPr lang="en" sz="2800" dirty="0"/>
              <a:t>staff + faculty, student workers, and end users (CSUN students, faculty, and staff who use the library).  </a:t>
            </a:r>
          </a:p>
          <a:p>
            <a:pPr algn="ctr" rtl="0">
              <a:spcBef>
                <a:spcPts val="0"/>
              </a:spcBef>
              <a:buNone/>
            </a:pPr>
            <a:endParaRPr lang="en" sz="2800" b="1" dirty="0"/>
          </a:p>
          <a:p>
            <a:pPr algn="ctr" rtl="0">
              <a:spcBef>
                <a:spcPts val="0"/>
              </a:spcBef>
              <a:buNone/>
            </a:pPr>
            <a:r>
              <a:rPr lang="en" sz="2800" b="1" dirty="0" smtClean="0"/>
              <a:t>You </a:t>
            </a:r>
            <a:r>
              <a:rPr lang="en" sz="2800" b="1" dirty="0"/>
              <a:t>will be affected even if you never worked with Millennium.</a:t>
            </a:r>
            <a:r>
              <a:rPr lang="en" sz="2800" dirty="0"/>
              <a:t>  </a:t>
            </a:r>
          </a:p>
          <a:p>
            <a:pPr lvl="0" algn="ct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1875" y="61678"/>
            <a:ext cx="8229600" cy="857400"/>
          </a:xfrm>
          <a:prstGeom prst="rect">
            <a:avLst/>
          </a:prstGeom>
        </p:spPr>
        <p:txBody>
          <a:bodyPr lIns="91425" tIns="91425" rIns="91425" bIns="91425" anchor="b" anchorCtr="0">
            <a:noAutofit/>
          </a:bodyPr>
          <a:lstStyle/>
          <a:p>
            <a:pPr>
              <a:spcBef>
                <a:spcPts val="0"/>
              </a:spcBef>
              <a:buNone/>
            </a:pPr>
            <a:r>
              <a:rPr lang="en"/>
              <a:t>What is the timeline?</a:t>
            </a:r>
          </a:p>
        </p:txBody>
      </p:sp>
      <p:cxnSp>
        <p:nvCxnSpPr>
          <p:cNvPr id="83" name="Shape 83"/>
          <p:cNvCxnSpPr/>
          <p:nvPr/>
        </p:nvCxnSpPr>
        <p:spPr>
          <a:xfrm rot="10800000" flipH="1">
            <a:off x="589800" y="3054174"/>
            <a:ext cx="8021699" cy="21300"/>
          </a:xfrm>
          <a:prstGeom prst="straightConnector1">
            <a:avLst/>
          </a:prstGeom>
          <a:noFill/>
          <a:ln w="76200" cap="flat" cmpd="sng">
            <a:solidFill>
              <a:schemeClr val="dk2"/>
            </a:solidFill>
            <a:prstDash val="solid"/>
            <a:round/>
            <a:headEnd type="none" w="lg" len="lg"/>
            <a:tailEnd type="none" w="lg" len="lg"/>
          </a:ln>
        </p:spPr>
      </p:cxnSp>
      <p:sp>
        <p:nvSpPr>
          <p:cNvPr id="84" name="Shape 84"/>
          <p:cNvSpPr txBox="1"/>
          <p:nvPr/>
        </p:nvSpPr>
        <p:spPr>
          <a:xfrm>
            <a:off x="593900" y="3223950"/>
            <a:ext cx="1113599" cy="413699"/>
          </a:xfrm>
          <a:prstGeom prst="rect">
            <a:avLst/>
          </a:prstGeom>
          <a:noFill/>
          <a:ln>
            <a:noFill/>
          </a:ln>
        </p:spPr>
        <p:txBody>
          <a:bodyPr lIns="91425" tIns="91425" rIns="91425" bIns="91425" anchor="t" anchorCtr="0">
            <a:noAutofit/>
          </a:bodyPr>
          <a:lstStyle/>
          <a:p>
            <a:pPr>
              <a:spcBef>
                <a:spcPts val="0"/>
              </a:spcBef>
              <a:buNone/>
            </a:pPr>
            <a:r>
              <a:rPr lang="en" b="1">
                <a:latin typeface="+mn-lt"/>
              </a:rPr>
              <a:t>Fall 2015</a:t>
            </a:r>
          </a:p>
        </p:txBody>
      </p:sp>
      <p:sp>
        <p:nvSpPr>
          <p:cNvPr id="85" name="Shape 85"/>
          <p:cNvSpPr txBox="1"/>
          <p:nvPr/>
        </p:nvSpPr>
        <p:spPr>
          <a:xfrm>
            <a:off x="1741175" y="3223950"/>
            <a:ext cx="1321800" cy="413699"/>
          </a:xfrm>
          <a:prstGeom prst="rect">
            <a:avLst/>
          </a:prstGeom>
          <a:noFill/>
          <a:ln>
            <a:noFill/>
          </a:ln>
        </p:spPr>
        <p:txBody>
          <a:bodyPr lIns="91425" tIns="91425" rIns="91425" bIns="91425" anchor="t" anchorCtr="0">
            <a:noAutofit/>
          </a:bodyPr>
          <a:lstStyle/>
          <a:p>
            <a:pPr lvl="0" rtl="0">
              <a:spcBef>
                <a:spcPts val="0"/>
              </a:spcBef>
              <a:buNone/>
            </a:pPr>
            <a:r>
              <a:rPr lang="en" b="1">
                <a:latin typeface="+mn-lt"/>
              </a:rPr>
              <a:t>Spring 2016</a:t>
            </a:r>
          </a:p>
        </p:txBody>
      </p:sp>
      <p:sp>
        <p:nvSpPr>
          <p:cNvPr id="86" name="Shape 86"/>
          <p:cNvSpPr txBox="1"/>
          <p:nvPr/>
        </p:nvSpPr>
        <p:spPr>
          <a:xfrm>
            <a:off x="3168200" y="3223950"/>
            <a:ext cx="1414199" cy="413699"/>
          </a:xfrm>
          <a:prstGeom prst="rect">
            <a:avLst/>
          </a:prstGeom>
          <a:noFill/>
          <a:ln>
            <a:noFill/>
          </a:ln>
        </p:spPr>
        <p:txBody>
          <a:bodyPr lIns="91425" tIns="91425" rIns="91425" bIns="91425" anchor="t" anchorCtr="0">
            <a:noAutofit/>
          </a:bodyPr>
          <a:lstStyle/>
          <a:p>
            <a:pPr lvl="0" rtl="0">
              <a:spcBef>
                <a:spcPts val="0"/>
              </a:spcBef>
              <a:buNone/>
            </a:pPr>
            <a:r>
              <a:rPr lang="en" b="1">
                <a:latin typeface="+mn-lt"/>
              </a:rPr>
              <a:t>Summer 2016</a:t>
            </a:r>
          </a:p>
        </p:txBody>
      </p:sp>
      <p:sp>
        <p:nvSpPr>
          <p:cNvPr id="87" name="Shape 87"/>
          <p:cNvSpPr txBox="1"/>
          <p:nvPr/>
        </p:nvSpPr>
        <p:spPr>
          <a:xfrm>
            <a:off x="4709875" y="3223950"/>
            <a:ext cx="1321800" cy="413699"/>
          </a:xfrm>
          <a:prstGeom prst="rect">
            <a:avLst/>
          </a:prstGeom>
          <a:noFill/>
          <a:ln>
            <a:noFill/>
          </a:ln>
        </p:spPr>
        <p:txBody>
          <a:bodyPr lIns="91425" tIns="91425" rIns="91425" bIns="91425" anchor="t" anchorCtr="0">
            <a:noAutofit/>
          </a:bodyPr>
          <a:lstStyle/>
          <a:p>
            <a:pPr lvl="0" rtl="0">
              <a:spcBef>
                <a:spcPts val="0"/>
              </a:spcBef>
              <a:buNone/>
            </a:pPr>
            <a:r>
              <a:rPr lang="en" b="1">
                <a:latin typeface="+mn-lt"/>
              </a:rPr>
              <a:t>Fall 2016</a:t>
            </a:r>
          </a:p>
        </p:txBody>
      </p:sp>
      <p:sp>
        <p:nvSpPr>
          <p:cNvPr id="88" name="Shape 88"/>
          <p:cNvSpPr txBox="1"/>
          <p:nvPr/>
        </p:nvSpPr>
        <p:spPr>
          <a:xfrm>
            <a:off x="5950700" y="3223950"/>
            <a:ext cx="1321800" cy="413699"/>
          </a:xfrm>
          <a:prstGeom prst="rect">
            <a:avLst/>
          </a:prstGeom>
          <a:noFill/>
          <a:ln>
            <a:noFill/>
          </a:ln>
        </p:spPr>
        <p:txBody>
          <a:bodyPr lIns="91425" tIns="91425" rIns="91425" bIns="91425" anchor="t" anchorCtr="0">
            <a:noAutofit/>
          </a:bodyPr>
          <a:lstStyle/>
          <a:p>
            <a:pPr lvl="0" rtl="0">
              <a:spcBef>
                <a:spcPts val="0"/>
              </a:spcBef>
              <a:buNone/>
            </a:pPr>
            <a:r>
              <a:rPr lang="en" b="1">
                <a:latin typeface="+mn-lt"/>
              </a:rPr>
              <a:t>Spring 2017</a:t>
            </a:r>
          </a:p>
        </p:txBody>
      </p:sp>
      <p:sp>
        <p:nvSpPr>
          <p:cNvPr id="89" name="Shape 89"/>
          <p:cNvSpPr txBox="1"/>
          <p:nvPr/>
        </p:nvSpPr>
        <p:spPr>
          <a:xfrm>
            <a:off x="7272500" y="3223950"/>
            <a:ext cx="1414199" cy="413699"/>
          </a:xfrm>
          <a:prstGeom prst="rect">
            <a:avLst/>
          </a:prstGeom>
          <a:noFill/>
          <a:ln>
            <a:noFill/>
          </a:ln>
        </p:spPr>
        <p:txBody>
          <a:bodyPr lIns="91425" tIns="91425" rIns="91425" bIns="91425" anchor="t" anchorCtr="0">
            <a:noAutofit/>
          </a:bodyPr>
          <a:lstStyle/>
          <a:p>
            <a:pPr lvl="0" rtl="0">
              <a:spcBef>
                <a:spcPts val="0"/>
              </a:spcBef>
              <a:buNone/>
            </a:pPr>
            <a:r>
              <a:rPr lang="en" b="1">
                <a:latin typeface="+mn-lt"/>
              </a:rPr>
              <a:t>Summer 2017</a:t>
            </a:r>
          </a:p>
        </p:txBody>
      </p:sp>
      <p:sp>
        <p:nvSpPr>
          <p:cNvPr id="90" name="Shape 90"/>
          <p:cNvSpPr txBox="1"/>
          <p:nvPr/>
        </p:nvSpPr>
        <p:spPr>
          <a:xfrm>
            <a:off x="625700" y="2396550"/>
            <a:ext cx="1049999" cy="509099"/>
          </a:xfrm>
          <a:prstGeom prst="rect">
            <a:avLst/>
          </a:prstGeom>
          <a:solidFill>
            <a:schemeClr val="accent4">
              <a:lumMod val="40000"/>
              <a:lumOff val="60000"/>
            </a:schemeClr>
          </a:solidFill>
          <a:ln>
            <a:noFill/>
          </a:ln>
        </p:spPr>
        <p:txBody>
          <a:bodyPr lIns="91425" tIns="91425" rIns="91425" bIns="91425" anchor="t" anchorCtr="0">
            <a:noAutofit/>
          </a:bodyPr>
          <a:lstStyle/>
          <a:p>
            <a:pPr>
              <a:spcBef>
                <a:spcPts val="0"/>
              </a:spcBef>
              <a:buNone/>
            </a:pPr>
            <a:r>
              <a:rPr lang="en" dirty="0">
                <a:latin typeface="+mn-lt"/>
              </a:rPr>
              <a:t>Planning and Setup</a:t>
            </a:r>
          </a:p>
        </p:txBody>
      </p:sp>
      <p:sp>
        <p:nvSpPr>
          <p:cNvPr id="91" name="Shape 91"/>
          <p:cNvSpPr txBox="1"/>
          <p:nvPr/>
        </p:nvSpPr>
        <p:spPr>
          <a:xfrm>
            <a:off x="1247900" y="1025550"/>
            <a:ext cx="1184699" cy="1032000"/>
          </a:xfrm>
          <a:prstGeom prst="rect">
            <a:avLst/>
          </a:prstGeom>
          <a:solidFill>
            <a:schemeClr val="accent3">
              <a:lumMod val="40000"/>
              <a:lumOff val="60000"/>
            </a:schemeClr>
          </a:solidFill>
          <a:ln>
            <a:noFill/>
          </a:ln>
        </p:spPr>
        <p:txBody>
          <a:bodyPr lIns="91425" tIns="91425" rIns="91425" bIns="91425" anchor="t" anchorCtr="0">
            <a:noAutofit/>
          </a:bodyPr>
          <a:lstStyle/>
          <a:p>
            <a:pPr rtl="0">
              <a:spcBef>
                <a:spcPts val="0"/>
              </a:spcBef>
              <a:buNone/>
            </a:pPr>
            <a:r>
              <a:rPr lang="en" dirty="0">
                <a:latin typeface="+mn-lt"/>
              </a:rPr>
              <a:t>Vanguard Test Load - 3 Campuses</a:t>
            </a:r>
          </a:p>
          <a:p>
            <a:pPr lvl="0" rtl="0">
              <a:spcBef>
                <a:spcPts val="0"/>
              </a:spcBef>
              <a:buNone/>
            </a:pPr>
            <a:r>
              <a:rPr lang="en" dirty="0" smtClean="0">
                <a:latin typeface="+mn-lt"/>
              </a:rPr>
              <a:t>(Dec. 2015</a:t>
            </a:r>
            <a:r>
              <a:rPr lang="en" dirty="0">
                <a:latin typeface="+mn-lt"/>
              </a:rPr>
              <a:t>)</a:t>
            </a:r>
          </a:p>
        </p:txBody>
      </p:sp>
      <p:sp>
        <p:nvSpPr>
          <p:cNvPr id="92" name="Shape 92"/>
          <p:cNvSpPr txBox="1"/>
          <p:nvPr/>
        </p:nvSpPr>
        <p:spPr>
          <a:xfrm>
            <a:off x="2337125" y="2396550"/>
            <a:ext cx="1798800" cy="556799"/>
          </a:xfrm>
          <a:prstGeom prst="rect">
            <a:avLst/>
          </a:prstGeom>
          <a:solidFill>
            <a:schemeClr val="accent4">
              <a:lumMod val="40000"/>
              <a:lumOff val="60000"/>
            </a:schemeClr>
          </a:solidFill>
          <a:ln>
            <a:noFill/>
          </a:ln>
        </p:spPr>
        <p:txBody>
          <a:bodyPr lIns="91425" tIns="91425" rIns="91425" bIns="91425" anchor="t" anchorCtr="0">
            <a:noAutofit/>
          </a:bodyPr>
          <a:lstStyle/>
          <a:p>
            <a:pPr lvl="0" rtl="0">
              <a:spcBef>
                <a:spcPts val="0"/>
              </a:spcBef>
              <a:buNone/>
            </a:pPr>
            <a:r>
              <a:rPr lang="en" dirty="0">
                <a:latin typeface="+mn-lt"/>
              </a:rPr>
              <a:t>In-Person Training: Configuration</a:t>
            </a:r>
          </a:p>
        </p:txBody>
      </p:sp>
      <p:sp>
        <p:nvSpPr>
          <p:cNvPr id="93" name="Shape 93"/>
          <p:cNvSpPr txBox="1"/>
          <p:nvPr/>
        </p:nvSpPr>
        <p:spPr>
          <a:xfrm>
            <a:off x="2627300" y="1025550"/>
            <a:ext cx="4138800" cy="413699"/>
          </a:xfrm>
          <a:prstGeom prst="rect">
            <a:avLst/>
          </a:prstGeom>
          <a:solidFill>
            <a:schemeClr val="accent2">
              <a:lumMod val="20000"/>
              <a:lumOff val="80000"/>
            </a:schemeClr>
          </a:solidFill>
          <a:ln>
            <a:noFill/>
          </a:ln>
        </p:spPr>
        <p:txBody>
          <a:bodyPr lIns="91425" tIns="91425" rIns="91425" bIns="91425" anchor="t" anchorCtr="0">
            <a:noAutofit/>
          </a:bodyPr>
          <a:lstStyle/>
          <a:p>
            <a:pPr lvl="0" algn="ctr" rtl="0">
              <a:spcBef>
                <a:spcPts val="0"/>
              </a:spcBef>
              <a:buNone/>
            </a:pPr>
            <a:r>
              <a:rPr lang="en" dirty="0">
                <a:latin typeface="+mn-lt"/>
              </a:rPr>
              <a:t>Testing Continues</a:t>
            </a:r>
          </a:p>
        </p:txBody>
      </p:sp>
      <p:sp>
        <p:nvSpPr>
          <p:cNvPr id="94" name="Shape 94"/>
          <p:cNvSpPr txBox="1"/>
          <p:nvPr/>
        </p:nvSpPr>
        <p:spPr>
          <a:xfrm>
            <a:off x="5119700" y="2515212"/>
            <a:ext cx="1646399" cy="413699"/>
          </a:xfrm>
          <a:prstGeom prst="rect">
            <a:avLst/>
          </a:prstGeom>
          <a:solidFill>
            <a:schemeClr val="accent4">
              <a:lumMod val="40000"/>
              <a:lumOff val="60000"/>
            </a:schemeClr>
          </a:solidFill>
          <a:ln>
            <a:noFill/>
          </a:ln>
        </p:spPr>
        <p:txBody>
          <a:bodyPr lIns="91425" tIns="91425" rIns="91425" bIns="91425" anchor="t" anchorCtr="0">
            <a:noAutofit/>
          </a:bodyPr>
          <a:lstStyle/>
          <a:p>
            <a:pPr lvl="0" rtl="0">
              <a:spcBef>
                <a:spcPts val="0"/>
              </a:spcBef>
              <a:buNone/>
            </a:pPr>
            <a:r>
              <a:rPr lang="en" dirty="0">
                <a:latin typeface="+mn-lt"/>
              </a:rPr>
              <a:t>Training - All Staff</a:t>
            </a:r>
          </a:p>
        </p:txBody>
      </p:sp>
      <p:sp>
        <p:nvSpPr>
          <p:cNvPr id="95" name="Shape 95"/>
          <p:cNvSpPr txBox="1"/>
          <p:nvPr/>
        </p:nvSpPr>
        <p:spPr>
          <a:xfrm>
            <a:off x="2627300" y="1548350"/>
            <a:ext cx="4138800" cy="509099"/>
          </a:xfrm>
          <a:prstGeom prst="rect">
            <a:avLst/>
          </a:prstGeom>
          <a:solidFill>
            <a:schemeClr val="accent5">
              <a:lumMod val="40000"/>
              <a:lumOff val="60000"/>
            </a:schemeClr>
          </a:solidFill>
          <a:ln>
            <a:noFill/>
          </a:ln>
        </p:spPr>
        <p:txBody>
          <a:bodyPr lIns="91425" tIns="91425" rIns="91425" bIns="91425" anchor="t" anchorCtr="0">
            <a:noAutofit/>
          </a:bodyPr>
          <a:lstStyle/>
          <a:p>
            <a:pPr lvl="0" algn="ctr" rtl="0">
              <a:spcBef>
                <a:spcPts val="0"/>
              </a:spcBef>
              <a:buNone/>
            </a:pPr>
            <a:r>
              <a:rPr lang="en">
                <a:latin typeface="+mn-lt"/>
              </a:rPr>
              <a:t>Additional Data Loads - All Campuses</a:t>
            </a:r>
          </a:p>
        </p:txBody>
      </p:sp>
      <p:sp>
        <p:nvSpPr>
          <p:cNvPr id="96" name="Shape 96"/>
          <p:cNvSpPr txBox="1"/>
          <p:nvPr/>
        </p:nvSpPr>
        <p:spPr>
          <a:xfrm>
            <a:off x="7272500" y="1935200"/>
            <a:ext cx="1414199" cy="970500"/>
          </a:xfrm>
          <a:prstGeom prst="rect">
            <a:avLst/>
          </a:prstGeom>
          <a:solidFill>
            <a:schemeClr val="accent4">
              <a:lumMod val="40000"/>
              <a:lumOff val="60000"/>
            </a:schemeClr>
          </a:solidFill>
          <a:ln>
            <a:noFill/>
          </a:ln>
        </p:spPr>
        <p:txBody>
          <a:bodyPr lIns="91425" tIns="91425" rIns="91425" bIns="91425" anchor="t" anchorCtr="0">
            <a:noAutofit/>
          </a:bodyPr>
          <a:lstStyle/>
          <a:p>
            <a:pPr lvl="0" rtl="0">
              <a:spcBef>
                <a:spcPts val="0"/>
              </a:spcBef>
              <a:buNone/>
            </a:pPr>
            <a:r>
              <a:rPr lang="en" dirty="0">
                <a:latin typeface="+mn-lt"/>
              </a:rPr>
              <a:t>May-June:  Go Live (July for Acquisitions)</a:t>
            </a:r>
          </a:p>
        </p:txBody>
      </p:sp>
      <p:sp>
        <p:nvSpPr>
          <p:cNvPr id="97" name="Shape 97"/>
          <p:cNvSpPr txBox="1"/>
          <p:nvPr/>
        </p:nvSpPr>
        <p:spPr>
          <a:xfrm>
            <a:off x="647075" y="3842775"/>
            <a:ext cx="7964399" cy="930899"/>
          </a:xfrm>
          <a:prstGeom prst="rect">
            <a:avLst/>
          </a:prstGeom>
          <a:noFill/>
          <a:ln>
            <a:noFill/>
          </a:ln>
        </p:spPr>
        <p:txBody>
          <a:bodyPr lIns="91425" tIns="91425" rIns="91425" bIns="91425" anchor="t" anchorCtr="0">
            <a:noAutofit/>
          </a:bodyPr>
          <a:lstStyle/>
          <a:p>
            <a:pPr algn="ctr" rtl="0">
              <a:spcBef>
                <a:spcPts val="0"/>
              </a:spcBef>
              <a:buNone/>
            </a:pPr>
            <a:r>
              <a:rPr lang="en" sz="3000" b="1" dirty="0">
                <a:latin typeface="+mn-lt"/>
              </a:rPr>
              <a:t>The “Single Cohort Model”:</a:t>
            </a:r>
            <a:r>
              <a:rPr lang="en" b="1" dirty="0">
                <a:latin typeface="+mn-lt"/>
              </a:rPr>
              <a:t> </a:t>
            </a:r>
          </a:p>
          <a:p>
            <a:pPr algn="ctr">
              <a:spcBef>
                <a:spcPts val="0"/>
              </a:spcBef>
              <a:buNone/>
            </a:pPr>
            <a:r>
              <a:rPr lang="en" sz="1800" b="1" dirty="0">
                <a:latin typeface="+mn-lt"/>
              </a:rPr>
              <a:t>all 23 campuses migrate </a:t>
            </a:r>
            <a:r>
              <a:rPr lang="en" sz="1800" b="1" u="sng" dirty="0">
                <a:latin typeface="+mn-lt"/>
              </a:rPr>
              <a:t>together.</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75187" y="170582"/>
            <a:ext cx="8229600" cy="857400"/>
          </a:xfrm>
          <a:prstGeom prst="rect">
            <a:avLst/>
          </a:prstGeom>
        </p:spPr>
        <p:txBody>
          <a:bodyPr lIns="91425" tIns="91425" rIns="91425" bIns="91425" anchor="b" anchorCtr="0">
            <a:noAutofit/>
          </a:bodyPr>
          <a:lstStyle/>
          <a:p>
            <a:pPr>
              <a:spcBef>
                <a:spcPts val="0"/>
              </a:spcBef>
              <a:buNone/>
            </a:pPr>
            <a:r>
              <a:rPr lang="en"/>
              <a:t>Why the “Single Cohort”?</a:t>
            </a:r>
          </a:p>
        </p:txBody>
      </p:sp>
      <p:sp>
        <p:nvSpPr>
          <p:cNvPr id="103" name="Shape 103"/>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800" dirty="0"/>
              <a:t>All CSU’s benefit from time and experience with the system</a:t>
            </a:r>
          </a:p>
          <a:p>
            <a:pPr marL="457200" lvl="0" indent="-419100" rtl="0">
              <a:spcBef>
                <a:spcPts val="0"/>
              </a:spcBef>
              <a:buClr>
                <a:srgbClr val="000000"/>
              </a:buClr>
              <a:buSzPct val="100000"/>
              <a:buFont typeface="Arial"/>
              <a:buChar char="●"/>
            </a:pPr>
            <a:r>
              <a:rPr lang="en" sz="2800" dirty="0"/>
              <a:t>Almost a year to experiment with the system before go-live date</a:t>
            </a:r>
          </a:p>
          <a:p>
            <a:pPr marL="457200" lvl="0" indent="-419100" rtl="0">
              <a:spcBef>
                <a:spcPts val="0"/>
              </a:spcBef>
              <a:buClr>
                <a:srgbClr val="000000"/>
              </a:buClr>
              <a:buSzPct val="100000"/>
              <a:buFont typeface="Arial"/>
              <a:buChar char="●"/>
            </a:pPr>
            <a:r>
              <a:rPr lang="en" sz="2800" dirty="0"/>
              <a:t>This is ExLibris’ preferred method for migrating large consortia</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u="sng" dirty="0" smtClean="0"/>
              <a:t>CSU-Wide</a:t>
            </a:r>
            <a:r>
              <a:rPr lang="en" dirty="0" smtClean="0"/>
              <a:t> </a:t>
            </a:r>
            <a:r>
              <a:rPr lang="en" dirty="0"/>
              <a:t>ULMS Governance Structure</a:t>
            </a:r>
          </a:p>
        </p:txBody>
      </p:sp>
      <p:sp>
        <p:nvSpPr>
          <p:cNvPr id="147" name="Shape 147"/>
          <p:cNvSpPr txBox="1"/>
          <p:nvPr/>
        </p:nvSpPr>
        <p:spPr>
          <a:xfrm>
            <a:off x="565750" y="1030781"/>
            <a:ext cx="1765500" cy="822469"/>
          </a:xfrm>
          <a:prstGeom prst="rect">
            <a:avLst/>
          </a:prstGeom>
          <a:solidFill>
            <a:srgbClr val="FCE6D0"/>
          </a:solidFill>
          <a:ln>
            <a:solidFill>
              <a:schemeClr val="tx1"/>
            </a:solidFill>
          </a:ln>
        </p:spPr>
        <p:txBody>
          <a:bodyPr lIns="91425" tIns="91425" rIns="91425" bIns="91425" anchor="t" anchorCtr="0">
            <a:noAutofit/>
          </a:bodyPr>
          <a:lstStyle/>
          <a:p>
            <a:pPr algn="ctr">
              <a:spcBef>
                <a:spcPts val="0"/>
              </a:spcBef>
              <a:buNone/>
            </a:pPr>
            <a:r>
              <a:rPr lang="en" sz="1600" b="1" dirty="0" smtClean="0">
                <a:latin typeface="+mn-lt"/>
              </a:rPr>
              <a:t>CSU Implementation Team</a:t>
            </a:r>
            <a:endParaRPr lang="en" sz="1600" b="1" dirty="0">
              <a:latin typeface="+mn-lt"/>
            </a:endParaRPr>
          </a:p>
        </p:txBody>
      </p:sp>
      <p:cxnSp>
        <p:nvCxnSpPr>
          <p:cNvPr id="148" name="Shape 148"/>
          <p:cNvCxnSpPr/>
          <p:nvPr/>
        </p:nvCxnSpPr>
        <p:spPr>
          <a:xfrm>
            <a:off x="1448500" y="1875200"/>
            <a:ext cx="0" cy="364800"/>
          </a:xfrm>
          <a:prstGeom prst="straightConnector1">
            <a:avLst/>
          </a:prstGeom>
          <a:noFill/>
          <a:ln w="19050" cap="flat" cmpd="sng">
            <a:solidFill>
              <a:schemeClr val="dk2"/>
            </a:solidFill>
            <a:prstDash val="solid"/>
            <a:round/>
            <a:headEnd type="none" w="lg" len="lg"/>
            <a:tailEnd type="none" w="lg" len="lg"/>
          </a:ln>
        </p:spPr>
      </p:cxnSp>
      <p:cxnSp>
        <p:nvCxnSpPr>
          <p:cNvPr id="149" name="Shape 149"/>
          <p:cNvCxnSpPr/>
          <p:nvPr/>
        </p:nvCxnSpPr>
        <p:spPr>
          <a:xfrm>
            <a:off x="1105825" y="2237500"/>
            <a:ext cx="7068300" cy="0"/>
          </a:xfrm>
          <a:prstGeom prst="straightConnector1">
            <a:avLst/>
          </a:prstGeom>
          <a:noFill/>
          <a:ln w="19050" cap="flat" cmpd="sng">
            <a:solidFill>
              <a:schemeClr val="dk2"/>
            </a:solidFill>
            <a:prstDash val="solid"/>
            <a:round/>
            <a:headEnd type="none" w="lg" len="lg"/>
            <a:tailEnd type="none" w="lg" len="lg"/>
          </a:ln>
        </p:spPr>
      </p:cxnSp>
      <p:cxnSp>
        <p:nvCxnSpPr>
          <p:cNvPr id="150" name="Shape 150"/>
          <p:cNvCxnSpPr/>
          <p:nvPr/>
        </p:nvCxnSpPr>
        <p:spPr>
          <a:xfrm flipH="1">
            <a:off x="1105820" y="2237506"/>
            <a:ext cx="6299" cy="294299"/>
          </a:xfrm>
          <a:prstGeom prst="straightConnector1">
            <a:avLst/>
          </a:prstGeom>
          <a:noFill/>
          <a:ln w="19050" cap="flat" cmpd="sng">
            <a:solidFill>
              <a:schemeClr val="dk2"/>
            </a:solidFill>
            <a:prstDash val="solid"/>
            <a:round/>
            <a:headEnd type="none" w="lg" len="lg"/>
            <a:tailEnd type="none" w="lg" len="lg"/>
          </a:ln>
        </p:spPr>
      </p:cxnSp>
      <p:cxnSp>
        <p:nvCxnSpPr>
          <p:cNvPr id="151" name="Shape 151"/>
          <p:cNvCxnSpPr/>
          <p:nvPr/>
        </p:nvCxnSpPr>
        <p:spPr>
          <a:xfrm flipH="1">
            <a:off x="2499845" y="2237506"/>
            <a:ext cx="6299" cy="294299"/>
          </a:xfrm>
          <a:prstGeom prst="straightConnector1">
            <a:avLst/>
          </a:prstGeom>
          <a:noFill/>
          <a:ln w="19050" cap="flat" cmpd="sng">
            <a:solidFill>
              <a:schemeClr val="dk2"/>
            </a:solidFill>
            <a:prstDash val="solid"/>
            <a:round/>
            <a:headEnd type="none" w="lg" len="lg"/>
            <a:tailEnd type="none" w="lg" len="lg"/>
          </a:ln>
        </p:spPr>
      </p:cxnSp>
      <p:grpSp>
        <p:nvGrpSpPr>
          <p:cNvPr id="152" name="Shape 152"/>
          <p:cNvGrpSpPr/>
          <p:nvPr/>
        </p:nvGrpSpPr>
        <p:grpSpPr>
          <a:xfrm>
            <a:off x="1864144" y="2515555"/>
            <a:ext cx="1345063" cy="653101"/>
            <a:chOff x="646675" y="2140500"/>
            <a:chExt cx="1435500" cy="678900"/>
          </a:xfrm>
          <a:solidFill>
            <a:schemeClr val="accent2">
              <a:lumMod val="20000"/>
              <a:lumOff val="80000"/>
            </a:schemeClr>
          </a:solidFill>
        </p:grpSpPr>
        <p:sp>
          <p:nvSpPr>
            <p:cNvPr id="153" name="Shape 153"/>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54" name="Shape 154"/>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dirty="0">
                  <a:latin typeface="+mn-lt"/>
                </a:rPr>
                <a:t>Access Services Advisory </a:t>
              </a:r>
              <a:r>
                <a:rPr lang="en" sz="1000" dirty="0" smtClean="0">
                  <a:latin typeface="+mn-lt"/>
                </a:rPr>
                <a:t>    Working Group</a:t>
              </a:r>
              <a:endParaRPr lang="en" sz="1000" dirty="0">
                <a:latin typeface="+mn-lt"/>
              </a:endParaRPr>
            </a:p>
          </p:txBody>
        </p:sp>
      </p:grpSp>
      <p:cxnSp>
        <p:nvCxnSpPr>
          <p:cNvPr id="155" name="Shape 155"/>
          <p:cNvCxnSpPr/>
          <p:nvPr/>
        </p:nvCxnSpPr>
        <p:spPr>
          <a:xfrm flipH="1">
            <a:off x="3940470" y="2237506"/>
            <a:ext cx="6299" cy="294299"/>
          </a:xfrm>
          <a:prstGeom prst="straightConnector1">
            <a:avLst/>
          </a:prstGeom>
          <a:noFill/>
          <a:ln w="19050" cap="flat" cmpd="sng">
            <a:solidFill>
              <a:schemeClr val="dk2"/>
            </a:solidFill>
            <a:prstDash val="solid"/>
            <a:round/>
            <a:headEnd type="none" w="lg" len="lg"/>
            <a:tailEnd type="none" w="lg" len="lg"/>
          </a:ln>
        </p:spPr>
      </p:cxnSp>
      <p:cxnSp>
        <p:nvCxnSpPr>
          <p:cNvPr id="156" name="Shape 156"/>
          <p:cNvCxnSpPr/>
          <p:nvPr/>
        </p:nvCxnSpPr>
        <p:spPr>
          <a:xfrm flipH="1">
            <a:off x="5347420" y="2237506"/>
            <a:ext cx="6299" cy="294299"/>
          </a:xfrm>
          <a:prstGeom prst="straightConnector1">
            <a:avLst/>
          </a:prstGeom>
          <a:noFill/>
          <a:ln w="19050" cap="flat" cmpd="sng">
            <a:solidFill>
              <a:schemeClr val="dk2"/>
            </a:solidFill>
            <a:prstDash val="solid"/>
            <a:round/>
            <a:headEnd type="none" w="lg" len="lg"/>
            <a:tailEnd type="none" w="lg" len="lg"/>
          </a:ln>
        </p:spPr>
      </p:cxnSp>
      <p:grpSp>
        <p:nvGrpSpPr>
          <p:cNvPr id="157" name="Shape 157"/>
          <p:cNvGrpSpPr/>
          <p:nvPr/>
        </p:nvGrpSpPr>
        <p:grpSpPr>
          <a:xfrm>
            <a:off x="3271094" y="2515555"/>
            <a:ext cx="1345063" cy="653101"/>
            <a:chOff x="646675" y="2140500"/>
            <a:chExt cx="1435500" cy="678900"/>
          </a:xfrm>
          <a:solidFill>
            <a:schemeClr val="accent2">
              <a:lumMod val="20000"/>
              <a:lumOff val="80000"/>
            </a:schemeClr>
          </a:solidFill>
        </p:grpSpPr>
        <p:sp>
          <p:nvSpPr>
            <p:cNvPr id="158" name="Shape 158"/>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59" name="Shape 159"/>
            <p:cNvSpPr txBox="1"/>
            <p:nvPr/>
          </p:nvSpPr>
          <p:spPr>
            <a:xfrm>
              <a:off x="692864" y="2174407"/>
              <a:ext cx="1346100" cy="584700"/>
            </a:xfrm>
            <a:prstGeom prst="rect">
              <a:avLst/>
            </a:prstGeom>
            <a:grpFill/>
            <a:ln>
              <a:noFill/>
            </a:ln>
          </p:spPr>
          <p:txBody>
            <a:bodyPr lIns="91425" tIns="91425" rIns="91425" bIns="91425" anchor="t" anchorCtr="0">
              <a:noAutofit/>
            </a:bodyPr>
            <a:lstStyle/>
            <a:p>
              <a:pPr lvl="0" algn="ctr" rtl="0">
                <a:spcBef>
                  <a:spcPts val="0"/>
                </a:spcBef>
                <a:buNone/>
              </a:pPr>
              <a:r>
                <a:rPr lang="en" sz="1000" b="1" dirty="0" smtClean="0">
                  <a:latin typeface="+mn-lt"/>
                </a:rPr>
                <a:t>**</a:t>
              </a:r>
              <a:r>
                <a:rPr lang="en" sz="1000" dirty="0" smtClean="0">
                  <a:latin typeface="+mn-lt"/>
                </a:rPr>
                <a:t>Discovery </a:t>
              </a:r>
              <a:r>
                <a:rPr lang="en" sz="1000" dirty="0">
                  <a:latin typeface="+mn-lt"/>
                </a:rPr>
                <a:t>&amp; Public Services Advisory </a:t>
              </a:r>
              <a:r>
                <a:rPr lang="en" sz="1000" dirty="0" smtClean="0">
                  <a:latin typeface="+mn-lt"/>
                </a:rPr>
                <a:t>Working Group</a:t>
              </a:r>
              <a:endParaRPr lang="en" sz="1000" dirty="0">
                <a:latin typeface="+mn-lt"/>
              </a:endParaRPr>
            </a:p>
          </p:txBody>
        </p:sp>
      </p:grpSp>
      <p:grpSp>
        <p:nvGrpSpPr>
          <p:cNvPr id="160" name="Shape 160"/>
          <p:cNvGrpSpPr/>
          <p:nvPr/>
        </p:nvGrpSpPr>
        <p:grpSpPr>
          <a:xfrm>
            <a:off x="4678044" y="2515555"/>
            <a:ext cx="1345063" cy="653101"/>
            <a:chOff x="646675" y="2140500"/>
            <a:chExt cx="1435500" cy="678900"/>
          </a:xfrm>
          <a:solidFill>
            <a:schemeClr val="accent2">
              <a:lumMod val="20000"/>
              <a:lumOff val="80000"/>
            </a:schemeClr>
          </a:solidFill>
        </p:grpSpPr>
        <p:sp>
          <p:nvSpPr>
            <p:cNvPr id="161" name="Shape 161"/>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62" name="Shape 162"/>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b="1" dirty="0" smtClean="0">
                  <a:latin typeface="+mn-lt"/>
                </a:rPr>
                <a:t>**</a:t>
              </a:r>
              <a:r>
                <a:rPr lang="en" sz="1000" dirty="0" smtClean="0">
                  <a:latin typeface="+mn-lt"/>
                </a:rPr>
                <a:t>Systems/Dev </a:t>
              </a:r>
              <a:r>
                <a:rPr lang="en" sz="1000" dirty="0">
                  <a:latin typeface="+mn-lt"/>
                </a:rPr>
                <a:t>Advisory </a:t>
              </a:r>
              <a:endParaRPr lang="en" sz="1000" dirty="0" smtClean="0">
                <a:latin typeface="+mn-lt"/>
              </a:endParaRPr>
            </a:p>
            <a:p>
              <a:pPr lvl="0" algn="ctr" rtl="0">
                <a:spcBef>
                  <a:spcPts val="0"/>
                </a:spcBef>
                <a:buNone/>
              </a:pPr>
              <a:r>
                <a:rPr lang="en" sz="1000" dirty="0" smtClean="0">
                  <a:latin typeface="+mn-lt"/>
                </a:rPr>
                <a:t>Working Group</a:t>
              </a:r>
              <a:endParaRPr lang="en" sz="1000" dirty="0">
                <a:latin typeface="+mn-lt"/>
              </a:endParaRPr>
            </a:p>
          </p:txBody>
        </p:sp>
      </p:grpSp>
      <p:cxnSp>
        <p:nvCxnSpPr>
          <p:cNvPr id="163" name="Shape 163"/>
          <p:cNvCxnSpPr/>
          <p:nvPr/>
        </p:nvCxnSpPr>
        <p:spPr>
          <a:xfrm flipH="1">
            <a:off x="6722046" y="2237506"/>
            <a:ext cx="6299" cy="294299"/>
          </a:xfrm>
          <a:prstGeom prst="straightConnector1">
            <a:avLst/>
          </a:prstGeom>
          <a:noFill/>
          <a:ln w="19050" cap="flat" cmpd="sng">
            <a:solidFill>
              <a:schemeClr val="dk2"/>
            </a:solidFill>
            <a:prstDash val="solid"/>
            <a:round/>
            <a:headEnd type="none" w="lg" len="lg"/>
            <a:tailEnd type="none" w="lg" len="lg"/>
          </a:ln>
        </p:spPr>
      </p:cxnSp>
      <p:grpSp>
        <p:nvGrpSpPr>
          <p:cNvPr id="164" name="Shape 164"/>
          <p:cNvGrpSpPr/>
          <p:nvPr/>
        </p:nvGrpSpPr>
        <p:grpSpPr>
          <a:xfrm>
            <a:off x="6084994" y="2515555"/>
            <a:ext cx="1345063" cy="653101"/>
            <a:chOff x="646675" y="2140500"/>
            <a:chExt cx="1435500" cy="678900"/>
          </a:xfrm>
          <a:solidFill>
            <a:schemeClr val="accent2">
              <a:lumMod val="20000"/>
              <a:lumOff val="80000"/>
            </a:schemeClr>
          </a:solidFill>
        </p:grpSpPr>
        <p:sp>
          <p:nvSpPr>
            <p:cNvPr id="165" name="Shape 165"/>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66" name="Shape 166"/>
            <p:cNvSpPr txBox="1"/>
            <p:nvPr/>
          </p:nvSpPr>
          <p:spPr>
            <a:xfrm>
              <a:off x="692864" y="2174407"/>
              <a:ext cx="1389299" cy="584700"/>
            </a:xfrm>
            <a:prstGeom prst="rect">
              <a:avLst/>
            </a:prstGeom>
            <a:grpFill/>
            <a:ln>
              <a:noFill/>
            </a:ln>
          </p:spPr>
          <p:txBody>
            <a:bodyPr lIns="91425" tIns="91425" rIns="91425" bIns="91425" anchor="t" anchorCtr="0">
              <a:noAutofit/>
            </a:bodyPr>
            <a:lstStyle/>
            <a:p>
              <a:pPr lvl="0" algn="ctr" rtl="0">
                <a:spcBef>
                  <a:spcPts val="0"/>
                </a:spcBef>
                <a:buNone/>
              </a:pPr>
              <a:r>
                <a:rPr lang="en" sz="1000" dirty="0">
                  <a:latin typeface="+mn-lt"/>
                </a:rPr>
                <a:t>Analytics &amp; Reporting Advisory </a:t>
              </a:r>
              <a:endParaRPr lang="en" sz="1000" dirty="0" smtClean="0">
                <a:latin typeface="+mn-lt"/>
              </a:endParaRPr>
            </a:p>
            <a:p>
              <a:pPr lvl="0" algn="ctr" rtl="0">
                <a:spcBef>
                  <a:spcPts val="0"/>
                </a:spcBef>
                <a:buNone/>
              </a:pPr>
              <a:r>
                <a:rPr lang="en" sz="1000" dirty="0" smtClean="0">
                  <a:latin typeface="+mn-lt"/>
                </a:rPr>
                <a:t>Working Group</a:t>
              </a:r>
              <a:endParaRPr lang="en" sz="1000" dirty="0">
                <a:latin typeface="+mn-lt"/>
              </a:endParaRPr>
            </a:p>
          </p:txBody>
        </p:sp>
      </p:grpSp>
      <p:cxnSp>
        <p:nvCxnSpPr>
          <p:cNvPr id="167" name="Shape 167"/>
          <p:cNvCxnSpPr/>
          <p:nvPr/>
        </p:nvCxnSpPr>
        <p:spPr>
          <a:xfrm flipH="1">
            <a:off x="8161321" y="2237506"/>
            <a:ext cx="6299" cy="294299"/>
          </a:xfrm>
          <a:prstGeom prst="straightConnector1">
            <a:avLst/>
          </a:prstGeom>
          <a:noFill/>
          <a:ln w="19050" cap="flat" cmpd="sng">
            <a:solidFill>
              <a:schemeClr val="dk2"/>
            </a:solidFill>
            <a:prstDash val="solid"/>
            <a:round/>
            <a:headEnd type="none" w="lg" len="lg"/>
            <a:tailEnd type="none" w="lg" len="lg"/>
          </a:ln>
        </p:spPr>
      </p:cxnSp>
      <p:grpSp>
        <p:nvGrpSpPr>
          <p:cNvPr id="168" name="Shape 168"/>
          <p:cNvGrpSpPr/>
          <p:nvPr/>
        </p:nvGrpSpPr>
        <p:grpSpPr>
          <a:xfrm>
            <a:off x="7491944" y="2515555"/>
            <a:ext cx="1345063" cy="653101"/>
            <a:chOff x="646675" y="2140500"/>
            <a:chExt cx="1435500" cy="678900"/>
          </a:xfrm>
          <a:solidFill>
            <a:schemeClr val="accent2">
              <a:lumMod val="20000"/>
              <a:lumOff val="80000"/>
            </a:schemeClr>
          </a:solidFill>
        </p:grpSpPr>
        <p:sp>
          <p:nvSpPr>
            <p:cNvPr id="169" name="Shape 169"/>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70" name="Shape 170"/>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dirty="0">
                  <a:latin typeface="+mn-lt"/>
                </a:rPr>
                <a:t>Comm. &amp; Training Advisory </a:t>
              </a:r>
              <a:endParaRPr lang="en" sz="1000" dirty="0" smtClean="0">
                <a:latin typeface="+mn-lt"/>
              </a:endParaRPr>
            </a:p>
            <a:p>
              <a:pPr lvl="0" algn="ctr" rtl="0">
                <a:spcBef>
                  <a:spcPts val="0"/>
                </a:spcBef>
                <a:buNone/>
              </a:pPr>
              <a:r>
                <a:rPr lang="en" sz="1000" dirty="0" smtClean="0">
                  <a:latin typeface="+mn-lt"/>
                </a:rPr>
                <a:t>Working Group</a:t>
              </a:r>
              <a:endParaRPr lang="en" sz="1000" dirty="0">
                <a:latin typeface="+mn-lt"/>
              </a:endParaRPr>
            </a:p>
          </p:txBody>
        </p:sp>
      </p:grpSp>
      <p:grpSp>
        <p:nvGrpSpPr>
          <p:cNvPr id="171" name="Shape 171"/>
          <p:cNvGrpSpPr/>
          <p:nvPr/>
        </p:nvGrpSpPr>
        <p:grpSpPr>
          <a:xfrm>
            <a:off x="5676521" y="1139274"/>
            <a:ext cx="2943492" cy="604018"/>
            <a:chOff x="638044" y="2296357"/>
            <a:chExt cx="1435500" cy="678900"/>
          </a:xfrm>
        </p:grpSpPr>
        <p:sp>
          <p:nvSpPr>
            <p:cNvPr id="172" name="Shape 172"/>
            <p:cNvSpPr/>
            <p:nvPr/>
          </p:nvSpPr>
          <p:spPr>
            <a:xfrm>
              <a:off x="638044" y="2296357"/>
              <a:ext cx="1435500" cy="678900"/>
            </a:xfrm>
            <a:prstGeom prst="rect">
              <a:avLst/>
            </a:prstGeom>
            <a:solidFill>
              <a:schemeClr val="accent2">
                <a:lumMod val="20000"/>
                <a:lumOff val="80000"/>
              </a:scheme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73" name="Shape 173"/>
            <p:cNvSpPr txBox="1"/>
            <p:nvPr/>
          </p:nvSpPr>
          <p:spPr>
            <a:xfrm>
              <a:off x="638044" y="2330271"/>
              <a:ext cx="1435500" cy="530399"/>
            </a:xfrm>
            <a:prstGeom prst="rect">
              <a:avLst/>
            </a:prstGeom>
            <a:noFill/>
            <a:ln>
              <a:noFill/>
            </a:ln>
          </p:spPr>
          <p:txBody>
            <a:bodyPr lIns="91425" tIns="91425" rIns="91425" bIns="91425" anchor="t" anchorCtr="0">
              <a:noAutofit/>
            </a:bodyPr>
            <a:lstStyle/>
            <a:p>
              <a:pPr lvl="0" algn="ctr" rtl="0">
                <a:spcBef>
                  <a:spcPts val="0"/>
                </a:spcBef>
                <a:buNone/>
              </a:pPr>
              <a:r>
                <a:rPr lang="en" sz="1000" dirty="0" smtClean="0">
                  <a:latin typeface="+mn-lt"/>
                </a:rPr>
                <a:t>Working Groups: 7 members</a:t>
              </a:r>
            </a:p>
            <a:p>
              <a:pPr lvl="0" algn="ctr" rtl="0">
                <a:spcBef>
                  <a:spcPts val="0"/>
                </a:spcBef>
                <a:buNone/>
              </a:pPr>
              <a:r>
                <a:rPr lang="en" sz="1000" b="1" dirty="0" smtClean="0">
                  <a:latin typeface="+mn-lt"/>
                </a:rPr>
                <a:t>**</a:t>
              </a:r>
              <a:r>
                <a:rPr lang="en" sz="1000" dirty="0" smtClean="0">
                  <a:latin typeface="+mn-lt"/>
                </a:rPr>
                <a:t>Representative from CSUN on Working Group </a:t>
              </a:r>
              <a:endParaRPr lang="en" sz="1000" dirty="0">
                <a:latin typeface="+mn-lt"/>
              </a:endParaRPr>
            </a:p>
          </p:txBody>
        </p:sp>
      </p:grpSp>
      <p:grpSp>
        <p:nvGrpSpPr>
          <p:cNvPr id="174" name="Shape 174"/>
          <p:cNvGrpSpPr/>
          <p:nvPr/>
        </p:nvGrpSpPr>
        <p:grpSpPr>
          <a:xfrm>
            <a:off x="457194" y="2515555"/>
            <a:ext cx="1345063" cy="653101"/>
            <a:chOff x="646675" y="2140500"/>
            <a:chExt cx="1435500" cy="678900"/>
          </a:xfrm>
          <a:solidFill>
            <a:schemeClr val="accent2">
              <a:lumMod val="20000"/>
              <a:lumOff val="80000"/>
            </a:schemeClr>
          </a:solidFill>
        </p:grpSpPr>
        <p:sp>
          <p:nvSpPr>
            <p:cNvPr id="175" name="Shape 175"/>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76" name="Shape 176"/>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b="1" dirty="0" smtClean="0">
                  <a:latin typeface="+mn-lt"/>
                </a:rPr>
                <a:t>**</a:t>
              </a:r>
              <a:r>
                <a:rPr lang="en" sz="1000" dirty="0" smtClean="0">
                  <a:latin typeface="+mn-lt"/>
                </a:rPr>
                <a:t>Technical </a:t>
              </a:r>
              <a:r>
                <a:rPr lang="en" sz="1000" dirty="0">
                  <a:latin typeface="+mn-lt"/>
                </a:rPr>
                <a:t>Services Advisory </a:t>
              </a:r>
              <a:r>
                <a:rPr lang="en" sz="1000" dirty="0" smtClean="0">
                  <a:latin typeface="+mn-lt"/>
                </a:rPr>
                <a:t>Working Group</a:t>
              </a:r>
              <a:endParaRPr lang="en" sz="1000" dirty="0">
                <a:latin typeface="+mn-lt"/>
              </a:endParaRPr>
            </a:p>
          </p:txBody>
        </p:sp>
      </p:grpSp>
      <p:sp>
        <p:nvSpPr>
          <p:cNvPr id="2" name="TextBox 1"/>
          <p:cNvSpPr txBox="1"/>
          <p:nvPr/>
        </p:nvSpPr>
        <p:spPr>
          <a:xfrm>
            <a:off x="457194" y="4170845"/>
            <a:ext cx="8379813" cy="307777"/>
          </a:xfrm>
          <a:prstGeom prst="rect">
            <a:avLst/>
          </a:prstGeom>
          <a:solidFill>
            <a:schemeClr val="accent4">
              <a:lumMod val="40000"/>
              <a:lumOff val="60000"/>
            </a:schemeClr>
          </a:solidFill>
        </p:spPr>
        <p:txBody>
          <a:bodyPr wrap="square" rtlCol="0">
            <a:spAutoFit/>
          </a:bodyPr>
          <a:lstStyle/>
          <a:p>
            <a:pPr algn="ctr"/>
            <a:r>
              <a:rPr lang="en-US" dirty="0" smtClean="0">
                <a:latin typeface="+mn-lt"/>
              </a:rPr>
              <a:t>23 CSU Campuses</a:t>
            </a:r>
            <a:endParaRPr lang="en-US" dirty="0">
              <a:latin typeface="+mn-lt"/>
            </a:endParaRPr>
          </a:p>
        </p:txBody>
      </p:sp>
      <p:cxnSp>
        <p:nvCxnSpPr>
          <p:cNvPr id="4" name="Straight Arrow Connector 3"/>
          <p:cNvCxnSpPr>
            <a:stCxn id="175" idx="2"/>
          </p:cNvCxnSpPr>
          <p:nvPr/>
        </p:nvCxnSpPr>
        <p:spPr>
          <a:xfrm flipH="1">
            <a:off x="1129725" y="3168656"/>
            <a:ext cx="1" cy="100218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499844" y="3168655"/>
            <a:ext cx="1" cy="100218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940470" y="3168654"/>
            <a:ext cx="1" cy="100218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347419" y="3168654"/>
            <a:ext cx="1" cy="100218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754368" y="3151074"/>
            <a:ext cx="1" cy="100218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8174125" y="3168654"/>
            <a:ext cx="1" cy="100218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43071" y="1423200"/>
            <a:ext cx="476821" cy="247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78817" y="988955"/>
            <a:ext cx="2241534" cy="938719"/>
          </a:xfrm>
          <a:prstGeom prst="rect">
            <a:avLst/>
          </a:prstGeom>
          <a:noFill/>
        </p:spPr>
        <p:txBody>
          <a:bodyPr wrap="square" rtlCol="0">
            <a:spAutoFit/>
          </a:bodyPr>
          <a:lstStyle/>
          <a:p>
            <a:r>
              <a:rPr lang="en-US" sz="1100" dirty="0" smtClean="0">
                <a:latin typeface="+mn-lt"/>
              </a:rPr>
              <a:t>David Walker, Chancellor’s Office</a:t>
            </a:r>
          </a:p>
          <a:p>
            <a:r>
              <a:rPr lang="en-US" sz="1100" dirty="0" smtClean="0">
                <a:latin typeface="+mn-lt"/>
              </a:rPr>
              <a:t>Brandon Dudley, Chancellor’s Office</a:t>
            </a:r>
          </a:p>
          <a:p>
            <a:r>
              <a:rPr lang="en-US" sz="1100" dirty="0" smtClean="0">
                <a:latin typeface="+mn-lt"/>
              </a:rPr>
              <a:t>Alice Kawakami, Chancellor’s Office</a:t>
            </a:r>
          </a:p>
          <a:p>
            <a:r>
              <a:rPr lang="en-US" sz="1100" dirty="0" smtClean="0">
                <a:latin typeface="+mn-lt"/>
              </a:rPr>
              <a:t>Rae Ann Stahl, San Jose</a:t>
            </a:r>
          </a:p>
          <a:p>
            <a:r>
              <a:rPr lang="en-US" sz="1100" dirty="0" smtClean="0">
                <a:latin typeface="+mn-lt"/>
              </a:rPr>
              <a:t>Patrick Newell, Fresno</a:t>
            </a:r>
            <a:endParaRPr lang="en-US" sz="1100" dirty="0">
              <a:latin typeface="+mn-lt"/>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CSUN </a:t>
            </a:r>
            <a:r>
              <a:rPr lang="en" u="sng" dirty="0" smtClean="0"/>
              <a:t>LOCal</a:t>
            </a:r>
            <a:r>
              <a:rPr lang="en" dirty="0" smtClean="0"/>
              <a:t> </a:t>
            </a:r>
            <a:r>
              <a:rPr lang="en" dirty="0"/>
              <a:t>ULMS </a:t>
            </a:r>
            <a:r>
              <a:rPr lang="en" dirty="0" smtClean="0"/>
              <a:t>Project Structure </a:t>
            </a:r>
            <a:r>
              <a:rPr lang="en" sz="3200" dirty="0" smtClean="0"/>
              <a:t>(Proposed)</a:t>
            </a:r>
            <a:endParaRPr lang="en" sz="3200" dirty="0"/>
          </a:p>
        </p:txBody>
      </p:sp>
      <p:sp>
        <p:nvSpPr>
          <p:cNvPr id="147" name="Shape 147"/>
          <p:cNvSpPr txBox="1"/>
          <p:nvPr/>
        </p:nvSpPr>
        <p:spPr>
          <a:xfrm>
            <a:off x="500479" y="1173609"/>
            <a:ext cx="8336527" cy="472311"/>
          </a:xfrm>
          <a:prstGeom prst="rect">
            <a:avLst/>
          </a:prstGeom>
          <a:solidFill>
            <a:schemeClr val="accent6">
              <a:lumMod val="20000"/>
              <a:lumOff val="80000"/>
            </a:schemeClr>
          </a:solidFill>
          <a:ln>
            <a:solidFill>
              <a:schemeClr val="tx1"/>
            </a:solidFill>
          </a:ln>
        </p:spPr>
        <p:txBody>
          <a:bodyPr lIns="91425" tIns="91425" rIns="91425" bIns="91425" anchor="t" anchorCtr="0">
            <a:noAutofit/>
          </a:bodyPr>
          <a:lstStyle/>
          <a:p>
            <a:pPr algn="ctr">
              <a:spcBef>
                <a:spcPts val="0"/>
              </a:spcBef>
              <a:buNone/>
            </a:pPr>
            <a:r>
              <a:rPr lang="en" b="1" dirty="0" smtClean="0">
                <a:latin typeface="+mn-lt"/>
              </a:rPr>
              <a:t>Oviatt Library Staff and Faculty</a:t>
            </a:r>
            <a:endParaRPr lang="en" b="1" dirty="0">
              <a:latin typeface="+mn-lt"/>
            </a:endParaRPr>
          </a:p>
        </p:txBody>
      </p:sp>
      <p:grpSp>
        <p:nvGrpSpPr>
          <p:cNvPr id="152" name="Shape 152"/>
          <p:cNvGrpSpPr/>
          <p:nvPr/>
        </p:nvGrpSpPr>
        <p:grpSpPr>
          <a:xfrm>
            <a:off x="1864150" y="1937419"/>
            <a:ext cx="1345063" cy="653101"/>
            <a:chOff x="646675" y="2140500"/>
            <a:chExt cx="1435500" cy="678900"/>
          </a:xfrm>
          <a:solidFill>
            <a:schemeClr val="accent4">
              <a:lumMod val="20000"/>
              <a:lumOff val="80000"/>
            </a:schemeClr>
          </a:solidFill>
        </p:grpSpPr>
        <p:sp>
          <p:nvSpPr>
            <p:cNvPr id="153" name="Shape 153"/>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54" name="Shape 154"/>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dirty="0">
                  <a:latin typeface="+mn-lt"/>
                </a:rPr>
                <a:t>Access Services Advisory </a:t>
              </a:r>
              <a:r>
                <a:rPr lang="en" sz="1000" dirty="0" smtClean="0">
                  <a:latin typeface="+mn-lt"/>
                </a:rPr>
                <a:t>    Working Group</a:t>
              </a:r>
              <a:endParaRPr lang="en" sz="1000" dirty="0">
                <a:latin typeface="+mn-lt"/>
              </a:endParaRPr>
            </a:p>
          </p:txBody>
        </p:sp>
      </p:grpSp>
      <p:grpSp>
        <p:nvGrpSpPr>
          <p:cNvPr id="157" name="Shape 157"/>
          <p:cNvGrpSpPr/>
          <p:nvPr/>
        </p:nvGrpSpPr>
        <p:grpSpPr>
          <a:xfrm>
            <a:off x="3271100" y="1937419"/>
            <a:ext cx="1345063" cy="653101"/>
            <a:chOff x="646675" y="2140500"/>
            <a:chExt cx="1435500" cy="678900"/>
          </a:xfrm>
          <a:solidFill>
            <a:schemeClr val="accent4">
              <a:lumMod val="20000"/>
              <a:lumOff val="80000"/>
            </a:schemeClr>
          </a:solidFill>
        </p:grpSpPr>
        <p:sp>
          <p:nvSpPr>
            <p:cNvPr id="158" name="Shape 158"/>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59" name="Shape 159"/>
            <p:cNvSpPr txBox="1"/>
            <p:nvPr/>
          </p:nvSpPr>
          <p:spPr>
            <a:xfrm>
              <a:off x="692864" y="2174407"/>
              <a:ext cx="1346100" cy="584700"/>
            </a:xfrm>
            <a:prstGeom prst="rect">
              <a:avLst/>
            </a:prstGeom>
            <a:grpFill/>
            <a:ln>
              <a:noFill/>
            </a:ln>
          </p:spPr>
          <p:txBody>
            <a:bodyPr lIns="91425" tIns="91425" rIns="91425" bIns="91425" anchor="t" anchorCtr="0">
              <a:noAutofit/>
            </a:bodyPr>
            <a:lstStyle/>
            <a:p>
              <a:pPr lvl="0" algn="ctr" rtl="0">
                <a:spcBef>
                  <a:spcPts val="0"/>
                </a:spcBef>
                <a:buNone/>
              </a:pPr>
              <a:r>
                <a:rPr lang="en" sz="1000" dirty="0" smtClean="0">
                  <a:latin typeface="+mn-lt"/>
                </a:rPr>
                <a:t>Discovery </a:t>
              </a:r>
              <a:r>
                <a:rPr lang="en" sz="1000" dirty="0">
                  <a:latin typeface="+mn-lt"/>
                </a:rPr>
                <a:t>&amp; Public Services Advisory </a:t>
              </a:r>
              <a:r>
                <a:rPr lang="en" sz="1000" dirty="0" smtClean="0">
                  <a:latin typeface="+mn-lt"/>
                </a:rPr>
                <a:t>Working Group</a:t>
              </a:r>
              <a:endParaRPr lang="en" sz="1000" dirty="0">
                <a:latin typeface="+mn-lt"/>
              </a:endParaRPr>
            </a:p>
          </p:txBody>
        </p:sp>
      </p:grpSp>
      <p:grpSp>
        <p:nvGrpSpPr>
          <p:cNvPr id="160" name="Shape 160"/>
          <p:cNvGrpSpPr/>
          <p:nvPr/>
        </p:nvGrpSpPr>
        <p:grpSpPr>
          <a:xfrm>
            <a:off x="4678050" y="1937419"/>
            <a:ext cx="1345063" cy="653101"/>
            <a:chOff x="646675" y="2140500"/>
            <a:chExt cx="1435500" cy="678900"/>
          </a:xfrm>
          <a:solidFill>
            <a:schemeClr val="accent4">
              <a:lumMod val="20000"/>
              <a:lumOff val="80000"/>
            </a:schemeClr>
          </a:solidFill>
        </p:grpSpPr>
        <p:sp>
          <p:nvSpPr>
            <p:cNvPr id="161" name="Shape 161"/>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62" name="Shape 162"/>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dirty="0" smtClean="0">
                  <a:latin typeface="+mn-lt"/>
                </a:rPr>
                <a:t>Systems/Dev </a:t>
              </a:r>
              <a:r>
                <a:rPr lang="en" sz="1000" dirty="0">
                  <a:latin typeface="+mn-lt"/>
                </a:rPr>
                <a:t>Advisory </a:t>
              </a:r>
              <a:endParaRPr lang="en" sz="1000" dirty="0" smtClean="0">
                <a:latin typeface="+mn-lt"/>
              </a:endParaRPr>
            </a:p>
            <a:p>
              <a:pPr lvl="0" algn="ctr" rtl="0">
                <a:spcBef>
                  <a:spcPts val="0"/>
                </a:spcBef>
                <a:buNone/>
              </a:pPr>
              <a:r>
                <a:rPr lang="en" sz="1000" dirty="0" smtClean="0">
                  <a:latin typeface="+mn-lt"/>
                </a:rPr>
                <a:t>Working Group</a:t>
              </a:r>
              <a:endParaRPr lang="en" sz="1000" dirty="0">
                <a:latin typeface="+mn-lt"/>
              </a:endParaRPr>
            </a:p>
          </p:txBody>
        </p:sp>
      </p:grpSp>
      <p:grpSp>
        <p:nvGrpSpPr>
          <p:cNvPr id="164" name="Shape 164"/>
          <p:cNvGrpSpPr/>
          <p:nvPr/>
        </p:nvGrpSpPr>
        <p:grpSpPr>
          <a:xfrm>
            <a:off x="6085000" y="1937419"/>
            <a:ext cx="1345063" cy="653101"/>
            <a:chOff x="646675" y="2140500"/>
            <a:chExt cx="1435500" cy="678900"/>
          </a:xfrm>
          <a:solidFill>
            <a:schemeClr val="accent4">
              <a:lumMod val="20000"/>
              <a:lumOff val="80000"/>
            </a:schemeClr>
          </a:solidFill>
        </p:grpSpPr>
        <p:sp>
          <p:nvSpPr>
            <p:cNvPr id="165" name="Shape 165"/>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66" name="Shape 166"/>
            <p:cNvSpPr txBox="1"/>
            <p:nvPr/>
          </p:nvSpPr>
          <p:spPr>
            <a:xfrm>
              <a:off x="692864" y="2174407"/>
              <a:ext cx="1389299" cy="584700"/>
            </a:xfrm>
            <a:prstGeom prst="rect">
              <a:avLst/>
            </a:prstGeom>
            <a:grpFill/>
            <a:ln>
              <a:noFill/>
            </a:ln>
          </p:spPr>
          <p:txBody>
            <a:bodyPr lIns="91425" tIns="91425" rIns="91425" bIns="91425" anchor="t" anchorCtr="0">
              <a:noAutofit/>
            </a:bodyPr>
            <a:lstStyle/>
            <a:p>
              <a:pPr lvl="0" algn="ctr" rtl="0">
                <a:spcBef>
                  <a:spcPts val="0"/>
                </a:spcBef>
                <a:buNone/>
              </a:pPr>
              <a:r>
                <a:rPr lang="en" sz="1000" dirty="0">
                  <a:latin typeface="+mn-lt"/>
                </a:rPr>
                <a:t>Analytics &amp; Reporting Advisory </a:t>
              </a:r>
              <a:endParaRPr lang="en" sz="1000" dirty="0" smtClean="0">
                <a:latin typeface="+mn-lt"/>
              </a:endParaRPr>
            </a:p>
            <a:p>
              <a:pPr lvl="0" algn="ctr" rtl="0">
                <a:spcBef>
                  <a:spcPts val="0"/>
                </a:spcBef>
                <a:buNone/>
              </a:pPr>
              <a:r>
                <a:rPr lang="en" sz="1000" dirty="0" smtClean="0">
                  <a:latin typeface="+mn-lt"/>
                </a:rPr>
                <a:t>Working Group</a:t>
              </a:r>
              <a:endParaRPr lang="en" sz="1000" dirty="0">
                <a:latin typeface="+mn-lt"/>
              </a:endParaRPr>
            </a:p>
          </p:txBody>
        </p:sp>
      </p:grpSp>
      <p:grpSp>
        <p:nvGrpSpPr>
          <p:cNvPr id="168" name="Shape 168"/>
          <p:cNvGrpSpPr/>
          <p:nvPr/>
        </p:nvGrpSpPr>
        <p:grpSpPr>
          <a:xfrm>
            <a:off x="7491950" y="1937419"/>
            <a:ext cx="1345063" cy="653101"/>
            <a:chOff x="646675" y="2140500"/>
            <a:chExt cx="1435500" cy="678900"/>
          </a:xfrm>
          <a:solidFill>
            <a:schemeClr val="accent4">
              <a:lumMod val="20000"/>
              <a:lumOff val="80000"/>
            </a:schemeClr>
          </a:solidFill>
        </p:grpSpPr>
        <p:sp>
          <p:nvSpPr>
            <p:cNvPr id="169" name="Shape 169"/>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70" name="Shape 170"/>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dirty="0">
                  <a:latin typeface="+mn-lt"/>
                </a:rPr>
                <a:t>Comm. &amp; Training Advisory </a:t>
              </a:r>
              <a:endParaRPr lang="en" sz="1000" dirty="0" smtClean="0">
                <a:latin typeface="+mn-lt"/>
              </a:endParaRPr>
            </a:p>
            <a:p>
              <a:pPr lvl="0" algn="ctr" rtl="0">
                <a:spcBef>
                  <a:spcPts val="0"/>
                </a:spcBef>
                <a:buNone/>
              </a:pPr>
              <a:r>
                <a:rPr lang="en" sz="1000" dirty="0" smtClean="0">
                  <a:latin typeface="+mn-lt"/>
                </a:rPr>
                <a:t>Working Group</a:t>
              </a:r>
              <a:endParaRPr lang="en" sz="1000" dirty="0">
                <a:latin typeface="+mn-lt"/>
              </a:endParaRPr>
            </a:p>
          </p:txBody>
        </p:sp>
      </p:grpSp>
      <p:grpSp>
        <p:nvGrpSpPr>
          <p:cNvPr id="174" name="Shape 174"/>
          <p:cNvGrpSpPr/>
          <p:nvPr/>
        </p:nvGrpSpPr>
        <p:grpSpPr>
          <a:xfrm>
            <a:off x="457200" y="1937419"/>
            <a:ext cx="1345063" cy="653101"/>
            <a:chOff x="646675" y="2140500"/>
            <a:chExt cx="1435500" cy="678900"/>
          </a:xfrm>
          <a:solidFill>
            <a:schemeClr val="accent4">
              <a:lumMod val="20000"/>
              <a:lumOff val="80000"/>
            </a:schemeClr>
          </a:solidFill>
        </p:grpSpPr>
        <p:sp>
          <p:nvSpPr>
            <p:cNvPr id="175" name="Shape 175"/>
            <p:cNvSpPr/>
            <p:nvPr/>
          </p:nvSpPr>
          <p:spPr>
            <a:xfrm>
              <a:off x="646675" y="2140500"/>
              <a:ext cx="1435500" cy="678900"/>
            </a:xfrm>
            <a:prstGeom prst="rect">
              <a:avLst/>
            </a:prstGeom>
            <a:grp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mn-lt"/>
              </a:endParaRPr>
            </a:p>
          </p:txBody>
        </p:sp>
        <p:sp>
          <p:nvSpPr>
            <p:cNvPr id="176" name="Shape 176"/>
            <p:cNvSpPr txBox="1"/>
            <p:nvPr/>
          </p:nvSpPr>
          <p:spPr>
            <a:xfrm>
              <a:off x="692870" y="2174414"/>
              <a:ext cx="1274099" cy="530399"/>
            </a:xfrm>
            <a:prstGeom prst="rect">
              <a:avLst/>
            </a:prstGeom>
            <a:grpFill/>
            <a:ln>
              <a:noFill/>
            </a:ln>
          </p:spPr>
          <p:txBody>
            <a:bodyPr lIns="91425" tIns="91425" rIns="91425" bIns="91425" anchor="t" anchorCtr="0">
              <a:noAutofit/>
            </a:bodyPr>
            <a:lstStyle/>
            <a:p>
              <a:pPr lvl="0" algn="ctr" rtl="0">
                <a:spcBef>
                  <a:spcPts val="0"/>
                </a:spcBef>
                <a:buNone/>
              </a:pPr>
              <a:r>
                <a:rPr lang="en" sz="1000" dirty="0" smtClean="0">
                  <a:latin typeface="+mn-lt"/>
                </a:rPr>
                <a:t>Technical </a:t>
              </a:r>
              <a:r>
                <a:rPr lang="en" sz="1000" dirty="0">
                  <a:latin typeface="+mn-lt"/>
                </a:rPr>
                <a:t>Services Advisory </a:t>
              </a:r>
              <a:r>
                <a:rPr lang="en" sz="1000" dirty="0" smtClean="0">
                  <a:latin typeface="+mn-lt"/>
                </a:rPr>
                <a:t>Working Group</a:t>
              </a:r>
              <a:endParaRPr lang="en" sz="1000" dirty="0">
                <a:latin typeface="+mn-lt"/>
              </a:endParaRPr>
            </a:p>
          </p:txBody>
        </p:sp>
      </p:grpSp>
      <p:sp>
        <p:nvSpPr>
          <p:cNvPr id="2" name="TextBox 1"/>
          <p:cNvSpPr txBox="1"/>
          <p:nvPr/>
        </p:nvSpPr>
        <p:spPr>
          <a:xfrm>
            <a:off x="457193" y="3062611"/>
            <a:ext cx="8379813" cy="492443"/>
          </a:xfrm>
          <a:prstGeom prst="rect">
            <a:avLst/>
          </a:prstGeom>
          <a:solidFill>
            <a:srgbClr val="FCE6D0"/>
          </a:solidFill>
          <a:ln>
            <a:solidFill>
              <a:schemeClr val="tx1"/>
            </a:solidFill>
          </a:ln>
        </p:spPr>
        <p:txBody>
          <a:bodyPr wrap="square" rtlCol="0">
            <a:spAutoFit/>
          </a:bodyPr>
          <a:lstStyle/>
          <a:p>
            <a:pPr algn="ctr"/>
            <a:r>
              <a:rPr lang="en-US" b="1" dirty="0" smtClean="0">
                <a:latin typeface="+mn-lt"/>
              </a:rPr>
              <a:t>CSUN ULMS Implementation Team</a:t>
            </a:r>
            <a:r>
              <a:rPr lang="en-US" dirty="0" smtClean="0">
                <a:latin typeface="+mn-lt"/>
              </a:rPr>
              <a:t/>
            </a:r>
            <a:br>
              <a:rPr lang="en-US" dirty="0" smtClean="0">
                <a:latin typeface="+mn-lt"/>
              </a:rPr>
            </a:br>
            <a:r>
              <a:rPr lang="en-US" sz="1200" dirty="0" smtClean="0">
                <a:latin typeface="+mn-lt"/>
              </a:rPr>
              <a:t>Lauren Magnuson| Mike Villalobos | Laurie Borchard | Elizabeth Altman | </a:t>
            </a:r>
            <a:r>
              <a:rPr lang="en-US" sz="1200" dirty="0">
                <a:latin typeface="+mn-lt"/>
              </a:rPr>
              <a:t>Del Williams</a:t>
            </a:r>
            <a:r>
              <a:rPr lang="en-US" sz="1200" dirty="0" smtClean="0">
                <a:latin typeface="+mn-lt"/>
              </a:rPr>
              <a:t> | Chris Bulock | </a:t>
            </a:r>
            <a:r>
              <a:rPr lang="en-US" sz="1200" dirty="0">
                <a:latin typeface="+mn-lt"/>
              </a:rPr>
              <a:t>Luiz Mendes </a:t>
            </a:r>
            <a:endParaRPr lang="en-US" sz="1200" dirty="0" smtClean="0">
              <a:latin typeface="+mn-lt"/>
            </a:endParaRPr>
          </a:p>
        </p:txBody>
      </p:sp>
      <p:cxnSp>
        <p:nvCxnSpPr>
          <p:cNvPr id="4" name="Straight Arrow Connector 3"/>
          <p:cNvCxnSpPr>
            <a:stCxn id="175" idx="2"/>
          </p:cNvCxnSpPr>
          <p:nvPr/>
        </p:nvCxnSpPr>
        <p:spPr>
          <a:xfrm flipH="1">
            <a:off x="1129731" y="2590520"/>
            <a:ext cx="1" cy="488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175" idx="0"/>
          </p:cNvCxnSpPr>
          <p:nvPr/>
        </p:nvCxnSpPr>
        <p:spPr>
          <a:xfrm>
            <a:off x="1129731" y="1645920"/>
            <a:ext cx="1" cy="29149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36681" y="1637129"/>
            <a:ext cx="1" cy="29149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940476" y="1633718"/>
            <a:ext cx="1" cy="29149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344271" y="1633717"/>
            <a:ext cx="1" cy="29149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748065" y="1637129"/>
            <a:ext cx="1" cy="29149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174131" y="1633716"/>
            <a:ext cx="1" cy="29149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556350" y="2573670"/>
            <a:ext cx="1" cy="488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3940475" y="2573669"/>
            <a:ext cx="1" cy="488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5318249" y="2573668"/>
            <a:ext cx="1" cy="488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757531" y="2590519"/>
            <a:ext cx="1" cy="488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8174131" y="2602671"/>
            <a:ext cx="1" cy="488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57192" y="4043450"/>
            <a:ext cx="8379813" cy="307777"/>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b="1" dirty="0" smtClean="0">
                <a:latin typeface="+mn-lt"/>
              </a:rPr>
              <a:t>CSU Working Groups &amp; Implementation Team</a:t>
            </a:r>
            <a:endParaRPr lang="en-US" dirty="0" smtClean="0">
              <a:latin typeface="+mn-lt"/>
            </a:endParaRPr>
          </a:p>
        </p:txBody>
      </p:sp>
      <p:cxnSp>
        <p:nvCxnSpPr>
          <p:cNvPr id="61" name="Straight Arrow Connector 60"/>
          <p:cNvCxnSpPr/>
          <p:nvPr/>
        </p:nvCxnSpPr>
        <p:spPr>
          <a:xfrm flipH="1">
            <a:off x="4572000" y="3554507"/>
            <a:ext cx="1" cy="488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68215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How is the Chancellor’s Office involved?</a:t>
            </a:r>
          </a:p>
        </p:txBody>
      </p:sp>
      <p:sp>
        <p:nvSpPr>
          <p:cNvPr id="133" name="Shape 133"/>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800" dirty="0"/>
              <a:t>Funding for initial </a:t>
            </a:r>
            <a:r>
              <a:rPr lang="en" sz="2800" dirty="0" smtClean="0"/>
              <a:t>implementation costs</a:t>
            </a:r>
          </a:p>
          <a:p>
            <a:pPr marL="38100" lvl="0" indent="0" rtl="0">
              <a:spcBef>
                <a:spcPts val="0"/>
              </a:spcBef>
              <a:buClr>
                <a:srgbClr val="000000"/>
              </a:buClr>
              <a:buSzPct val="100000"/>
              <a:buNone/>
            </a:pPr>
            <a:endParaRPr lang="en" sz="2800" dirty="0" smtClean="0"/>
          </a:p>
          <a:p>
            <a:pPr marL="457200" lvl="0" indent="-419100" rtl="0">
              <a:spcBef>
                <a:spcPts val="0"/>
              </a:spcBef>
              <a:buClr>
                <a:srgbClr val="000000"/>
              </a:buClr>
              <a:buSzPct val="100000"/>
              <a:buFont typeface="Arial"/>
              <a:buChar char="●"/>
            </a:pPr>
            <a:r>
              <a:rPr lang="en" sz="2800" dirty="0" smtClean="0"/>
              <a:t>CO staff involvement with CSU-wide “Governance Committee”</a:t>
            </a:r>
          </a:p>
          <a:p>
            <a:pPr marL="38100" lvl="0" indent="0" rtl="0">
              <a:spcBef>
                <a:spcPts val="0"/>
              </a:spcBef>
              <a:buClr>
                <a:srgbClr val="000000"/>
              </a:buClr>
              <a:buSzPct val="100000"/>
              <a:buNone/>
            </a:pPr>
            <a:endParaRPr lang="en" sz="2800" dirty="0" smtClean="0"/>
          </a:p>
          <a:p>
            <a:pPr marL="457200" indent="-419100">
              <a:buClr>
                <a:srgbClr val="000000"/>
              </a:buClr>
              <a:buFont typeface="Arial"/>
              <a:buChar char="●"/>
            </a:pPr>
            <a:r>
              <a:rPr lang="en" sz="2800" dirty="0"/>
              <a:t>Project manager for ULMS (Brandon Dudley, formerly @ Sonoma</a:t>
            </a:r>
            <a:r>
              <a:rPr lang="en" sz="2800" dirty="0" smtClean="0"/>
              <a:t>)</a:t>
            </a:r>
            <a:endParaRPr lang="en" sz="2800" dirty="0"/>
          </a:p>
          <a:p>
            <a:pPr>
              <a:spcBef>
                <a:spcPts val="0"/>
              </a:spcBef>
              <a:buNone/>
            </a:pPr>
            <a:r>
              <a:rPr lang="en" sz="2400" dirty="0" smtClean="0"/>
              <a:t> </a:t>
            </a:r>
            <a:endParaRPr lang="en" sz="2400"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How is the Chancellor’s Office involved</a:t>
            </a:r>
            <a:r>
              <a:rPr lang="en" sz="3000" dirty="0" smtClean="0"/>
              <a:t>? Contd.</a:t>
            </a:r>
            <a:endParaRPr lang="en" sz="3000" dirty="0"/>
          </a:p>
        </p:txBody>
      </p:sp>
      <p:sp>
        <p:nvSpPr>
          <p:cNvPr id="133" name="Shape 133"/>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800" dirty="0" smtClean="0"/>
              <a:t>Staff </a:t>
            </a:r>
            <a:r>
              <a:rPr lang="en" sz="2800" dirty="0"/>
              <a:t>to assist with data migration and project </a:t>
            </a:r>
            <a:r>
              <a:rPr lang="en" sz="2800" dirty="0" smtClean="0"/>
              <a:t>management (new, 2-year positions):</a:t>
            </a:r>
          </a:p>
          <a:p>
            <a:pPr marL="724662" lvl="2" indent="-419100">
              <a:buClr>
                <a:srgbClr val="000000"/>
              </a:buClr>
              <a:buSzPct val="100000"/>
              <a:buFont typeface="Arial"/>
              <a:buChar char="●"/>
            </a:pPr>
            <a:r>
              <a:rPr lang="en" sz="2200" dirty="0" smtClean="0"/>
              <a:t>Manager for Library Workflow Processes</a:t>
            </a:r>
          </a:p>
          <a:p>
            <a:pPr marL="724662" lvl="2" indent="-419100">
              <a:buClr>
                <a:srgbClr val="000000"/>
              </a:buClr>
              <a:buSzPct val="100000"/>
              <a:buFont typeface="Arial"/>
              <a:buChar char="●"/>
            </a:pPr>
            <a:r>
              <a:rPr lang="en" sz="2200" dirty="0" smtClean="0"/>
              <a:t>Manager for Library Data Migration</a:t>
            </a:r>
          </a:p>
          <a:p>
            <a:pPr marL="305562" lvl="2" indent="0">
              <a:buClr>
                <a:srgbClr val="000000"/>
              </a:buClr>
              <a:buSzPct val="100000"/>
              <a:buNone/>
            </a:pPr>
            <a:endParaRPr lang="en" sz="2200" dirty="0" smtClean="0"/>
          </a:p>
          <a:p>
            <a:pPr marL="305562" lvl="2" indent="0">
              <a:buClr>
                <a:srgbClr val="000000"/>
              </a:buClr>
              <a:buSzPct val="100000"/>
              <a:buNone/>
            </a:pPr>
            <a:endParaRPr lang="en" sz="2200" dirty="0" smtClean="0"/>
          </a:p>
          <a:p>
            <a:pPr marL="457200" indent="-419100">
              <a:buClr>
                <a:srgbClr val="000000"/>
              </a:buClr>
              <a:buFont typeface="Arial"/>
              <a:buChar char="●"/>
            </a:pPr>
            <a:r>
              <a:rPr lang="en" sz="2800" dirty="0" smtClean="0"/>
              <a:t>Communication with peers (e.g., Orbis Cascade)</a:t>
            </a:r>
          </a:p>
          <a:p>
            <a:pPr>
              <a:spcBef>
                <a:spcPts val="0"/>
              </a:spcBef>
              <a:buNone/>
            </a:pPr>
            <a:r>
              <a:rPr lang="en" sz="2400" dirty="0" smtClean="0"/>
              <a:t> </a:t>
            </a:r>
            <a:endParaRPr lang="en" sz="2400" dirty="0"/>
          </a:p>
        </p:txBody>
      </p:sp>
    </p:spTree>
    <p:extLst>
      <p:ext uri="{BB962C8B-B14F-4D97-AF65-F5344CB8AC3E}">
        <p14:creationId xmlns:p14="http://schemas.microsoft.com/office/powerpoint/2010/main" val="223103526"/>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544576" y="0"/>
            <a:ext cx="7290054" cy="1124712"/>
          </a:xfrm>
          <a:prstGeom prst="rect">
            <a:avLst/>
          </a:prstGeom>
        </p:spPr>
        <p:txBody>
          <a:bodyPr lIns="91425" tIns="91425" rIns="91425" bIns="91425" anchor="b" anchorCtr="0">
            <a:noAutofit/>
          </a:bodyPr>
          <a:lstStyle/>
          <a:p>
            <a:pPr>
              <a:spcBef>
                <a:spcPts val="0"/>
              </a:spcBef>
              <a:buNone/>
            </a:pPr>
            <a:r>
              <a:rPr lang="en" dirty="0"/>
              <a:t>Who is going to make decisions?</a:t>
            </a:r>
          </a:p>
        </p:txBody>
      </p:sp>
      <p:sp>
        <p:nvSpPr>
          <p:cNvPr id="139" name="Shape 139"/>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sz="2800" b="1" dirty="0" smtClean="0">
                <a:solidFill>
                  <a:schemeClr val="tx1"/>
                </a:solidFill>
              </a:rPr>
              <a:t>CSU-Wide: </a:t>
            </a:r>
          </a:p>
          <a:p>
            <a:pPr rtl="0">
              <a:spcBef>
                <a:spcPts val="0"/>
              </a:spcBef>
              <a:buNone/>
            </a:pPr>
            <a:endParaRPr sz="2800" dirty="0"/>
          </a:p>
        </p:txBody>
      </p:sp>
      <p:sp>
        <p:nvSpPr>
          <p:cNvPr id="4" name="Content Placeholder 3"/>
          <p:cNvSpPr>
            <a:spLocks noGrp="1"/>
          </p:cNvSpPr>
          <p:nvPr>
            <p:ph sz="half" idx="2"/>
          </p:nvPr>
        </p:nvSpPr>
        <p:spPr>
          <a:xfrm>
            <a:off x="768096" y="2225840"/>
            <a:ext cx="3566160" cy="1655935"/>
          </a:xfrm>
        </p:spPr>
        <p:txBody>
          <a:bodyPr/>
          <a:lstStyle/>
          <a:p>
            <a:pPr marL="0" indent="0">
              <a:buNone/>
            </a:pPr>
            <a:r>
              <a:rPr lang="en" sz="1800" b="1" dirty="0" smtClean="0"/>
              <a:t>CSU Implementation Team and working groups</a:t>
            </a:r>
          </a:p>
          <a:p>
            <a:pPr marL="0" indent="0">
              <a:buNone/>
            </a:pPr>
            <a:r>
              <a:rPr lang="en" sz="1800" i="1" dirty="0" smtClean="0"/>
              <a:t>Governance </a:t>
            </a:r>
            <a:r>
              <a:rPr lang="en" sz="1800" i="1" dirty="0"/>
              <a:t>structure for </a:t>
            </a:r>
            <a:r>
              <a:rPr lang="en" sz="1800" i="1" dirty="0" smtClean="0"/>
              <a:t>some       CSU-wide </a:t>
            </a:r>
            <a:r>
              <a:rPr lang="en" sz="1800" i="1" dirty="0"/>
              <a:t>decisions involving shared functionality</a:t>
            </a:r>
          </a:p>
          <a:p>
            <a:pPr marL="0" indent="0">
              <a:buNone/>
            </a:pPr>
            <a:endParaRPr lang="en-US" dirty="0"/>
          </a:p>
        </p:txBody>
      </p:sp>
      <p:sp>
        <p:nvSpPr>
          <p:cNvPr id="3" name="Text Placeholder 2"/>
          <p:cNvSpPr>
            <a:spLocks noGrp="1"/>
          </p:cNvSpPr>
          <p:nvPr>
            <p:ph type="body" sz="quarter" idx="3"/>
          </p:nvPr>
        </p:nvSpPr>
        <p:spPr/>
        <p:txBody>
          <a:bodyPr>
            <a:normAutofit/>
          </a:bodyPr>
          <a:lstStyle/>
          <a:p>
            <a:r>
              <a:rPr lang="en-US" sz="2800" b="1" dirty="0" smtClean="0">
                <a:solidFill>
                  <a:schemeClr val="tx1"/>
                </a:solidFill>
              </a:rPr>
              <a:t>CSUN Locally:</a:t>
            </a:r>
            <a:endParaRPr lang="en-US" sz="2800" b="1" dirty="0">
              <a:solidFill>
                <a:schemeClr val="tx1"/>
              </a:solidFill>
            </a:endParaRPr>
          </a:p>
        </p:txBody>
      </p:sp>
      <p:sp>
        <p:nvSpPr>
          <p:cNvPr id="5" name="Content Placeholder 4"/>
          <p:cNvSpPr>
            <a:spLocks noGrp="1"/>
          </p:cNvSpPr>
          <p:nvPr>
            <p:ph sz="quarter" idx="4"/>
          </p:nvPr>
        </p:nvSpPr>
        <p:spPr/>
        <p:txBody>
          <a:bodyPr/>
          <a:lstStyle/>
          <a:p>
            <a:pPr marL="0" indent="0">
              <a:buNone/>
            </a:pPr>
            <a:r>
              <a:rPr lang="en-US" b="1" dirty="0" smtClean="0"/>
              <a:t>CSUN </a:t>
            </a:r>
            <a:r>
              <a:rPr lang="en-US" b="1" dirty="0"/>
              <a:t>ULMS Implementation </a:t>
            </a:r>
            <a:r>
              <a:rPr lang="en-US" b="1" dirty="0" smtClean="0"/>
              <a:t>Team and working groups</a:t>
            </a:r>
            <a:endParaRPr lang="en-US" b="1" dirty="0"/>
          </a:p>
          <a:p>
            <a:pPr marL="0" indent="0">
              <a:buNone/>
            </a:pPr>
            <a:r>
              <a:rPr lang="en-US" i="1" dirty="0" smtClean="0"/>
              <a:t>Will consult with and communicate with all Oviatt staff and faculty, as well as consult with the CSU-wide Implementation Team.  </a:t>
            </a:r>
          </a:p>
          <a:p>
            <a:pPr marL="0" indent="0">
              <a:buNone/>
            </a:pPr>
            <a:r>
              <a:rPr lang="en-US" b="1" dirty="0"/>
              <a:t>All Oviatt staff and faculty will be included in decision-making for their functional areas.</a:t>
            </a:r>
          </a:p>
          <a:p>
            <a:pPr marL="0" indent="0">
              <a:buNone/>
            </a:pPr>
            <a:endParaRPr lang="en-US" dirty="0" smtClean="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What are the migration challenges?</a:t>
            </a:r>
          </a:p>
        </p:txBody>
      </p:sp>
      <p:sp>
        <p:nvSpPr>
          <p:cNvPr id="127" name="Shape 127"/>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800" dirty="0"/>
              <a:t>Learning curve</a:t>
            </a:r>
          </a:p>
          <a:p>
            <a:pPr marL="457200" lvl="0" indent="-419100" rtl="0">
              <a:spcBef>
                <a:spcPts val="0"/>
              </a:spcBef>
              <a:buClr>
                <a:srgbClr val="000000"/>
              </a:buClr>
              <a:buSzPct val="100000"/>
              <a:buFont typeface="Arial"/>
              <a:buChar char="●"/>
            </a:pPr>
            <a:r>
              <a:rPr lang="en" sz="2800" dirty="0" smtClean="0"/>
              <a:t>Integration</a:t>
            </a:r>
            <a:r>
              <a:rPr lang="en" sz="2800" dirty="0" smtClean="0"/>
              <a:t> </a:t>
            </a:r>
            <a:r>
              <a:rPr lang="en" sz="2800" dirty="0"/>
              <a:t>with ASRS</a:t>
            </a:r>
          </a:p>
          <a:p>
            <a:pPr marL="457200" lvl="0" indent="-419100" rtl="0">
              <a:spcBef>
                <a:spcPts val="0"/>
              </a:spcBef>
              <a:buClr>
                <a:srgbClr val="000000"/>
              </a:buClr>
              <a:buSzPct val="100000"/>
              <a:buFont typeface="Arial"/>
              <a:buChar char="●"/>
            </a:pPr>
            <a:r>
              <a:rPr lang="en" sz="2800" dirty="0"/>
              <a:t>Data issues during migration</a:t>
            </a:r>
          </a:p>
          <a:p>
            <a:pPr marL="457200" lvl="0" indent="-419100" rtl="0">
              <a:spcBef>
                <a:spcPts val="0"/>
              </a:spcBef>
              <a:buClr>
                <a:srgbClr val="000000"/>
              </a:buClr>
              <a:buSzPct val="100000"/>
              <a:buFont typeface="Arial"/>
              <a:buChar char="●"/>
            </a:pPr>
            <a:r>
              <a:rPr lang="en" sz="2800" dirty="0"/>
              <a:t>Rethinking current workflows and workarounds</a:t>
            </a:r>
          </a:p>
          <a:p>
            <a:pPr marL="457200" lvl="0" indent="-419100" rtl="0">
              <a:spcBef>
                <a:spcPts val="0"/>
              </a:spcBef>
              <a:buClr>
                <a:srgbClr val="000000"/>
              </a:buClr>
              <a:buSzPct val="100000"/>
              <a:buFont typeface="Arial"/>
              <a:buChar char="●"/>
            </a:pPr>
            <a:r>
              <a:rPr lang="en" sz="2800" dirty="0"/>
              <a:t>No real-time updates for data in Primo (</a:t>
            </a:r>
            <a:r>
              <a:rPr lang="en" sz="2800" dirty="0" smtClean="0"/>
              <a:t>12-hour </a:t>
            </a:r>
            <a:r>
              <a:rPr lang="en" sz="2800" dirty="0"/>
              <a:t>delay)</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What does alma look like?</a:t>
            </a:r>
            <a:endParaRPr lang="en" dirty="0"/>
          </a:p>
        </p:txBody>
      </p:sp>
      <p:pic>
        <p:nvPicPr>
          <p:cNvPr id="1026" name="Picture 2" descr="http://discoveralma.com/classes/819hdh90faspaFJ0aKD9/images/alma_brow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284" y="862349"/>
            <a:ext cx="5191432" cy="40261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4609" y="3787386"/>
            <a:ext cx="1601675" cy="707886"/>
          </a:xfrm>
          <a:prstGeom prst="rect">
            <a:avLst/>
          </a:prstGeom>
          <a:noFill/>
        </p:spPr>
        <p:txBody>
          <a:bodyPr wrap="square" rtlCol="0">
            <a:spAutoFit/>
          </a:bodyPr>
          <a:lstStyle/>
          <a:p>
            <a:r>
              <a:rPr lang="en-US" sz="2000" dirty="0" smtClean="0">
                <a:latin typeface="+mj-lt"/>
              </a:rPr>
              <a:t>Auto-Populating Statistics</a:t>
            </a:r>
            <a:endParaRPr lang="en-US" sz="2000" dirty="0">
              <a:latin typeface="+mj-lt"/>
            </a:endParaRPr>
          </a:p>
        </p:txBody>
      </p:sp>
      <p:sp>
        <p:nvSpPr>
          <p:cNvPr id="6" name="TextBox 5"/>
          <p:cNvSpPr txBox="1"/>
          <p:nvPr/>
        </p:nvSpPr>
        <p:spPr>
          <a:xfrm>
            <a:off x="415905" y="2382356"/>
            <a:ext cx="1601675" cy="646331"/>
          </a:xfrm>
          <a:prstGeom prst="rect">
            <a:avLst/>
          </a:prstGeom>
          <a:noFill/>
        </p:spPr>
        <p:txBody>
          <a:bodyPr wrap="square" rtlCol="0">
            <a:spAutoFit/>
          </a:bodyPr>
          <a:lstStyle/>
          <a:p>
            <a:r>
              <a:rPr lang="en-US" sz="1800" dirty="0" smtClean="0">
                <a:latin typeface="+mj-lt"/>
              </a:rPr>
              <a:t>Task / Workflow Assignment</a:t>
            </a:r>
            <a:endParaRPr lang="en-US" sz="1800" dirty="0">
              <a:latin typeface="+mj-lt"/>
            </a:endParaRPr>
          </a:p>
        </p:txBody>
      </p:sp>
      <p:cxnSp>
        <p:nvCxnSpPr>
          <p:cNvPr id="11" name="Straight Arrow Connector 10"/>
          <p:cNvCxnSpPr/>
          <p:nvPr/>
        </p:nvCxnSpPr>
        <p:spPr>
          <a:xfrm flipV="1">
            <a:off x="1212563" y="3740364"/>
            <a:ext cx="1194374" cy="636762"/>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350952" y="2273885"/>
            <a:ext cx="968970" cy="557805"/>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58173" y="1012722"/>
            <a:ext cx="1601675" cy="923330"/>
          </a:xfrm>
          <a:prstGeom prst="rect">
            <a:avLst/>
          </a:prstGeom>
          <a:noFill/>
        </p:spPr>
        <p:txBody>
          <a:bodyPr wrap="square" rtlCol="0">
            <a:spAutoFit/>
          </a:bodyPr>
          <a:lstStyle/>
          <a:p>
            <a:r>
              <a:rPr lang="en-US" sz="1800" dirty="0" smtClean="0">
                <a:latin typeface="+mj-lt"/>
              </a:rPr>
              <a:t>Browser-Based (works on iPads/tablets)</a:t>
            </a:r>
            <a:endParaRPr lang="en-US" sz="1800" dirty="0">
              <a:latin typeface="+mj-lt"/>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solidFill>
                  <a:schemeClr val="tx1"/>
                </a:solidFill>
              </a:rPr>
              <a:t>What is the ULMS?</a:t>
            </a:r>
          </a:p>
        </p:txBody>
      </p:sp>
      <p:sp>
        <p:nvSpPr>
          <p:cNvPr id="36" name="Shape 36"/>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sz="2400" dirty="0"/>
              <a:t>ULMS stands for </a:t>
            </a:r>
            <a:r>
              <a:rPr lang="en" sz="2400" b="1" dirty="0"/>
              <a:t>U</a:t>
            </a:r>
            <a:r>
              <a:rPr lang="en" sz="2400" dirty="0"/>
              <a:t>nified </a:t>
            </a:r>
            <a:r>
              <a:rPr lang="en" sz="2400" b="1" dirty="0"/>
              <a:t>L</a:t>
            </a:r>
            <a:r>
              <a:rPr lang="en" sz="2400" dirty="0"/>
              <a:t>ibrary </a:t>
            </a:r>
            <a:r>
              <a:rPr lang="en" sz="2400" b="1" dirty="0"/>
              <a:t>M</a:t>
            </a:r>
            <a:r>
              <a:rPr lang="en" sz="2400" dirty="0"/>
              <a:t>anagement </a:t>
            </a:r>
            <a:r>
              <a:rPr lang="en" sz="2400" b="1" dirty="0" smtClean="0"/>
              <a:t>S</a:t>
            </a:r>
            <a:r>
              <a:rPr lang="en" sz="2400" dirty="0" smtClean="0"/>
              <a:t>ystem</a:t>
            </a:r>
            <a:r>
              <a:rPr lang="en" sz="2400" dirty="0"/>
              <a:t>.</a:t>
            </a:r>
          </a:p>
          <a:p>
            <a:pPr rtl="0">
              <a:spcBef>
                <a:spcPts val="0"/>
              </a:spcBef>
              <a:buNone/>
            </a:pPr>
            <a:endParaRPr sz="2400" dirty="0"/>
          </a:p>
          <a:p>
            <a:pPr>
              <a:spcBef>
                <a:spcPts val="0"/>
              </a:spcBef>
              <a:buNone/>
            </a:pPr>
            <a:r>
              <a:rPr lang="en" sz="2400" dirty="0" smtClean="0"/>
              <a:t>"It’s </a:t>
            </a:r>
            <a:r>
              <a:rPr lang="en" sz="2400" dirty="0"/>
              <a:t>a next generation digital platform for providing library services across the California State University</a:t>
            </a:r>
            <a:r>
              <a:rPr lang="en" sz="2400" dirty="0" smtClean="0"/>
              <a:t>.”</a:t>
            </a:r>
          </a:p>
          <a:p>
            <a:pPr>
              <a:spcBef>
                <a:spcPts val="0"/>
              </a:spcBef>
              <a:buNone/>
            </a:pPr>
            <a:endParaRPr lang="en" sz="2400" dirty="0"/>
          </a:p>
          <a:p>
            <a:pPr>
              <a:spcBef>
                <a:spcPts val="0"/>
              </a:spcBef>
              <a:buNone/>
            </a:pPr>
            <a:endParaRPr lang="en" sz="2400" dirty="0" smtClean="0"/>
          </a:p>
          <a:p>
            <a:pPr>
              <a:spcBef>
                <a:spcPts val="0"/>
              </a:spcBef>
              <a:buNone/>
            </a:pPr>
            <a:endParaRPr lang="en" sz="2400" dirty="0"/>
          </a:p>
          <a:p>
            <a:pPr>
              <a:spcBef>
                <a:spcPts val="0"/>
              </a:spcBef>
              <a:buNone/>
            </a:pPr>
            <a:endParaRPr lang="en" sz="2400" dirty="0" smtClean="0"/>
          </a:p>
          <a:p>
            <a:pPr>
              <a:spcBef>
                <a:spcPts val="0"/>
              </a:spcBef>
              <a:buNone/>
            </a:pPr>
            <a:endParaRPr lang="en" sz="2400" dirty="0"/>
          </a:p>
          <a:p>
            <a:pPr>
              <a:spcBef>
                <a:spcPts val="0"/>
              </a:spcBef>
              <a:buNone/>
            </a:pPr>
            <a:endParaRPr lang="en" sz="2400" dirty="0"/>
          </a:p>
        </p:txBody>
      </p:sp>
      <p:cxnSp>
        <p:nvCxnSpPr>
          <p:cNvPr id="3" name="Straight Connector 2"/>
          <p:cNvCxnSpPr/>
          <p:nvPr/>
        </p:nvCxnSpPr>
        <p:spPr>
          <a:xfrm>
            <a:off x="457200" y="4105951"/>
            <a:ext cx="8037871"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4247535"/>
            <a:ext cx="1070733" cy="307777"/>
          </a:xfrm>
          <a:prstGeom prst="rect">
            <a:avLst/>
          </a:prstGeom>
          <a:noFill/>
        </p:spPr>
        <p:txBody>
          <a:bodyPr wrap="square" rtlCol="0">
            <a:spAutoFit/>
          </a:bodyPr>
          <a:lstStyle/>
          <a:p>
            <a:r>
              <a:rPr lang="en-US" dirty="0" smtClean="0">
                <a:latin typeface="+mn-lt"/>
              </a:rPr>
              <a:t>2013</a:t>
            </a:r>
            <a:endParaRPr lang="en-US" dirty="0">
              <a:latin typeface="+mn-lt"/>
            </a:endParaRPr>
          </a:p>
        </p:txBody>
      </p:sp>
      <p:sp>
        <p:nvSpPr>
          <p:cNvPr id="7" name="TextBox 6"/>
          <p:cNvSpPr txBox="1"/>
          <p:nvPr/>
        </p:nvSpPr>
        <p:spPr>
          <a:xfrm>
            <a:off x="3940768" y="4247535"/>
            <a:ext cx="1070733" cy="307777"/>
          </a:xfrm>
          <a:prstGeom prst="rect">
            <a:avLst/>
          </a:prstGeom>
          <a:noFill/>
        </p:spPr>
        <p:txBody>
          <a:bodyPr wrap="square" rtlCol="0">
            <a:spAutoFit/>
          </a:bodyPr>
          <a:lstStyle/>
          <a:p>
            <a:r>
              <a:rPr lang="en-US" dirty="0" smtClean="0">
                <a:latin typeface="+mn-lt"/>
              </a:rPr>
              <a:t>2014</a:t>
            </a:r>
            <a:endParaRPr lang="en-US" dirty="0">
              <a:latin typeface="+mn-lt"/>
            </a:endParaRPr>
          </a:p>
        </p:txBody>
      </p:sp>
      <p:sp>
        <p:nvSpPr>
          <p:cNvPr id="8" name="TextBox 7"/>
          <p:cNvSpPr txBox="1"/>
          <p:nvPr/>
        </p:nvSpPr>
        <p:spPr>
          <a:xfrm>
            <a:off x="7733070" y="4247535"/>
            <a:ext cx="1070733" cy="307777"/>
          </a:xfrm>
          <a:prstGeom prst="rect">
            <a:avLst/>
          </a:prstGeom>
          <a:noFill/>
        </p:spPr>
        <p:txBody>
          <a:bodyPr wrap="square" rtlCol="0">
            <a:spAutoFit/>
          </a:bodyPr>
          <a:lstStyle/>
          <a:p>
            <a:r>
              <a:rPr lang="en-US" dirty="0" smtClean="0">
                <a:latin typeface="+mn-lt"/>
              </a:rPr>
              <a:t>2015</a:t>
            </a:r>
            <a:endParaRPr lang="en-US" dirty="0">
              <a:latin typeface="+mn-lt"/>
            </a:endParaRPr>
          </a:p>
        </p:txBody>
      </p:sp>
      <p:sp>
        <p:nvSpPr>
          <p:cNvPr id="5" name="TextBox 4"/>
          <p:cNvSpPr txBox="1"/>
          <p:nvPr/>
        </p:nvSpPr>
        <p:spPr>
          <a:xfrm>
            <a:off x="1112028" y="3126469"/>
            <a:ext cx="1230015" cy="954107"/>
          </a:xfrm>
          <a:prstGeom prst="rect">
            <a:avLst/>
          </a:prstGeom>
          <a:solidFill>
            <a:schemeClr val="accent2">
              <a:lumMod val="40000"/>
              <a:lumOff val="60000"/>
            </a:schemeClr>
          </a:solidFill>
        </p:spPr>
        <p:txBody>
          <a:bodyPr wrap="square" rtlCol="0">
            <a:spAutoFit/>
          </a:bodyPr>
          <a:lstStyle/>
          <a:p>
            <a:r>
              <a:rPr lang="en-US" dirty="0" smtClean="0">
                <a:latin typeface="+mn-lt"/>
              </a:rPr>
              <a:t>Request for Proposals (RFP) Draft Written</a:t>
            </a:r>
            <a:endParaRPr lang="en-US" dirty="0">
              <a:latin typeface="+mn-lt"/>
            </a:endParaRPr>
          </a:p>
        </p:txBody>
      </p:sp>
      <p:sp>
        <p:nvSpPr>
          <p:cNvPr id="10" name="TextBox 9"/>
          <p:cNvSpPr txBox="1"/>
          <p:nvPr/>
        </p:nvSpPr>
        <p:spPr>
          <a:xfrm>
            <a:off x="2996871" y="3125542"/>
            <a:ext cx="1230015" cy="954107"/>
          </a:xfrm>
          <a:prstGeom prst="rect">
            <a:avLst/>
          </a:prstGeom>
          <a:solidFill>
            <a:schemeClr val="accent2">
              <a:lumMod val="40000"/>
              <a:lumOff val="60000"/>
            </a:schemeClr>
          </a:solidFill>
        </p:spPr>
        <p:txBody>
          <a:bodyPr wrap="square" rtlCol="0">
            <a:spAutoFit/>
          </a:bodyPr>
          <a:lstStyle/>
          <a:p>
            <a:r>
              <a:rPr lang="en-US" dirty="0" smtClean="0">
                <a:latin typeface="+mn-lt"/>
              </a:rPr>
              <a:t>Vendors submitted written responses</a:t>
            </a:r>
            <a:endParaRPr lang="en-US" dirty="0">
              <a:latin typeface="+mn-lt"/>
            </a:endParaRPr>
          </a:p>
        </p:txBody>
      </p:sp>
      <p:sp>
        <p:nvSpPr>
          <p:cNvPr id="11" name="TextBox 10"/>
          <p:cNvSpPr txBox="1"/>
          <p:nvPr/>
        </p:nvSpPr>
        <p:spPr>
          <a:xfrm>
            <a:off x="5011501" y="3338108"/>
            <a:ext cx="1230015" cy="738664"/>
          </a:xfrm>
          <a:prstGeom prst="rect">
            <a:avLst/>
          </a:prstGeom>
          <a:solidFill>
            <a:schemeClr val="accent2">
              <a:lumMod val="40000"/>
              <a:lumOff val="60000"/>
            </a:schemeClr>
          </a:solidFill>
        </p:spPr>
        <p:txBody>
          <a:bodyPr wrap="square" rtlCol="0">
            <a:spAutoFit/>
          </a:bodyPr>
          <a:lstStyle/>
          <a:p>
            <a:r>
              <a:rPr lang="en-US" dirty="0" smtClean="0">
                <a:latin typeface="+mn-lt"/>
              </a:rPr>
              <a:t>Written Responses Evaluated</a:t>
            </a:r>
            <a:endParaRPr lang="en-US" dirty="0">
              <a:latin typeface="+mn-lt"/>
            </a:endParaRPr>
          </a:p>
        </p:txBody>
      </p:sp>
      <p:sp>
        <p:nvSpPr>
          <p:cNvPr id="12" name="TextBox 11"/>
          <p:cNvSpPr txBox="1"/>
          <p:nvPr/>
        </p:nvSpPr>
        <p:spPr>
          <a:xfrm>
            <a:off x="6599904" y="3552250"/>
            <a:ext cx="835742" cy="523220"/>
          </a:xfrm>
          <a:prstGeom prst="rect">
            <a:avLst/>
          </a:prstGeom>
          <a:solidFill>
            <a:schemeClr val="accent2">
              <a:lumMod val="40000"/>
              <a:lumOff val="60000"/>
            </a:schemeClr>
          </a:solidFill>
        </p:spPr>
        <p:txBody>
          <a:bodyPr wrap="square" rtlCol="0">
            <a:spAutoFit/>
          </a:bodyPr>
          <a:lstStyle/>
          <a:p>
            <a:r>
              <a:rPr lang="en-US" dirty="0" smtClean="0">
                <a:latin typeface="+mn-lt"/>
              </a:rPr>
              <a:t>In-Person Demos</a:t>
            </a:r>
            <a:endParaRPr lang="en-US" dirty="0">
              <a:latin typeface="+mn-lt"/>
            </a:endParaRPr>
          </a:p>
        </p:txBody>
      </p:sp>
      <p:sp>
        <p:nvSpPr>
          <p:cNvPr id="13" name="TextBox 12"/>
          <p:cNvSpPr txBox="1"/>
          <p:nvPr/>
        </p:nvSpPr>
        <p:spPr>
          <a:xfrm>
            <a:off x="7573788" y="3552250"/>
            <a:ext cx="921283" cy="523220"/>
          </a:xfrm>
          <a:prstGeom prst="rect">
            <a:avLst/>
          </a:prstGeom>
          <a:solidFill>
            <a:schemeClr val="accent2">
              <a:lumMod val="40000"/>
              <a:lumOff val="60000"/>
            </a:schemeClr>
          </a:solidFill>
        </p:spPr>
        <p:txBody>
          <a:bodyPr wrap="square" rtlCol="0">
            <a:spAutoFit/>
          </a:bodyPr>
          <a:lstStyle/>
          <a:p>
            <a:r>
              <a:rPr lang="en-US" dirty="0" smtClean="0">
                <a:latin typeface="+mn-lt"/>
              </a:rPr>
              <a:t>Vendor Selected</a:t>
            </a:r>
            <a:endParaRPr lang="en-US" dirty="0">
              <a:latin typeface="+mn-lt"/>
            </a:endParaRPr>
          </a:p>
        </p:txBody>
      </p:sp>
      <p:sp>
        <p:nvSpPr>
          <p:cNvPr id="6" name="TextBox 5"/>
          <p:cNvSpPr txBox="1"/>
          <p:nvPr/>
        </p:nvSpPr>
        <p:spPr>
          <a:xfrm>
            <a:off x="457199" y="2778617"/>
            <a:ext cx="8114563" cy="307777"/>
          </a:xfrm>
          <a:prstGeom prst="rect">
            <a:avLst/>
          </a:prstGeom>
          <a:noFill/>
        </p:spPr>
        <p:txBody>
          <a:bodyPr wrap="square" rtlCol="0">
            <a:spAutoFit/>
          </a:bodyPr>
          <a:lstStyle/>
          <a:p>
            <a:pPr algn="ctr"/>
            <a:r>
              <a:rPr lang="en-US" i="1" dirty="0" smtClean="0">
                <a:latin typeface="+mj-lt"/>
              </a:rPr>
              <a:t>ULMS Timeline, 2013-2015</a:t>
            </a:r>
            <a:endParaRPr lang="en-US" i="1" dirty="0">
              <a:latin typeface="+mj-lt"/>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How is </a:t>
            </a:r>
            <a:r>
              <a:rPr lang="en" dirty="0" smtClean="0"/>
              <a:t>alma’s Software </a:t>
            </a:r>
            <a:r>
              <a:rPr lang="en" dirty="0"/>
              <a:t>Updated?</a:t>
            </a:r>
          </a:p>
        </p:txBody>
      </p:sp>
      <p:sp>
        <p:nvSpPr>
          <p:cNvPr id="121" name="Shape 121"/>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3200" dirty="0"/>
              <a:t>Monthly</a:t>
            </a:r>
          </a:p>
          <a:p>
            <a:pPr marL="457200" lvl="0" indent="-419100" rtl="0">
              <a:spcBef>
                <a:spcPts val="0"/>
              </a:spcBef>
              <a:buClr>
                <a:srgbClr val="000000"/>
              </a:buClr>
              <a:buSzPct val="100000"/>
              <a:buFont typeface="Arial"/>
              <a:buChar char="●"/>
            </a:pPr>
            <a:r>
              <a:rPr lang="en" sz="3200" dirty="0"/>
              <a:t>No downtime</a:t>
            </a:r>
          </a:p>
          <a:p>
            <a:pPr marL="457200" lvl="0" indent="-419100" rtl="0">
              <a:spcBef>
                <a:spcPts val="0"/>
              </a:spcBef>
              <a:buClr>
                <a:srgbClr val="000000"/>
              </a:buClr>
              <a:buSzPct val="100000"/>
              <a:buFont typeface="Arial"/>
              <a:buChar char="●"/>
            </a:pPr>
            <a:r>
              <a:rPr lang="en" sz="3200" dirty="0"/>
              <a:t>R</a:t>
            </a:r>
            <a:r>
              <a:rPr lang="en" sz="3200" dirty="0" smtClean="0"/>
              <a:t>elease </a:t>
            </a:r>
            <a:r>
              <a:rPr lang="en" sz="3200" dirty="0"/>
              <a:t>notes sent over listservs and </a:t>
            </a:r>
            <a:r>
              <a:rPr lang="en" sz="3200" dirty="0" smtClean="0"/>
              <a:t>posted on </a:t>
            </a:r>
            <a:r>
              <a:rPr lang="en" sz="3200" dirty="0"/>
              <a:t>Ex Libris documentation center</a:t>
            </a:r>
          </a:p>
          <a:p>
            <a:pPr marL="457200" lvl="0" indent="-419100">
              <a:spcBef>
                <a:spcPts val="0"/>
              </a:spcBef>
              <a:buClr>
                <a:srgbClr val="000000"/>
              </a:buClr>
              <a:buSzPct val="100000"/>
              <a:buFont typeface="Arial"/>
              <a:buChar char="●"/>
            </a:pPr>
            <a:r>
              <a:rPr lang="en" sz="3200" dirty="0" smtClean="0"/>
              <a:t>ELUNA (</a:t>
            </a:r>
            <a:r>
              <a:rPr lang="en" sz="3200" b="1" dirty="0" smtClean="0"/>
              <a:t>E</a:t>
            </a:r>
            <a:r>
              <a:rPr lang="en" sz="3200" dirty="0" smtClean="0"/>
              <a:t>x</a:t>
            </a:r>
            <a:r>
              <a:rPr lang="en" sz="3200" b="1" dirty="0" smtClean="0"/>
              <a:t>L</a:t>
            </a:r>
            <a:r>
              <a:rPr lang="en" sz="3200" dirty="0" smtClean="0"/>
              <a:t>ibris </a:t>
            </a:r>
            <a:r>
              <a:rPr lang="en" sz="3200" b="1" dirty="0" smtClean="0"/>
              <a:t>U</a:t>
            </a:r>
            <a:r>
              <a:rPr lang="en" sz="3200" dirty="0" smtClean="0"/>
              <a:t>sers of </a:t>
            </a:r>
            <a:r>
              <a:rPr lang="en" sz="3200" b="1" dirty="0" smtClean="0"/>
              <a:t>N</a:t>
            </a:r>
            <a:r>
              <a:rPr lang="en-US" sz="3200" dirty="0" smtClean="0"/>
              <a:t>o</a:t>
            </a:r>
            <a:r>
              <a:rPr lang="en" sz="3200" dirty="0" smtClean="0"/>
              <a:t>rth </a:t>
            </a:r>
            <a:r>
              <a:rPr lang="en" sz="3200" b="1" dirty="0" smtClean="0"/>
              <a:t>A</a:t>
            </a:r>
            <a:r>
              <a:rPr lang="en" sz="3200" dirty="0" smtClean="0"/>
              <a:t>merica) enhancement voting </a:t>
            </a:r>
            <a:r>
              <a:rPr lang="en" sz="3200" dirty="0"/>
              <a:t>structure</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Primo Look Like?</a:t>
            </a:r>
            <a:endParaRPr lang="en-US" dirty="0"/>
          </a:p>
        </p:txBody>
      </p:sp>
      <p:sp>
        <p:nvSpPr>
          <p:cNvPr id="3" name="Text Placeholder 2"/>
          <p:cNvSpPr>
            <a:spLocks noGrp="1"/>
          </p:cNvSpPr>
          <p:nvPr>
            <p:ph type="body" idx="1"/>
          </p:nvPr>
        </p:nvSpPr>
        <p:spPr/>
        <p:txBody>
          <a:bodyPr>
            <a:normAutofit/>
          </a:bodyPr>
          <a:lstStyle/>
          <a:p>
            <a:r>
              <a:rPr lang="en-US" sz="3200" dirty="0" smtClean="0"/>
              <a:t>Primo will be getting an entirely new interface design, which includes responsive design for mobile devices, in early 2016.  </a:t>
            </a:r>
          </a:p>
          <a:p>
            <a:endParaRPr lang="en-US" sz="3200" dirty="0"/>
          </a:p>
          <a:p>
            <a:r>
              <a:rPr lang="en-US" sz="3200" dirty="0" smtClean="0"/>
              <a:t>We may get some “sneak peeks” for this new interface design in late 2015.</a:t>
            </a:r>
            <a:endParaRPr lang="en-US" sz="3200" dirty="0"/>
          </a:p>
        </p:txBody>
      </p:sp>
    </p:spTree>
    <p:extLst>
      <p:ext uri="{BB962C8B-B14F-4D97-AF65-F5344CB8AC3E}">
        <p14:creationId xmlns:p14="http://schemas.microsoft.com/office/powerpoint/2010/main" val="705137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What does primo look like?</a:t>
            </a:r>
            <a:endParaRPr lang="en" dirty="0"/>
          </a:p>
        </p:txBody>
      </p:sp>
      <p:sp>
        <p:nvSpPr>
          <p:cNvPr id="188" name="Shape 188"/>
          <p:cNvSpPr txBox="1">
            <a:spLocks noGrp="1"/>
          </p:cNvSpPr>
          <p:nvPr>
            <p:ph type="body" idx="1"/>
          </p:nvPr>
        </p:nvSpPr>
        <p:spPr>
          <a:xfrm>
            <a:off x="-1" y="4632488"/>
            <a:ext cx="8843133" cy="322970"/>
          </a:xfrm>
          <a:prstGeom prst="rect">
            <a:avLst/>
          </a:prstGeom>
        </p:spPr>
        <p:txBody>
          <a:bodyPr lIns="91425" tIns="91425" rIns="91425" bIns="91425" anchor="t" anchorCtr="0">
            <a:noAutofit/>
          </a:bodyPr>
          <a:lstStyle/>
          <a:p>
            <a:pPr algn="r">
              <a:spcBef>
                <a:spcPts val="0"/>
              </a:spcBef>
              <a:buNone/>
            </a:pPr>
            <a:r>
              <a:rPr lang="en-US" sz="2000" i="1" dirty="0" smtClean="0"/>
              <a:t>CSU San Marcos</a:t>
            </a:r>
            <a:endParaRPr sz="2000" i="1" dirty="0"/>
          </a:p>
        </p:txBody>
      </p:sp>
      <p:pic>
        <p:nvPicPr>
          <p:cNvPr id="3" name="Picture 2"/>
          <p:cNvPicPr>
            <a:picLocks noChangeAspect="1"/>
          </p:cNvPicPr>
          <p:nvPr/>
        </p:nvPicPr>
        <p:blipFill rotWithShape="1">
          <a:blip r:embed="rId3"/>
          <a:srcRect r="329" b="10572"/>
          <a:stretch/>
        </p:blipFill>
        <p:spPr>
          <a:xfrm>
            <a:off x="606504" y="926584"/>
            <a:ext cx="6000774" cy="4028874"/>
          </a:xfrm>
          <a:prstGeom prst="rect">
            <a:avLst/>
          </a:prstGeom>
        </p:spPr>
      </p:pic>
    </p:spTree>
    <p:extLst>
      <p:ext uri="{BB962C8B-B14F-4D97-AF65-F5344CB8AC3E}">
        <p14:creationId xmlns:p14="http://schemas.microsoft.com/office/powerpoint/2010/main" val="329493395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What does primo look like?</a:t>
            </a:r>
            <a:endParaRPr lang="en" dirty="0"/>
          </a:p>
        </p:txBody>
      </p:sp>
      <p:sp>
        <p:nvSpPr>
          <p:cNvPr id="188" name="Shape 188"/>
          <p:cNvSpPr txBox="1">
            <a:spLocks noGrp="1"/>
          </p:cNvSpPr>
          <p:nvPr>
            <p:ph type="body" idx="1"/>
          </p:nvPr>
        </p:nvSpPr>
        <p:spPr>
          <a:xfrm>
            <a:off x="457200" y="4241637"/>
            <a:ext cx="8229600" cy="713822"/>
          </a:xfrm>
          <a:prstGeom prst="rect">
            <a:avLst/>
          </a:prstGeom>
        </p:spPr>
        <p:txBody>
          <a:bodyPr lIns="91425" tIns="91425" rIns="91425" bIns="91425" anchor="t" anchorCtr="0">
            <a:noAutofit/>
          </a:bodyPr>
          <a:lstStyle/>
          <a:p>
            <a:pPr algn="r">
              <a:spcBef>
                <a:spcPts val="0"/>
              </a:spcBef>
              <a:buNone/>
            </a:pPr>
            <a:r>
              <a:rPr lang="en-US" sz="2400" i="1" dirty="0" smtClean="0"/>
              <a:t>University of </a:t>
            </a:r>
          </a:p>
          <a:p>
            <a:pPr algn="r">
              <a:spcBef>
                <a:spcPts val="0"/>
              </a:spcBef>
              <a:buNone/>
            </a:pPr>
            <a:r>
              <a:rPr lang="en-US" sz="2400" i="1" dirty="0" smtClean="0"/>
              <a:t>Notre Dame</a:t>
            </a:r>
            <a:endParaRPr sz="2400" i="1" dirty="0"/>
          </a:p>
        </p:txBody>
      </p:sp>
      <p:pic>
        <p:nvPicPr>
          <p:cNvPr id="2" name="Picture 1"/>
          <p:cNvPicPr>
            <a:picLocks noChangeAspect="1"/>
          </p:cNvPicPr>
          <p:nvPr/>
        </p:nvPicPr>
        <p:blipFill>
          <a:blip r:embed="rId3"/>
          <a:stretch>
            <a:fillRect/>
          </a:stretch>
        </p:blipFill>
        <p:spPr>
          <a:xfrm>
            <a:off x="601733" y="924908"/>
            <a:ext cx="5657482" cy="4142614"/>
          </a:xfrm>
          <a:prstGeom prst="rect">
            <a:avLst/>
          </a:prstGeom>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How do we prepare for implementation?</a:t>
            </a:r>
            <a:endParaRPr lang="en" dirty="0"/>
          </a:p>
        </p:txBody>
      </p:sp>
      <p:sp>
        <p:nvSpPr>
          <p:cNvPr id="194" name="Shape 194"/>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800" dirty="0"/>
              <a:t>Deciding what to </a:t>
            </a:r>
            <a:r>
              <a:rPr lang="en" sz="2800" dirty="0" smtClean="0"/>
              <a:t>migrate </a:t>
            </a:r>
          </a:p>
          <a:p>
            <a:pPr marL="724662" lvl="2" indent="-419100">
              <a:buClr>
                <a:srgbClr val="000000"/>
              </a:buClr>
              <a:buSzPct val="100000"/>
              <a:buFont typeface="Arial"/>
              <a:buChar char="●"/>
            </a:pPr>
            <a:r>
              <a:rPr lang="en" sz="1900" dirty="0" smtClean="0"/>
              <a:t>i.e., </a:t>
            </a:r>
            <a:r>
              <a:rPr lang="en" sz="1900" dirty="0"/>
              <a:t>t</a:t>
            </a:r>
            <a:r>
              <a:rPr lang="en" sz="1900" dirty="0" smtClean="0"/>
              <a:t>here may be old, outdated data or records in Millennium that do not need to be migrated</a:t>
            </a:r>
            <a:endParaRPr lang="en" sz="1900" dirty="0"/>
          </a:p>
          <a:p>
            <a:pPr marL="457200" lvl="0" indent="-419100">
              <a:spcBef>
                <a:spcPts val="0"/>
              </a:spcBef>
              <a:buClr>
                <a:srgbClr val="000000"/>
              </a:buClr>
              <a:buSzPct val="100000"/>
              <a:buFont typeface="Arial"/>
              <a:buChar char="●"/>
            </a:pPr>
            <a:r>
              <a:rPr lang="en" sz="2800" dirty="0"/>
              <a:t>Data Cleanup </a:t>
            </a:r>
            <a:endParaRPr lang="en" sz="2800" dirty="0" smtClean="0"/>
          </a:p>
          <a:p>
            <a:pPr marL="724662" lvl="2" indent="-419100">
              <a:buClr>
                <a:srgbClr val="000000"/>
              </a:buClr>
              <a:buSzPct val="100000"/>
              <a:buFont typeface="Arial"/>
              <a:buChar char="●"/>
            </a:pPr>
            <a:r>
              <a:rPr lang="en" sz="2200" dirty="0" smtClean="0"/>
              <a:t>e.g</a:t>
            </a:r>
            <a:r>
              <a:rPr lang="en" sz="2200" dirty="0"/>
              <a:t>., </a:t>
            </a:r>
            <a:r>
              <a:rPr lang="en" sz="2200" dirty="0" smtClean="0"/>
              <a:t>checking for OCLC </a:t>
            </a:r>
            <a:r>
              <a:rPr lang="en" sz="2200" dirty="0"/>
              <a:t>Numbers in </a:t>
            </a:r>
            <a:r>
              <a:rPr lang="en" sz="2200" dirty="0" smtClean="0"/>
              <a:t>records</a:t>
            </a:r>
          </a:p>
          <a:p>
            <a:pPr marL="457200" lvl="0" indent="-419100">
              <a:spcBef>
                <a:spcPts val="0"/>
              </a:spcBef>
              <a:buClr>
                <a:srgbClr val="000000"/>
              </a:buClr>
              <a:buSzPct val="100000"/>
              <a:buFont typeface="Arial"/>
              <a:buChar char="●"/>
            </a:pPr>
            <a:r>
              <a:rPr lang="en" sz="2800" dirty="0" smtClean="0"/>
              <a:t>Documenting workflows</a:t>
            </a:r>
          </a:p>
          <a:p>
            <a:pPr marL="587502" lvl="1" indent="-419100">
              <a:buClr>
                <a:srgbClr val="000000"/>
              </a:buClr>
              <a:buSzPct val="100000"/>
              <a:buFont typeface="Arial"/>
              <a:buChar char="●"/>
            </a:pPr>
            <a:r>
              <a:rPr lang="en" sz="2500" dirty="0" smtClean="0"/>
              <a:t>It will be helpful to document the </a:t>
            </a:r>
            <a:r>
              <a:rPr lang="en" sz="2500" b="1" dirty="0" smtClean="0"/>
              <a:t>goals</a:t>
            </a:r>
            <a:r>
              <a:rPr lang="en" sz="2500" dirty="0" smtClean="0"/>
              <a:t> of regular workflows</a:t>
            </a:r>
            <a:endParaRPr lang="en" sz="25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200" dirty="0"/>
              <a:t>How will Millennium data be preserved?	</a:t>
            </a:r>
          </a:p>
        </p:txBody>
      </p:sp>
      <p:sp>
        <p:nvSpPr>
          <p:cNvPr id="200" name="Shape 200"/>
          <p:cNvSpPr txBox="1">
            <a:spLocks noGrp="1"/>
          </p:cNvSpPr>
          <p:nvPr>
            <p:ph type="body" idx="1"/>
          </p:nvPr>
        </p:nvSpPr>
        <p:spPr>
          <a:prstGeom prst="rect">
            <a:avLst/>
          </a:prstGeom>
        </p:spPr>
        <p:txBody>
          <a:bodyPr lIns="91425" tIns="91425" rIns="91425" bIns="91425" anchor="t" anchorCtr="0">
            <a:noAutofit/>
          </a:bodyPr>
          <a:lstStyle/>
          <a:p>
            <a:pPr marL="38100" lvl="0" indent="0" rtl="0">
              <a:spcBef>
                <a:spcPts val="0"/>
              </a:spcBef>
              <a:buClr>
                <a:srgbClr val="000000"/>
              </a:buClr>
              <a:buSzPct val="100000"/>
              <a:buNone/>
            </a:pPr>
            <a:r>
              <a:rPr lang="en" sz="3200" dirty="0"/>
              <a:t>Data will be exported and </a:t>
            </a:r>
            <a:r>
              <a:rPr lang="en" sz="3200" dirty="0" smtClean="0"/>
              <a:t>preserved (as spreadsheets in many cases) </a:t>
            </a:r>
            <a:r>
              <a:rPr lang="en" sz="3200" dirty="0"/>
              <a:t>during migration for future </a:t>
            </a:r>
            <a:r>
              <a:rPr lang="en" sz="3200" dirty="0" smtClean="0"/>
              <a:t>reference.</a:t>
            </a:r>
          </a:p>
          <a:p>
            <a:pPr marL="38100" lvl="0" indent="0" rtl="0">
              <a:spcBef>
                <a:spcPts val="0"/>
              </a:spcBef>
              <a:buClr>
                <a:srgbClr val="000000"/>
              </a:buClr>
              <a:buSzPct val="100000"/>
              <a:buNone/>
            </a:pPr>
            <a:endParaRPr lang="en" sz="3200" dirty="0"/>
          </a:p>
          <a:p>
            <a:pPr marL="38100" lvl="0" indent="0" rtl="0">
              <a:spcBef>
                <a:spcPts val="0"/>
              </a:spcBef>
              <a:buClr>
                <a:srgbClr val="000000"/>
              </a:buClr>
              <a:buSzPct val="100000"/>
              <a:buNone/>
            </a:pPr>
            <a:r>
              <a:rPr lang="en" sz="3200" dirty="0" smtClean="0"/>
              <a:t>The CSUN Project Manager and Working Groups will work with faculty and staff to identify data for preservation.</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How will I be trained?</a:t>
            </a:r>
          </a:p>
        </p:txBody>
      </p:sp>
      <p:sp>
        <p:nvSpPr>
          <p:cNvPr id="206" name="Shape 206"/>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3200" dirty="0"/>
              <a:t>Online and in-person training by </a:t>
            </a:r>
            <a:r>
              <a:rPr lang="en" sz="3200" dirty="0" smtClean="0"/>
              <a:t>Ex Libris</a:t>
            </a:r>
            <a:endParaRPr lang="en" sz="3200" dirty="0"/>
          </a:p>
          <a:p>
            <a:pPr marL="914400" lvl="1" indent="-381000" rtl="0">
              <a:spcBef>
                <a:spcPts val="0"/>
              </a:spcBef>
              <a:buClr>
                <a:schemeClr val="dk1"/>
              </a:buClr>
              <a:buSzPct val="80000"/>
              <a:buFont typeface="Courier New"/>
              <a:buChar char="o"/>
            </a:pPr>
            <a:r>
              <a:rPr lang="en" sz="2000" dirty="0">
                <a:solidFill>
                  <a:schemeClr val="dk1"/>
                </a:solidFill>
              </a:rPr>
              <a:t>Online </a:t>
            </a:r>
            <a:r>
              <a:rPr lang="en" sz="2000" dirty="0" smtClean="0">
                <a:solidFill>
                  <a:schemeClr val="dk1"/>
                </a:solidFill>
              </a:rPr>
              <a:t>training via ExLibris-created Moodle </a:t>
            </a:r>
            <a:r>
              <a:rPr lang="en" sz="2000" dirty="0">
                <a:solidFill>
                  <a:schemeClr val="dk1"/>
                </a:solidFill>
              </a:rPr>
              <a:t>courses </a:t>
            </a:r>
            <a:r>
              <a:rPr lang="en" sz="2000" dirty="0" smtClean="0">
                <a:solidFill>
                  <a:schemeClr val="dk1"/>
                </a:solidFill>
              </a:rPr>
              <a:t>(starting in October 2015 and available on-demand)</a:t>
            </a:r>
          </a:p>
          <a:p>
            <a:pPr marL="533400" lvl="1" indent="0" rtl="0">
              <a:spcBef>
                <a:spcPts val="0"/>
              </a:spcBef>
              <a:buClr>
                <a:schemeClr val="dk1"/>
              </a:buClr>
              <a:buSzPct val="80000"/>
              <a:buNone/>
            </a:pPr>
            <a:endParaRPr lang="en" sz="2000" dirty="0">
              <a:solidFill>
                <a:schemeClr val="dk1"/>
              </a:solidFill>
            </a:endParaRPr>
          </a:p>
          <a:p>
            <a:pPr marL="914400" lvl="1" indent="-381000" rtl="0">
              <a:spcBef>
                <a:spcPts val="0"/>
              </a:spcBef>
              <a:buClr>
                <a:schemeClr val="dk1"/>
              </a:buClr>
              <a:buSzPct val="80000"/>
              <a:buFont typeface="Courier New"/>
              <a:buChar char="o"/>
            </a:pPr>
            <a:r>
              <a:rPr lang="en" sz="2000" dirty="0">
                <a:solidFill>
                  <a:schemeClr val="dk1"/>
                </a:solidFill>
              </a:rPr>
              <a:t>Weekly Q&amp;A sessions with project </a:t>
            </a:r>
            <a:r>
              <a:rPr lang="en" sz="2000" dirty="0" smtClean="0">
                <a:solidFill>
                  <a:schemeClr val="dk1"/>
                </a:solidFill>
              </a:rPr>
              <a:t>managers across CSU</a:t>
            </a:r>
          </a:p>
          <a:p>
            <a:pPr marL="533400" lvl="1" indent="0" rtl="0">
              <a:spcBef>
                <a:spcPts val="0"/>
              </a:spcBef>
              <a:buClr>
                <a:schemeClr val="dk1"/>
              </a:buClr>
              <a:buSzPct val="80000"/>
              <a:buNone/>
            </a:pPr>
            <a:endParaRPr lang="en" sz="2000" dirty="0">
              <a:solidFill>
                <a:schemeClr val="dk1"/>
              </a:solidFill>
            </a:endParaRPr>
          </a:p>
          <a:p>
            <a:pPr marL="914400" lvl="1" indent="-381000" rtl="0">
              <a:spcBef>
                <a:spcPts val="0"/>
              </a:spcBef>
              <a:buClr>
                <a:schemeClr val="dk1"/>
              </a:buClr>
              <a:buSzPct val="80000"/>
              <a:buFont typeface="Courier New"/>
              <a:buChar char="o"/>
            </a:pPr>
            <a:r>
              <a:rPr lang="en" sz="2000" dirty="0">
                <a:solidFill>
                  <a:schemeClr val="dk1"/>
                </a:solidFill>
              </a:rPr>
              <a:t>In-person regional training summer 2016, likely for those doing system </a:t>
            </a:r>
            <a:r>
              <a:rPr lang="en" sz="2000" dirty="0" smtClean="0">
                <a:solidFill>
                  <a:schemeClr val="dk1"/>
                </a:solidFill>
              </a:rPr>
              <a:t>configuration, such as coordinators and supervisors</a:t>
            </a:r>
          </a:p>
          <a:p>
            <a:pPr marL="533400" lvl="1" indent="0" rtl="0">
              <a:spcBef>
                <a:spcPts val="0"/>
              </a:spcBef>
              <a:buClr>
                <a:schemeClr val="dk1"/>
              </a:buClr>
              <a:buSzPct val="80000"/>
              <a:buNone/>
            </a:pPr>
            <a:endParaRPr lang="en" sz="2000" dirty="0" smtClean="0">
              <a:solidFill>
                <a:schemeClr val="dk1"/>
              </a:solidFill>
            </a:endParaRPr>
          </a:p>
          <a:p>
            <a:pPr marL="914400" lvl="1" indent="-381000" rtl="0">
              <a:spcBef>
                <a:spcPts val="0"/>
              </a:spcBef>
              <a:buClr>
                <a:schemeClr val="dk1"/>
              </a:buClr>
              <a:buSzPct val="80000"/>
              <a:buFont typeface="Courier New"/>
              <a:buChar char="o"/>
            </a:pPr>
            <a:r>
              <a:rPr lang="en" sz="2000" dirty="0" smtClean="0">
                <a:solidFill>
                  <a:schemeClr val="dk1"/>
                </a:solidFill>
              </a:rPr>
              <a:t>Additional training in 2017 TBD</a:t>
            </a:r>
            <a:endParaRPr lang="en" sz="20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smtClean="0"/>
              <a:t>Where can I find documentation?</a:t>
            </a:r>
            <a:endParaRPr lang="en" dirty="0"/>
          </a:p>
        </p:txBody>
      </p:sp>
      <p:sp>
        <p:nvSpPr>
          <p:cNvPr id="212" name="Shape 212"/>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480"/>
              </a:spcBef>
              <a:buClr>
                <a:schemeClr val="dk1"/>
              </a:buClr>
              <a:buSzPct val="100000"/>
              <a:buFont typeface="Arial"/>
              <a:buChar char="●"/>
            </a:pPr>
            <a:r>
              <a:rPr lang="en" sz="2400" dirty="0">
                <a:solidFill>
                  <a:schemeClr val="dk1"/>
                </a:solidFill>
              </a:rPr>
              <a:t>Ex Libris Documentation</a:t>
            </a:r>
          </a:p>
          <a:p>
            <a:pPr marL="914400" lvl="1" indent="-381000" rtl="0">
              <a:spcBef>
                <a:spcPts val="0"/>
              </a:spcBef>
              <a:buClr>
                <a:schemeClr val="dk1"/>
              </a:buClr>
              <a:buSzPct val="80000"/>
              <a:buFont typeface="Courier New"/>
              <a:buChar char="o"/>
            </a:pPr>
            <a:r>
              <a:rPr lang="en" sz="3000" u="sng" dirty="0">
                <a:solidFill>
                  <a:schemeClr val="hlink"/>
                </a:solidFill>
                <a:hlinkClick r:id="rId3"/>
              </a:rPr>
              <a:t>http://www.customercenter.exlibrisgroup.com/</a:t>
            </a:r>
          </a:p>
          <a:p>
            <a:pPr marL="1371600" lvl="2" indent="-419100" rtl="0">
              <a:spcBef>
                <a:spcPts val="360"/>
              </a:spcBef>
              <a:buClr>
                <a:schemeClr val="dk1"/>
              </a:buClr>
              <a:buSzPct val="100000"/>
              <a:buFont typeface="Wingdings"/>
              <a:buChar char="§"/>
            </a:pPr>
            <a:r>
              <a:rPr lang="en" sz="3000" dirty="0">
                <a:solidFill>
                  <a:schemeClr val="dk1"/>
                </a:solidFill>
              </a:rPr>
              <a:t>Username: 01CALS</a:t>
            </a:r>
          </a:p>
          <a:p>
            <a:pPr marL="1371600" lvl="2" indent="-419100" rtl="0">
              <a:spcBef>
                <a:spcPts val="360"/>
              </a:spcBef>
              <a:buClr>
                <a:schemeClr val="dk1"/>
              </a:buClr>
              <a:buSzPct val="100000"/>
              <a:buFont typeface="Wingdings"/>
              <a:buChar char="§"/>
            </a:pPr>
            <a:r>
              <a:rPr lang="en" sz="3000" dirty="0">
                <a:solidFill>
                  <a:schemeClr val="dk1"/>
                </a:solidFill>
              </a:rPr>
              <a:t>Password: 2253</a:t>
            </a:r>
          </a:p>
          <a:p>
            <a:pPr marR="0" lvl="0" algn="l" rtl="0">
              <a:lnSpc>
                <a:spcPct val="100000"/>
              </a:lnSpc>
              <a:spcBef>
                <a:spcPts val="600"/>
              </a:spcBef>
              <a:spcAft>
                <a:spcPts val="0"/>
              </a:spcAft>
              <a:buNone/>
            </a:pPr>
            <a:endParaRPr sz="3000"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What other resources are available?</a:t>
            </a:r>
            <a:endParaRPr lang="en" dirty="0"/>
          </a:p>
        </p:txBody>
      </p:sp>
      <p:sp>
        <p:nvSpPr>
          <p:cNvPr id="218" name="Shape 218"/>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3200" dirty="0">
                <a:solidFill>
                  <a:schemeClr val="dk1"/>
                </a:solidFill>
              </a:rPr>
              <a:t>Ex </a:t>
            </a:r>
            <a:r>
              <a:rPr lang="en" sz="3200" dirty="0" smtClean="0">
                <a:solidFill>
                  <a:schemeClr val="dk1"/>
                </a:solidFill>
              </a:rPr>
              <a:t>Libris / CSUN </a:t>
            </a:r>
            <a:r>
              <a:rPr lang="en" sz="3200" dirty="0">
                <a:solidFill>
                  <a:schemeClr val="dk1"/>
                </a:solidFill>
              </a:rPr>
              <a:t>Community resources</a:t>
            </a:r>
          </a:p>
          <a:p>
            <a:pPr marL="914400" lvl="1" indent="-381000" rtl="0">
              <a:spcBef>
                <a:spcPts val="0"/>
              </a:spcBef>
              <a:buClr>
                <a:schemeClr val="dk1"/>
              </a:buClr>
              <a:buSzPct val="80000"/>
              <a:buFont typeface="Courier New"/>
              <a:buChar char="o"/>
            </a:pPr>
            <a:r>
              <a:rPr lang="en" sz="2400" dirty="0">
                <a:solidFill>
                  <a:schemeClr val="dk1"/>
                </a:solidFill>
              </a:rPr>
              <a:t>CSUN ULMS Blog</a:t>
            </a:r>
          </a:p>
          <a:p>
            <a:pPr marL="914400" lvl="1" indent="-381000" rtl="0">
              <a:spcBef>
                <a:spcPts val="0"/>
              </a:spcBef>
              <a:buClr>
                <a:schemeClr val="dk1"/>
              </a:buClr>
              <a:buSzPct val="80000"/>
              <a:buFont typeface="Courier New"/>
              <a:buChar char="o"/>
            </a:pPr>
            <a:r>
              <a:rPr lang="en" sz="2400" dirty="0">
                <a:solidFill>
                  <a:schemeClr val="dk1"/>
                </a:solidFill>
              </a:rPr>
              <a:t>CSU Project Management Site </a:t>
            </a:r>
            <a:r>
              <a:rPr lang="en" sz="1600" dirty="0" smtClean="0">
                <a:solidFill>
                  <a:schemeClr val="dk1"/>
                </a:solidFill>
              </a:rPr>
              <a:t>(Confluence system under construction)</a:t>
            </a:r>
            <a:endParaRPr lang="en" sz="1600" dirty="0">
              <a:solidFill>
                <a:schemeClr val="dk1"/>
              </a:solidFill>
            </a:endParaRPr>
          </a:p>
          <a:p>
            <a:pPr marL="914400" lvl="1" indent="-381000" rtl="0">
              <a:spcBef>
                <a:spcPts val="0"/>
              </a:spcBef>
              <a:buClr>
                <a:schemeClr val="dk1"/>
              </a:buClr>
              <a:buSzPct val="80000"/>
              <a:buFont typeface="Courier New"/>
              <a:buChar char="o"/>
            </a:pPr>
            <a:r>
              <a:rPr lang="en" sz="2400" dirty="0">
                <a:solidFill>
                  <a:schemeClr val="dk1"/>
                </a:solidFill>
              </a:rPr>
              <a:t>Primo Listserv</a:t>
            </a:r>
          </a:p>
          <a:p>
            <a:pPr marL="914400" lvl="1" indent="-381000" rtl="0">
              <a:spcBef>
                <a:spcPts val="0"/>
              </a:spcBef>
              <a:buClr>
                <a:schemeClr val="dk1"/>
              </a:buClr>
              <a:buSzPct val="80000"/>
              <a:buFont typeface="Courier New"/>
              <a:buChar char="o"/>
            </a:pPr>
            <a:r>
              <a:rPr lang="en" sz="2400" dirty="0">
                <a:solidFill>
                  <a:schemeClr val="dk1"/>
                </a:solidFill>
              </a:rPr>
              <a:t>Alma Listserv</a:t>
            </a:r>
          </a:p>
          <a:p>
            <a:pPr marL="914400" lvl="1" indent="-381000" rtl="0">
              <a:spcBef>
                <a:spcPts val="0"/>
              </a:spcBef>
              <a:buClr>
                <a:schemeClr val="dk1"/>
              </a:buClr>
              <a:buSzPct val="80000"/>
              <a:buFont typeface="Courier New"/>
              <a:buChar char="o"/>
            </a:pPr>
            <a:r>
              <a:rPr lang="en" sz="2400" dirty="0">
                <a:solidFill>
                  <a:schemeClr val="dk1"/>
                </a:solidFill>
              </a:rPr>
              <a:t>ELUNA (Ex Libris Users of North America)</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How will my job change?</a:t>
            </a:r>
          </a:p>
        </p:txBody>
      </p:sp>
      <p:sp>
        <p:nvSpPr>
          <p:cNvPr id="224" name="Shape 224"/>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400" dirty="0"/>
              <a:t>More </a:t>
            </a:r>
            <a:r>
              <a:rPr lang="en" sz="2400" dirty="0" smtClean="0"/>
              <a:t>opportunity for collaboration </a:t>
            </a:r>
            <a:r>
              <a:rPr lang="en" sz="2400" dirty="0"/>
              <a:t>with other CSU staff</a:t>
            </a:r>
          </a:p>
          <a:p>
            <a:pPr marL="457200" lvl="0" indent="-419100" rtl="0">
              <a:spcBef>
                <a:spcPts val="0"/>
              </a:spcBef>
              <a:buClr>
                <a:srgbClr val="000000"/>
              </a:buClr>
              <a:buSzPct val="100000"/>
              <a:buFont typeface="Arial"/>
              <a:buChar char="●"/>
            </a:pPr>
            <a:r>
              <a:rPr lang="en" sz="2400" dirty="0"/>
              <a:t>More </a:t>
            </a:r>
            <a:r>
              <a:rPr lang="en" sz="2400" dirty="0" smtClean="0"/>
              <a:t>opportunities for cross-training</a:t>
            </a:r>
            <a:endParaRPr lang="en" sz="2400" dirty="0"/>
          </a:p>
          <a:p>
            <a:pPr marL="457200" lvl="0" indent="-419100" rtl="0">
              <a:spcBef>
                <a:spcPts val="0"/>
              </a:spcBef>
              <a:buClr>
                <a:srgbClr val="000000"/>
              </a:buClr>
              <a:buSzPct val="100000"/>
              <a:buFont typeface="Arial"/>
              <a:buChar char="●"/>
            </a:pPr>
            <a:r>
              <a:rPr lang="en" sz="2400" dirty="0"/>
              <a:t>More time devoted to training and implementation of the new system</a:t>
            </a:r>
          </a:p>
          <a:p>
            <a:pPr marL="457200" lvl="0" indent="-419100" rtl="0">
              <a:spcBef>
                <a:spcPts val="0"/>
              </a:spcBef>
              <a:buClr>
                <a:srgbClr val="000000"/>
              </a:buClr>
              <a:buSzPct val="100000"/>
              <a:buFont typeface="Arial"/>
              <a:buChar char="●"/>
            </a:pPr>
            <a:r>
              <a:rPr lang="en" sz="2400" dirty="0"/>
              <a:t>Opportunity to fix workarounds and solve old problems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Why the ULMS</a:t>
            </a:r>
            <a:r>
              <a:rPr lang="en" dirty="0"/>
              <a:t>?</a:t>
            </a:r>
          </a:p>
        </p:txBody>
      </p:sp>
      <p:sp>
        <p:nvSpPr>
          <p:cNvPr id="109" name="Shape 109"/>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b="1" dirty="0" smtClean="0"/>
              <a:t>Strategically/ Fiscally:</a:t>
            </a:r>
            <a:endParaRPr lang="en" b="1" dirty="0"/>
          </a:p>
          <a:p>
            <a:pPr rtl="0">
              <a:spcBef>
                <a:spcPts val="0"/>
              </a:spcBef>
              <a:buClrTx/>
              <a:buFont typeface="Arial" panose="020B0604020202020204" pitchFamily="34" charset="0"/>
              <a:buChar char="•"/>
            </a:pPr>
            <a:r>
              <a:rPr lang="en" sz="2000" dirty="0" smtClean="0"/>
              <a:t>  Individual contracts with multiple disparate vendors cost more</a:t>
            </a:r>
          </a:p>
          <a:p>
            <a:pPr rtl="0">
              <a:spcBef>
                <a:spcPts val="0"/>
              </a:spcBef>
              <a:buClrTx/>
              <a:buFont typeface="Arial" panose="020B0604020202020204" pitchFamily="34" charset="0"/>
              <a:buChar char="•"/>
            </a:pPr>
            <a:r>
              <a:rPr lang="en" sz="2000" dirty="0"/>
              <a:t> </a:t>
            </a:r>
            <a:r>
              <a:rPr lang="en" sz="2000" dirty="0" smtClean="0"/>
              <a:t> Some campuses face cost/staffing barriers to implement new systems</a:t>
            </a:r>
          </a:p>
          <a:p>
            <a:pPr rtl="0">
              <a:spcBef>
                <a:spcPts val="0"/>
              </a:spcBef>
              <a:buClrTx/>
              <a:buFont typeface="Arial" panose="020B0604020202020204" pitchFamily="34" charset="0"/>
              <a:buChar char="•"/>
            </a:pPr>
            <a:r>
              <a:rPr lang="en" sz="2000" dirty="0" smtClean="0"/>
              <a:t>  Productivity costs are higher in separate systems from duplication of effort</a:t>
            </a:r>
          </a:p>
          <a:p>
            <a:pPr rtl="0">
              <a:spcBef>
                <a:spcPts val="0"/>
              </a:spcBef>
              <a:buClrTx/>
              <a:buFont typeface="Arial" panose="020B0604020202020204" pitchFamily="34" charset="0"/>
              <a:buChar char="•"/>
            </a:pPr>
            <a:r>
              <a:rPr lang="en" sz="2000" dirty="0"/>
              <a:t> </a:t>
            </a:r>
            <a:r>
              <a:rPr lang="en" sz="2000" dirty="0" smtClean="0"/>
              <a:t> Our current systems are now “legacy systems</a:t>
            </a:r>
            <a:r>
              <a:rPr lang="en" sz="1800" dirty="0" smtClean="0"/>
              <a:t>”</a:t>
            </a:r>
            <a:endParaRPr lang="en" sz="1800" dirty="0"/>
          </a:p>
          <a:p>
            <a:pPr rtl="0">
              <a:spcBef>
                <a:spcPts val="0"/>
              </a:spcBef>
              <a:buNone/>
            </a:pPr>
            <a:endParaRPr lang="en" dirty="0" smtClean="0"/>
          </a:p>
          <a:p>
            <a:pPr rtl="0">
              <a:spcBef>
                <a:spcPts val="0"/>
              </a:spcBef>
              <a:buNone/>
            </a:pPr>
            <a:r>
              <a:rPr lang="en" sz="1800" b="1" dirty="0" smtClean="0"/>
              <a:t>Benefits for </a:t>
            </a:r>
            <a:r>
              <a:rPr lang="en" sz="1800" b="1" dirty="0"/>
              <a:t>end users (students and CSUN faculty): </a:t>
            </a:r>
          </a:p>
          <a:p>
            <a:pPr marL="323850" indent="-285750">
              <a:buClr>
                <a:srgbClr val="000000"/>
              </a:buClr>
              <a:buFont typeface="Arial" panose="020B0604020202020204" pitchFamily="34" charset="0"/>
              <a:buChar char="•"/>
            </a:pPr>
            <a:r>
              <a:rPr lang="en" sz="2000" dirty="0"/>
              <a:t>O</a:t>
            </a:r>
            <a:r>
              <a:rPr lang="en" sz="2000" dirty="0" smtClean="0"/>
              <a:t>ne </a:t>
            </a:r>
            <a:r>
              <a:rPr lang="en" sz="2000" dirty="0"/>
              <a:t>search tool </a:t>
            </a:r>
            <a:r>
              <a:rPr lang="en" sz="2000" dirty="0" smtClean="0"/>
              <a:t>across resources, including digital archives and other assets</a:t>
            </a:r>
            <a:endParaRPr lang="en" sz="2000" dirty="0"/>
          </a:p>
          <a:p>
            <a:pPr marL="323850" indent="-285750">
              <a:buClr>
                <a:srgbClr val="000000"/>
              </a:buClr>
              <a:buFont typeface="Arial" panose="020B0604020202020204" pitchFamily="34" charset="0"/>
              <a:buChar char="•"/>
            </a:pPr>
            <a:r>
              <a:rPr lang="en" sz="2000" dirty="0"/>
              <a:t>R</a:t>
            </a:r>
            <a:r>
              <a:rPr lang="en" sz="2000" dirty="0" smtClean="0"/>
              <a:t>eady </a:t>
            </a:r>
            <a:r>
              <a:rPr lang="en" sz="2000" dirty="0"/>
              <a:t>access to CSU-wide holdings </a:t>
            </a:r>
          </a:p>
          <a:p>
            <a:pPr marL="323850" indent="-285750">
              <a:buClr>
                <a:srgbClr val="000000"/>
              </a:buClr>
              <a:buFont typeface="Arial" panose="020B0604020202020204" pitchFamily="34" charset="0"/>
              <a:buChar char="•"/>
            </a:pPr>
            <a:r>
              <a:rPr lang="en" sz="2000" dirty="0"/>
              <a:t>P</a:t>
            </a:r>
            <a:r>
              <a:rPr lang="en" sz="2000" dirty="0" smtClean="0"/>
              <a:t>otential </a:t>
            </a:r>
            <a:r>
              <a:rPr lang="en" sz="2000" dirty="0"/>
              <a:t>for additional indexed content in discovery</a:t>
            </a:r>
          </a:p>
          <a:p>
            <a:pPr marL="323850" indent="-285750">
              <a:buClr>
                <a:srgbClr val="000000"/>
              </a:buClr>
              <a:buFont typeface="Arial" panose="020B0604020202020204" pitchFamily="34" charset="0"/>
              <a:buChar char="•"/>
            </a:pPr>
            <a:r>
              <a:rPr lang="en" sz="2000" dirty="0"/>
              <a:t>P</a:t>
            </a:r>
            <a:r>
              <a:rPr lang="en" sz="2000" dirty="0" smtClean="0"/>
              <a:t>otential </a:t>
            </a:r>
            <a:r>
              <a:rPr lang="en" sz="2000" dirty="0"/>
              <a:t>for new services</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 have time?</a:t>
            </a:r>
            <a:endParaRPr lang="en-US" dirty="0"/>
          </a:p>
        </p:txBody>
      </p:sp>
      <p:sp>
        <p:nvSpPr>
          <p:cNvPr id="3" name="Text Placeholder 2"/>
          <p:cNvSpPr>
            <a:spLocks noGrp="1"/>
          </p:cNvSpPr>
          <p:nvPr>
            <p:ph type="body" idx="1"/>
          </p:nvPr>
        </p:nvSpPr>
        <p:spPr/>
        <p:txBody>
          <a:bodyPr>
            <a:normAutofit/>
          </a:bodyPr>
          <a:lstStyle/>
          <a:p>
            <a:r>
              <a:rPr lang="en-US" sz="2400" dirty="0" smtClean="0"/>
              <a:t>Each staff </a:t>
            </a:r>
            <a:r>
              <a:rPr lang="en-US" sz="2400" dirty="0"/>
              <a:t>supervisor will work with each employee affected by the migration to help prioritize and organize his or her time as we transition from Innovative to Ex </a:t>
            </a:r>
            <a:r>
              <a:rPr lang="en-US" sz="2400" dirty="0" err="1"/>
              <a:t>Libris</a:t>
            </a:r>
            <a:r>
              <a:rPr lang="en-US" sz="2400" dirty="0"/>
              <a:t>.  </a:t>
            </a:r>
            <a:endParaRPr lang="en-US" sz="2400" dirty="0" smtClean="0"/>
          </a:p>
          <a:p>
            <a:pPr marL="0" indent="0">
              <a:buNone/>
            </a:pPr>
            <a:endParaRPr lang="en-US" sz="2400" dirty="0" smtClean="0"/>
          </a:p>
          <a:p>
            <a:r>
              <a:rPr lang="en-US" sz="2400" dirty="0" smtClean="0"/>
              <a:t>While </a:t>
            </a:r>
            <a:r>
              <a:rPr lang="en-US" sz="2400" dirty="0"/>
              <a:t>local processes will vary from campus to campus, </a:t>
            </a:r>
            <a:r>
              <a:rPr lang="en-US" sz="2400" dirty="0" smtClean="0"/>
              <a:t>it is possible that </a:t>
            </a:r>
            <a:r>
              <a:rPr lang="en-US" sz="2400" dirty="0"/>
              <a:t>the CSU </a:t>
            </a:r>
            <a:r>
              <a:rPr lang="en-US" sz="2400" dirty="0" err="1"/>
              <a:t>systemwide</a:t>
            </a:r>
            <a:r>
              <a:rPr lang="en-US" sz="2400" dirty="0"/>
              <a:t> working groups </a:t>
            </a:r>
            <a:r>
              <a:rPr lang="en-US" sz="2400" dirty="0" smtClean="0"/>
              <a:t>may make </a:t>
            </a:r>
            <a:r>
              <a:rPr lang="en-US" sz="2400" dirty="0"/>
              <a:t>recommendations to the campuses in regard to some suggested ways to handle what we might call “parallel work </a:t>
            </a:r>
            <a:r>
              <a:rPr lang="en-US" sz="2400" dirty="0" smtClean="0"/>
              <a:t>flows” during migration.</a:t>
            </a:r>
            <a:r>
              <a:rPr lang="en-US" sz="2400" dirty="0"/>
              <a:t> </a:t>
            </a:r>
          </a:p>
        </p:txBody>
      </p:sp>
    </p:spTree>
    <p:extLst>
      <p:ext uri="{BB962C8B-B14F-4D97-AF65-F5344CB8AC3E}">
        <p14:creationId xmlns:p14="http://schemas.microsoft.com/office/powerpoint/2010/main" val="737759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What are the future possibilities?</a:t>
            </a:r>
            <a:endParaRPr lang="en" dirty="0"/>
          </a:p>
        </p:txBody>
      </p:sp>
      <p:sp>
        <p:nvSpPr>
          <p:cNvPr id="230" name="Shape 230"/>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sz="2800" dirty="0"/>
              <a:t>Future consortial resource sharing (print and electronic</a:t>
            </a:r>
            <a:r>
              <a:rPr lang="en" sz="2800" dirty="0" smtClean="0"/>
              <a:t>)</a:t>
            </a:r>
          </a:p>
          <a:p>
            <a:pPr marL="38100" lvl="0" indent="0" rtl="0">
              <a:spcBef>
                <a:spcPts val="0"/>
              </a:spcBef>
              <a:buClr>
                <a:srgbClr val="000000"/>
              </a:buClr>
              <a:buSzPct val="100000"/>
              <a:buNone/>
            </a:pPr>
            <a:endParaRPr lang="en" sz="2800" dirty="0"/>
          </a:p>
          <a:p>
            <a:pPr marL="457200" lvl="0" indent="-419100" rtl="0">
              <a:spcBef>
                <a:spcPts val="0"/>
              </a:spcBef>
              <a:buClr>
                <a:srgbClr val="000000"/>
              </a:buClr>
              <a:buSzPct val="100000"/>
              <a:buFont typeface="Arial"/>
              <a:buChar char="●"/>
            </a:pPr>
            <a:r>
              <a:rPr lang="en" sz="2800" dirty="0"/>
              <a:t>Improved services for distance </a:t>
            </a:r>
            <a:r>
              <a:rPr lang="en" sz="2800" dirty="0" smtClean="0"/>
              <a:t>students</a:t>
            </a:r>
          </a:p>
          <a:p>
            <a:pPr marL="38100" lvl="0" indent="0" rtl="0">
              <a:spcBef>
                <a:spcPts val="0"/>
              </a:spcBef>
              <a:buClr>
                <a:srgbClr val="000000"/>
              </a:buClr>
              <a:buSzPct val="100000"/>
              <a:buNone/>
            </a:pPr>
            <a:endParaRPr lang="en" sz="2800" dirty="0"/>
          </a:p>
          <a:p>
            <a:pPr marL="457200" lvl="0" indent="-419100">
              <a:spcBef>
                <a:spcPts val="0"/>
              </a:spcBef>
              <a:buClr>
                <a:srgbClr val="000000"/>
              </a:buClr>
              <a:buSzPct val="100000"/>
              <a:buFont typeface="Arial"/>
              <a:buChar char="●"/>
            </a:pPr>
            <a:r>
              <a:rPr lang="en" sz="2800" dirty="0"/>
              <a:t>Greater flexibility and extensibility enabling us to prepare for future data structures and systems</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from </a:t>
            </a:r>
            <a:r>
              <a:rPr lang="en-US" dirty="0" err="1" smtClean="0"/>
              <a:t>orbis</a:t>
            </a:r>
            <a:r>
              <a:rPr lang="en-US" dirty="0" smtClean="0"/>
              <a:t> cascade</a:t>
            </a:r>
            <a:endParaRPr lang="en-US" dirty="0"/>
          </a:p>
        </p:txBody>
      </p:sp>
      <p:sp>
        <p:nvSpPr>
          <p:cNvPr id="3" name="Text Placeholder 2"/>
          <p:cNvSpPr>
            <a:spLocks noGrp="1"/>
          </p:cNvSpPr>
          <p:nvPr>
            <p:ph type="body" idx="1"/>
          </p:nvPr>
        </p:nvSpPr>
        <p:spPr/>
        <p:txBody>
          <a:bodyPr>
            <a:normAutofit fontScale="92500" lnSpcReduction="10000"/>
          </a:bodyPr>
          <a:lstStyle/>
          <a:p>
            <a:pPr>
              <a:buClrTx/>
              <a:buFont typeface="Arial" panose="020B0604020202020204" pitchFamily="34" charset="0"/>
              <a:buChar char="•"/>
            </a:pPr>
            <a:r>
              <a:rPr lang="en-US" sz="2400" dirty="0" smtClean="0"/>
              <a:t>  </a:t>
            </a:r>
            <a:r>
              <a:rPr lang="en-US" sz="2400" i="1" dirty="0" smtClean="0"/>
              <a:t>Go </a:t>
            </a:r>
            <a:r>
              <a:rPr lang="en-US" sz="2400" i="1" dirty="0"/>
              <a:t>into the process with eyes wide </a:t>
            </a:r>
            <a:r>
              <a:rPr lang="en-US" sz="2400" i="1" dirty="0" smtClean="0"/>
              <a:t>open</a:t>
            </a:r>
          </a:p>
          <a:p>
            <a:pPr marL="0" indent="0">
              <a:buClrTx/>
              <a:buNone/>
            </a:pPr>
            <a:endParaRPr lang="en-US" sz="2400" i="1" dirty="0"/>
          </a:p>
          <a:p>
            <a:pPr>
              <a:buClrTx/>
              <a:buFont typeface="Arial" panose="020B0604020202020204" pitchFamily="34" charset="0"/>
              <a:buChar char="•"/>
            </a:pPr>
            <a:r>
              <a:rPr lang="en-US" sz="2400" i="1" dirty="0" smtClean="0"/>
              <a:t>  Data clean-up </a:t>
            </a:r>
            <a:r>
              <a:rPr lang="en-US" sz="2400" i="1" dirty="0"/>
              <a:t>pre-migration is </a:t>
            </a:r>
            <a:r>
              <a:rPr lang="en-US" sz="2400" i="1" dirty="0" smtClean="0"/>
              <a:t>important</a:t>
            </a:r>
          </a:p>
          <a:p>
            <a:pPr marL="0" indent="0">
              <a:buClrTx/>
              <a:buNone/>
            </a:pPr>
            <a:endParaRPr lang="en-US" sz="2400" i="1" dirty="0"/>
          </a:p>
          <a:p>
            <a:pPr>
              <a:buClrTx/>
              <a:buFont typeface="Arial" panose="020B0604020202020204" pitchFamily="34" charset="0"/>
              <a:buChar char="•"/>
            </a:pPr>
            <a:r>
              <a:rPr lang="en-US" sz="2400" i="1" dirty="0" smtClean="0"/>
              <a:t>  </a:t>
            </a:r>
            <a:r>
              <a:rPr lang="en-US" sz="2400" b="1" i="1" dirty="0" smtClean="0"/>
              <a:t>Alma </a:t>
            </a:r>
            <a:r>
              <a:rPr lang="en-US" sz="2400" b="1" i="1" dirty="0"/>
              <a:t>is not </a:t>
            </a:r>
            <a:r>
              <a:rPr lang="en-US" sz="2400" b="1" i="1" dirty="0" smtClean="0"/>
              <a:t>Millennium.</a:t>
            </a:r>
            <a:r>
              <a:rPr lang="en-US" sz="2400" i="1" dirty="0" smtClean="0"/>
              <a:t> </a:t>
            </a:r>
            <a:r>
              <a:rPr lang="en-US" sz="2400" i="1" dirty="0"/>
              <a:t>Holding onto current workflows leads to an unhappy experience in </a:t>
            </a:r>
            <a:r>
              <a:rPr lang="en-US" sz="2400" i="1" dirty="0" smtClean="0"/>
              <a:t>Alma.</a:t>
            </a:r>
          </a:p>
          <a:p>
            <a:pPr marL="0" indent="0">
              <a:buClrTx/>
              <a:buNone/>
            </a:pPr>
            <a:endParaRPr lang="en-US" sz="2400" i="1" dirty="0"/>
          </a:p>
          <a:p>
            <a:pPr>
              <a:buClrTx/>
              <a:buFont typeface="Arial" panose="020B0604020202020204" pitchFamily="34" charset="0"/>
              <a:buChar char="•"/>
            </a:pPr>
            <a:r>
              <a:rPr lang="en-US" sz="2400" i="1" dirty="0" smtClean="0"/>
              <a:t>  </a:t>
            </a:r>
            <a:r>
              <a:rPr lang="en-US" sz="2400" i="1" dirty="0" err="1" smtClean="0"/>
              <a:t>ExLibris</a:t>
            </a:r>
            <a:r>
              <a:rPr lang="en-US" sz="2400" i="1" dirty="0" smtClean="0"/>
              <a:t> </a:t>
            </a:r>
            <a:r>
              <a:rPr lang="en-US" sz="2400" i="1" dirty="0"/>
              <a:t>provides responsive support during the entire </a:t>
            </a:r>
            <a:r>
              <a:rPr lang="en-US" sz="2400" i="1" dirty="0" smtClean="0"/>
              <a:t>process</a:t>
            </a:r>
          </a:p>
          <a:p>
            <a:pPr marL="0" indent="0">
              <a:buClrTx/>
              <a:buNone/>
            </a:pPr>
            <a:endParaRPr lang="en-US" sz="2400" i="1" dirty="0"/>
          </a:p>
          <a:p>
            <a:pPr>
              <a:buClrTx/>
              <a:buFont typeface="Arial" panose="020B0604020202020204" pitchFamily="34" charset="0"/>
              <a:buChar char="•"/>
            </a:pPr>
            <a:r>
              <a:rPr lang="en-US" sz="2400" i="1" dirty="0" smtClean="0"/>
              <a:t>  Alma </a:t>
            </a:r>
            <a:r>
              <a:rPr lang="en-US" sz="2400" i="1" dirty="0"/>
              <a:t>is still </a:t>
            </a:r>
            <a:r>
              <a:rPr lang="en-US" sz="2400" i="1" dirty="0" smtClean="0"/>
              <a:t>evolving and maturing</a:t>
            </a:r>
          </a:p>
          <a:p>
            <a:pPr marL="0" indent="0">
              <a:buClrTx/>
              <a:buNone/>
            </a:pPr>
            <a:endParaRPr lang="en-US" sz="2400" i="1" dirty="0"/>
          </a:p>
          <a:p>
            <a:pPr>
              <a:buClrTx/>
              <a:buFont typeface="Arial" panose="020B0604020202020204" pitchFamily="34" charset="0"/>
              <a:buChar char="•"/>
            </a:pPr>
            <a:r>
              <a:rPr lang="en-US" sz="2400" i="1" dirty="0" smtClean="0"/>
              <a:t>  Most believe </a:t>
            </a:r>
            <a:r>
              <a:rPr lang="en-US" sz="2400" i="1" dirty="0"/>
              <a:t>in </a:t>
            </a:r>
            <a:r>
              <a:rPr lang="en-US" sz="2400" i="1" dirty="0" err="1" smtClean="0"/>
              <a:t>ExLibris</a:t>
            </a:r>
            <a:r>
              <a:rPr lang="en-US" sz="2400" i="1" dirty="0"/>
              <a:t>’ vision for the future</a:t>
            </a:r>
          </a:p>
          <a:p>
            <a:endParaRPr lang="en-US" i="1" dirty="0"/>
          </a:p>
        </p:txBody>
      </p:sp>
      <p:pic>
        <p:nvPicPr>
          <p:cNvPr id="1026" name="Picture 2" descr="https://www.orbiscascade.org/img/orbis_cascad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953" y="320352"/>
            <a:ext cx="2047875"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32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Next steps</a:t>
            </a:r>
          </a:p>
        </p:txBody>
      </p:sp>
      <p:sp>
        <p:nvSpPr>
          <p:cNvPr id="242" name="Shape 242"/>
          <p:cNvSpPr txBox="1">
            <a:spLocks noGrp="1"/>
          </p:cNvSpPr>
          <p:nvPr>
            <p:ph type="body" idx="1"/>
          </p:nvPr>
        </p:nvSpPr>
        <p:spPr>
          <a:prstGeom prst="rect">
            <a:avLst/>
          </a:prstGeom>
        </p:spPr>
        <p:txBody>
          <a:bodyPr lIns="91425" tIns="91425" rIns="91425" bIns="91425" anchor="t" anchorCtr="0">
            <a:noAutofit/>
          </a:bodyPr>
          <a:lstStyle/>
          <a:p>
            <a:pPr>
              <a:buClrTx/>
              <a:buFont typeface="Arial" panose="020B0604020202020204" pitchFamily="34" charset="0"/>
              <a:buChar char="•"/>
            </a:pPr>
            <a:r>
              <a:rPr lang="en" sz="2000" b="1" dirty="0"/>
              <a:t>Ongoing Millennium data cleanup through </a:t>
            </a:r>
            <a:r>
              <a:rPr lang="en" sz="2000" b="1" dirty="0" smtClean="0"/>
              <a:t>December</a:t>
            </a:r>
          </a:p>
          <a:p>
            <a:pPr>
              <a:buClrTx/>
              <a:buFont typeface="Arial" panose="020B0604020202020204" pitchFamily="34" charset="0"/>
              <a:buChar char="•"/>
            </a:pPr>
            <a:r>
              <a:rPr lang="en" sz="2000" b="1" dirty="0" smtClean="0"/>
              <a:t>CSUN Working Groups to be formed</a:t>
            </a:r>
          </a:p>
          <a:p>
            <a:pPr lvl="1">
              <a:buClrTx/>
              <a:buFont typeface="Arial" panose="020B0604020202020204" pitchFamily="34" charset="0"/>
              <a:buChar char="•"/>
            </a:pPr>
            <a:r>
              <a:rPr lang="en" sz="1700" b="1" dirty="0" smtClean="0"/>
              <a:t>Anyone can volunteer to be on a working group, but there will be only 5 spots on each working group available.</a:t>
            </a:r>
          </a:p>
          <a:p>
            <a:pPr>
              <a:buClrTx/>
              <a:buFont typeface="Arial" panose="020B0604020202020204" pitchFamily="34" charset="0"/>
              <a:buChar char="•"/>
            </a:pPr>
            <a:r>
              <a:rPr lang="en" sz="2000" b="1" dirty="0" smtClean="0"/>
              <a:t>Working </a:t>
            </a:r>
            <a:r>
              <a:rPr lang="en" sz="2000" b="1" dirty="0"/>
              <a:t>Groups will work with faculty and staff to:</a:t>
            </a:r>
          </a:p>
          <a:p>
            <a:pPr lvl="1">
              <a:buClrTx/>
              <a:buFont typeface="Arial" panose="020B0604020202020204" pitchFamily="34" charset="0"/>
              <a:buChar char="•"/>
            </a:pPr>
            <a:r>
              <a:rPr lang="en" sz="1700" dirty="0"/>
              <a:t>Document Millennium data preservation needs</a:t>
            </a:r>
          </a:p>
          <a:p>
            <a:pPr lvl="1">
              <a:buClrTx/>
              <a:buFont typeface="Arial" panose="020B0604020202020204" pitchFamily="34" charset="0"/>
              <a:buChar char="•"/>
            </a:pPr>
            <a:r>
              <a:rPr lang="en" sz="1700" dirty="0"/>
              <a:t>Help document functional needs for the new </a:t>
            </a:r>
            <a:r>
              <a:rPr lang="en" sz="1700" dirty="0" smtClean="0"/>
              <a:t>system</a:t>
            </a:r>
            <a:endParaRPr lang="en" sz="2000" b="1" dirty="0" smtClean="0"/>
          </a:p>
          <a:p>
            <a:pPr>
              <a:buClrTx/>
              <a:buFont typeface="Arial" panose="020B0604020202020204" pitchFamily="34" charset="0"/>
              <a:buChar char="•"/>
            </a:pPr>
            <a:r>
              <a:rPr lang="en" sz="2300" b="1" dirty="0" smtClean="0"/>
              <a:t>October 2015:</a:t>
            </a:r>
          </a:p>
          <a:p>
            <a:pPr lvl="1">
              <a:buClrTx/>
              <a:buFont typeface="Arial" panose="020B0604020202020204" pitchFamily="34" charset="0"/>
              <a:buChar char="•"/>
            </a:pPr>
            <a:r>
              <a:rPr lang="en-US" sz="2000" dirty="0" smtClean="0"/>
              <a:t>W</a:t>
            </a:r>
            <a:r>
              <a:rPr lang="en" sz="2000" dirty="0" smtClean="0"/>
              <a:t>eb-based training available for all staff on demand</a:t>
            </a:r>
          </a:p>
          <a:p>
            <a:pPr lvl="1">
              <a:buClrTx/>
              <a:buFont typeface="Arial" panose="020B0604020202020204" pitchFamily="34" charset="0"/>
              <a:buChar char="•"/>
            </a:pPr>
            <a:r>
              <a:rPr lang="en" sz="2000" dirty="0" smtClean="0"/>
              <a:t>Primo Central provisioned</a:t>
            </a:r>
            <a:endParaRPr lang="en" sz="2000"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Resource Links</a:t>
            </a:r>
          </a:p>
        </p:txBody>
      </p:sp>
      <p:sp>
        <p:nvSpPr>
          <p:cNvPr id="236" name="Shape 236"/>
          <p:cNvSpPr txBox="1">
            <a:spLocks noGrp="1"/>
          </p:cNvSpPr>
          <p:nvPr>
            <p:ph type="body" idx="1"/>
          </p:nvPr>
        </p:nvSpPr>
        <p:spPr>
          <a:prstGeom prst="rect">
            <a:avLst/>
          </a:prstGeom>
        </p:spPr>
        <p:txBody>
          <a:bodyPr lIns="91425" tIns="91425" rIns="91425" bIns="91425" anchor="t" anchorCtr="0">
            <a:noAutofit/>
          </a:bodyPr>
          <a:lstStyle/>
          <a:p>
            <a:pPr>
              <a:buClrTx/>
              <a:buFont typeface="Arial" panose="020B0604020202020204" pitchFamily="34" charset="0"/>
              <a:buChar char="•"/>
            </a:pPr>
            <a:r>
              <a:rPr lang="en" sz="1400" b="1" dirty="0" smtClean="0"/>
              <a:t>CSUN ULMS Blog</a:t>
            </a:r>
            <a:r>
              <a:rPr lang="en" sz="1400" dirty="0" smtClean="0"/>
              <a:t>  </a:t>
            </a:r>
            <a:r>
              <a:rPr lang="en" sz="1400" b="1" dirty="0" smtClean="0">
                <a:hlinkClick r:id="rId3"/>
              </a:rPr>
              <a:t>http://libnet.csun.edu/blogs/ulms</a:t>
            </a:r>
            <a:r>
              <a:rPr lang="en" sz="1400" b="1" dirty="0" smtClean="0"/>
              <a:t> </a:t>
            </a:r>
            <a:endParaRPr lang="en" sz="1400" b="1" dirty="0"/>
          </a:p>
          <a:p>
            <a:pPr>
              <a:buClrTx/>
              <a:buFont typeface="Arial" panose="020B0604020202020204" pitchFamily="34" charset="0"/>
              <a:buChar char="•"/>
            </a:pPr>
            <a:r>
              <a:rPr lang="en" sz="1400" b="1" dirty="0" smtClean="0">
                <a:solidFill>
                  <a:schemeClr val="dk1"/>
                </a:solidFill>
              </a:rPr>
              <a:t>Ex </a:t>
            </a:r>
            <a:r>
              <a:rPr lang="en" sz="1400" b="1" dirty="0">
                <a:solidFill>
                  <a:schemeClr val="dk1"/>
                </a:solidFill>
              </a:rPr>
              <a:t>Libris </a:t>
            </a:r>
            <a:r>
              <a:rPr lang="en" sz="1400" b="1" dirty="0" smtClean="0">
                <a:solidFill>
                  <a:schemeClr val="dk1"/>
                </a:solidFill>
              </a:rPr>
              <a:t>Documentation</a:t>
            </a:r>
          </a:p>
          <a:p>
            <a:pPr lvl="1">
              <a:buClrTx/>
              <a:buFont typeface="Arial" panose="020B0604020202020204" pitchFamily="34" charset="0"/>
              <a:buChar char="•"/>
            </a:pPr>
            <a:r>
              <a:rPr lang="en" sz="1400" b="1" u="sng" dirty="0" smtClean="0">
                <a:solidFill>
                  <a:schemeClr val="hlink"/>
                </a:solidFill>
                <a:hlinkClick r:id="rId4"/>
              </a:rPr>
              <a:t>http</a:t>
            </a:r>
            <a:r>
              <a:rPr lang="en" sz="1400" b="1" u="sng" dirty="0">
                <a:solidFill>
                  <a:schemeClr val="hlink"/>
                </a:solidFill>
                <a:hlinkClick r:id="rId4"/>
              </a:rPr>
              <a:t>://</a:t>
            </a:r>
            <a:r>
              <a:rPr lang="en" sz="1400" b="1" u="sng" dirty="0" smtClean="0">
                <a:solidFill>
                  <a:schemeClr val="hlink"/>
                </a:solidFill>
                <a:hlinkClick r:id="rId4"/>
              </a:rPr>
              <a:t>www.customercenter.exlibrisgroup.com/</a:t>
            </a:r>
            <a:endParaRPr lang="en" sz="1400" b="1" u="sng" dirty="0" smtClean="0">
              <a:solidFill>
                <a:schemeClr val="hlink"/>
              </a:solidFill>
            </a:endParaRPr>
          </a:p>
          <a:p>
            <a:pPr lvl="2">
              <a:buClrTx/>
              <a:buFont typeface="Arial" panose="020B0604020202020204" pitchFamily="34" charset="0"/>
              <a:buChar char="•"/>
            </a:pPr>
            <a:r>
              <a:rPr lang="en" sz="1100" dirty="0" smtClean="0">
                <a:solidFill>
                  <a:schemeClr val="dk1"/>
                </a:solidFill>
              </a:rPr>
              <a:t>Username</a:t>
            </a:r>
            <a:r>
              <a:rPr lang="en" sz="1100" dirty="0">
                <a:solidFill>
                  <a:schemeClr val="dk1"/>
                </a:solidFill>
              </a:rPr>
              <a:t>: </a:t>
            </a:r>
            <a:r>
              <a:rPr lang="en" sz="1100" dirty="0" smtClean="0">
                <a:solidFill>
                  <a:schemeClr val="dk1"/>
                </a:solidFill>
              </a:rPr>
              <a:t>01CALS</a:t>
            </a:r>
          </a:p>
          <a:p>
            <a:pPr lvl="2">
              <a:buClrTx/>
              <a:buFont typeface="Arial" panose="020B0604020202020204" pitchFamily="34" charset="0"/>
              <a:buChar char="•"/>
            </a:pPr>
            <a:r>
              <a:rPr lang="en" sz="1400" dirty="0" smtClean="0">
                <a:solidFill>
                  <a:schemeClr val="dk1"/>
                </a:solidFill>
              </a:rPr>
              <a:t>Password</a:t>
            </a:r>
            <a:r>
              <a:rPr lang="en" sz="1400" dirty="0">
                <a:solidFill>
                  <a:schemeClr val="dk1"/>
                </a:solidFill>
              </a:rPr>
              <a:t>: 2253</a:t>
            </a:r>
          </a:p>
          <a:p>
            <a:pPr>
              <a:buClrTx/>
              <a:buFont typeface="Arial" panose="020B0604020202020204" pitchFamily="34" charset="0"/>
              <a:buChar char="•"/>
            </a:pPr>
            <a:r>
              <a:rPr lang="en" sz="1400" b="1" dirty="0" smtClean="0"/>
              <a:t>Listservs  </a:t>
            </a:r>
          </a:p>
          <a:p>
            <a:pPr lvl="2">
              <a:buClrTx/>
              <a:buFont typeface="Arial" panose="020B0604020202020204" pitchFamily="34" charset="0"/>
              <a:buChar char="•"/>
            </a:pPr>
            <a:r>
              <a:rPr lang="en" sz="1400" dirty="0" smtClean="0"/>
              <a:t>Alma:  </a:t>
            </a:r>
            <a:r>
              <a:rPr lang="en-US" sz="1400" b="1" dirty="0">
                <a:hlinkClick r:id="rId5"/>
              </a:rPr>
              <a:t>https://</a:t>
            </a:r>
            <a:r>
              <a:rPr lang="en-US" sz="1400" b="1" dirty="0" smtClean="0">
                <a:hlinkClick r:id="rId5"/>
              </a:rPr>
              <a:t>listserv.nd.edu/cgi-bin/wa?SUBED1=alma-l&amp;A=1</a:t>
            </a:r>
            <a:r>
              <a:rPr lang="en-US" sz="1400" b="1" dirty="0" smtClean="0"/>
              <a:t> </a:t>
            </a:r>
            <a:endParaRPr lang="en" sz="1400" b="1" dirty="0" smtClean="0"/>
          </a:p>
          <a:p>
            <a:pPr lvl="2">
              <a:buClrTx/>
              <a:buFont typeface="Arial" panose="020B0604020202020204" pitchFamily="34" charset="0"/>
              <a:buChar char="•"/>
            </a:pPr>
            <a:r>
              <a:rPr lang="en" sz="1400" dirty="0" smtClean="0"/>
              <a:t>Primo:  </a:t>
            </a:r>
            <a:r>
              <a:rPr lang="en-US" sz="1400" b="1" dirty="0">
                <a:hlinkClick r:id="rId6"/>
              </a:rPr>
              <a:t>http://</a:t>
            </a:r>
            <a:r>
              <a:rPr lang="en-US" sz="1400" b="1" dirty="0" smtClean="0">
                <a:hlinkClick r:id="rId6"/>
              </a:rPr>
              <a:t>listserv.nd.edu/cgi-bin/wa?A0=PRIMO-DISCUSS-L</a:t>
            </a:r>
            <a:r>
              <a:rPr lang="en-US" sz="1400" b="1" dirty="0" smtClean="0"/>
              <a:t> </a:t>
            </a:r>
            <a:endParaRPr lang="en" sz="1400" b="1" dirty="0"/>
          </a:p>
          <a:p>
            <a:pPr>
              <a:buClrTx/>
              <a:buFont typeface="Arial" panose="020B0604020202020204" pitchFamily="34" charset="0"/>
              <a:buChar char="•"/>
            </a:pPr>
            <a:r>
              <a:rPr lang="en" sz="1400" b="1" dirty="0" smtClean="0"/>
              <a:t>MyCSUN </a:t>
            </a:r>
            <a:r>
              <a:rPr lang="en" sz="1400" b="1" dirty="0" smtClean="0"/>
              <a:t>Box ULMS Documentation </a:t>
            </a:r>
            <a:r>
              <a:rPr lang="en-US" sz="1400" b="1" dirty="0">
                <a:hlinkClick r:id="rId7"/>
              </a:rPr>
              <a:t>https://</a:t>
            </a:r>
            <a:r>
              <a:rPr lang="en-US" sz="1400" b="1" dirty="0" smtClean="0">
                <a:hlinkClick r:id="rId7"/>
              </a:rPr>
              <a:t>mycsun.box.com/s/b7koacmd3oab20bazaa7muyqzp0iwyo3</a:t>
            </a:r>
            <a:r>
              <a:rPr lang="en-US" sz="1400" b="1" dirty="0" smtClean="0"/>
              <a:t> </a:t>
            </a:r>
            <a:endParaRPr lang="en-US" sz="1400" dirty="0" smtClean="0"/>
          </a:p>
          <a:p>
            <a:pPr>
              <a:buClrTx/>
              <a:buFont typeface="Arial" panose="020B0604020202020204" pitchFamily="34" charset="0"/>
              <a:buChar char="•"/>
            </a:pPr>
            <a:r>
              <a:rPr lang="en-US" sz="1400" b="1" dirty="0" smtClean="0"/>
              <a:t>ELUNA</a:t>
            </a:r>
            <a:r>
              <a:rPr lang="en-US" sz="1400" dirty="0" smtClean="0"/>
              <a:t>  </a:t>
            </a:r>
            <a:r>
              <a:rPr lang="en-US" sz="1400" b="1" dirty="0">
                <a:hlinkClick r:id="rId8"/>
              </a:rPr>
              <a:t>http://el-una.org</a:t>
            </a:r>
            <a:r>
              <a:rPr lang="en-US" sz="1400" b="1" dirty="0" smtClean="0">
                <a:hlinkClick r:id="rId8"/>
              </a:rPr>
              <a:t>/</a:t>
            </a:r>
            <a:r>
              <a:rPr lang="en-US" sz="1400" b="1" dirty="0" smtClean="0"/>
              <a:t> </a:t>
            </a:r>
            <a:endParaRPr lang="en" sz="1400" b="1" dirty="0"/>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sz="8000" dirty="0" smtClean="0"/>
              <a:t>Questions?</a:t>
            </a:r>
            <a:endParaRPr lang="en" sz="8000"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33892" y="205978"/>
            <a:ext cx="8229600" cy="857400"/>
          </a:xfrm>
          <a:prstGeom prst="rect">
            <a:avLst/>
          </a:prstGeom>
        </p:spPr>
        <p:txBody>
          <a:bodyPr lIns="91425" tIns="91425" rIns="91425" bIns="91425" anchor="b" anchorCtr="0">
            <a:noAutofit/>
          </a:bodyPr>
          <a:lstStyle/>
          <a:p>
            <a:pPr lvl="0">
              <a:spcBef>
                <a:spcPts val="0"/>
              </a:spcBef>
              <a:buNone/>
            </a:pPr>
            <a:r>
              <a:rPr lang="en" dirty="0" smtClean="0"/>
              <a:t>Why the ULMS?</a:t>
            </a:r>
            <a:endParaRPr lang="en" dirty="0"/>
          </a:p>
        </p:txBody>
      </p:sp>
      <p:sp>
        <p:nvSpPr>
          <p:cNvPr id="115" name="Shape 115"/>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b="1" dirty="0" smtClean="0">
                <a:solidFill>
                  <a:schemeClr val="dk1"/>
                </a:solidFill>
              </a:rPr>
              <a:t>Benefits for </a:t>
            </a:r>
            <a:r>
              <a:rPr lang="en" b="1" dirty="0">
                <a:solidFill>
                  <a:schemeClr val="dk1"/>
                </a:solidFill>
              </a:rPr>
              <a:t>library staff &amp; librarians: </a:t>
            </a:r>
          </a:p>
          <a:p>
            <a:pPr marL="457200" lvl="0" indent="-381000" rtl="0">
              <a:spcBef>
                <a:spcPts val="0"/>
              </a:spcBef>
              <a:buClr>
                <a:schemeClr val="dk1"/>
              </a:buClr>
              <a:buSzPct val="100000"/>
              <a:buFont typeface="Arial"/>
              <a:buChar char="●"/>
            </a:pPr>
            <a:r>
              <a:rPr lang="en" sz="2400" dirty="0">
                <a:solidFill>
                  <a:schemeClr val="dk1"/>
                </a:solidFill>
              </a:rPr>
              <a:t>More </a:t>
            </a:r>
            <a:r>
              <a:rPr lang="en" sz="2400" dirty="0" smtClean="0">
                <a:solidFill>
                  <a:schemeClr val="dk1"/>
                </a:solidFill>
              </a:rPr>
              <a:t>efficiencies and </a:t>
            </a:r>
            <a:r>
              <a:rPr lang="en" sz="2400" dirty="0">
                <a:solidFill>
                  <a:schemeClr val="dk1"/>
                </a:solidFill>
              </a:rPr>
              <a:t>collaboration among </a:t>
            </a:r>
            <a:r>
              <a:rPr lang="en" sz="2400" dirty="0" smtClean="0">
                <a:solidFill>
                  <a:schemeClr val="dk1"/>
                </a:solidFill>
              </a:rPr>
              <a:t>CSUs</a:t>
            </a:r>
          </a:p>
          <a:p>
            <a:pPr marL="457200" lvl="0" indent="-381000" rtl="0">
              <a:spcBef>
                <a:spcPts val="0"/>
              </a:spcBef>
              <a:buClr>
                <a:schemeClr val="dk1"/>
              </a:buClr>
              <a:buSzPct val="100000"/>
              <a:buFont typeface="Arial"/>
              <a:buChar char="●"/>
            </a:pPr>
            <a:r>
              <a:rPr lang="en" sz="2400" dirty="0" smtClean="0">
                <a:solidFill>
                  <a:schemeClr val="dk1"/>
                </a:solidFill>
              </a:rPr>
              <a:t>Consortium-wide functionality</a:t>
            </a:r>
            <a:endParaRPr lang="en" sz="2400" dirty="0">
              <a:solidFill>
                <a:schemeClr val="dk1"/>
              </a:solidFill>
            </a:endParaRPr>
          </a:p>
          <a:p>
            <a:pPr marL="457200" lvl="0" indent="-381000" rtl="0">
              <a:spcBef>
                <a:spcPts val="0"/>
              </a:spcBef>
              <a:buClr>
                <a:schemeClr val="dk1"/>
              </a:buClr>
              <a:buSzPct val="100000"/>
              <a:buFont typeface="Arial"/>
              <a:buChar char="●"/>
            </a:pPr>
            <a:r>
              <a:rPr lang="en" sz="2400" dirty="0" smtClean="0">
                <a:solidFill>
                  <a:schemeClr val="dk1"/>
                </a:solidFill>
              </a:rPr>
              <a:t>Improved </a:t>
            </a:r>
            <a:r>
              <a:rPr lang="en" sz="2400" dirty="0">
                <a:solidFill>
                  <a:schemeClr val="dk1"/>
                </a:solidFill>
              </a:rPr>
              <a:t>analytics and data </a:t>
            </a:r>
            <a:r>
              <a:rPr lang="en" sz="2400" dirty="0" smtClean="0">
                <a:solidFill>
                  <a:schemeClr val="dk1"/>
                </a:solidFill>
              </a:rPr>
              <a:t>access</a:t>
            </a:r>
          </a:p>
          <a:p>
            <a:pPr marL="457200" lvl="0" indent="-381000">
              <a:buClr>
                <a:schemeClr val="dk1"/>
              </a:buClr>
              <a:buFont typeface="Arial"/>
              <a:buChar char="●"/>
            </a:pPr>
            <a:r>
              <a:rPr lang="en" sz="2400" dirty="0">
                <a:solidFill>
                  <a:schemeClr val="dk1"/>
                </a:solidFill>
              </a:rPr>
              <a:t>Data-driven decision making</a:t>
            </a:r>
          </a:p>
          <a:p>
            <a:pPr marL="457200" lvl="0" indent="-381000" rtl="0">
              <a:spcBef>
                <a:spcPts val="0"/>
              </a:spcBef>
              <a:buClr>
                <a:schemeClr val="dk1"/>
              </a:buClr>
              <a:buSzPct val="100000"/>
              <a:buFont typeface="Arial"/>
              <a:buChar char="●"/>
            </a:pPr>
            <a:r>
              <a:rPr lang="en" sz="2400" dirty="0">
                <a:solidFill>
                  <a:schemeClr val="dk1"/>
                </a:solidFill>
              </a:rPr>
              <a:t>Improved integration with third-party systems (e.g., PeopleSoft)</a:t>
            </a:r>
          </a:p>
          <a:p>
            <a:pPr marL="457200" lvl="0" indent="-381000" rtl="0">
              <a:spcBef>
                <a:spcPts val="0"/>
              </a:spcBef>
              <a:buClr>
                <a:schemeClr val="dk1"/>
              </a:buClr>
              <a:buSzPct val="100000"/>
              <a:buFont typeface="Arial"/>
              <a:buChar char="●"/>
            </a:pPr>
            <a:r>
              <a:rPr lang="en" sz="2400" dirty="0">
                <a:solidFill>
                  <a:schemeClr val="dk1"/>
                </a:solidFill>
              </a:rPr>
              <a:t>Less fragmented systems and approaches</a:t>
            </a:r>
          </a:p>
          <a:p>
            <a:pPr marL="457200" lvl="0" indent="-381000" rtl="0">
              <a:spcBef>
                <a:spcPts val="0"/>
              </a:spcBef>
              <a:buClr>
                <a:schemeClr val="dk1"/>
              </a:buClr>
              <a:buSzPct val="100000"/>
              <a:buFont typeface="Arial"/>
              <a:buChar char="●"/>
            </a:pPr>
            <a:r>
              <a:rPr lang="en" sz="2400" dirty="0">
                <a:solidFill>
                  <a:schemeClr val="dk1"/>
                </a:solidFill>
              </a:rPr>
              <a:t>No downtime for software updates; more frequent updates with new features</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Who is the ULMS Vendor?</a:t>
            </a:r>
          </a:p>
        </p:txBody>
      </p:sp>
      <p:sp>
        <p:nvSpPr>
          <p:cNvPr id="43" name="Shape 43"/>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pic>
        <p:nvPicPr>
          <p:cNvPr id="44" name="Shape 44"/>
          <p:cNvPicPr preferRelativeResize="0"/>
          <p:nvPr/>
        </p:nvPicPr>
        <p:blipFill>
          <a:blip r:embed="rId3">
            <a:alphaModFix/>
          </a:blip>
          <a:stretch>
            <a:fillRect/>
          </a:stretch>
        </p:blipFill>
        <p:spPr>
          <a:xfrm>
            <a:off x="3609875" y="1230762"/>
            <a:ext cx="2057400" cy="1019175"/>
          </a:xfrm>
          <a:prstGeom prst="rect">
            <a:avLst/>
          </a:prstGeom>
          <a:noFill/>
          <a:ln>
            <a:noFill/>
          </a:ln>
        </p:spPr>
      </p:pic>
      <p:sp>
        <p:nvSpPr>
          <p:cNvPr id="45" name="Shape 45"/>
          <p:cNvSpPr txBox="1"/>
          <p:nvPr/>
        </p:nvSpPr>
        <p:spPr>
          <a:xfrm>
            <a:off x="511350" y="2417350"/>
            <a:ext cx="8121299" cy="1248000"/>
          </a:xfrm>
          <a:prstGeom prst="rect">
            <a:avLst/>
          </a:prstGeom>
          <a:noFill/>
          <a:ln>
            <a:noFill/>
          </a:ln>
        </p:spPr>
        <p:txBody>
          <a:bodyPr lIns="91425" tIns="91425" rIns="91425" bIns="91425" anchor="t" anchorCtr="0">
            <a:noAutofit/>
          </a:bodyPr>
          <a:lstStyle/>
          <a:p>
            <a:pPr>
              <a:spcBef>
                <a:spcPts val="0"/>
              </a:spcBef>
              <a:buNone/>
            </a:pPr>
            <a:r>
              <a:rPr lang="en" sz="2400" dirty="0" smtClean="0">
                <a:latin typeface="+mn-lt"/>
              </a:rPr>
              <a:t>Ex Libris </a:t>
            </a:r>
            <a:r>
              <a:rPr lang="en" sz="2400" dirty="0">
                <a:latin typeface="+mn-lt"/>
              </a:rPr>
              <a:t>is an Israeli software company founded in 1980.  They have offices in Europe and North America (Boston and Chicago).  Some of their legacy products include SFX, MetaLib, and the Aleph library system, and their newer systems include Alma and Primo.</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What does the ULMS include?</a:t>
            </a:r>
          </a:p>
        </p:txBody>
      </p:sp>
      <p:graphicFrame>
        <p:nvGraphicFramePr>
          <p:cNvPr id="51" name="Shape 51"/>
          <p:cNvGraphicFramePr/>
          <p:nvPr>
            <p:extLst>
              <p:ext uri="{D42A27DB-BD31-4B8C-83A1-F6EECF244321}">
                <p14:modId xmlns:p14="http://schemas.microsoft.com/office/powerpoint/2010/main" val="3548957453"/>
              </p:ext>
            </p:extLst>
          </p:nvPr>
        </p:nvGraphicFramePr>
        <p:xfrm>
          <a:off x="952500" y="1286175"/>
          <a:ext cx="7239000" cy="3538450"/>
        </p:xfrm>
        <a:graphic>
          <a:graphicData uri="http://schemas.openxmlformats.org/drawingml/2006/table">
            <a:tbl>
              <a:tblPr>
                <a:noFill/>
                <a:tableStyleId>{92B7EA59-DDF3-4148-8200-6EAC61158FBB}</a:tableStyleId>
              </a:tblPr>
              <a:tblGrid>
                <a:gridCol w="3619500"/>
                <a:gridCol w="3619500"/>
              </a:tblGrid>
              <a:tr h="1769225">
                <a:tc>
                  <a:txBody>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r>
                        <a:rPr lang="en" b="1" dirty="0"/>
                        <a:t>Alma Library Services Platform </a:t>
                      </a:r>
                      <a:endParaRPr lang="en" b="1" dirty="0" smtClean="0"/>
                    </a:p>
                    <a:p>
                      <a:pPr rtl="0">
                        <a:spcBef>
                          <a:spcPts val="0"/>
                        </a:spcBef>
                        <a:buNone/>
                      </a:pPr>
                      <a:r>
                        <a:rPr lang="en" b="1" dirty="0" smtClean="0"/>
                        <a:t>and </a:t>
                      </a:r>
                      <a:r>
                        <a:rPr lang="en" b="1" dirty="0"/>
                        <a:t>Application Programming </a:t>
                      </a:r>
                      <a:r>
                        <a:rPr lang="en" b="1" dirty="0" smtClean="0"/>
                        <a:t>Interfaces </a:t>
                      </a:r>
                      <a:r>
                        <a:rPr lang="en" b="1" dirty="0"/>
                        <a:t>(</a:t>
                      </a:r>
                      <a:r>
                        <a:rPr lang="en" b="1" dirty="0" smtClean="0"/>
                        <a:t>APIs)</a:t>
                      </a:r>
                      <a:endParaRPr lang="en" b="1" dirty="0"/>
                    </a:p>
                    <a:p>
                      <a:pPr>
                        <a:spcBef>
                          <a:spcPts val="0"/>
                        </a:spcBef>
                        <a:buNone/>
                      </a:pPr>
                      <a:r>
                        <a:rPr lang="en" b="1" dirty="0"/>
                        <a:t>(Back-End Staff View)</a:t>
                      </a:r>
                    </a:p>
                  </a:txBody>
                  <a:tcPr marL="91425" marR="91425" marT="91425" marB="91425"/>
                </a:tc>
                <a:tc>
                  <a:txBody>
                    <a:bodyPr/>
                    <a:lstStyle/>
                    <a:p>
                      <a:pPr lvl="0" rtl="0">
                        <a:spcBef>
                          <a:spcPts val="0"/>
                        </a:spcBef>
                        <a:buNone/>
                      </a:pPr>
                      <a:r>
                        <a:rPr lang="en" dirty="0"/>
                        <a:t>Cloud-hosted, browser-based:</a:t>
                      </a:r>
                    </a:p>
                    <a:p>
                      <a:pPr marL="457200" lvl="0" indent="-317500" rtl="0">
                        <a:spcBef>
                          <a:spcPts val="0"/>
                        </a:spcBef>
                        <a:buClr>
                          <a:srgbClr val="000000"/>
                        </a:buClr>
                        <a:buSzPct val="100000"/>
                        <a:buFont typeface="Arial"/>
                        <a:buChar char="●"/>
                      </a:pPr>
                      <a:r>
                        <a:rPr lang="en" dirty="0"/>
                        <a:t>Circulation &amp; Course Reserves</a:t>
                      </a:r>
                    </a:p>
                    <a:p>
                      <a:pPr marL="457200" lvl="0" indent="-317500" rtl="0">
                        <a:spcBef>
                          <a:spcPts val="0"/>
                        </a:spcBef>
                        <a:buClr>
                          <a:srgbClr val="000000"/>
                        </a:buClr>
                        <a:buSzPct val="100000"/>
                        <a:buFont typeface="Arial"/>
                        <a:buChar char="●"/>
                      </a:pPr>
                      <a:r>
                        <a:rPr lang="en" dirty="0"/>
                        <a:t>Acquisitions</a:t>
                      </a:r>
                    </a:p>
                    <a:p>
                      <a:pPr marL="457200" lvl="0" indent="-317500" rtl="0">
                        <a:spcBef>
                          <a:spcPts val="0"/>
                        </a:spcBef>
                        <a:buClr>
                          <a:srgbClr val="000000"/>
                        </a:buClr>
                        <a:buSzPct val="100000"/>
                        <a:buFont typeface="Arial"/>
                        <a:buChar char="●"/>
                      </a:pPr>
                      <a:r>
                        <a:rPr lang="en" dirty="0"/>
                        <a:t>Cataloging</a:t>
                      </a:r>
                    </a:p>
                    <a:p>
                      <a:pPr marL="457200" lvl="0" indent="-317500" rtl="0">
                        <a:spcBef>
                          <a:spcPts val="0"/>
                        </a:spcBef>
                        <a:buClr>
                          <a:srgbClr val="000000"/>
                        </a:buClr>
                        <a:buSzPct val="100000"/>
                        <a:buFont typeface="Arial"/>
                        <a:buChar char="●"/>
                      </a:pPr>
                      <a:r>
                        <a:rPr lang="en" dirty="0"/>
                        <a:t>Electronic Resource Management (ERM)</a:t>
                      </a:r>
                    </a:p>
                    <a:p>
                      <a:pPr marL="457200" lvl="0" indent="-317500" rtl="0">
                        <a:spcBef>
                          <a:spcPts val="0"/>
                        </a:spcBef>
                        <a:buClr>
                          <a:srgbClr val="000000"/>
                        </a:buClr>
                        <a:buSzPct val="100000"/>
                        <a:buFont typeface="Arial"/>
                        <a:buChar char="●"/>
                      </a:pPr>
                      <a:r>
                        <a:rPr lang="en" dirty="0"/>
                        <a:t>OpenURL Link </a:t>
                      </a:r>
                      <a:r>
                        <a:rPr lang="en" dirty="0" smtClean="0"/>
                        <a:t>Resolver</a:t>
                      </a:r>
                    </a:p>
                    <a:p>
                      <a:pPr marL="457200" lvl="0" indent="-317500" rtl="0">
                        <a:spcBef>
                          <a:spcPts val="0"/>
                        </a:spcBef>
                        <a:buClr>
                          <a:srgbClr val="000000"/>
                        </a:buClr>
                        <a:buSzPct val="100000"/>
                        <a:buFont typeface="Arial"/>
                        <a:buChar char="●"/>
                      </a:pPr>
                      <a:r>
                        <a:rPr lang="en" dirty="0" smtClean="0"/>
                        <a:t>ASRS Interoperability</a:t>
                      </a:r>
                      <a:endParaRPr lang="en" dirty="0"/>
                    </a:p>
                  </a:txBody>
                  <a:tcPr marL="91425" marR="91425" marT="91425" marB="91425"/>
                </a:tc>
              </a:tr>
              <a:tr h="1769225">
                <a:tc>
                  <a:txBody>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r>
                        <a:rPr lang="en" b="1" dirty="0"/>
                        <a:t>Primo Discovery Service </a:t>
                      </a:r>
                      <a:endParaRPr lang="en" b="1" dirty="0" smtClean="0"/>
                    </a:p>
                    <a:p>
                      <a:pPr rtl="0">
                        <a:spcBef>
                          <a:spcPts val="0"/>
                        </a:spcBef>
                        <a:buNone/>
                      </a:pPr>
                      <a:r>
                        <a:rPr lang="en" b="1" dirty="0" smtClean="0"/>
                        <a:t>and </a:t>
                      </a:r>
                      <a:r>
                        <a:rPr lang="en" b="1" dirty="0"/>
                        <a:t>Application Programming Interface (API)</a:t>
                      </a:r>
                    </a:p>
                    <a:p>
                      <a:pPr>
                        <a:spcBef>
                          <a:spcPts val="0"/>
                        </a:spcBef>
                        <a:buNone/>
                      </a:pPr>
                      <a:r>
                        <a:rPr lang="en" b="1" dirty="0"/>
                        <a:t>(Front-End User Interface)</a:t>
                      </a:r>
                    </a:p>
                  </a:txBody>
                  <a:tcPr marL="91425" marR="91425" marT="91425" marB="91425"/>
                </a:tc>
                <a:tc>
                  <a:txBody>
                    <a:bodyPr/>
                    <a:lstStyle/>
                    <a:p>
                      <a:pPr marL="457200" lvl="0" indent="-317500" rtl="0">
                        <a:spcBef>
                          <a:spcPts val="0"/>
                        </a:spcBef>
                        <a:buClr>
                          <a:srgbClr val="000000"/>
                        </a:buClr>
                        <a:buSzPct val="100000"/>
                        <a:buFont typeface="Arial"/>
                        <a:buChar char="●"/>
                      </a:pPr>
                      <a:r>
                        <a:rPr lang="en" dirty="0"/>
                        <a:t>Search Engine (Books, Articles</a:t>
                      </a:r>
                      <a:r>
                        <a:rPr lang="en" dirty="0" smtClean="0"/>
                        <a:t>, Journals, Holdings, Course Reserves </a:t>
                      </a:r>
                      <a:r>
                        <a:rPr lang="en" dirty="0"/>
                        <a:t>etc.)</a:t>
                      </a:r>
                    </a:p>
                    <a:p>
                      <a:pPr marL="457200" lvl="0" indent="-317500" rtl="0">
                        <a:spcBef>
                          <a:spcPts val="0"/>
                        </a:spcBef>
                        <a:buClr>
                          <a:srgbClr val="000000"/>
                        </a:buClr>
                        <a:buSzPct val="100000"/>
                        <a:buFont typeface="Arial"/>
                        <a:buChar char="●"/>
                      </a:pPr>
                      <a:r>
                        <a:rPr lang="en" dirty="0"/>
                        <a:t>My Library Account</a:t>
                      </a:r>
                    </a:p>
                  </a:txBody>
                  <a:tcPr marL="91425" marR="91425" marT="91425" marB="91425"/>
                </a:tc>
              </a:tr>
            </a:tbl>
          </a:graphicData>
        </a:graphic>
      </p:graphicFrame>
      <p:pic>
        <p:nvPicPr>
          <p:cNvPr id="52" name="Shape 52"/>
          <p:cNvPicPr preferRelativeResize="0"/>
          <p:nvPr/>
        </p:nvPicPr>
        <p:blipFill>
          <a:blip r:embed="rId3">
            <a:alphaModFix/>
          </a:blip>
          <a:stretch>
            <a:fillRect/>
          </a:stretch>
        </p:blipFill>
        <p:spPr>
          <a:xfrm>
            <a:off x="1046400" y="1405012"/>
            <a:ext cx="2667000" cy="752475"/>
          </a:xfrm>
          <a:prstGeom prst="rect">
            <a:avLst/>
          </a:prstGeom>
          <a:noFill/>
          <a:ln>
            <a:noFill/>
          </a:ln>
        </p:spPr>
      </p:pic>
      <p:pic>
        <p:nvPicPr>
          <p:cNvPr id="53" name="Shape 53"/>
          <p:cNvPicPr preferRelativeResize="0"/>
          <p:nvPr/>
        </p:nvPicPr>
        <p:blipFill>
          <a:blip r:embed="rId4">
            <a:alphaModFix/>
          </a:blip>
          <a:stretch>
            <a:fillRect/>
          </a:stretch>
        </p:blipFill>
        <p:spPr>
          <a:xfrm>
            <a:off x="1046387" y="3143812"/>
            <a:ext cx="3514725" cy="600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What’s an API?</a:t>
            </a: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US" sz="2400" dirty="0" smtClean="0"/>
              <a:t>API stands for </a:t>
            </a:r>
            <a:r>
              <a:rPr lang="en-US" sz="2400" b="1" dirty="0" smtClean="0"/>
              <a:t>A</a:t>
            </a:r>
            <a:r>
              <a:rPr lang="en-US" sz="2400" dirty="0" smtClean="0"/>
              <a:t>pplication </a:t>
            </a:r>
            <a:r>
              <a:rPr lang="en-US" sz="2400" b="1" dirty="0" smtClean="0"/>
              <a:t>P</a:t>
            </a:r>
            <a:r>
              <a:rPr lang="en-US" sz="2400" dirty="0" smtClean="0"/>
              <a:t>rogramming </a:t>
            </a:r>
            <a:r>
              <a:rPr lang="en-US" sz="2400" b="1" dirty="0" smtClean="0"/>
              <a:t>I</a:t>
            </a:r>
            <a:r>
              <a:rPr lang="en-US" sz="2400" dirty="0" smtClean="0"/>
              <a:t>nterface.  </a:t>
            </a:r>
            <a:endParaRPr lang="en-US" sz="2400" dirty="0"/>
          </a:p>
          <a:p>
            <a:pPr>
              <a:spcBef>
                <a:spcPts val="0"/>
              </a:spcBef>
              <a:buNone/>
            </a:pPr>
            <a:endParaRPr lang="en-US" sz="2400" dirty="0" smtClean="0"/>
          </a:p>
          <a:p>
            <a:pPr>
              <a:spcBef>
                <a:spcPts val="0"/>
              </a:spcBef>
              <a:buNone/>
            </a:pPr>
            <a:r>
              <a:rPr lang="en-US" sz="2400" dirty="0" smtClean="0"/>
              <a:t>An API is like a (secure) doorway to a software programs’ data or functionality.  You can use APIs to write custom programs or functions.</a:t>
            </a:r>
          </a:p>
          <a:p>
            <a:pPr>
              <a:spcBef>
                <a:spcPts val="0"/>
              </a:spcBef>
              <a:buNone/>
            </a:pPr>
            <a:endParaRPr lang="en-US" sz="2400" dirty="0"/>
          </a:p>
          <a:p>
            <a:pPr>
              <a:spcBef>
                <a:spcPts val="0"/>
              </a:spcBef>
              <a:buNone/>
            </a:pPr>
            <a:endParaRPr lang="en-US" sz="2000" dirty="0"/>
          </a:p>
          <a:p>
            <a:pPr>
              <a:spcBef>
                <a:spcPts val="0"/>
              </a:spcBef>
              <a:buNone/>
            </a:pPr>
            <a:endParaRPr sz="2000" dirty="0"/>
          </a:p>
        </p:txBody>
      </p:sp>
      <p:pic>
        <p:nvPicPr>
          <p:cNvPr id="1026" name="Picture 2" descr="http://www.commzgate.com/assets/img/commzgate_cloud_a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058" y="3353780"/>
            <a:ext cx="1969742" cy="1313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What is Going Away?</a:t>
            </a:r>
          </a:p>
        </p:txBody>
      </p:sp>
      <p:graphicFrame>
        <p:nvGraphicFramePr>
          <p:cNvPr id="65" name="Shape 65"/>
          <p:cNvGraphicFramePr/>
          <p:nvPr>
            <p:extLst>
              <p:ext uri="{D42A27DB-BD31-4B8C-83A1-F6EECF244321}">
                <p14:modId xmlns:p14="http://schemas.microsoft.com/office/powerpoint/2010/main" val="589906004"/>
              </p:ext>
            </p:extLst>
          </p:nvPr>
        </p:nvGraphicFramePr>
        <p:xfrm>
          <a:off x="457200" y="1081162"/>
          <a:ext cx="8174200" cy="3016990"/>
        </p:xfrm>
        <a:graphic>
          <a:graphicData uri="http://schemas.openxmlformats.org/drawingml/2006/table">
            <a:tbl>
              <a:tblPr>
                <a:noFill/>
                <a:tableStyleId>{337F368A-903A-40D9-9B4F-A0C233558FCA}</a:tableStyleId>
              </a:tblPr>
              <a:tblGrid>
                <a:gridCol w="4087100"/>
                <a:gridCol w="4087100"/>
              </a:tblGrid>
              <a:tr h="485650">
                <a:tc>
                  <a:txBody>
                    <a:bodyPr/>
                    <a:lstStyle/>
                    <a:p>
                      <a:pPr algn="ctr">
                        <a:spcBef>
                          <a:spcPts val="0"/>
                        </a:spcBef>
                        <a:buNone/>
                      </a:pPr>
                      <a:r>
                        <a:rPr lang="en" sz="1600" b="1" dirty="0"/>
                        <a:t>Going Away</a:t>
                      </a:r>
                    </a:p>
                  </a:txBody>
                  <a:tcPr marL="91425" marR="91425" marT="91425" marB="91425"/>
                </a:tc>
                <a:tc>
                  <a:txBody>
                    <a:bodyPr/>
                    <a:lstStyle/>
                    <a:p>
                      <a:pPr algn="ctr">
                        <a:spcBef>
                          <a:spcPts val="0"/>
                        </a:spcBef>
                        <a:buNone/>
                      </a:pPr>
                      <a:r>
                        <a:rPr lang="en" sz="1600" b="1" dirty="0"/>
                        <a:t>Replaced By</a:t>
                      </a:r>
                    </a:p>
                  </a:txBody>
                  <a:tcPr marL="91425" marR="91425" marT="91425" marB="91425"/>
                </a:tc>
              </a:tr>
              <a:tr h="971775">
                <a:tc>
                  <a:txBody>
                    <a:bodyPr/>
                    <a:lstStyle/>
                    <a:p>
                      <a:pPr marL="0" lvl="0" indent="0" rtl="0">
                        <a:spcBef>
                          <a:spcPts val="480"/>
                        </a:spcBef>
                        <a:buNone/>
                      </a:pPr>
                      <a:r>
                        <a:rPr lang="en" sz="1800" b="1" dirty="0"/>
                        <a:t>Millennium</a:t>
                      </a:r>
                      <a:r>
                        <a:rPr lang="en" dirty="0"/>
                        <a:t> (</a:t>
                      </a:r>
                      <a:r>
                        <a:rPr lang="en" dirty="0">
                          <a:solidFill>
                            <a:schemeClr val="dk1"/>
                          </a:solidFill>
                        </a:rPr>
                        <a:t>Cataloging, Acquisitions, </a:t>
                      </a:r>
                      <a:r>
                        <a:rPr lang="en" dirty="0" smtClean="0">
                          <a:solidFill>
                            <a:schemeClr val="dk1"/>
                          </a:solidFill>
                        </a:rPr>
                        <a:t>Electronic Resource</a:t>
                      </a:r>
                      <a:r>
                        <a:rPr lang="en" baseline="0" dirty="0" smtClean="0">
                          <a:solidFill>
                            <a:schemeClr val="dk1"/>
                          </a:solidFill>
                        </a:rPr>
                        <a:t> </a:t>
                      </a:r>
                      <a:r>
                        <a:rPr lang="en" dirty="0" smtClean="0">
                          <a:solidFill>
                            <a:schemeClr val="dk1"/>
                          </a:solidFill>
                        </a:rPr>
                        <a:t>Management, </a:t>
                      </a:r>
                      <a:r>
                        <a:rPr lang="en" dirty="0">
                          <a:solidFill>
                            <a:schemeClr val="dk1"/>
                          </a:solidFill>
                        </a:rPr>
                        <a:t>Circulation, Statistics, Course </a:t>
                      </a:r>
                      <a:r>
                        <a:rPr lang="en" dirty="0" smtClean="0">
                          <a:solidFill>
                            <a:schemeClr val="dk1"/>
                          </a:solidFill>
                        </a:rPr>
                        <a:t>Reserves processing)</a:t>
                      </a:r>
                      <a:endParaRPr lang="en" sz="2400" dirty="0">
                        <a:solidFill>
                          <a:schemeClr val="dk1"/>
                        </a:solidFill>
                      </a:endParaRPr>
                    </a:p>
                    <a:p>
                      <a:pPr>
                        <a:spcBef>
                          <a:spcPts val="0"/>
                        </a:spcBef>
                        <a:buNone/>
                      </a:pPr>
                      <a:endParaRPr dirty="0"/>
                    </a:p>
                  </a:txBody>
                  <a:tcPr marL="91425" marR="91425" marT="91425" marB="91425"/>
                </a:tc>
                <a:tc>
                  <a:txBody>
                    <a:bodyPr/>
                    <a:lstStyle/>
                    <a:p>
                      <a:pPr>
                        <a:spcBef>
                          <a:spcPts val="0"/>
                        </a:spcBef>
                        <a:buNone/>
                      </a:pPr>
                      <a:r>
                        <a:rPr lang="en" sz="1800" b="1"/>
                        <a:t>Alma</a:t>
                      </a:r>
                    </a:p>
                  </a:txBody>
                  <a:tcPr marL="91425" marR="91425" marT="91425" marB="91425"/>
                </a:tc>
              </a:tr>
              <a:tr h="485650">
                <a:tc>
                  <a:txBody>
                    <a:bodyPr/>
                    <a:lstStyle/>
                    <a:p>
                      <a:pPr>
                        <a:spcBef>
                          <a:spcPts val="0"/>
                        </a:spcBef>
                        <a:buNone/>
                      </a:pPr>
                      <a:r>
                        <a:rPr lang="en" sz="1800" b="1"/>
                        <a:t>Online Catalog</a:t>
                      </a:r>
                      <a:r>
                        <a:rPr lang="en"/>
                        <a:t> (suncat.csun.edu)</a:t>
                      </a:r>
                    </a:p>
                  </a:txBody>
                  <a:tcPr marL="91425" marR="91425" marT="91425" marB="91425"/>
                </a:tc>
                <a:tc>
                  <a:txBody>
                    <a:bodyPr/>
                    <a:lstStyle/>
                    <a:p>
                      <a:pPr>
                        <a:spcBef>
                          <a:spcPts val="0"/>
                        </a:spcBef>
                        <a:buNone/>
                      </a:pPr>
                      <a:r>
                        <a:rPr lang="en" sz="1800" b="1"/>
                        <a:t>Primo</a:t>
                      </a:r>
                    </a:p>
                  </a:txBody>
                  <a:tcPr marL="91425" marR="91425" marT="91425" marB="91425"/>
                </a:tc>
              </a:tr>
              <a:tr h="485650">
                <a:tc>
                  <a:txBody>
                    <a:bodyPr/>
                    <a:lstStyle/>
                    <a:p>
                      <a:pPr>
                        <a:spcBef>
                          <a:spcPts val="0"/>
                        </a:spcBef>
                        <a:buNone/>
                      </a:pPr>
                      <a:r>
                        <a:rPr lang="en" sz="1800" b="1"/>
                        <a:t>OneSearch</a:t>
                      </a:r>
                      <a:r>
                        <a:rPr lang="en"/>
                        <a:t> (Xerxes / Summon API)</a:t>
                      </a:r>
                    </a:p>
                  </a:txBody>
                  <a:tcPr marL="91425" marR="91425" marT="91425" marB="91425"/>
                </a:tc>
                <a:tc>
                  <a:txBody>
                    <a:bodyPr/>
                    <a:lstStyle/>
                    <a:p>
                      <a:pPr>
                        <a:spcBef>
                          <a:spcPts val="0"/>
                        </a:spcBef>
                        <a:buNone/>
                      </a:pPr>
                      <a:r>
                        <a:rPr lang="en" sz="1800" b="1"/>
                        <a:t>Primo</a:t>
                      </a:r>
                    </a:p>
                  </a:txBody>
                  <a:tcPr marL="91425" marR="91425" marT="91425" marB="91425"/>
                </a:tc>
              </a:tr>
              <a:tr h="485650">
                <a:tc>
                  <a:txBody>
                    <a:bodyPr/>
                    <a:lstStyle/>
                    <a:p>
                      <a:pPr>
                        <a:spcBef>
                          <a:spcPts val="0"/>
                        </a:spcBef>
                        <a:buNone/>
                      </a:pPr>
                      <a:r>
                        <a:rPr lang="en" sz="1800" b="1"/>
                        <a:t>SFX</a:t>
                      </a:r>
                      <a:r>
                        <a:rPr lang="en"/>
                        <a:t> (‘Find Text’ Link Resolver)</a:t>
                      </a:r>
                    </a:p>
                  </a:txBody>
                  <a:tcPr marL="91425" marR="91425" marT="91425" marB="91425"/>
                </a:tc>
                <a:tc>
                  <a:txBody>
                    <a:bodyPr/>
                    <a:lstStyle/>
                    <a:p>
                      <a:pPr>
                        <a:spcBef>
                          <a:spcPts val="0"/>
                        </a:spcBef>
                        <a:buNone/>
                      </a:pPr>
                      <a:r>
                        <a:rPr lang="en" sz="1800" b="1"/>
                        <a:t>Alma Link Resolver</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What ISN’T going away?</a:t>
            </a:r>
          </a:p>
        </p:txBody>
      </p:sp>
      <p:sp>
        <p:nvSpPr>
          <p:cNvPr id="71" name="Shape 71"/>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b="1" dirty="0"/>
              <a:t>ILLiad</a:t>
            </a:r>
            <a:r>
              <a:rPr lang="en" sz="2400" dirty="0"/>
              <a:t> (Inter-Library Loan Software)</a:t>
            </a:r>
          </a:p>
          <a:p>
            <a:pPr marL="457200" lvl="0" indent="-381000" rtl="0">
              <a:spcBef>
                <a:spcPts val="0"/>
              </a:spcBef>
              <a:buClr>
                <a:srgbClr val="000000"/>
              </a:buClr>
              <a:buSzPct val="100000"/>
              <a:buFont typeface="Arial"/>
              <a:buChar char="●"/>
            </a:pPr>
            <a:r>
              <a:rPr lang="en" sz="2400" b="1" dirty="0"/>
              <a:t>ASRS</a:t>
            </a:r>
            <a:r>
              <a:rPr lang="en" sz="2400" dirty="0"/>
              <a:t> system</a:t>
            </a:r>
          </a:p>
          <a:p>
            <a:pPr marL="457200" lvl="0" indent="-381000" rtl="0">
              <a:spcBef>
                <a:spcPts val="0"/>
              </a:spcBef>
              <a:buClr>
                <a:srgbClr val="000000"/>
              </a:buClr>
              <a:buSzPct val="100000"/>
              <a:buFont typeface="Arial"/>
              <a:buChar char="●"/>
            </a:pPr>
            <a:r>
              <a:rPr lang="en" sz="2400" b="1" dirty="0"/>
              <a:t>EZProxy</a:t>
            </a:r>
            <a:r>
              <a:rPr lang="en" sz="2400" dirty="0"/>
              <a:t> (Off-campus authentication system)</a:t>
            </a:r>
          </a:p>
          <a:p>
            <a:pPr marL="457200" lvl="0" indent="-381000" rtl="0">
              <a:spcBef>
                <a:spcPts val="0"/>
              </a:spcBef>
              <a:buClr>
                <a:srgbClr val="000000"/>
              </a:buClr>
              <a:buSzPct val="100000"/>
              <a:buFont typeface="Arial"/>
              <a:buChar char="●"/>
            </a:pPr>
            <a:r>
              <a:rPr lang="en" sz="2400" b="1" dirty="0"/>
              <a:t>ContentDM</a:t>
            </a:r>
            <a:r>
              <a:rPr lang="en" sz="2400" dirty="0"/>
              <a:t> (Digital Library / Archives)</a:t>
            </a:r>
          </a:p>
          <a:p>
            <a:pPr marL="457200" lvl="0" indent="-381000" rtl="0">
              <a:spcBef>
                <a:spcPts val="0"/>
              </a:spcBef>
              <a:buClr>
                <a:srgbClr val="000000"/>
              </a:buClr>
              <a:buSzPct val="100000"/>
              <a:buFont typeface="Arial"/>
              <a:buChar char="●"/>
            </a:pPr>
            <a:r>
              <a:rPr lang="en" sz="2400" b="1" dirty="0"/>
              <a:t>DSpace</a:t>
            </a:r>
            <a:r>
              <a:rPr lang="en" sz="2400" dirty="0"/>
              <a:t> (ScholarWorks)</a:t>
            </a:r>
          </a:p>
          <a:p>
            <a:pPr marL="457200" lvl="0" indent="-381000" rtl="0">
              <a:spcBef>
                <a:spcPts val="0"/>
              </a:spcBef>
              <a:buClr>
                <a:srgbClr val="000000"/>
              </a:buClr>
              <a:buSzPct val="100000"/>
              <a:buFont typeface="Arial"/>
              <a:buChar char="●"/>
            </a:pPr>
            <a:r>
              <a:rPr lang="en" sz="2400" b="1" dirty="0"/>
              <a:t>VideoFurnace</a:t>
            </a:r>
            <a:r>
              <a:rPr lang="en" sz="2400" dirty="0"/>
              <a:t> (Streaming Video)</a:t>
            </a:r>
          </a:p>
          <a:p>
            <a:pPr marL="457200" lvl="0" indent="-381000" rtl="0">
              <a:spcBef>
                <a:spcPts val="0"/>
              </a:spcBef>
              <a:buClr>
                <a:srgbClr val="000000"/>
              </a:buClr>
              <a:buSzPct val="100000"/>
              <a:buFont typeface="Arial"/>
              <a:buChar char="●"/>
            </a:pPr>
            <a:r>
              <a:rPr lang="en" sz="2400" b="1" dirty="0"/>
              <a:t>Drupal </a:t>
            </a:r>
            <a:r>
              <a:rPr lang="en" sz="2400" dirty="0"/>
              <a:t>(Library website)</a:t>
            </a:r>
          </a:p>
          <a:p>
            <a:pPr marL="457200" lvl="0" indent="-381000" rtl="0">
              <a:spcBef>
                <a:spcPts val="0"/>
              </a:spcBef>
              <a:buClr>
                <a:srgbClr val="000000"/>
              </a:buClr>
              <a:buSzPct val="100000"/>
              <a:buFont typeface="Arial"/>
              <a:buChar char="●"/>
            </a:pPr>
            <a:r>
              <a:rPr lang="en" sz="2400" b="1" dirty="0"/>
              <a:t>Archon</a:t>
            </a:r>
            <a:r>
              <a:rPr lang="en" sz="2400" dirty="0"/>
              <a:t> (FindingAids)</a:t>
            </a:r>
          </a:p>
          <a:p>
            <a:pPr marL="457200" lvl="0" indent="-381000">
              <a:spcBef>
                <a:spcPts val="0"/>
              </a:spcBef>
              <a:buClr>
                <a:srgbClr val="000000"/>
              </a:buClr>
              <a:buSzPct val="100000"/>
              <a:buFont typeface="Arial"/>
              <a:buChar char="●"/>
            </a:pPr>
            <a:r>
              <a:rPr lang="en" sz="2400" b="1" dirty="0"/>
              <a:t>Databases </a:t>
            </a:r>
            <a:r>
              <a:rPr lang="en" sz="2400" b="1" dirty="0" smtClean="0"/>
              <a:t>A-Z and Databases by Subject</a:t>
            </a:r>
            <a:r>
              <a:rPr lang="en" sz="2400" dirty="0" smtClean="0"/>
              <a:t> </a:t>
            </a:r>
            <a:r>
              <a:rPr lang="en" sz="2400" dirty="0"/>
              <a:t>(potentially)</a:t>
            </a:r>
          </a:p>
        </p:txBody>
      </p:sp>
    </p:spTree>
  </p:cSld>
  <p:clrMapOvr>
    <a:masterClrMapping/>
  </p:clrMapOvr>
  <p:transition spd="slow">
    <p:cu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1311</TotalTime>
  <Words>1943</Words>
  <Application>Microsoft Office PowerPoint</Application>
  <PresentationFormat>On-screen Show (16:9)</PresentationFormat>
  <Paragraphs>315</Paragraphs>
  <Slides>35</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Calibri</vt:lpstr>
      <vt:lpstr>Calibri Light</vt:lpstr>
      <vt:lpstr>Courier New</vt:lpstr>
      <vt:lpstr>Tw Cen MT</vt:lpstr>
      <vt:lpstr>Tw Cen MT Condensed</vt:lpstr>
      <vt:lpstr>Wingdings</vt:lpstr>
      <vt:lpstr>Wingdings 2</vt:lpstr>
      <vt:lpstr>Wingdings 3</vt:lpstr>
      <vt:lpstr>HDOfficeLightV0</vt:lpstr>
      <vt:lpstr>Integral</vt:lpstr>
      <vt:lpstr>ULMS @ the Oviatt</vt:lpstr>
      <vt:lpstr>What is the ULMS?</vt:lpstr>
      <vt:lpstr>Why the ULMS?</vt:lpstr>
      <vt:lpstr>Why the ULMS?</vt:lpstr>
      <vt:lpstr>Who is the ULMS Vendor?</vt:lpstr>
      <vt:lpstr>What does the ULMS include?</vt:lpstr>
      <vt:lpstr>What’s an API?</vt:lpstr>
      <vt:lpstr>What is Going Away?</vt:lpstr>
      <vt:lpstr>What ISN’T going away?</vt:lpstr>
      <vt:lpstr>Who will be affected?</vt:lpstr>
      <vt:lpstr>What is the timeline?</vt:lpstr>
      <vt:lpstr>Why the “Single Cohort”?</vt:lpstr>
      <vt:lpstr>CSU-Wide ULMS Governance Structure</vt:lpstr>
      <vt:lpstr>CSUN LOCal ULMS Project Structure (Proposed)</vt:lpstr>
      <vt:lpstr>How is the Chancellor’s Office involved?</vt:lpstr>
      <vt:lpstr>How is the Chancellor’s Office involved? Contd.</vt:lpstr>
      <vt:lpstr>Who is going to make decisions?</vt:lpstr>
      <vt:lpstr>What are the migration challenges?</vt:lpstr>
      <vt:lpstr>What does alma look like?</vt:lpstr>
      <vt:lpstr>How is alma’s Software Updated?</vt:lpstr>
      <vt:lpstr>What does Primo Look Like?</vt:lpstr>
      <vt:lpstr>What does primo look like?</vt:lpstr>
      <vt:lpstr>What does primo look like?</vt:lpstr>
      <vt:lpstr>How do we prepare for implementation?</vt:lpstr>
      <vt:lpstr>How will Millennium data be preserved? </vt:lpstr>
      <vt:lpstr>How will I be trained?</vt:lpstr>
      <vt:lpstr>Where can I find documentation?</vt:lpstr>
      <vt:lpstr>What other resources are available?</vt:lpstr>
      <vt:lpstr>How will my job change?</vt:lpstr>
      <vt:lpstr>How will I have time?</vt:lpstr>
      <vt:lpstr>What are the future possibilities?</vt:lpstr>
      <vt:lpstr>Advice from orbis cascade</vt:lpstr>
      <vt:lpstr>Next steps</vt:lpstr>
      <vt:lpstr>Resource Links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ULMS @ the Oviatt</dc:title>
  <dc:creator>Magnuson, Lauren P</dc:creator>
  <cp:lastModifiedBy>Magnuson, Lauren P</cp:lastModifiedBy>
  <cp:revision>54</cp:revision>
  <cp:lastPrinted>2015-08-04T20:17:40Z</cp:lastPrinted>
  <dcterms:modified xsi:type="dcterms:W3CDTF">2015-08-04T20:20:55Z</dcterms:modified>
</cp:coreProperties>
</file>