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6" r:id="rId4"/>
    <p:sldId id="297" r:id="rId5"/>
    <p:sldId id="298" r:id="rId6"/>
    <p:sldId id="299" r:id="rId7"/>
    <p:sldId id="300" r:id="rId8"/>
    <p:sldId id="301" r:id="rId9"/>
    <p:sldId id="305" r:id="rId10"/>
    <p:sldId id="302" r:id="rId11"/>
    <p:sldId id="303" r:id="rId12"/>
    <p:sldId id="304" r:id="rId1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144">
          <p15:clr>
            <a:srgbClr val="A4A3A4"/>
          </p15:clr>
        </p15:guide>
        <p15:guide id="4" pos="561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" initials="A" lastIdx="1" clrIdx="0">
    <p:extLst/>
  </p:cmAuthor>
  <p:cmAuthor id="2" name="Kawakami, Alice" initials="KA" lastIdx="2" clrIdx="1">
    <p:extLst/>
  </p:cmAuthor>
  <p:cmAuthor id="3" name="Brandon Dudley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howGuides="1">
      <p:cViewPr varScale="1">
        <p:scale>
          <a:sx n="91" d="100"/>
          <a:sy n="91" d="100"/>
        </p:scale>
        <p:origin x="-1032" y="-112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56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r">
              <a:defRPr sz="1200"/>
            </a:lvl1pPr>
          </a:lstStyle>
          <a:p>
            <a:fld id="{E25D24E2-EED5-4180-A0A8-7D3D186BF59D}" type="datetimeFigureOut">
              <a:rPr lang="en-US" smtClean="0"/>
              <a:t>7/27/15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r">
              <a:defRPr sz="1200"/>
            </a:lvl1pPr>
          </a:lstStyle>
          <a:p>
            <a:fld id="{EA415026-1F9B-4032-A57C-FEF8EEFEB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80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86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r">
              <a:defRPr sz="1200"/>
            </a:lvl1pPr>
          </a:lstStyle>
          <a:p>
            <a:fld id="{FF28EAF2-947F-4562-825B-222A7472406C}" type="datetimeFigureOut">
              <a:rPr lang="en-US" smtClean="0"/>
              <a:t>7/27/15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36" tIns="44568" rIns="89136" bIns="445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7" y="4459837"/>
            <a:ext cx="5681363" cy="4223882"/>
          </a:xfrm>
          <a:prstGeom prst="rect">
            <a:avLst/>
          </a:prstGeom>
        </p:spPr>
        <p:txBody>
          <a:bodyPr vert="horz" lIns="89136" tIns="44568" rIns="89136" bIns="445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r">
              <a:defRPr sz="1200"/>
            </a:lvl1pPr>
          </a:lstStyle>
          <a:p>
            <a:fld id="{8FAB9978-C79F-47D5-9B52-E79ED70F2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36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117" y="757052"/>
            <a:ext cx="5492675" cy="2667000"/>
          </a:xfrm>
        </p:spPr>
        <p:txBody>
          <a:bodyPr/>
          <a:lstStyle>
            <a:lvl1pPr>
              <a:defRPr sz="36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392" y="3805052"/>
            <a:ext cx="5486400" cy="2133600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tx1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68D13-5EF5-42B0-A8BE-ADA17887028F}" type="datetimeFigureOut">
              <a:rPr lang="en-US" smtClean="0"/>
              <a:t>7/27/15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50" y="2357252"/>
            <a:ext cx="2349500" cy="1712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50" y="4262252"/>
            <a:ext cx="2352850" cy="1712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49" y="609600"/>
            <a:ext cx="2349501" cy="1550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476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57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68D13-5EF5-42B0-A8BE-ADA17887028F}" type="datetimeFigureOut">
              <a:rPr lang="en-US" smtClean="0"/>
              <a:t>7/27/15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1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7000">
              <a:schemeClr val="accent1">
                <a:tint val="44500"/>
                <a:satMod val="160000"/>
              </a:schemeClr>
            </a:gs>
            <a:gs pos="18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68D13-5EF5-42B0-A8BE-ADA17887028F}" type="datetimeFigureOut">
              <a:rPr lang="en-US" smtClean="0"/>
              <a:pPr/>
              <a:t>7/27/15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18616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25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B4C68D13-5EF5-42B0-A8BE-ADA17887028F}" type="datetimeFigureOut">
              <a:rPr lang="en-US" smtClean="0"/>
              <a:pPr/>
              <a:t>7/27/15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7373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EDC8AA99-7238-42D3-B68A-A4E1B56FEE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48400"/>
            <a:ext cx="723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08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Unified Library Management System</a:t>
            </a:r>
            <a:endParaRPr lang="en-US" sz="3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392" y="3805052"/>
            <a:ext cx="5486400" cy="2595748"/>
          </a:xfrm>
        </p:spPr>
        <p:txBody>
          <a:bodyPr>
            <a:normAutofit/>
          </a:bodyPr>
          <a:lstStyle/>
          <a:p>
            <a:r>
              <a:rPr lang="en-US" dirty="0" smtClean="0"/>
              <a:t>I-SPIE Update</a:t>
            </a:r>
          </a:p>
          <a:p>
            <a:endParaRPr lang="en-US" dirty="0"/>
          </a:p>
          <a:p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Brandon Dudley</a:t>
            </a: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California State University</a:t>
            </a: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Office of the Chancellor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51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Alma enables resource-sharing among all CSU campuses from day 1 at no additional cost</a:t>
            </a:r>
          </a:p>
          <a:p>
            <a:pPr lvl="1"/>
            <a:r>
              <a:rPr lang="en-US" dirty="0" smtClean="0"/>
              <a:t>Do we pursue now? Or wait and see what happens with INN-Reach?</a:t>
            </a:r>
          </a:p>
          <a:p>
            <a:pPr lvl="1"/>
            <a:r>
              <a:rPr lang="en-US" dirty="0" smtClean="0"/>
              <a:t>Current plans do not include configuration of discovery of all CSU resources at once, but that may change</a:t>
            </a:r>
          </a:p>
          <a:p>
            <a:r>
              <a:rPr lang="en-US" dirty="0" smtClean="0"/>
              <a:t>Alma’s APIs </a:t>
            </a:r>
            <a:r>
              <a:rPr lang="en-US" dirty="0" smtClean="0"/>
              <a:t>allow </a:t>
            </a:r>
            <a:r>
              <a:rPr lang="en-US" dirty="0" smtClean="0"/>
              <a:t>for further </a:t>
            </a:r>
            <a:r>
              <a:rPr lang="en-US" dirty="0" smtClean="0"/>
              <a:t>third-party integration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575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Services 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Mailing List where all circulation, ILL and resource sharing issues and best practice conversations will occur</a:t>
            </a:r>
          </a:p>
          <a:p>
            <a:r>
              <a:rPr lang="en-US" dirty="0" smtClean="0"/>
              <a:t>Registration information will come out to everyone in next 2 weeks. ANYONE is invited to register and participate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8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 for next 12 months of project</a:t>
            </a:r>
          </a:p>
          <a:p>
            <a:r>
              <a:rPr lang="en-US" dirty="0" smtClean="0"/>
              <a:t>ULMS Project topics of interest to this group</a:t>
            </a:r>
          </a:p>
          <a:p>
            <a:pPr lvl="1"/>
            <a:r>
              <a:rPr lang="en-US" dirty="0" smtClean="0"/>
              <a:t>Access Services Working Group</a:t>
            </a:r>
          </a:p>
          <a:p>
            <a:pPr lvl="1"/>
            <a:r>
              <a:rPr lang="en-US" dirty="0" smtClean="0"/>
              <a:t>Resource Sharing</a:t>
            </a:r>
          </a:p>
          <a:p>
            <a:pPr lvl="1"/>
            <a:r>
              <a:rPr lang="en-US" dirty="0" smtClean="0"/>
              <a:t>Alma &lt;-&gt; </a:t>
            </a:r>
            <a:r>
              <a:rPr lang="en-US" dirty="0" err="1" smtClean="0"/>
              <a:t>ILLiad</a:t>
            </a:r>
            <a:r>
              <a:rPr lang="en-US" dirty="0" smtClean="0"/>
              <a:t> </a:t>
            </a:r>
            <a:r>
              <a:rPr lang="en-US" dirty="0" smtClean="0"/>
              <a:t>plugins</a:t>
            </a:r>
            <a:endParaRPr lang="en-US" dirty="0" smtClean="0"/>
          </a:p>
          <a:p>
            <a:pPr lvl="1"/>
            <a:r>
              <a:rPr lang="en-US" dirty="0" smtClean="0"/>
              <a:t>APIs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 (to be finalized)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Now:</a:t>
            </a:r>
          </a:p>
          <a:p>
            <a:pPr lvl="1"/>
            <a:r>
              <a:rPr lang="en-US" dirty="0" smtClean="0"/>
              <a:t>Forming working groups based on functional areas defined in RFP</a:t>
            </a:r>
          </a:p>
          <a:p>
            <a:pPr lvl="2"/>
            <a:r>
              <a:rPr lang="en-US" dirty="0" smtClean="0"/>
              <a:t>Tech Services, </a:t>
            </a:r>
            <a:r>
              <a:rPr lang="en-US" b="1" dirty="0" smtClean="0"/>
              <a:t>Access Services &amp; Resource Sharing</a:t>
            </a:r>
            <a:r>
              <a:rPr lang="en-US" dirty="0" smtClean="0"/>
              <a:t>, Discovery, Systems, Analytics</a:t>
            </a:r>
          </a:p>
          <a:p>
            <a:pPr lvl="2"/>
            <a:r>
              <a:rPr lang="en-US" dirty="0" smtClean="0"/>
              <a:t>COLD nominated folks to lead each functional area – announcement next week</a:t>
            </a:r>
          </a:p>
          <a:p>
            <a:pPr lvl="1"/>
            <a:r>
              <a:rPr lang="en-US" dirty="0" smtClean="0"/>
              <a:t>Deans selecting local project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9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Sept-Dec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Optional data to be migrated (some acquisitions, ERM, course reserves)</a:t>
            </a:r>
          </a:p>
          <a:p>
            <a:r>
              <a:rPr lang="en-US" dirty="0" smtClean="0"/>
              <a:t>Web-based, self-paced training on Alma/Primo made available to </a:t>
            </a:r>
            <a:r>
              <a:rPr lang="en-US" dirty="0" smtClean="0"/>
              <a:t>all</a:t>
            </a:r>
          </a:p>
          <a:p>
            <a:r>
              <a:rPr lang="en-US" dirty="0" smtClean="0"/>
              <a:t>Oct: in-person kickoff meeting – details TBD</a:t>
            </a:r>
            <a:endParaRPr lang="en-US" dirty="0" smtClean="0"/>
          </a:p>
          <a:p>
            <a:r>
              <a:rPr lang="en-US" dirty="0" smtClean="0"/>
              <a:t>Review of current ILS configurations to inform initial Alma configuration</a:t>
            </a:r>
          </a:p>
          <a:p>
            <a:r>
              <a:rPr lang="en-US" dirty="0" smtClean="0"/>
              <a:t>Selection of “vanguard” campuses</a:t>
            </a:r>
          </a:p>
          <a:p>
            <a:pPr lvl="1"/>
            <a:r>
              <a:rPr lang="en-US" dirty="0" smtClean="0"/>
              <a:t>3 or so campuses providing data for testing of network zone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30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Jan-Mar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 - Vanguard test environment delivered</a:t>
            </a:r>
          </a:p>
          <a:p>
            <a:pPr lvl="1"/>
            <a:r>
              <a:rPr lang="en-US" dirty="0" smtClean="0"/>
              <a:t>Review of workflow/data consistency based on our testing of environment</a:t>
            </a:r>
          </a:p>
          <a:p>
            <a:pPr lvl="1"/>
            <a:r>
              <a:rPr lang="en-US" dirty="0" smtClean="0"/>
              <a:t>Alma/Primo configuration refinements</a:t>
            </a:r>
          </a:p>
          <a:p>
            <a:r>
              <a:rPr lang="en-US" dirty="0" smtClean="0"/>
              <a:t>March – Campus implementation cycle begins</a:t>
            </a:r>
          </a:p>
          <a:p>
            <a:pPr lvl="1"/>
            <a:r>
              <a:rPr lang="en-US" dirty="0" smtClean="0"/>
              <a:t>Assigned Ex </a:t>
            </a:r>
            <a:r>
              <a:rPr lang="en-US" dirty="0" err="1" smtClean="0"/>
              <a:t>Libris</a:t>
            </a:r>
            <a:r>
              <a:rPr lang="en-US" dirty="0" smtClean="0"/>
              <a:t> project manager</a:t>
            </a:r>
          </a:p>
          <a:p>
            <a:pPr lvl="1"/>
            <a:r>
              <a:rPr lang="en-US" dirty="0" smtClean="0"/>
              <a:t>Readiness checklist introduced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0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Apr-Jun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load of data from all campuses begins</a:t>
            </a:r>
          </a:p>
          <a:p>
            <a:r>
              <a:rPr lang="en-US" dirty="0" smtClean="0"/>
              <a:t>Initial Alma/Primo configuration</a:t>
            </a:r>
          </a:p>
          <a:p>
            <a:r>
              <a:rPr lang="en-US" b="1" dirty="0" smtClean="0"/>
              <a:t>June – 3</a:t>
            </a:r>
            <a:r>
              <a:rPr lang="en-US" b="1" baseline="30000" dirty="0" smtClean="0"/>
              <a:t>rd</a:t>
            </a:r>
            <a:r>
              <a:rPr lang="en-US" b="1" dirty="0" smtClean="0"/>
              <a:t> party integration begins</a:t>
            </a:r>
          </a:p>
          <a:p>
            <a:pPr lvl="1"/>
            <a:r>
              <a:rPr lang="en-US" dirty="0" err="1" smtClean="0"/>
              <a:t>ILLiad</a:t>
            </a:r>
            <a:r>
              <a:rPr lang="en-US" dirty="0" smtClean="0"/>
              <a:t> </a:t>
            </a:r>
            <a:r>
              <a:rPr lang="en-US" dirty="0" smtClean="0"/>
              <a:t>add-ons</a:t>
            </a:r>
            <a:endParaRPr lang="en-US" dirty="0" smtClean="0"/>
          </a:p>
          <a:p>
            <a:pPr lvl="1"/>
            <a:r>
              <a:rPr lang="en-US" dirty="0" smtClean="0"/>
              <a:t>INN-Reach (Link+, Circuit)</a:t>
            </a:r>
          </a:p>
          <a:p>
            <a:pPr lvl="1"/>
            <a:r>
              <a:rPr lang="en-US" dirty="0" smtClean="0"/>
              <a:t>ASRS integration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3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ILLiad Alma NCIP </a:t>
            </a:r>
            <a:r>
              <a:rPr lang="en-US" dirty="0" smtClean="0"/>
              <a:t>add-on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Developed by Virginia Commonwealth University</a:t>
            </a:r>
          </a:p>
          <a:p>
            <a:r>
              <a:rPr lang="en-US" dirty="0" smtClean="0"/>
              <a:t>Allows </a:t>
            </a:r>
            <a:r>
              <a:rPr lang="en-US" dirty="0" smtClean="0"/>
              <a:t>NCIP communication between ILLiad and Alma</a:t>
            </a:r>
          </a:p>
          <a:p>
            <a:pPr lvl="1"/>
            <a:r>
              <a:rPr lang="en-US" dirty="0" smtClean="0"/>
              <a:t>NCIP: standard protocol for exchange of circulation messages between systems</a:t>
            </a:r>
          </a:p>
          <a:p>
            <a:r>
              <a:rPr lang="en-US" dirty="0" smtClean="0"/>
              <a:t>Borrowing</a:t>
            </a:r>
          </a:p>
          <a:p>
            <a:pPr lvl="1"/>
            <a:r>
              <a:rPr lang="en-US" dirty="0" smtClean="0"/>
              <a:t>When item checked into ILLiad, a request is sent to Alma to create a request on borrower’s Alma account (displays as loaned item)</a:t>
            </a:r>
          </a:p>
          <a:p>
            <a:pPr lvl="1"/>
            <a:r>
              <a:rPr lang="en-US" dirty="0" smtClean="0"/>
              <a:t>Due date set in ILLiad and honored by Alma</a:t>
            </a:r>
          </a:p>
          <a:p>
            <a:pPr lvl="1"/>
            <a:r>
              <a:rPr lang="en-US" dirty="0" smtClean="0"/>
              <a:t>When item returned via ILLiad, message is sent to Alma to remove request from patron’s account</a:t>
            </a:r>
          </a:p>
          <a:p>
            <a:r>
              <a:rPr lang="en-US" dirty="0" smtClean="0"/>
              <a:t>Lending</a:t>
            </a:r>
          </a:p>
          <a:p>
            <a:pPr lvl="1"/>
            <a:r>
              <a:rPr lang="en-US" dirty="0" smtClean="0"/>
              <a:t>When item “Marked as Found” in ILLiad, item barcode is sent to Alma and match is searched. If found, item is moved to Resource Sharing Lending library</a:t>
            </a:r>
          </a:p>
          <a:p>
            <a:pPr lvl="1"/>
            <a:r>
              <a:rPr lang="en-US" dirty="0" smtClean="0"/>
              <a:t>When item is returned and checked into ILLiad, message is sent to Alma moving item to “In transit”. When scanned in Alma, moved back to original location for </a:t>
            </a:r>
            <a:r>
              <a:rPr lang="en-US" dirty="0" err="1" smtClean="0"/>
              <a:t>reshelving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6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ILLiad / Alma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ExLibris</a:t>
            </a:r>
            <a:r>
              <a:rPr lang="en-US" dirty="0" smtClean="0"/>
              <a:t> Alma Primo Plugin: Look</a:t>
            </a:r>
            <a:r>
              <a:rPr lang="en-US" dirty="0" smtClean="0"/>
              <a:t>-up </a:t>
            </a:r>
            <a:r>
              <a:rPr lang="en-US" dirty="0" smtClean="0"/>
              <a:t>ISSN or Title </a:t>
            </a:r>
            <a:r>
              <a:rPr lang="en-US" dirty="0" smtClean="0"/>
              <a:t>in Primo / </a:t>
            </a:r>
            <a:r>
              <a:rPr lang="en-US" dirty="0" smtClean="0"/>
              <a:t>Alma; input Call Number and Locations for loans in request details tab</a:t>
            </a:r>
            <a:endParaRPr lang="en-US" dirty="0" smtClean="0"/>
          </a:p>
          <a:p>
            <a:r>
              <a:rPr lang="en-US" dirty="0" smtClean="0"/>
              <a:t>Potential to expand plugin to check </a:t>
            </a:r>
            <a:r>
              <a:rPr lang="en-US" dirty="0" smtClean="0"/>
              <a:t>license information for ILL terms</a:t>
            </a:r>
          </a:p>
        </p:txBody>
      </p:sp>
    </p:spTree>
    <p:extLst>
      <p:ext uri="{BB962C8B-B14F-4D97-AF65-F5344CB8AC3E}">
        <p14:creationId xmlns:p14="http://schemas.microsoft.com/office/powerpoint/2010/main" val="82382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INN-Reach</a:t>
            </a:r>
          </a:p>
          <a:p>
            <a:pPr lvl="1"/>
            <a:r>
              <a:rPr lang="en-US" dirty="0" smtClean="0"/>
              <a:t>Existing integration with Alma via DCB box is on way out</a:t>
            </a:r>
          </a:p>
          <a:p>
            <a:pPr lvl="2"/>
            <a:r>
              <a:rPr lang="en-US" dirty="0" smtClean="0"/>
              <a:t>Expensive</a:t>
            </a:r>
          </a:p>
          <a:p>
            <a:pPr lvl="2"/>
            <a:r>
              <a:rPr lang="en-US" dirty="0" smtClean="0"/>
              <a:t>NCIP support limited</a:t>
            </a:r>
          </a:p>
          <a:p>
            <a:pPr lvl="2"/>
            <a:r>
              <a:rPr lang="en-US" dirty="0" smtClean="0"/>
              <a:t>Double-entry required in some cases</a:t>
            </a:r>
          </a:p>
          <a:p>
            <a:pPr lvl="2"/>
            <a:r>
              <a:rPr lang="en-US" dirty="0" smtClean="0"/>
              <a:t>Don’t know how to support all campuses inexpensively</a:t>
            </a:r>
          </a:p>
          <a:p>
            <a:pPr lvl="1"/>
            <a:r>
              <a:rPr lang="en-US" dirty="0" smtClean="0"/>
              <a:t>API-based solution in progress, but unsure when it will be ready or what cost is</a:t>
            </a:r>
          </a:p>
          <a:p>
            <a:pPr lvl="1"/>
            <a:r>
              <a:rPr lang="en-US" dirty="0" smtClean="0"/>
              <a:t>Read: there are potentially large cost-implications here for your dean to ponder</a:t>
            </a:r>
          </a:p>
          <a:p>
            <a:pPr lvl="1"/>
            <a:r>
              <a:rPr lang="en-US" dirty="0" smtClean="0"/>
              <a:t>(There is also the potential for all campuses to join Link+ if price is right)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74015"/>
      </p:ext>
    </p:extLst>
  </p:cSld>
  <p:clrMapOvr>
    <a:masterClrMapping/>
  </p:clrMapOvr>
</p:sld>
</file>

<file path=ppt/theme/theme1.xml><?xml version="1.0" encoding="utf-8"?>
<a:theme xmlns:a="http://schemas.openxmlformats.org/drawingml/2006/main" name="TS10188135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FAEC0E0-4ABC-4077-8922-293239654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TS101881352</Template>
  <TotalTime>23247</TotalTime>
  <Words>629</Words>
  <Application>Microsoft Macintosh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TS101881352</vt:lpstr>
      <vt:lpstr>Unified Library Management System</vt:lpstr>
      <vt:lpstr>Today’s Agenda</vt:lpstr>
      <vt:lpstr>Project Timeline (to be finalized)</vt:lpstr>
      <vt:lpstr>Sept-Dec 2015</vt:lpstr>
      <vt:lpstr>Jan-Mar 2016</vt:lpstr>
      <vt:lpstr>Apr-Jun 2016</vt:lpstr>
      <vt:lpstr>ILLiad Alma NCIP add-on</vt:lpstr>
      <vt:lpstr>Other ILLiad / Alma possibilities</vt:lpstr>
      <vt:lpstr>Resource Sharing</vt:lpstr>
      <vt:lpstr>Resource Sharing</vt:lpstr>
      <vt:lpstr>Access Services Working Group</vt:lpstr>
    </vt:vector>
  </TitlesOfParts>
  <Company>Office of the Chancellor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Walker, David</dc:creator>
  <dc:description>2010 animated abstract template from Presentationpro.com</dc:description>
  <cp:lastModifiedBy>Brandon Dudley</cp:lastModifiedBy>
  <cp:revision>727</cp:revision>
  <cp:lastPrinted>2015-06-17T20:44:07Z</cp:lastPrinted>
  <dcterms:created xsi:type="dcterms:W3CDTF">2013-04-17T16:51:40Z</dcterms:created>
  <dcterms:modified xsi:type="dcterms:W3CDTF">2015-07-31T15:31:36Z</dcterms:modified>
  <cp:category>2010 abstract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TC018813529991</vt:lpwstr>
  </property>
</Properties>
</file>