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Lst>
  <p:notesMasterIdLst>
    <p:notesMasterId r:id="rId41"/>
  </p:notesMasterIdLst>
  <p:handoutMasterIdLst>
    <p:handoutMasterId r:id="rId42"/>
  </p:handoutMasterIdLst>
  <p:sldIdLst>
    <p:sldId id="478" r:id="rId5"/>
    <p:sldId id="479" r:id="rId6"/>
    <p:sldId id="645" r:id="rId7"/>
    <p:sldId id="715" r:id="rId8"/>
    <p:sldId id="661" r:id="rId9"/>
    <p:sldId id="716" r:id="rId10"/>
    <p:sldId id="673" r:id="rId11"/>
    <p:sldId id="662" r:id="rId12"/>
    <p:sldId id="674" r:id="rId13"/>
    <p:sldId id="695" r:id="rId14"/>
    <p:sldId id="696" r:id="rId15"/>
    <p:sldId id="697" r:id="rId16"/>
    <p:sldId id="698" r:id="rId17"/>
    <p:sldId id="699" r:id="rId18"/>
    <p:sldId id="678" r:id="rId19"/>
    <p:sldId id="677" r:id="rId20"/>
    <p:sldId id="700" r:id="rId21"/>
    <p:sldId id="701" r:id="rId22"/>
    <p:sldId id="702" r:id="rId23"/>
    <p:sldId id="689" r:id="rId24"/>
    <p:sldId id="676" r:id="rId25"/>
    <p:sldId id="671" r:id="rId26"/>
    <p:sldId id="670" r:id="rId27"/>
    <p:sldId id="672" r:id="rId28"/>
    <p:sldId id="679" r:id="rId29"/>
    <p:sldId id="680" r:id="rId30"/>
    <p:sldId id="681" r:id="rId31"/>
    <p:sldId id="690" r:id="rId32"/>
    <p:sldId id="692" r:id="rId33"/>
    <p:sldId id="703" r:id="rId34"/>
    <p:sldId id="705" r:id="rId35"/>
    <p:sldId id="704" r:id="rId36"/>
    <p:sldId id="717" r:id="rId37"/>
    <p:sldId id="666" r:id="rId38"/>
    <p:sldId id="658" r:id="rId39"/>
    <p:sldId id="659" r:id="rId40"/>
  </p:sldIdLst>
  <p:sldSz cx="9144000" cy="6858000" type="screen4x3"/>
  <p:notesSz cx="7077075" cy="9383713"/>
  <p:defaultTextStyle>
    <a:defPPr>
      <a:defRPr lang="en-US"/>
    </a:defPPr>
    <a:lvl1pPr algn="l" rtl="0" eaLnBrk="0" fontAlgn="base" hangingPunct="0">
      <a:spcBef>
        <a:spcPct val="50000"/>
      </a:spcBef>
      <a:spcAft>
        <a:spcPct val="0"/>
      </a:spcAft>
      <a:defRPr sz="2200" kern="1200">
        <a:solidFill>
          <a:schemeClr val="tx1"/>
        </a:solidFill>
        <a:latin typeface="Verdana" pitchFamily="34" charset="0"/>
        <a:ea typeface="ＭＳ Ｐゴシック" pitchFamily="-80" charset="-128"/>
        <a:cs typeface="+mn-cs"/>
      </a:defRPr>
    </a:lvl1pPr>
    <a:lvl2pPr marL="457200" algn="l" rtl="0" eaLnBrk="0" fontAlgn="base" hangingPunct="0">
      <a:spcBef>
        <a:spcPct val="50000"/>
      </a:spcBef>
      <a:spcAft>
        <a:spcPct val="0"/>
      </a:spcAft>
      <a:defRPr sz="2200" kern="1200">
        <a:solidFill>
          <a:schemeClr val="tx1"/>
        </a:solidFill>
        <a:latin typeface="Verdana" pitchFamily="34" charset="0"/>
        <a:ea typeface="ＭＳ Ｐゴシック" pitchFamily="-80" charset="-128"/>
        <a:cs typeface="+mn-cs"/>
      </a:defRPr>
    </a:lvl2pPr>
    <a:lvl3pPr marL="914400" algn="l" rtl="0" eaLnBrk="0" fontAlgn="base" hangingPunct="0">
      <a:spcBef>
        <a:spcPct val="50000"/>
      </a:spcBef>
      <a:spcAft>
        <a:spcPct val="0"/>
      </a:spcAft>
      <a:defRPr sz="2200" kern="1200">
        <a:solidFill>
          <a:schemeClr val="tx1"/>
        </a:solidFill>
        <a:latin typeface="Verdana" pitchFamily="34" charset="0"/>
        <a:ea typeface="ＭＳ Ｐゴシック" pitchFamily="-80" charset="-128"/>
        <a:cs typeface="+mn-cs"/>
      </a:defRPr>
    </a:lvl3pPr>
    <a:lvl4pPr marL="1371600" algn="l" rtl="0" eaLnBrk="0" fontAlgn="base" hangingPunct="0">
      <a:spcBef>
        <a:spcPct val="50000"/>
      </a:spcBef>
      <a:spcAft>
        <a:spcPct val="0"/>
      </a:spcAft>
      <a:defRPr sz="2200" kern="1200">
        <a:solidFill>
          <a:schemeClr val="tx1"/>
        </a:solidFill>
        <a:latin typeface="Verdana" pitchFamily="34" charset="0"/>
        <a:ea typeface="ＭＳ Ｐゴシック" pitchFamily="-80" charset="-128"/>
        <a:cs typeface="+mn-cs"/>
      </a:defRPr>
    </a:lvl4pPr>
    <a:lvl5pPr marL="1828800" algn="l" rtl="0" eaLnBrk="0" fontAlgn="base" hangingPunct="0">
      <a:spcBef>
        <a:spcPct val="50000"/>
      </a:spcBef>
      <a:spcAft>
        <a:spcPct val="0"/>
      </a:spcAft>
      <a:defRPr sz="22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22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22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22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2200" kern="1200">
        <a:solidFill>
          <a:schemeClr val="tx1"/>
        </a:solidFill>
        <a:latin typeface="Verdana" pitchFamily="34" charset="0"/>
        <a:ea typeface="ＭＳ Ｐゴシック" pitchFamily="-80" charset="-128"/>
        <a:cs typeface="+mn-cs"/>
      </a:defRPr>
    </a:lvl9pPr>
  </p:defaultTextStyle>
  <p:extLst>
    <p:ext uri="{521415D9-36F7-43E2-AB2F-B90AF26B5E84}">
      <p14:sectionLst xmlns:p14="http://schemas.microsoft.com/office/powerpoint/2010/main">
        <p14:section name="Default Section" id="{2433F1C1-9A81-429C-BDBE-5760E144602E}">
          <p14:sldIdLst>
            <p14:sldId id="478"/>
            <p14:sldId id="479"/>
            <p14:sldId id="645"/>
            <p14:sldId id="715"/>
            <p14:sldId id="661"/>
            <p14:sldId id="716"/>
            <p14:sldId id="673"/>
            <p14:sldId id="662"/>
            <p14:sldId id="674"/>
            <p14:sldId id="695"/>
            <p14:sldId id="696"/>
            <p14:sldId id="697"/>
            <p14:sldId id="698"/>
            <p14:sldId id="699"/>
            <p14:sldId id="678"/>
            <p14:sldId id="677"/>
            <p14:sldId id="700"/>
            <p14:sldId id="701"/>
            <p14:sldId id="702"/>
            <p14:sldId id="689"/>
            <p14:sldId id="676"/>
            <p14:sldId id="671"/>
            <p14:sldId id="670"/>
            <p14:sldId id="672"/>
            <p14:sldId id="679"/>
            <p14:sldId id="680"/>
            <p14:sldId id="681"/>
            <p14:sldId id="690"/>
            <p14:sldId id="692"/>
            <p14:sldId id="703"/>
            <p14:sldId id="705"/>
            <p14:sldId id="704"/>
            <p14:sldId id="717"/>
            <p14:sldId id="666"/>
            <p14:sldId id="658"/>
            <p14:sldId id="6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friedma" initials="tf"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5B6"/>
    <a:srgbClr val="2CE88E"/>
    <a:srgbClr val="0033CC"/>
    <a:srgbClr val="FF0000"/>
    <a:srgbClr val="34D0E0"/>
    <a:srgbClr val="4EA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7564" autoAdjust="0"/>
    <p:restoredTop sz="76481" autoAdjust="0"/>
  </p:normalViewPr>
  <p:slideViewPr>
    <p:cSldViewPr>
      <p:cViewPr varScale="1">
        <p:scale>
          <a:sx n="57" d="100"/>
          <a:sy n="57" d="100"/>
        </p:scale>
        <p:origin x="21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4010342" y="0"/>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lgn="r">
              <a:defRPr sz="1200"/>
            </a:lvl1pPr>
          </a:lstStyle>
          <a:p>
            <a:pPr>
              <a:defRPr/>
            </a:pPr>
            <a:endParaRPr lang="en-US" dirty="0"/>
          </a:p>
        </p:txBody>
      </p:sp>
      <p:sp>
        <p:nvSpPr>
          <p:cNvPr id="70659" name="Rectangle 3"/>
          <p:cNvSpPr>
            <a:spLocks noGrp="1" noChangeArrowheads="1"/>
          </p:cNvSpPr>
          <p:nvPr>
            <p:ph type="dt" sz="quarter" idx="1"/>
          </p:nvPr>
        </p:nvSpPr>
        <p:spPr bwMode="auto">
          <a:xfrm>
            <a:off x="1638" y="0"/>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defRPr sz="1200"/>
            </a:lvl1pPr>
          </a:lstStyle>
          <a:p>
            <a:fld id="{6FAA586C-8332-43D0-94B1-0786CE134489}" type="datetimeFigureOut">
              <a:rPr lang="he-IL"/>
              <a:pPr/>
              <a:t>א'/אדר ב/תשע"ו</a:t>
            </a:fld>
            <a:endParaRPr lang="en-US" dirty="0"/>
          </a:p>
        </p:txBody>
      </p:sp>
      <p:sp>
        <p:nvSpPr>
          <p:cNvPr id="70660" name="Rectangle 4"/>
          <p:cNvSpPr>
            <a:spLocks noGrp="1" noChangeArrowheads="1"/>
          </p:cNvSpPr>
          <p:nvPr>
            <p:ph type="ftr" sz="quarter" idx="2"/>
          </p:nvPr>
        </p:nvSpPr>
        <p:spPr bwMode="auto">
          <a:xfrm>
            <a:off x="4010342" y="8912899"/>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lgn="r">
              <a:defRPr sz="1200"/>
            </a:lvl1pPr>
          </a:lstStyle>
          <a:p>
            <a:pPr>
              <a:defRPr/>
            </a:pPr>
            <a:endParaRPr lang="en-US" dirty="0"/>
          </a:p>
        </p:txBody>
      </p:sp>
      <p:sp>
        <p:nvSpPr>
          <p:cNvPr id="70661" name="Rectangle 5"/>
          <p:cNvSpPr>
            <a:spLocks noGrp="1" noChangeArrowheads="1"/>
          </p:cNvSpPr>
          <p:nvPr>
            <p:ph type="sldNum" sz="quarter" idx="3"/>
          </p:nvPr>
        </p:nvSpPr>
        <p:spPr bwMode="auto">
          <a:xfrm>
            <a:off x="1638" y="8912899"/>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defRPr sz="1200"/>
            </a:lvl1pPr>
          </a:lstStyle>
          <a:p>
            <a:fld id="{AA352D1B-30BF-4355-8471-95A2CD111039}" type="slidenum">
              <a:rPr lang="he-IL"/>
              <a:pPr/>
              <a:t>‹#›</a:t>
            </a:fld>
            <a:endParaRPr lang="en-US" dirty="0"/>
          </a:p>
        </p:txBody>
      </p:sp>
    </p:spTree>
    <p:extLst>
      <p:ext uri="{BB962C8B-B14F-4D97-AF65-F5344CB8AC3E}">
        <p14:creationId xmlns:p14="http://schemas.microsoft.com/office/powerpoint/2010/main" val="4135274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66733" cy="469186"/>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eaLnBrk="1" hangingPunct="1">
              <a:spcBef>
                <a:spcPct val="0"/>
              </a:spcBef>
              <a:defRPr sz="1200">
                <a:latin typeface="Arial" charset="0"/>
              </a:defRPr>
            </a:lvl1pPr>
          </a:lstStyle>
          <a:p>
            <a:pPr>
              <a:defRPr/>
            </a:pPr>
            <a:endParaRPr lang="en-US" dirty="0"/>
          </a:p>
        </p:txBody>
      </p:sp>
      <p:sp>
        <p:nvSpPr>
          <p:cNvPr id="51203" name="Rectangle 3"/>
          <p:cNvSpPr>
            <a:spLocks noGrp="1" noChangeArrowheads="1"/>
          </p:cNvSpPr>
          <p:nvPr>
            <p:ph type="dt" idx="1"/>
          </p:nvPr>
        </p:nvSpPr>
        <p:spPr bwMode="auto">
          <a:xfrm>
            <a:off x="4008705" y="0"/>
            <a:ext cx="3066733" cy="469186"/>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lvl1pPr algn="r" eaLnBrk="1" hangingPunct="1">
              <a:spcBef>
                <a:spcPct val="0"/>
              </a:spcBef>
              <a:defRPr sz="1200">
                <a:latin typeface="Arial" charset="0"/>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7708" y="4457264"/>
            <a:ext cx="5661660" cy="4222671"/>
          </a:xfrm>
          <a:prstGeom prst="rect">
            <a:avLst/>
          </a:prstGeom>
          <a:noFill/>
          <a:ln w="9525">
            <a:noFill/>
            <a:miter lim="800000"/>
            <a:headEnd/>
            <a:tailEnd/>
          </a:ln>
          <a:effectLst/>
        </p:spPr>
        <p:txBody>
          <a:bodyPr vert="horz" wrap="square" lIns="94055" tIns="47028" rIns="94055" bIns="470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912899"/>
            <a:ext cx="3066733" cy="469186"/>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eaLnBrk="1" hangingPunct="1">
              <a:spcBef>
                <a:spcPct val="0"/>
              </a:spcBef>
              <a:defRPr sz="1200">
                <a:latin typeface="Arial" charset="0"/>
              </a:defRPr>
            </a:lvl1pPr>
          </a:lstStyle>
          <a:p>
            <a:pPr>
              <a:defRPr/>
            </a:pPr>
            <a:endParaRPr lang="en-US" dirty="0"/>
          </a:p>
        </p:txBody>
      </p:sp>
      <p:sp>
        <p:nvSpPr>
          <p:cNvPr id="51207" name="Rectangle 7"/>
          <p:cNvSpPr>
            <a:spLocks noGrp="1" noChangeArrowheads="1"/>
          </p:cNvSpPr>
          <p:nvPr>
            <p:ph type="sldNum" sz="quarter" idx="5"/>
          </p:nvPr>
        </p:nvSpPr>
        <p:spPr bwMode="auto">
          <a:xfrm>
            <a:off x="4008705" y="8912899"/>
            <a:ext cx="3066733" cy="469186"/>
          </a:xfrm>
          <a:prstGeom prst="rect">
            <a:avLst/>
          </a:prstGeom>
          <a:noFill/>
          <a:ln w="9525">
            <a:noFill/>
            <a:miter lim="800000"/>
            <a:headEnd/>
            <a:tailEnd/>
          </a:ln>
          <a:effectLst/>
        </p:spPr>
        <p:txBody>
          <a:bodyPr vert="horz" wrap="square" lIns="94055" tIns="47028" rIns="94055" bIns="47028" numCol="1" anchor="b" anchorCtr="0" compatLnSpc="1">
            <a:prstTxWarp prst="textNoShape">
              <a:avLst/>
            </a:prstTxWarp>
          </a:bodyPr>
          <a:lstStyle>
            <a:lvl1pPr algn="r" eaLnBrk="1" hangingPunct="1">
              <a:spcBef>
                <a:spcPct val="0"/>
              </a:spcBef>
              <a:defRPr sz="1200">
                <a:latin typeface="Arial" charset="0"/>
              </a:defRPr>
            </a:lvl1pPr>
          </a:lstStyle>
          <a:p>
            <a:fld id="{E014685C-5F05-4164-BFE1-6FD9DC7A4543}" type="slidenum">
              <a:rPr lang="he-IL"/>
              <a:pPr/>
              <a:t>‹#›</a:t>
            </a:fld>
            <a:endParaRPr lang="en-US" dirty="0"/>
          </a:p>
        </p:txBody>
      </p:sp>
    </p:spTree>
    <p:extLst>
      <p:ext uri="{BB962C8B-B14F-4D97-AF65-F5344CB8AC3E}">
        <p14:creationId xmlns:p14="http://schemas.microsoft.com/office/powerpoint/2010/main" val="1921157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129962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3848493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866615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95613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264809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771945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t>note</a:t>
            </a:r>
          </a:p>
        </p:txBody>
      </p:sp>
    </p:spTree>
    <p:extLst>
      <p:ext uri="{BB962C8B-B14F-4D97-AF65-F5344CB8AC3E}">
        <p14:creationId xmlns:p14="http://schemas.microsoft.com/office/powerpoint/2010/main" val="303448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2466785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x-none" smtClean="0"/>
              <a:pPr/>
              <a:t>29</a:t>
            </a:fld>
            <a:endParaRPr lang="en-US">
              <a:cs typeface="Arial" pitchFamily="34" charset="0"/>
            </a:endParaRPr>
          </a:p>
        </p:txBody>
      </p:sp>
    </p:spTree>
    <p:extLst>
      <p:ext uri="{BB962C8B-B14F-4D97-AF65-F5344CB8AC3E}">
        <p14:creationId xmlns:p14="http://schemas.microsoft.com/office/powerpoint/2010/main" val="309058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2803760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181662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4013" tIns="47005" rIns="94013" bIns="47005"/>
          <a:lstStyle/>
          <a:p>
            <a:pPr eaLnBrk="1" hangingPunct="1"/>
            <a:endParaRPr lang="en-US" dirty="0" smtClean="0"/>
          </a:p>
        </p:txBody>
      </p:sp>
    </p:spTree>
    <p:extLst>
      <p:ext uri="{BB962C8B-B14F-4D97-AF65-F5344CB8AC3E}">
        <p14:creationId xmlns:p14="http://schemas.microsoft.com/office/powerpoint/2010/main" val="244014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93587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600358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FD4251-40A6-4B94-8993-D125EAB63A50}" type="slidenum">
              <a:rPr lang="he-IL" smtClean="0"/>
              <a:pPr>
                <a:defRPr/>
              </a:pPr>
              <a:t>35</a:t>
            </a:fld>
            <a:endParaRPr lang="en-US" dirty="0"/>
          </a:p>
        </p:txBody>
      </p:sp>
    </p:spTree>
    <p:extLst>
      <p:ext uri="{BB962C8B-B14F-4D97-AF65-F5344CB8AC3E}">
        <p14:creationId xmlns:p14="http://schemas.microsoft.com/office/powerpoint/2010/main" val="3898892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81687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dirty="0" smtClean="0"/>
              <a:t>Let’s begin looking at the </a:t>
            </a:r>
            <a:r>
              <a:rPr lang="en-GB" dirty="0" smtClean="0"/>
              <a:t>building </a:t>
            </a:r>
            <a:r>
              <a:rPr lang="en-GB" dirty="0"/>
              <a:t>blocks for </a:t>
            </a:r>
            <a:r>
              <a:rPr lang="en-GB" dirty="0" smtClean="0"/>
              <a:t>Fulfillment</a:t>
            </a:r>
            <a:r>
              <a:rPr lang="en-GB" dirty="0"/>
              <a:t>.</a:t>
            </a:r>
            <a:endParaRPr lang="en-US" dirty="0" smtClean="0"/>
          </a:p>
        </p:txBody>
      </p:sp>
    </p:spTree>
    <p:extLst>
      <p:ext uri="{BB962C8B-B14F-4D97-AF65-F5344CB8AC3E}">
        <p14:creationId xmlns:p14="http://schemas.microsoft.com/office/powerpoint/2010/main" val="383322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it is mandatory to download and install the </a:t>
            </a:r>
            <a:r>
              <a:rPr lang="en-US" dirty="0" err="1" smtClean="0"/>
              <a:t>AutoExtract</a:t>
            </a:r>
            <a:r>
              <a:rPr lang="en-US" dirty="0" smtClean="0"/>
              <a:t> kit from scratch twice during the migration period: the first time before the test load and the second time before the cutover.</a:t>
            </a:r>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4</a:t>
            </a:fld>
            <a:endParaRPr lang="en-US" dirty="0"/>
          </a:p>
        </p:txBody>
      </p:sp>
    </p:spTree>
    <p:extLst>
      <p:ext uri="{BB962C8B-B14F-4D97-AF65-F5344CB8AC3E}">
        <p14:creationId xmlns:p14="http://schemas.microsoft.com/office/powerpoint/2010/main" val="194567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it is mandatory to download and install the </a:t>
            </a:r>
            <a:r>
              <a:rPr lang="en-US" dirty="0" err="1" smtClean="0"/>
              <a:t>AutoExtract</a:t>
            </a:r>
            <a:r>
              <a:rPr lang="en-US" dirty="0" smtClean="0"/>
              <a:t> kit from scratch twice during the migration period: the first time before the test load and the second time before the cutover.</a:t>
            </a:r>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5</a:t>
            </a:fld>
            <a:endParaRPr lang="en-US" dirty="0"/>
          </a:p>
        </p:txBody>
      </p:sp>
    </p:spTree>
    <p:extLst>
      <p:ext uri="{BB962C8B-B14F-4D97-AF65-F5344CB8AC3E}">
        <p14:creationId xmlns:p14="http://schemas.microsoft.com/office/powerpoint/2010/main" val="30939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it is mandatory to download and install the </a:t>
            </a:r>
            <a:r>
              <a:rPr lang="en-US" dirty="0" err="1" smtClean="0"/>
              <a:t>AutoExtract</a:t>
            </a:r>
            <a:r>
              <a:rPr lang="en-US" dirty="0" smtClean="0"/>
              <a:t> kit from scratch twice during the migration period: the first time before the test load and the second time before the cutover.</a:t>
            </a:r>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6</a:t>
            </a:fld>
            <a:endParaRPr lang="en-US" dirty="0"/>
          </a:p>
        </p:txBody>
      </p:sp>
    </p:spTree>
    <p:extLst>
      <p:ext uri="{BB962C8B-B14F-4D97-AF65-F5344CB8AC3E}">
        <p14:creationId xmlns:p14="http://schemas.microsoft.com/office/powerpoint/2010/main" val="218326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training sessions.</a:t>
            </a:r>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7</a:t>
            </a:fld>
            <a:endParaRPr lang="en-US" dirty="0"/>
          </a:p>
        </p:txBody>
      </p:sp>
    </p:spTree>
    <p:extLst>
      <p:ext uri="{BB962C8B-B14F-4D97-AF65-F5344CB8AC3E}">
        <p14:creationId xmlns:p14="http://schemas.microsoft.com/office/powerpoint/2010/main" val="246914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685C-5F05-4164-BFE1-6FD9DC7A4543}" type="slidenum">
              <a:rPr lang="he-IL" smtClean="0"/>
              <a:pPr/>
              <a:t>8</a:t>
            </a:fld>
            <a:endParaRPr lang="en-US" dirty="0"/>
          </a:p>
        </p:txBody>
      </p:sp>
    </p:spTree>
    <p:extLst>
      <p:ext uri="{BB962C8B-B14F-4D97-AF65-F5344CB8AC3E}">
        <p14:creationId xmlns:p14="http://schemas.microsoft.com/office/powerpoint/2010/main" val="3179625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defRPr/>
            </a:pPr>
            <a:endParaRPr lang="en-US" sz="1200" b="1" dirty="0" smtClean="0">
              <a:latin typeface="Verdana" pitchFamily="34" charset="0"/>
              <a:cs typeface="Times New Roman" pitchFamily="18" charset="0"/>
            </a:endParaRPr>
          </a:p>
        </p:txBody>
      </p:sp>
    </p:spTree>
    <p:extLst>
      <p:ext uri="{BB962C8B-B14F-4D97-AF65-F5344CB8AC3E}">
        <p14:creationId xmlns:p14="http://schemas.microsoft.com/office/powerpoint/2010/main" val="174801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4905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082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26075" y="3509963"/>
            <a:ext cx="1619250" cy="294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150" y="3509963"/>
            <a:ext cx="4708525" cy="294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362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455AF4F-E565-44E6-8F04-8533D704B99F}"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3094" y="827088"/>
            <a:ext cx="3173985" cy="1219332"/>
          </a:xfrm>
          <a:prstGeom prst="rect">
            <a:avLst/>
          </a:prstGeom>
        </p:spPr>
      </p:pic>
    </p:spTree>
    <p:extLst>
      <p:ext uri="{BB962C8B-B14F-4D97-AF65-F5344CB8AC3E}">
        <p14:creationId xmlns:p14="http://schemas.microsoft.com/office/powerpoint/2010/main" val="2877886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A430D36F-963E-427F-B131-FB58EFA8D86F}" type="slidenum">
              <a:rPr lang="he-IL"/>
              <a:pPr/>
              <a:t>‹#›</a:t>
            </a:fld>
            <a:endParaRPr lang="en-US" dirty="0"/>
          </a:p>
        </p:txBody>
      </p:sp>
    </p:spTree>
    <p:extLst>
      <p:ext uri="{BB962C8B-B14F-4D97-AF65-F5344CB8AC3E}">
        <p14:creationId xmlns:p14="http://schemas.microsoft.com/office/powerpoint/2010/main" val="419578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BB746136-A889-451F-AB55-8A99DBFB32D9}" type="slidenum">
              <a:rPr lang="he-IL"/>
              <a:pPr/>
              <a:t>‹#›</a:t>
            </a:fld>
            <a:endParaRPr lang="en-US" dirty="0"/>
          </a:p>
        </p:txBody>
      </p:sp>
    </p:spTree>
    <p:extLst>
      <p:ext uri="{BB962C8B-B14F-4D97-AF65-F5344CB8AC3E}">
        <p14:creationId xmlns:p14="http://schemas.microsoft.com/office/powerpoint/2010/main" val="2453420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646BDDDC-77F3-4F2D-8CF9-AF72E59AAEDF}" type="slidenum">
              <a:rPr lang="he-IL"/>
              <a:pPr/>
              <a:t>‹#›</a:t>
            </a:fld>
            <a:endParaRPr lang="en-US" dirty="0"/>
          </a:p>
        </p:txBody>
      </p:sp>
    </p:spTree>
    <p:extLst>
      <p:ext uri="{BB962C8B-B14F-4D97-AF65-F5344CB8AC3E}">
        <p14:creationId xmlns:p14="http://schemas.microsoft.com/office/powerpoint/2010/main" val="335790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969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1969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C8560FE8-4CEA-4AD9-9975-F98150DF5281}" type="slidenum">
              <a:rPr lang="he-IL"/>
              <a:pPr/>
              <a:t>‹#›</a:t>
            </a:fld>
            <a:endParaRPr lang="en-US" dirty="0"/>
          </a:p>
        </p:txBody>
      </p:sp>
    </p:spTree>
    <p:extLst>
      <p:ext uri="{BB962C8B-B14F-4D97-AF65-F5344CB8AC3E}">
        <p14:creationId xmlns:p14="http://schemas.microsoft.com/office/powerpoint/2010/main" val="193706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8" name="Rectangle 6"/>
          <p:cNvSpPr>
            <a:spLocks noGrp="1" noChangeArrowheads="1"/>
          </p:cNvSpPr>
          <p:nvPr>
            <p:ph type="sldNum" sz="quarter" idx="11"/>
          </p:nvPr>
        </p:nvSpPr>
        <p:spPr>
          <a:ln/>
        </p:spPr>
        <p:txBody>
          <a:bodyPr/>
          <a:lstStyle>
            <a:lvl1pPr>
              <a:defRPr/>
            </a:lvl1pPr>
          </a:lstStyle>
          <a:p>
            <a:fld id="{6E93A871-8159-47E6-991D-BB925ADE25FC}" type="slidenum">
              <a:rPr lang="he-IL"/>
              <a:pPr/>
              <a:t>‹#›</a:t>
            </a:fld>
            <a:endParaRPr lang="en-US" dirty="0"/>
          </a:p>
        </p:txBody>
      </p:sp>
    </p:spTree>
    <p:extLst>
      <p:ext uri="{BB962C8B-B14F-4D97-AF65-F5344CB8AC3E}">
        <p14:creationId xmlns:p14="http://schemas.microsoft.com/office/powerpoint/2010/main" val="160345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4" name="Rectangle 6"/>
          <p:cNvSpPr>
            <a:spLocks noGrp="1" noChangeArrowheads="1"/>
          </p:cNvSpPr>
          <p:nvPr>
            <p:ph type="sldNum" sz="quarter" idx="11"/>
          </p:nvPr>
        </p:nvSpPr>
        <p:spPr>
          <a:ln/>
        </p:spPr>
        <p:txBody>
          <a:bodyPr/>
          <a:lstStyle>
            <a:lvl1pPr>
              <a:defRPr/>
            </a:lvl1pPr>
          </a:lstStyle>
          <a:p>
            <a:fld id="{375BB98C-7335-425D-A751-FF90B1F94D70}" type="slidenum">
              <a:rPr lang="he-IL"/>
              <a:pPr/>
              <a:t>‹#›</a:t>
            </a:fld>
            <a:endParaRPr lang="en-US" dirty="0"/>
          </a:p>
        </p:txBody>
      </p:sp>
    </p:spTree>
    <p:extLst>
      <p:ext uri="{BB962C8B-B14F-4D97-AF65-F5344CB8AC3E}">
        <p14:creationId xmlns:p14="http://schemas.microsoft.com/office/powerpoint/2010/main" val="3872080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3" name="Rectangle 6"/>
          <p:cNvSpPr>
            <a:spLocks noGrp="1" noChangeArrowheads="1"/>
          </p:cNvSpPr>
          <p:nvPr>
            <p:ph type="sldNum" sz="quarter" idx="11"/>
          </p:nvPr>
        </p:nvSpPr>
        <p:spPr>
          <a:ln/>
        </p:spPr>
        <p:txBody>
          <a:bodyPr/>
          <a:lstStyle>
            <a:lvl1pPr>
              <a:defRPr/>
            </a:lvl1pPr>
          </a:lstStyle>
          <a:p>
            <a:fld id="{1E4928E7-2BF6-4DC3-8B38-89D057B54AEB}" type="slidenum">
              <a:rPr lang="he-IL"/>
              <a:pPr/>
              <a:t>‹#›</a:t>
            </a:fld>
            <a:endParaRPr lang="en-US" dirty="0"/>
          </a:p>
        </p:txBody>
      </p:sp>
    </p:spTree>
    <p:extLst>
      <p:ext uri="{BB962C8B-B14F-4D97-AF65-F5344CB8AC3E}">
        <p14:creationId xmlns:p14="http://schemas.microsoft.com/office/powerpoint/2010/main" val="240737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277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B2489C0F-6226-4FAD-A14C-15A3060C72DB}" type="slidenum">
              <a:rPr lang="he-IL"/>
              <a:pPr/>
              <a:t>‹#›</a:t>
            </a:fld>
            <a:endParaRPr lang="en-US" dirty="0"/>
          </a:p>
        </p:txBody>
      </p:sp>
    </p:spTree>
    <p:extLst>
      <p:ext uri="{BB962C8B-B14F-4D97-AF65-F5344CB8AC3E}">
        <p14:creationId xmlns:p14="http://schemas.microsoft.com/office/powerpoint/2010/main" val="3772719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B480CEB5-0EF4-4473-89D3-86B267EBABF8}" type="slidenum">
              <a:rPr lang="he-IL"/>
              <a:pPr/>
              <a:t>‹#›</a:t>
            </a:fld>
            <a:endParaRPr lang="en-US" dirty="0"/>
          </a:p>
        </p:txBody>
      </p:sp>
    </p:spTree>
    <p:extLst>
      <p:ext uri="{BB962C8B-B14F-4D97-AF65-F5344CB8AC3E}">
        <p14:creationId xmlns:p14="http://schemas.microsoft.com/office/powerpoint/2010/main" val="2865785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04D43B1A-96EE-4B4B-A17B-E0D990C9F2AF}" type="slidenum">
              <a:rPr lang="he-IL"/>
              <a:pPr/>
              <a:t>‹#›</a:t>
            </a:fld>
            <a:endParaRPr lang="en-US" dirty="0"/>
          </a:p>
        </p:txBody>
      </p:sp>
    </p:spTree>
    <p:extLst>
      <p:ext uri="{BB962C8B-B14F-4D97-AF65-F5344CB8AC3E}">
        <p14:creationId xmlns:p14="http://schemas.microsoft.com/office/powerpoint/2010/main" val="2892799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7463" y="0"/>
            <a:ext cx="1944687" cy="5311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681663" cy="5311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7D66047D-729F-438D-B58E-35E9293F91CD}" type="slidenum">
              <a:rPr lang="he-IL"/>
              <a:pPr/>
              <a:t>‹#›</a:t>
            </a:fld>
            <a:endParaRPr lang="en-US" dirty="0"/>
          </a:p>
        </p:txBody>
      </p:sp>
    </p:spTree>
    <p:extLst>
      <p:ext uri="{BB962C8B-B14F-4D97-AF65-F5344CB8AC3E}">
        <p14:creationId xmlns:p14="http://schemas.microsoft.com/office/powerpoint/2010/main" val="999725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877CFF9C-14C5-464B-A216-FEC67E74F357}" type="slidenum">
              <a:rPr lang="he-IL"/>
              <a:pPr/>
              <a:t>‹#›</a:t>
            </a:fld>
            <a:endParaRPr lang="en-US" dirty="0"/>
          </a:p>
        </p:txBody>
      </p:sp>
    </p:spTree>
    <p:extLst>
      <p:ext uri="{BB962C8B-B14F-4D97-AF65-F5344CB8AC3E}">
        <p14:creationId xmlns:p14="http://schemas.microsoft.com/office/powerpoint/2010/main" val="427706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F617D05F-3873-48C6-B952-FC12EA2BD97E}" type="slidenum">
              <a:rPr lang="he-IL"/>
              <a:pPr/>
              <a:t>‹#›</a:t>
            </a:fld>
            <a:endParaRPr lang="en-US" dirty="0"/>
          </a:p>
        </p:txBody>
      </p:sp>
    </p:spTree>
    <p:extLst>
      <p:ext uri="{BB962C8B-B14F-4D97-AF65-F5344CB8AC3E}">
        <p14:creationId xmlns:p14="http://schemas.microsoft.com/office/powerpoint/2010/main" val="3507944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CA0DD47B-2E95-42A5-A304-769180564857}" type="slidenum">
              <a:rPr lang="he-IL"/>
              <a:pPr/>
              <a:t>‹#›</a:t>
            </a:fld>
            <a:endParaRPr lang="en-US" dirty="0"/>
          </a:p>
        </p:txBody>
      </p:sp>
    </p:spTree>
    <p:extLst>
      <p:ext uri="{BB962C8B-B14F-4D97-AF65-F5344CB8AC3E}">
        <p14:creationId xmlns:p14="http://schemas.microsoft.com/office/powerpoint/2010/main" val="668444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969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1969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43D81589-B724-4A88-BB92-2422BCA6F6F1}" type="slidenum">
              <a:rPr lang="he-IL"/>
              <a:pPr/>
              <a:t>‹#›</a:t>
            </a:fld>
            <a:endParaRPr lang="en-US" dirty="0"/>
          </a:p>
        </p:txBody>
      </p:sp>
    </p:spTree>
    <p:extLst>
      <p:ext uri="{BB962C8B-B14F-4D97-AF65-F5344CB8AC3E}">
        <p14:creationId xmlns:p14="http://schemas.microsoft.com/office/powerpoint/2010/main" val="1175210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8" name="Rectangle 6"/>
          <p:cNvSpPr>
            <a:spLocks noGrp="1" noChangeArrowheads="1"/>
          </p:cNvSpPr>
          <p:nvPr>
            <p:ph type="sldNum" sz="quarter" idx="11"/>
          </p:nvPr>
        </p:nvSpPr>
        <p:spPr>
          <a:ln/>
        </p:spPr>
        <p:txBody>
          <a:bodyPr/>
          <a:lstStyle>
            <a:lvl1pPr>
              <a:defRPr/>
            </a:lvl1pPr>
          </a:lstStyle>
          <a:p>
            <a:fld id="{EA98B4D2-02EC-489E-8264-EBF32CF69F9F}" type="slidenum">
              <a:rPr lang="he-IL"/>
              <a:pPr/>
              <a:t>‹#›</a:t>
            </a:fld>
            <a:endParaRPr lang="en-US" dirty="0"/>
          </a:p>
        </p:txBody>
      </p:sp>
    </p:spTree>
    <p:extLst>
      <p:ext uri="{BB962C8B-B14F-4D97-AF65-F5344CB8AC3E}">
        <p14:creationId xmlns:p14="http://schemas.microsoft.com/office/powerpoint/2010/main" val="827265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4" name="Rectangle 6"/>
          <p:cNvSpPr>
            <a:spLocks noGrp="1" noChangeArrowheads="1"/>
          </p:cNvSpPr>
          <p:nvPr>
            <p:ph type="sldNum" sz="quarter" idx="11"/>
          </p:nvPr>
        </p:nvSpPr>
        <p:spPr>
          <a:ln/>
        </p:spPr>
        <p:txBody>
          <a:bodyPr/>
          <a:lstStyle>
            <a:lvl1pPr>
              <a:defRPr/>
            </a:lvl1pPr>
          </a:lstStyle>
          <a:p>
            <a:fld id="{9584BA13-5B51-4B88-A008-2EC4FDC423A3}" type="slidenum">
              <a:rPr lang="he-IL"/>
              <a:pPr/>
              <a:t>‹#›</a:t>
            </a:fld>
            <a:endParaRPr lang="en-US" dirty="0"/>
          </a:p>
        </p:txBody>
      </p:sp>
    </p:spTree>
    <p:extLst>
      <p:ext uri="{BB962C8B-B14F-4D97-AF65-F5344CB8AC3E}">
        <p14:creationId xmlns:p14="http://schemas.microsoft.com/office/powerpoint/2010/main" val="251214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4132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3" name="Rectangle 6"/>
          <p:cNvSpPr>
            <a:spLocks noGrp="1" noChangeArrowheads="1"/>
          </p:cNvSpPr>
          <p:nvPr>
            <p:ph type="sldNum" sz="quarter" idx="11"/>
          </p:nvPr>
        </p:nvSpPr>
        <p:spPr>
          <a:ln/>
        </p:spPr>
        <p:txBody>
          <a:bodyPr/>
          <a:lstStyle>
            <a:lvl1pPr>
              <a:defRPr/>
            </a:lvl1pPr>
          </a:lstStyle>
          <a:p>
            <a:fld id="{A6DAF43E-D56B-4EE0-ACC0-FD85D73E1999}" type="slidenum">
              <a:rPr lang="he-IL"/>
              <a:pPr/>
              <a:t>‹#›</a:t>
            </a:fld>
            <a:endParaRPr lang="en-US" dirty="0"/>
          </a:p>
        </p:txBody>
      </p:sp>
    </p:spTree>
    <p:extLst>
      <p:ext uri="{BB962C8B-B14F-4D97-AF65-F5344CB8AC3E}">
        <p14:creationId xmlns:p14="http://schemas.microsoft.com/office/powerpoint/2010/main" val="2986494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D24B15F2-2B7C-4280-B11D-68A2E51B48CE}" type="slidenum">
              <a:rPr lang="he-IL"/>
              <a:pPr/>
              <a:t>‹#›</a:t>
            </a:fld>
            <a:endParaRPr lang="en-US" dirty="0"/>
          </a:p>
        </p:txBody>
      </p:sp>
    </p:spTree>
    <p:extLst>
      <p:ext uri="{BB962C8B-B14F-4D97-AF65-F5344CB8AC3E}">
        <p14:creationId xmlns:p14="http://schemas.microsoft.com/office/powerpoint/2010/main" val="3865855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6" name="Rectangle 6"/>
          <p:cNvSpPr>
            <a:spLocks noGrp="1" noChangeArrowheads="1"/>
          </p:cNvSpPr>
          <p:nvPr>
            <p:ph type="sldNum" sz="quarter" idx="11"/>
          </p:nvPr>
        </p:nvSpPr>
        <p:spPr>
          <a:ln/>
        </p:spPr>
        <p:txBody>
          <a:bodyPr/>
          <a:lstStyle>
            <a:lvl1pPr>
              <a:defRPr/>
            </a:lvl1pPr>
          </a:lstStyle>
          <a:p>
            <a:fld id="{6F337A37-25DD-45F8-8085-0254EA3CA3CA}" type="slidenum">
              <a:rPr lang="he-IL"/>
              <a:pPr/>
              <a:t>‹#›</a:t>
            </a:fld>
            <a:endParaRPr lang="en-US" dirty="0"/>
          </a:p>
        </p:txBody>
      </p:sp>
    </p:spTree>
    <p:extLst>
      <p:ext uri="{BB962C8B-B14F-4D97-AF65-F5344CB8AC3E}">
        <p14:creationId xmlns:p14="http://schemas.microsoft.com/office/powerpoint/2010/main" val="1861179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29AB436C-1C6B-4AEB-95F3-0F18790E2888}" type="slidenum">
              <a:rPr lang="he-IL"/>
              <a:pPr/>
              <a:t>‹#›</a:t>
            </a:fld>
            <a:endParaRPr lang="en-US" dirty="0"/>
          </a:p>
        </p:txBody>
      </p:sp>
    </p:spTree>
    <p:extLst>
      <p:ext uri="{BB962C8B-B14F-4D97-AF65-F5344CB8AC3E}">
        <p14:creationId xmlns:p14="http://schemas.microsoft.com/office/powerpoint/2010/main" val="2616728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2225" y="0"/>
            <a:ext cx="1944688" cy="5311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686425" cy="5311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 </a:t>
            </a:r>
          </a:p>
        </p:txBody>
      </p:sp>
      <p:sp>
        <p:nvSpPr>
          <p:cNvPr id="5" name="Rectangle 6"/>
          <p:cNvSpPr>
            <a:spLocks noGrp="1" noChangeArrowheads="1"/>
          </p:cNvSpPr>
          <p:nvPr>
            <p:ph type="sldNum" sz="quarter" idx="11"/>
          </p:nvPr>
        </p:nvSpPr>
        <p:spPr>
          <a:ln/>
        </p:spPr>
        <p:txBody>
          <a:bodyPr/>
          <a:lstStyle>
            <a:lvl1pPr>
              <a:defRPr/>
            </a:lvl1pPr>
          </a:lstStyle>
          <a:p>
            <a:fld id="{1765CF3A-E4B4-4096-9461-53E7F796C986}" type="slidenum">
              <a:rPr lang="he-IL"/>
              <a:pPr/>
              <a:t>‹#›</a:t>
            </a:fld>
            <a:endParaRPr lang="en-US" dirty="0"/>
          </a:p>
        </p:txBody>
      </p:sp>
    </p:spTree>
    <p:extLst>
      <p:ext uri="{BB962C8B-B14F-4D97-AF65-F5344CB8AC3E}">
        <p14:creationId xmlns:p14="http://schemas.microsoft.com/office/powerpoint/2010/main" val="2425395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868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7440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61782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333500" y="3429000"/>
            <a:ext cx="3054350" cy="60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3429000"/>
            <a:ext cx="3055938" cy="60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882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175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8325" y="5848350"/>
            <a:ext cx="3054350" cy="60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75075" y="5848350"/>
            <a:ext cx="3055938" cy="604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4216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765047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581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98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8331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912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375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375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07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60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8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04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930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06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 descr="ExLibris-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 y="6096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65150" y="3509963"/>
            <a:ext cx="6480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Presentation title</a:t>
            </a:r>
            <a:br>
              <a:rPr lang="en-US" smtClean="0"/>
            </a:br>
            <a:r>
              <a:rPr lang="en-US" smtClean="0"/>
              <a:t/>
            </a:r>
            <a:br>
              <a:rPr lang="en-US" smtClean="0"/>
            </a:br>
            <a:r>
              <a:rPr lang="en-US" smtClean="0"/>
              <a:t>Conference title | location | date</a:t>
            </a:r>
            <a:br>
              <a:rPr lang="en-US" smtClean="0"/>
            </a:br>
            <a:r>
              <a:rPr lang="en-US" smtClean="0"/>
              <a:t> </a:t>
            </a:r>
          </a:p>
        </p:txBody>
      </p:sp>
      <p:sp>
        <p:nvSpPr>
          <p:cNvPr id="1028" name="Rectangle 4"/>
          <p:cNvSpPr>
            <a:spLocks noGrp="1" noChangeArrowheads="1"/>
          </p:cNvSpPr>
          <p:nvPr>
            <p:ph type="body" idx="1"/>
          </p:nvPr>
        </p:nvSpPr>
        <p:spPr bwMode="auto">
          <a:xfrm>
            <a:off x="568325" y="5848350"/>
            <a:ext cx="62626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Presenter name and title</a:t>
            </a:r>
          </a:p>
        </p:txBody>
      </p:sp>
      <p:sp>
        <p:nvSpPr>
          <p:cNvPr id="1029" name="Text Box 5"/>
          <p:cNvSpPr txBox="1">
            <a:spLocks noChangeArrowheads="1"/>
          </p:cNvSpPr>
          <p:nvPr/>
        </p:nvSpPr>
        <p:spPr bwMode="auto">
          <a:xfrm>
            <a:off x="685800" y="6453188"/>
            <a:ext cx="6118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200">
                <a:solidFill>
                  <a:schemeClr val="tx1"/>
                </a:solidFill>
                <a:latin typeface="Verdana" pitchFamily="34" charset="0"/>
                <a:ea typeface="ＭＳ Ｐゴシック" pitchFamily="-80" charset="-128"/>
              </a:defRPr>
            </a:lvl1pPr>
            <a:lvl2pPr marL="742950" indent="-285750">
              <a:defRPr sz="2200">
                <a:solidFill>
                  <a:schemeClr val="tx1"/>
                </a:solidFill>
                <a:latin typeface="Verdana" pitchFamily="34" charset="0"/>
                <a:ea typeface="ＭＳ Ｐゴシック" pitchFamily="-80" charset="-128"/>
              </a:defRPr>
            </a:lvl2pPr>
            <a:lvl3pPr marL="1143000" indent="-228600">
              <a:defRPr sz="2200">
                <a:solidFill>
                  <a:schemeClr val="tx1"/>
                </a:solidFill>
                <a:latin typeface="Verdana" pitchFamily="34" charset="0"/>
                <a:ea typeface="ＭＳ Ｐゴシック" pitchFamily="-80" charset="-128"/>
              </a:defRPr>
            </a:lvl3pPr>
            <a:lvl4pPr marL="1600200" indent="-228600">
              <a:defRPr sz="2200">
                <a:solidFill>
                  <a:schemeClr val="tx1"/>
                </a:solidFill>
                <a:latin typeface="Verdana" pitchFamily="34" charset="0"/>
                <a:ea typeface="ＭＳ Ｐゴシック" pitchFamily="-80" charset="-128"/>
              </a:defRPr>
            </a:lvl4pPr>
            <a:lvl5pPr marL="2057400" indent="-228600">
              <a:defRPr sz="22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9pPr>
          </a:lstStyle>
          <a:p>
            <a:pPr eaLnBrk="1" hangingPunct="1">
              <a:buClr>
                <a:srgbClr val="333333"/>
              </a:buClr>
              <a:buFont typeface="Times" pitchFamily="18" charset="0"/>
              <a:buNone/>
              <a:defRPr/>
            </a:pPr>
            <a:endParaRPr lang="en-US" sz="1200" dirty="0" smtClean="0">
              <a:solidFill>
                <a:srgbClr val="333333"/>
              </a:solidFill>
            </a:endParaRPr>
          </a:p>
        </p:txBody>
      </p:sp>
      <p:grpSp>
        <p:nvGrpSpPr>
          <p:cNvPr id="1030" name="Group 6"/>
          <p:cNvGrpSpPr>
            <a:grpSpLocks/>
          </p:cNvGrpSpPr>
          <p:nvPr/>
        </p:nvGrpSpPr>
        <p:grpSpPr bwMode="auto">
          <a:xfrm>
            <a:off x="5613400" y="0"/>
            <a:ext cx="3009900" cy="4503738"/>
            <a:chOff x="3536" y="0"/>
            <a:chExt cx="1896" cy="2837"/>
          </a:xfrm>
        </p:grpSpPr>
        <p:pic>
          <p:nvPicPr>
            <p:cNvPr id="1031" name="Picture 7" descr="av16_low"/>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43" y="391"/>
              <a:ext cx="889"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g14_low"/>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536" y="935"/>
              <a:ext cx="88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s7_low"/>
            <p:cNvPicPr>
              <a:picLocks noChangeAspect="1" noChangeArrowheads="1"/>
            </p:cNvPicPr>
            <p:nvPr userDrawn="1"/>
          </p:nvPicPr>
          <p:blipFill>
            <a:blip r:embed="rId18">
              <a:extLst>
                <a:ext uri="{28A0092B-C50C-407E-A947-70E740481C1C}">
                  <a14:useLocalDpi xmlns:a14="http://schemas.microsoft.com/office/drawing/2010/main" val="0"/>
                </a:ext>
              </a:extLst>
            </a:blip>
            <a:srcRect t="28479"/>
            <a:stretch>
              <a:fillRect/>
            </a:stretch>
          </p:blipFill>
          <p:spPr bwMode="auto">
            <a:xfrm>
              <a:off x="3536" y="0"/>
              <a:ext cx="886"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s17_low"/>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545" y="1661"/>
              <a:ext cx="886"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97" r:id="rId12"/>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34" charset="0"/>
          <a:cs typeface="Arial" charset="0"/>
        </a:defRPr>
      </a:lvl2pPr>
      <a:lvl3pPr algn="l" rtl="0" eaLnBrk="0" fontAlgn="base" hangingPunct="0">
        <a:spcBef>
          <a:spcPct val="0"/>
        </a:spcBef>
        <a:spcAft>
          <a:spcPct val="0"/>
        </a:spcAft>
        <a:defRPr sz="2600" b="1">
          <a:solidFill>
            <a:schemeClr val="tx2"/>
          </a:solidFill>
          <a:latin typeface="Verdana" pitchFamily="34" charset="0"/>
          <a:cs typeface="Arial" charset="0"/>
        </a:defRPr>
      </a:lvl3pPr>
      <a:lvl4pPr algn="l" rtl="0" eaLnBrk="0" fontAlgn="base" hangingPunct="0">
        <a:spcBef>
          <a:spcPct val="0"/>
        </a:spcBef>
        <a:spcAft>
          <a:spcPct val="0"/>
        </a:spcAft>
        <a:defRPr sz="2600" b="1">
          <a:solidFill>
            <a:schemeClr val="tx2"/>
          </a:solidFill>
          <a:latin typeface="Verdana" pitchFamily="34" charset="0"/>
          <a:cs typeface="Arial" charset="0"/>
        </a:defRPr>
      </a:lvl4pPr>
      <a:lvl5pPr algn="l" rtl="0" eaLnBrk="0" fontAlgn="base" hangingPunct="0">
        <a:spcBef>
          <a:spcPct val="0"/>
        </a:spcBef>
        <a:spcAft>
          <a:spcPct val="0"/>
        </a:spcAft>
        <a:defRPr sz="2600" b="1">
          <a:solidFill>
            <a:schemeClr val="tx2"/>
          </a:solidFill>
          <a:latin typeface="Verdana" pitchFamily="34" charset="0"/>
          <a:cs typeface="Arial" charset="0"/>
        </a:defRPr>
      </a:lvl5pPr>
      <a:lvl6pPr marL="457200" algn="l" rtl="0" fontAlgn="base">
        <a:spcBef>
          <a:spcPct val="0"/>
        </a:spcBef>
        <a:spcAft>
          <a:spcPct val="0"/>
        </a:spcAft>
        <a:defRPr sz="2600" b="1">
          <a:solidFill>
            <a:schemeClr val="tx2"/>
          </a:solidFill>
          <a:latin typeface="Verdana" pitchFamily="34" charset="0"/>
          <a:cs typeface="Arial" charset="0"/>
        </a:defRPr>
      </a:lvl6pPr>
      <a:lvl7pPr marL="914400" algn="l" rtl="0" fontAlgn="base">
        <a:spcBef>
          <a:spcPct val="0"/>
        </a:spcBef>
        <a:spcAft>
          <a:spcPct val="0"/>
        </a:spcAft>
        <a:defRPr sz="2600" b="1">
          <a:solidFill>
            <a:schemeClr val="tx2"/>
          </a:solidFill>
          <a:latin typeface="Verdana" pitchFamily="34" charset="0"/>
          <a:cs typeface="Arial" charset="0"/>
        </a:defRPr>
      </a:lvl7pPr>
      <a:lvl8pPr marL="1371600" algn="l" rtl="0" fontAlgn="base">
        <a:spcBef>
          <a:spcPct val="0"/>
        </a:spcBef>
        <a:spcAft>
          <a:spcPct val="0"/>
        </a:spcAft>
        <a:defRPr sz="2600" b="1">
          <a:solidFill>
            <a:schemeClr val="tx2"/>
          </a:solidFill>
          <a:latin typeface="Verdana" pitchFamily="34" charset="0"/>
          <a:cs typeface="Arial" charset="0"/>
        </a:defRPr>
      </a:lvl8pPr>
      <a:lvl9pPr marL="1828800" algn="l" rtl="0" fontAlgn="base">
        <a:spcBef>
          <a:spcPct val="0"/>
        </a:spcBef>
        <a:spcAft>
          <a:spcPct val="0"/>
        </a:spcAft>
        <a:defRPr sz="2600" b="1">
          <a:solidFill>
            <a:schemeClr val="tx2"/>
          </a:solidFill>
          <a:latin typeface="Verdana" pitchFamily="34" charset="0"/>
          <a:cs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defRPr sz="2400">
          <a:solidFill>
            <a:schemeClr val="tx1"/>
          </a:solidFill>
          <a:latin typeface="+mn-lt"/>
          <a:cs typeface="+mn-cs"/>
        </a:defRPr>
      </a:lvl2pPr>
      <a:lvl3pPr marL="1143000" indent="-228600" algn="l" rtl="0" eaLnBrk="0" fontAlgn="base" hangingPunct="0">
        <a:spcBef>
          <a:spcPct val="20000"/>
        </a:spcBef>
        <a:spcAft>
          <a:spcPct val="0"/>
        </a:spcAft>
        <a:defRPr sz="2400">
          <a:solidFill>
            <a:schemeClr val="tx1"/>
          </a:solidFill>
          <a:latin typeface="+mn-lt"/>
          <a:cs typeface="+mn-cs"/>
        </a:defRPr>
      </a:lvl3pPr>
      <a:lvl4pPr marL="1600200" indent="-228600" algn="l" rtl="0" eaLnBrk="0" fontAlgn="base" hangingPunct="0">
        <a:spcBef>
          <a:spcPct val="20000"/>
        </a:spcBef>
        <a:spcAft>
          <a:spcPct val="0"/>
        </a:spcAft>
        <a:defRPr sz="2400">
          <a:solidFill>
            <a:schemeClr val="tx1"/>
          </a:solidFill>
          <a:latin typeface="+mn-lt"/>
          <a:cs typeface="+mn-cs"/>
        </a:defRPr>
      </a:lvl4pPr>
      <a:lvl5pPr marL="2057400" indent="-228600" algn="l" rtl="0" eaLnBrk="0" fontAlgn="base" hangingPunct="0">
        <a:spcBef>
          <a:spcPct val="20000"/>
        </a:spcBef>
        <a:spcAft>
          <a:spcPct val="0"/>
        </a:spcAft>
        <a:defRPr sz="2400">
          <a:solidFill>
            <a:schemeClr val="tx1"/>
          </a:solidFill>
          <a:latin typeface="+mn-lt"/>
          <a:cs typeface="+mn-cs"/>
        </a:defRPr>
      </a:lvl5pPr>
      <a:lvl6pPr marL="2514600" indent="-228600" algn="l" rtl="0" fontAlgn="base">
        <a:spcBef>
          <a:spcPct val="20000"/>
        </a:spcBef>
        <a:spcAft>
          <a:spcPct val="0"/>
        </a:spcAft>
        <a:defRPr sz="2400">
          <a:solidFill>
            <a:schemeClr val="tx1"/>
          </a:solidFill>
          <a:latin typeface="+mn-lt"/>
          <a:cs typeface="+mn-cs"/>
        </a:defRPr>
      </a:lvl6pPr>
      <a:lvl7pPr marL="2971800" indent="-228600" algn="l" rtl="0" fontAlgn="base">
        <a:spcBef>
          <a:spcPct val="20000"/>
        </a:spcBef>
        <a:spcAft>
          <a:spcPct val="0"/>
        </a:spcAft>
        <a:defRPr sz="2400">
          <a:solidFill>
            <a:schemeClr val="tx1"/>
          </a:solidFill>
          <a:latin typeface="+mn-lt"/>
          <a:cs typeface="+mn-cs"/>
        </a:defRPr>
      </a:lvl7pPr>
      <a:lvl8pPr marL="3429000" indent="-228600" algn="l" rtl="0" fontAlgn="base">
        <a:spcBef>
          <a:spcPct val="20000"/>
        </a:spcBef>
        <a:spcAft>
          <a:spcPct val="0"/>
        </a:spcAft>
        <a:defRPr sz="2400">
          <a:solidFill>
            <a:schemeClr val="tx1"/>
          </a:solidFill>
          <a:latin typeface="+mn-lt"/>
          <a:cs typeface="+mn-cs"/>
        </a:defRPr>
      </a:lvl8pPr>
      <a:lvl9pPr marL="3886200" indent="-228600" algn="l" rtl="0" fontAlgn="base">
        <a:spcBef>
          <a:spcPct val="20000"/>
        </a:spcBef>
        <a:spcAft>
          <a:spcPct val="0"/>
        </a:spcAft>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2"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963" y="969963"/>
            <a:ext cx="841375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539750" y="0"/>
            <a:ext cx="7772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533400" y="11969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ftr" sz="quarter" idx="3"/>
          </p:nvPr>
        </p:nvSpPr>
        <p:spPr bwMode="auto">
          <a:xfrm>
            <a:off x="539750" y="6308725"/>
            <a:ext cx="777716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spcBef>
                <a:spcPct val="0"/>
              </a:spcBef>
              <a:defRPr sz="1200">
                <a:cs typeface="+mn-cs"/>
              </a:defRPr>
            </a:lvl1pPr>
          </a:lstStyle>
          <a:p>
            <a:pPr>
              <a:defRPr/>
            </a:pPr>
            <a:r>
              <a:rPr lang="en-US" dirty="0"/>
              <a:t> </a:t>
            </a:r>
          </a:p>
        </p:txBody>
      </p:sp>
      <p:sp>
        <p:nvSpPr>
          <p:cNvPr id="7174" name="Rectangle 6"/>
          <p:cNvSpPr>
            <a:spLocks noGrp="1" noChangeArrowheads="1"/>
          </p:cNvSpPr>
          <p:nvPr>
            <p:ph type="sldNum" sz="quarter" idx="4"/>
          </p:nvPr>
        </p:nvSpPr>
        <p:spPr bwMode="auto">
          <a:xfrm>
            <a:off x="4281488" y="6453188"/>
            <a:ext cx="581025"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200" b="1"/>
            </a:lvl1pPr>
          </a:lstStyle>
          <a:p>
            <a:fld id="{4E567FD2-DD20-415A-9EF7-AD58C51BAE68}" type="slidenum">
              <a:rPr lang="he-IL"/>
              <a:pPr/>
              <a:t>‹#›</a:t>
            </a:fld>
            <a:endParaRPr lang="en-US" dirty="0"/>
          </a:p>
        </p:txBody>
      </p:sp>
      <p:pic>
        <p:nvPicPr>
          <p:cNvPr id="2055" name="Picture 7" descr="ExLibris-logo"/>
          <p:cNvPicPr>
            <a:picLocks noChangeAspect="1" noChangeArrowheads="1"/>
          </p:cNvPicPr>
          <p:nvPr/>
        </p:nvPicPr>
        <p:blipFill>
          <a:blip r:embed="rId15">
            <a:extLst>
              <a:ext uri="{28A0092B-C50C-407E-A947-70E740481C1C}">
                <a14:useLocalDpi xmlns:a14="http://schemas.microsoft.com/office/drawing/2010/main" val="0"/>
              </a:ext>
            </a:extLst>
          </a:blip>
          <a:srcRect b="24171"/>
          <a:stretch>
            <a:fillRect/>
          </a:stretch>
        </p:blipFill>
        <p:spPr bwMode="auto">
          <a:xfrm>
            <a:off x="8043863" y="6178550"/>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l" rtl="1" eaLnBrk="0" fontAlgn="base" hangingPunct="0">
        <a:spcBef>
          <a:spcPct val="0"/>
        </a:spcBef>
        <a:spcAft>
          <a:spcPct val="0"/>
        </a:spcAft>
        <a:defRPr sz="2800" b="1">
          <a:solidFill>
            <a:schemeClr val="tx1"/>
          </a:solidFill>
          <a:latin typeface="+mj-lt"/>
          <a:ea typeface="+mj-ea"/>
          <a:cs typeface="+mj-cs"/>
        </a:defRPr>
      </a:lvl1pPr>
      <a:lvl2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2pPr>
      <a:lvl3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3pPr>
      <a:lvl4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4pPr>
      <a:lvl5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5pPr>
      <a:lvl6pPr marL="4572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6pPr>
      <a:lvl7pPr marL="9144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7pPr>
      <a:lvl8pPr marL="13716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8pPr>
      <a:lvl9pPr marL="18288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9pPr>
    </p:titleStyle>
    <p:body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2"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963" y="969963"/>
            <a:ext cx="841375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544513" y="0"/>
            <a:ext cx="7772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533400" y="11969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7" name="Rectangle 5"/>
          <p:cNvSpPr>
            <a:spLocks noGrp="1" noChangeArrowheads="1"/>
          </p:cNvSpPr>
          <p:nvPr>
            <p:ph type="ftr" sz="quarter" idx="3"/>
          </p:nvPr>
        </p:nvSpPr>
        <p:spPr bwMode="auto">
          <a:xfrm>
            <a:off x="539750" y="6308725"/>
            <a:ext cx="7777163"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spcBef>
                <a:spcPct val="0"/>
              </a:spcBef>
              <a:defRPr sz="1200">
                <a:cs typeface="+mn-cs"/>
              </a:defRPr>
            </a:lvl1pPr>
          </a:lstStyle>
          <a:p>
            <a:pPr>
              <a:defRPr/>
            </a:pPr>
            <a:r>
              <a:rPr lang="en-US" dirty="0"/>
              <a:t> </a:t>
            </a:r>
          </a:p>
        </p:txBody>
      </p:sp>
      <p:sp>
        <p:nvSpPr>
          <p:cNvPr id="8198" name="Rectangle 6"/>
          <p:cNvSpPr>
            <a:spLocks noGrp="1" noChangeArrowheads="1"/>
          </p:cNvSpPr>
          <p:nvPr>
            <p:ph type="sldNum" sz="quarter" idx="4"/>
          </p:nvPr>
        </p:nvSpPr>
        <p:spPr bwMode="auto">
          <a:xfrm>
            <a:off x="4281488" y="6453188"/>
            <a:ext cx="581025"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200" b="1"/>
            </a:lvl1pPr>
          </a:lstStyle>
          <a:p>
            <a:fld id="{5A33EB11-D952-4278-849D-AFD1CD5001C0}" type="slidenum">
              <a:rPr lang="he-IL"/>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l" rtl="1" eaLnBrk="0" fontAlgn="base" hangingPunct="0">
        <a:spcBef>
          <a:spcPct val="0"/>
        </a:spcBef>
        <a:spcAft>
          <a:spcPct val="0"/>
        </a:spcAft>
        <a:defRPr sz="2800" b="1">
          <a:solidFill>
            <a:schemeClr val="tx1"/>
          </a:solidFill>
          <a:latin typeface="+mj-lt"/>
          <a:ea typeface="+mj-ea"/>
          <a:cs typeface="+mj-cs"/>
        </a:defRPr>
      </a:lvl1pPr>
      <a:lvl2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2pPr>
      <a:lvl3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3pPr>
      <a:lvl4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4pPr>
      <a:lvl5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5pPr>
      <a:lvl6pPr marL="4572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6pPr>
      <a:lvl7pPr marL="9144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7pPr>
      <a:lvl8pPr marL="13716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8pPr>
      <a:lvl9pPr marL="18288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9pPr>
    </p:titleStyle>
    <p:body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2"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67100" y="458152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547813" y="2184400"/>
            <a:ext cx="6048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2200">
                <a:solidFill>
                  <a:schemeClr val="tx1"/>
                </a:solidFill>
                <a:latin typeface="Verdana" pitchFamily="34" charset="0"/>
                <a:ea typeface="ＭＳ Ｐゴシック" pitchFamily="-80" charset="-128"/>
              </a:defRPr>
            </a:lvl1pPr>
            <a:lvl2pPr marL="742950" indent="-285750">
              <a:defRPr sz="2200">
                <a:solidFill>
                  <a:schemeClr val="tx1"/>
                </a:solidFill>
                <a:latin typeface="Verdana" pitchFamily="34" charset="0"/>
                <a:ea typeface="ＭＳ Ｐゴシック" pitchFamily="-80" charset="-128"/>
              </a:defRPr>
            </a:lvl2pPr>
            <a:lvl3pPr marL="1143000" indent="-228600">
              <a:defRPr sz="2200">
                <a:solidFill>
                  <a:schemeClr val="tx1"/>
                </a:solidFill>
                <a:latin typeface="Verdana" pitchFamily="34" charset="0"/>
                <a:ea typeface="ＭＳ Ｐゴシック" pitchFamily="-80" charset="-128"/>
              </a:defRPr>
            </a:lvl3pPr>
            <a:lvl4pPr marL="1600200" indent="-228600">
              <a:defRPr sz="2200">
                <a:solidFill>
                  <a:schemeClr val="tx1"/>
                </a:solidFill>
                <a:latin typeface="Verdana" pitchFamily="34" charset="0"/>
                <a:ea typeface="ＭＳ Ｐゴシック" pitchFamily="-80" charset="-128"/>
              </a:defRPr>
            </a:lvl4pPr>
            <a:lvl5pPr marL="2057400" indent="-228600">
              <a:defRPr sz="22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9pPr>
          </a:lstStyle>
          <a:p>
            <a:pPr algn="ctr" eaLnBrk="1" hangingPunct="1">
              <a:buClr>
                <a:srgbClr val="EF6626"/>
              </a:buClr>
              <a:buSzPct val="90000"/>
              <a:buFont typeface="Times" pitchFamily="18" charset="0"/>
              <a:buNone/>
              <a:defRPr/>
            </a:pPr>
            <a:r>
              <a:rPr lang="en-US" sz="6000" dirty="0" smtClean="0">
                <a:solidFill>
                  <a:srgbClr val="333333"/>
                </a:solidFill>
              </a:rPr>
              <a:t>Thank You!</a:t>
            </a:r>
          </a:p>
        </p:txBody>
      </p:sp>
      <p:sp>
        <p:nvSpPr>
          <p:cNvPr id="4100" name="Text Box 4"/>
          <p:cNvSpPr txBox="1">
            <a:spLocks noChangeArrowheads="1"/>
          </p:cNvSpPr>
          <p:nvPr/>
        </p:nvSpPr>
        <p:spPr bwMode="auto">
          <a:xfrm>
            <a:off x="4456113" y="3624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defRPr sz="2200">
                <a:solidFill>
                  <a:schemeClr val="tx1"/>
                </a:solidFill>
                <a:latin typeface="Verdana" pitchFamily="34" charset="0"/>
                <a:ea typeface="ＭＳ Ｐゴシック" pitchFamily="-80" charset="-128"/>
              </a:defRPr>
            </a:lvl1pPr>
            <a:lvl2pPr marL="742950" indent="-285750">
              <a:defRPr sz="2200">
                <a:solidFill>
                  <a:schemeClr val="tx1"/>
                </a:solidFill>
                <a:latin typeface="Verdana" pitchFamily="34" charset="0"/>
                <a:ea typeface="ＭＳ Ｐゴシック" pitchFamily="-80" charset="-128"/>
              </a:defRPr>
            </a:lvl2pPr>
            <a:lvl3pPr marL="1143000" indent="-228600">
              <a:defRPr sz="2200">
                <a:solidFill>
                  <a:schemeClr val="tx1"/>
                </a:solidFill>
                <a:latin typeface="Verdana" pitchFamily="34" charset="0"/>
                <a:ea typeface="ＭＳ Ｐゴシック" pitchFamily="-80" charset="-128"/>
              </a:defRPr>
            </a:lvl3pPr>
            <a:lvl4pPr marL="1600200" indent="-228600">
              <a:defRPr sz="2200">
                <a:solidFill>
                  <a:schemeClr val="tx1"/>
                </a:solidFill>
                <a:latin typeface="Verdana" pitchFamily="34" charset="0"/>
                <a:ea typeface="ＭＳ Ｐゴシック" pitchFamily="-80" charset="-128"/>
              </a:defRPr>
            </a:lvl4pPr>
            <a:lvl5pPr marL="2057400" indent="-228600">
              <a:defRPr sz="22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9pPr>
          </a:lstStyle>
          <a:p>
            <a:pPr algn="ctr">
              <a:spcBef>
                <a:spcPct val="0"/>
              </a:spcBef>
              <a:defRPr/>
            </a:pPr>
            <a:endParaRPr lang="en-US" sz="2400" dirty="0" smtClean="0"/>
          </a:p>
        </p:txBody>
      </p:sp>
      <p:sp>
        <p:nvSpPr>
          <p:cNvPr id="4101" name="Rectangle 5"/>
          <p:cNvSpPr>
            <a:spLocks noGrp="1" noChangeArrowheads="1"/>
          </p:cNvSpPr>
          <p:nvPr>
            <p:ph type="body" idx="1"/>
          </p:nvPr>
        </p:nvSpPr>
        <p:spPr bwMode="auto">
          <a:xfrm>
            <a:off x="1333500" y="3429000"/>
            <a:ext cx="626268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e-mail address</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2pPr>
      <a:lvl3pPr algn="l" rtl="0"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3pPr>
      <a:lvl4pPr algn="l" rtl="0"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4pPr>
      <a:lvl5pPr algn="l" rtl="0"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5pPr>
      <a:lvl6pPr marL="457200" algn="l" rtl="0" fontAlgn="base">
        <a:spcBef>
          <a:spcPct val="0"/>
        </a:spcBef>
        <a:spcAft>
          <a:spcPct val="0"/>
        </a:spcAft>
        <a:defRPr sz="2800" b="1">
          <a:solidFill>
            <a:schemeClr val="tx1"/>
          </a:solidFill>
          <a:latin typeface="Verdana" pitchFamily="34" charset="0"/>
          <a:ea typeface="ＭＳ Ｐゴシック" pitchFamily="-80" charset="-128"/>
          <a:cs typeface="Arial" charset="0"/>
        </a:defRPr>
      </a:lvl6pPr>
      <a:lvl7pPr marL="914400" algn="l" rtl="0" fontAlgn="base">
        <a:spcBef>
          <a:spcPct val="0"/>
        </a:spcBef>
        <a:spcAft>
          <a:spcPct val="0"/>
        </a:spcAft>
        <a:defRPr sz="2800" b="1">
          <a:solidFill>
            <a:schemeClr val="tx1"/>
          </a:solidFill>
          <a:latin typeface="Verdana" pitchFamily="34" charset="0"/>
          <a:ea typeface="ＭＳ Ｐゴシック" pitchFamily="-80" charset="-128"/>
          <a:cs typeface="Arial" charset="0"/>
        </a:defRPr>
      </a:lvl7pPr>
      <a:lvl8pPr marL="1371600" algn="l" rtl="0" fontAlgn="base">
        <a:spcBef>
          <a:spcPct val="0"/>
        </a:spcBef>
        <a:spcAft>
          <a:spcPct val="0"/>
        </a:spcAft>
        <a:defRPr sz="2800" b="1">
          <a:solidFill>
            <a:schemeClr val="tx1"/>
          </a:solidFill>
          <a:latin typeface="Verdana" pitchFamily="34" charset="0"/>
          <a:ea typeface="ＭＳ Ｐゴシック" pitchFamily="-80" charset="-128"/>
          <a:cs typeface="Arial" charset="0"/>
        </a:defRPr>
      </a:lvl8pPr>
      <a:lvl9pPr marL="1828800" algn="l" rtl="0" fontAlgn="base">
        <a:spcBef>
          <a:spcPct val="0"/>
        </a:spcBef>
        <a:spcAft>
          <a:spcPct val="0"/>
        </a:spcAft>
        <a:defRPr sz="2800" b="1">
          <a:solidFill>
            <a:schemeClr val="tx1"/>
          </a:solidFill>
          <a:latin typeface="Verdana" pitchFamily="34" charset="0"/>
          <a:ea typeface="ＭＳ Ｐゴシック" pitchFamily="-80" charset="-128"/>
          <a:cs typeface="Arial" charset="0"/>
        </a:defRPr>
      </a:lvl9pPr>
    </p:titleStyle>
    <p:bodyStyle>
      <a:lvl1pPr marL="342900" indent="-342900" algn="ctr" rtl="0" eaLnBrk="0" fontAlgn="base" hangingPunct="0">
        <a:spcBef>
          <a:spcPct val="20000"/>
        </a:spcBef>
        <a:spcAft>
          <a:spcPct val="0"/>
        </a:spcAft>
        <a:buClr>
          <a:srgbClr val="EF6626"/>
        </a:buClr>
        <a:buSzPct val="95000"/>
        <a:buFont typeface="Times" pitchFamily="18" charset="0"/>
        <a:defRPr sz="2400" u="sng">
          <a:solidFill>
            <a:srgbClr val="048CE8"/>
          </a:solidFill>
          <a:latin typeface="+mn-lt"/>
          <a:ea typeface="+mn-ea"/>
          <a:cs typeface="+mn-cs"/>
        </a:defRPr>
      </a:lvl1pPr>
      <a:lvl2pPr marL="742950" indent="-285750" algn="l" rtl="0" eaLnBrk="0" fontAlgn="base" hangingPunct="0">
        <a:spcBef>
          <a:spcPct val="20000"/>
        </a:spcBef>
        <a:spcAft>
          <a:spcPct val="0"/>
        </a:spcAft>
        <a:buChar char="–"/>
        <a:defRPr sz="2400">
          <a:solidFill>
            <a:srgbClr val="333333"/>
          </a:solidFill>
          <a:latin typeface="+mn-lt"/>
          <a:ea typeface="+mn-ea"/>
          <a:cs typeface="+mn-cs"/>
        </a:defRPr>
      </a:lvl2pPr>
      <a:lvl3pPr marL="1143000" indent="-228600" algn="l" rtl="0" eaLnBrk="0" fontAlgn="base" hangingPunct="0">
        <a:spcBef>
          <a:spcPct val="20000"/>
        </a:spcBef>
        <a:spcAft>
          <a:spcPct val="0"/>
        </a:spcAft>
        <a:buSzPct val="90000"/>
        <a:buFont typeface="Times" pitchFamily="18" charset="0"/>
        <a:buChar char="•"/>
        <a:defRPr sz="2400">
          <a:solidFill>
            <a:srgbClr val="333333"/>
          </a:solidFill>
          <a:latin typeface="+mn-lt"/>
          <a:ea typeface="+mn-ea"/>
          <a:cs typeface="+mn-cs"/>
        </a:defRPr>
      </a:lvl3pPr>
      <a:lvl4pPr marL="1600200" indent="-228600" algn="l" rtl="0" eaLnBrk="0" fontAlgn="base" hangingPunct="0">
        <a:spcBef>
          <a:spcPct val="20000"/>
        </a:spcBef>
        <a:spcAft>
          <a:spcPct val="0"/>
        </a:spcAft>
        <a:buChar char="–"/>
        <a:defRPr sz="2000">
          <a:solidFill>
            <a:srgbClr val="333333"/>
          </a:solidFill>
          <a:latin typeface="+mn-lt"/>
          <a:ea typeface="+mn-ea"/>
          <a:cs typeface="+mn-cs"/>
        </a:defRPr>
      </a:lvl4pPr>
      <a:lvl5pPr marL="2057400" indent="-228600" algn="l" rtl="0" eaLnBrk="0" fontAlgn="base" hangingPunct="0">
        <a:spcBef>
          <a:spcPct val="20000"/>
        </a:spcBef>
        <a:spcAft>
          <a:spcPct val="0"/>
        </a:spcAft>
        <a:buChar char="»"/>
        <a:defRPr sz="2000">
          <a:solidFill>
            <a:srgbClr val="333333"/>
          </a:solidFill>
          <a:latin typeface="+mn-lt"/>
          <a:ea typeface="+mn-ea"/>
          <a:cs typeface="+mn-cs"/>
        </a:defRPr>
      </a:lvl5pPr>
      <a:lvl6pPr marL="2514600" indent="-228600" algn="l" rtl="0" fontAlgn="base">
        <a:spcBef>
          <a:spcPct val="20000"/>
        </a:spcBef>
        <a:spcAft>
          <a:spcPct val="0"/>
        </a:spcAft>
        <a:buChar char="»"/>
        <a:defRPr sz="2000">
          <a:solidFill>
            <a:srgbClr val="333333"/>
          </a:solidFill>
          <a:latin typeface="+mn-lt"/>
          <a:ea typeface="+mn-ea"/>
          <a:cs typeface="+mn-cs"/>
        </a:defRPr>
      </a:lvl6pPr>
      <a:lvl7pPr marL="2971800" indent="-228600" algn="l" rtl="0" fontAlgn="base">
        <a:spcBef>
          <a:spcPct val="20000"/>
        </a:spcBef>
        <a:spcAft>
          <a:spcPct val="0"/>
        </a:spcAft>
        <a:buChar char="»"/>
        <a:defRPr sz="2000">
          <a:solidFill>
            <a:srgbClr val="333333"/>
          </a:solidFill>
          <a:latin typeface="+mn-lt"/>
          <a:ea typeface="+mn-ea"/>
          <a:cs typeface="+mn-cs"/>
        </a:defRPr>
      </a:lvl7pPr>
      <a:lvl8pPr marL="3429000" indent="-228600" algn="l" rtl="0" fontAlgn="base">
        <a:spcBef>
          <a:spcPct val="20000"/>
        </a:spcBef>
        <a:spcAft>
          <a:spcPct val="0"/>
        </a:spcAft>
        <a:buChar char="»"/>
        <a:defRPr sz="2000">
          <a:solidFill>
            <a:srgbClr val="333333"/>
          </a:solidFill>
          <a:latin typeface="+mn-lt"/>
          <a:ea typeface="+mn-ea"/>
          <a:cs typeface="+mn-cs"/>
        </a:defRPr>
      </a:lvl8pPr>
      <a:lvl9pPr marL="3886200" indent="-228600" algn="l" rtl="0" fontAlgn="base">
        <a:spcBef>
          <a:spcPct val="20000"/>
        </a:spcBef>
        <a:spcAft>
          <a:spcPct val="0"/>
        </a:spcAft>
        <a:buChar char="»"/>
        <a:defRPr sz="2000">
          <a:solidFill>
            <a:srgbClr val="333333"/>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knowledge.exlibrisgroup.com/Alma/Training/Implementation_Tutorials/01_Migration/Alma_Migration_Form_Instructions_-_Voyager"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hyperlink" Target="http://knowledge.exlibrisgroup.com/Alma/Training/Implementation_Tutorials/01_Migration/From_SFX_To_Alma" TargetMode="External"/><Relationship Id="rId4" Type="http://schemas.openxmlformats.org/officeDocument/2006/relationships/hyperlink" Target="http://knowledge.exlibrisgroup.com/Alma/Training/Implementation_Tutorials/01_Migration/The_Physical_to_Electronic_(P2E)_Conversion_Proces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hyperlink" Target="http://knowledge.exlibrisgroup.com/@api/deki/files/39074/Voyager_to_Alma_Migration_Guide.pdf" TargetMode="External"/><Relationship Id="rId4" Type="http://schemas.openxmlformats.org/officeDocument/2006/relationships/hyperlink" Target="http://knowledge.exlibrisgroup.com/@api/deki/files/39073/Voyager_to_Alma_AutoExtract_Migration.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553564" y="3657600"/>
            <a:ext cx="833508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en-US" sz="3600" dirty="0" smtClean="0">
                <a:solidFill>
                  <a:srgbClr val="3E4C56"/>
                </a:solidFill>
              </a:rPr>
              <a:t>Voyager to Alma Data Migration</a:t>
            </a:r>
          </a:p>
        </p:txBody>
      </p:sp>
      <p:sp>
        <p:nvSpPr>
          <p:cNvPr id="4" name="כותרת משנה 2"/>
          <p:cNvSpPr>
            <a:spLocks noGrp="1"/>
          </p:cNvSpPr>
          <p:nvPr>
            <p:ph type="subTitle" idx="4294967295"/>
          </p:nvPr>
        </p:nvSpPr>
        <p:spPr>
          <a:xfrm>
            <a:off x="556062" y="4721529"/>
            <a:ext cx="6400800" cy="657225"/>
          </a:xfrm>
        </p:spPr>
        <p:txBody>
          <a:bodyPr/>
          <a:lstStyle/>
          <a:p>
            <a:pPr marL="0" indent="0">
              <a:buFontTx/>
              <a:buNone/>
            </a:pPr>
            <a:r>
              <a:rPr lang="en-US" dirty="0" smtClean="0">
                <a:solidFill>
                  <a:srgbClr val="595959"/>
                </a:solidFill>
              </a:rPr>
              <a:t>Chen </a:t>
            </a:r>
            <a:r>
              <a:rPr lang="en-US" dirty="0">
                <a:solidFill>
                  <a:srgbClr val="595959"/>
                </a:solidFill>
              </a:rPr>
              <a:t>M</a:t>
            </a:r>
            <a:r>
              <a:rPr lang="en-US" dirty="0" smtClean="0">
                <a:solidFill>
                  <a:srgbClr val="595959"/>
                </a:solidFill>
              </a:rPr>
              <a:t>arckfeld</a:t>
            </a:r>
          </a:p>
          <a:p>
            <a:pPr marL="0" indent="0">
              <a:buFontTx/>
              <a:buNone/>
            </a:pPr>
            <a:r>
              <a:rPr lang="en-US" dirty="0" smtClean="0">
                <a:solidFill>
                  <a:srgbClr val="595959"/>
                </a:solidFill>
              </a:rPr>
              <a:t>January 14, 2016</a:t>
            </a:r>
          </a:p>
        </p:txBody>
      </p:sp>
    </p:spTree>
    <p:extLst>
      <p:ext uri="{BB962C8B-B14F-4D97-AF65-F5344CB8AC3E}">
        <p14:creationId xmlns:p14="http://schemas.microsoft.com/office/powerpoint/2010/main" val="3509512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Voyager Institutions</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72153829"/>
              </p:ext>
            </p:extLst>
          </p:nvPr>
        </p:nvGraphicFramePr>
        <p:xfrm>
          <a:off x="990600" y="1600200"/>
          <a:ext cx="7086600" cy="4479926"/>
        </p:xfrm>
        <a:graphic>
          <a:graphicData uri="http://schemas.openxmlformats.org/drawingml/2006/table">
            <a:tbl>
              <a:tblPr firstRow="1" firstCol="1" bandRow="1">
                <a:tableStyleId>{5C22544A-7EE6-4342-B048-85BDC9FD1C3A}</a:tableStyleId>
              </a:tblPr>
              <a:tblGrid>
                <a:gridCol w="2472070"/>
                <a:gridCol w="2307265"/>
                <a:gridCol w="2307265"/>
              </a:tblGrid>
              <a:tr h="1000834">
                <a:tc>
                  <a:txBody>
                    <a:bodyPr/>
                    <a:lstStyle/>
                    <a:p>
                      <a:pPr marL="0" marR="0">
                        <a:spcBef>
                          <a:spcPts val="0"/>
                        </a:spcBef>
                        <a:spcAft>
                          <a:spcPts val="0"/>
                        </a:spcAft>
                      </a:pPr>
                      <a:r>
                        <a:rPr lang="en-US" sz="1100" dirty="0">
                          <a:solidFill>
                            <a:schemeClr val="tx1"/>
                          </a:solidFill>
                          <a:effectLst/>
                        </a:rPr>
                        <a:t>Institution Code /Institution ID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marL="0" marR="0">
                        <a:spcBef>
                          <a:spcPts val="0"/>
                        </a:spcBef>
                        <a:spcAft>
                          <a:spcPts val="0"/>
                        </a:spcAft>
                      </a:pPr>
                      <a:r>
                        <a:rPr lang="en-US" sz="1100">
                          <a:solidFill>
                            <a:schemeClr val="tx1"/>
                          </a:solidFill>
                          <a:effectLst/>
                        </a:rPr>
                        <a:t>Institution Name</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marL="0" marR="0">
                        <a:spcBef>
                          <a:spcPts val="0"/>
                        </a:spcBef>
                        <a:spcAft>
                          <a:spcPts val="0"/>
                        </a:spcAft>
                      </a:pPr>
                      <a:r>
                        <a:rPr lang="en-US" sz="1100">
                          <a:solidFill>
                            <a:schemeClr val="tx1"/>
                          </a:solidFill>
                          <a:effectLst/>
                        </a:rPr>
                        <a:t>         Customer code</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85000"/>
                      </a:schemeClr>
                    </a:solidFill>
                  </a:tcPr>
                </a:tc>
              </a:tr>
              <a:tr h="869773">
                <a:tc>
                  <a:txBody>
                    <a:bodyPr/>
                    <a:lstStyle/>
                    <a:p>
                      <a:pPr marL="0" marR="0">
                        <a:spcBef>
                          <a:spcPts val="0"/>
                        </a:spcBef>
                        <a:spcAft>
                          <a:spcPts val="0"/>
                        </a:spcAft>
                      </a:pPr>
                      <a:r>
                        <a:rPr lang="en-US" sz="1100" dirty="0">
                          <a:solidFill>
                            <a:schemeClr val="tx1"/>
                          </a:solidFill>
                          <a:effectLst/>
                        </a:rPr>
                        <a:t>01CALS_UBA/2902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marL="0" marR="0">
                        <a:spcBef>
                          <a:spcPts val="0"/>
                        </a:spcBef>
                        <a:spcAft>
                          <a:spcPts val="0"/>
                        </a:spcAft>
                      </a:pPr>
                      <a:r>
                        <a:rPr lang="en-US" sz="1100">
                          <a:solidFill>
                            <a:schemeClr val="tx1"/>
                          </a:solidFill>
                          <a:effectLst/>
                        </a:rPr>
                        <a:t>Bakersfield University</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marL="0" marR="0">
                        <a:spcBef>
                          <a:spcPts val="0"/>
                        </a:spcBef>
                        <a:spcAft>
                          <a:spcPts val="0"/>
                        </a:spcAft>
                      </a:pPr>
                      <a:r>
                        <a:rPr lang="en-US" sz="1100">
                          <a:solidFill>
                            <a:schemeClr val="tx1"/>
                          </a:solidFill>
                          <a:effectLst/>
                        </a:rPr>
                        <a:t>         01CALS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85000"/>
                      </a:schemeClr>
                    </a:solidFill>
                  </a:tcPr>
                </a:tc>
              </a:tr>
              <a:tr h="869773">
                <a:tc>
                  <a:txBody>
                    <a:bodyPr/>
                    <a:lstStyle/>
                    <a:p>
                      <a:pPr marL="0" marR="0">
                        <a:spcBef>
                          <a:spcPts val="0"/>
                        </a:spcBef>
                        <a:spcAft>
                          <a:spcPts val="0"/>
                        </a:spcAft>
                      </a:pPr>
                      <a:r>
                        <a:rPr lang="en-US" sz="1100" dirty="0">
                          <a:solidFill>
                            <a:schemeClr val="tx1"/>
                          </a:solidFill>
                          <a:effectLst/>
                        </a:rPr>
                        <a:t>01CALS_UCI/2903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marL="0" marR="0">
                        <a:spcBef>
                          <a:spcPts val="0"/>
                        </a:spcBef>
                        <a:spcAft>
                          <a:spcPts val="0"/>
                        </a:spcAft>
                      </a:pPr>
                      <a:r>
                        <a:rPr lang="en-US" sz="1100">
                          <a:solidFill>
                            <a:schemeClr val="tx1"/>
                          </a:solidFill>
                          <a:effectLst/>
                        </a:rPr>
                        <a:t>Channel Islands University</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marL="0" marR="0">
                        <a:spcBef>
                          <a:spcPts val="0"/>
                        </a:spcBef>
                        <a:spcAft>
                          <a:spcPts val="0"/>
                        </a:spcAft>
                      </a:pPr>
                      <a:r>
                        <a:rPr lang="en-US" sz="1100">
                          <a:solidFill>
                            <a:schemeClr val="tx1"/>
                          </a:solidFill>
                          <a:effectLst/>
                        </a:rPr>
                        <a:t>        01CALS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85000"/>
                      </a:schemeClr>
                    </a:solidFill>
                  </a:tcPr>
                </a:tc>
              </a:tr>
              <a:tr h="869773">
                <a:tc>
                  <a:txBody>
                    <a:bodyPr/>
                    <a:lstStyle/>
                    <a:p>
                      <a:pPr marL="0" marR="0">
                        <a:spcBef>
                          <a:spcPts val="0"/>
                        </a:spcBef>
                        <a:spcAft>
                          <a:spcPts val="0"/>
                        </a:spcAft>
                      </a:pPr>
                      <a:r>
                        <a:rPr lang="en-US" sz="1100" dirty="0">
                          <a:solidFill>
                            <a:schemeClr val="tx1"/>
                          </a:solidFill>
                          <a:effectLst/>
                        </a:rPr>
                        <a:t>01CALS_HUL/2909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marL="0" marR="0">
                        <a:spcBef>
                          <a:spcPts val="0"/>
                        </a:spcBef>
                        <a:spcAft>
                          <a:spcPts val="0"/>
                        </a:spcAft>
                      </a:pPr>
                      <a:r>
                        <a:rPr lang="en-US" sz="1100">
                          <a:solidFill>
                            <a:schemeClr val="tx1"/>
                          </a:solidFill>
                          <a:effectLst/>
                        </a:rPr>
                        <a:t>Humboldt University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marL="0" marR="0">
                        <a:spcBef>
                          <a:spcPts val="0"/>
                        </a:spcBef>
                        <a:spcAft>
                          <a:spcPts val="0"/>
                        </a:spcAft>
                      </a:pPr>
                      <a:r>
                        <a:rPr lang="en-US" sz="1100">
                          <a:solidFill>
                            <a:schemeClr val="tx1"/>
                          </a:solidFill>
                          <a:effectLst/>
                        </a:rPr>
                        <a:t>        01CALS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85000"/>
                      </a:schemeClr>
                    </a:solidFill>
                  </a:tcPr>
                </a:tc>
              </a:tr>
              <a:tr h="869773">
                <a:tc>
                  <a:txBody>
                    <a:bodyPr/>
                    <a:lstStyle/>
                    <a:p>
                      <a:pPr marL="0" marR="0">
                        <a:spcBef>
                          <a:spcPts val="0"/>
                        </a:spcBef>
                        <a:spcAft>
                          <a:spcPts val="0"/>
                        </a:spcAft>
                      </a:pPr>
                      <a:r>
                        <a:rPr lang="en-US" sz="1100" dirty="0">
                          <a:solidFill>
                            <a:schemeClr val="tx1"/>
                          </a:solidFill>
                          <a:effectLst/>
                        </a:rPr>
                        <a:t>01CALS_UMB/2923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marL="0" marR="0">
                        <a:spcBef>
                          <a:spcPts val="0"/>
                        </a:spcBef>
                        <a:spcAft>
                          <a:spcPts val="0"/>
                        </a:spcAft>
                      </a:pPr>
                      <a:r>
                        <a:rPr lang="en-US" sz="1100" dirty="0">
                          <a:solidFill>
                            <a:schemeClr val="tx1"/>
                          </a:solidFill>
                          <a:effectLst/>
                        </a:rPr>
                        <a:t>Monterey Bay University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marL="0" marR="0">
                        <a:spcBef>
                          <a:spcPts val="0"/>
                        </a:spcBef>
                        <a:spcAft>
                          <a:spcPts val="0"/>
                        </a:spcAft>
                      </a:pPr>
                      <a:r>
                        <a:rPr lang="en-US" sz="1100" dirty="0">
                          <a:solidFill>
                            <a:schemeClr val="tx1"/>
                          </a:solidFill>
                          <a:effectLst/>
                        </a:rPr>
                        <a:t>        01CALS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lumMod val="85000"/>
                      </a:schemeClr>
                    </a:solidFill>
                  </a:tcPr>
                </a:tc>
              </a:tr>
            </a:tbl>
          </a:graphicData>
        </a:graphic>
      </p:graphicFrame>
    </p:spTree>
    <p:extLst>
      <p:ext uri="{BB962C8B-B14F-4D97-AF65-F5344CB8AC3E}">
        <p14:creationId xmlns:p14="http://schemas.microsoft.com/office/powerpoint/2010/main" val="4058112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Migration scope</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0" indent="0" algn="ctr">
              <a:buNone/>
            </a:pPr>
            <a:r>
              <a:rPr lang="en-US" sz="1800" b="1" u="sng" dirty="0" smtClean="0"/>
              <a:t>Institution Zone</a:t>
            </a:r>
          </a:p>
          <a:p>
            <a:pPr marL="0" indent="0">
              <a:buNone/>
            </a:pPr>
            <a:endParaRPr lang="en-US" sz="1400" b="1" dirty="0" smtClean="0"/>
          </a:p>
          <a:p>
            <a:pPr>
              <a:buFont typeface="Wingdings" pitchFamily="2" charset="2"/>
              <a:buChar char="ü"/>
            </a:pPr>
            <a:r>
              <a:rPr lang="en-US" sz="1400" b="1" dirty="0" smtClean="0"/>
              <a:t>Bibliographic records</a:t>
            </a:r>
            <a:r>
              <a:rPr lang="en-US" sz="1400" dirty="0" smtClean="0"/>
              <a:t> </a:t>
            </a:r>
          </a:p>
          <a:p>
            <a:pPr>
              <a:buFont typeface="Wingdings" pitchFamily="2" charset="2"/>
              <a:buChar char="ü"/>
            </a:pPr>
            <a:r>
              <a:rPr lang="en-US" sz="1400" b="1" dirty="0" smtClean="0"/>
              <a:t>Inventory</a:t>
            </a:r>
            <a:r>
              <a:rPr lang="en-US" sz="1400" dirty="0" smtClean="0"/>
              <a:t> – physical (items, holdings records), electronic inventory (portfolios, electronic collections) </a:t>
            </a:r>
          </a:p>
          <a:p>
            <a:pPr>
              <a:buFont typeface="Wingdings" pitchFamily="2" charset="2"/>
              <a:buChar char="ü"/>
            </a:pPr>
            <a:r>
              <a:rPr lang="en-US" sz="1400" b="1" dirty="0" smtClean="0"/>
              <a:t>Patrons </a:t>
            </a:r>
            <a:endParaRPr lang="en-US" sz="1400" dirty="0" smtClean="0"/>
          </a:p>
          <a:p>
            <a:pPr>
              <a:buFont typeface="Wingdings" pitchFamily="2" charset="2"/>
              <a:buChar char="ü"/>
            </a:pPr>
            <a:r>
              <a:rPr lang="en-US" sz="1400" b="1" dirty="0" smtClean="0"/>
              <a:t>Fulfillment</a:t>
            </a:r>
            <a:r>
              <a:rPr lang="en-US" sz="1400" dirty="0" smtClean="0"/>
              <a:t> – Loans (active), hold requests (on hold shelf), fine &amp; fees (active)</a:t>
            </a:r>
          </a:p>
          <a:p>
            <a:pPr>
              <a:buFont typeface="Wingdings" pitchFamily="2" charset="2"/>
              <a:buChar char="ü"/>
            </a:pPr>
            <a:r>
              <a:rPr lang="en-US" sz="1400" b="1" dirty="0" smtClean="0"/>
              <a:t>Acquisition</a:t>
            </a:r>
            <a:r>
              <a:rPr lang="en-US" sz="1400" dirty="0" smtClean="0"/>
              <a:t> – vendors (migrate once in test load), purchase orders, invoices, funds</a:t>
            </a:r>
          </a:p>
          <a:p>
            <a:pPr>
              <a:buFont typeface="Wingdings" pitchFamily="2" charset="2"/>
              <a:buChar char="ü"/>
            </a:pPr>
            <a:r>
              <a:rPr lang="en-US" sz="1400" b="1" dirty="0" smtClean="0"/>
              <a:t>Course Reserves </a:t>
            </a:r>
            <a:r>
              <a:rPr lang="en-US" sz="1400" dirty="0" smtClean="0"/>
              <a:t>– Course information, Reading lists, Citations</a:t>
            </a:r>
          </a:p>
          <a:p>
            <a:pPr>
              <a:buFont typeface="Wingdings" pitchFamily="2" charset="2"/>
              <a:buChar char="ü"/>
            </a:pPr>
            <a:r>
              <a:rPr lang="en-US" sz="1400" b="1" dirty="0"/>
              <a:t>P2E</a:t>
            </a:r>
            <a:r>
              <a:rPr lang="en-US" sz="1400" dirty="0"/>
              <a:t> – Process to convert physical holdings to electronic</a:t>
            </a:r>
          </a:p>
          <a:p>
            <a:pPr>
              <a:buFont typeface="Wingdings" pitchFamily="2" charset="2"/>
              <a:buChar char="ü"/>
            </a:pPr>
            <a:endParaRPr lang="en-US" sz="1400" dirty="0" smtClean="0"/>
          </a:p>
          <a:p>
            <a:pPr marL="0" indent="0">
              <a:buNone/>
            </a:pPr>
            <a:endParaRPr lang="en-US" sz="1400" dirty="0"/>
          </a:p>
          <a:p>
            <a:pPr marL="0" indent="0" algn="ctr">
              <a:buNone/>
            </a:pPr>
            <a:r>
              <a:rPr lang="en-US" sz="1400" b="1" u="sng" dirty="0" smtClean="0"/>
              <a:t>Network </a:t>
            </a:r>
            <a:r>
              <a:rPr lang="en-US" sz="1400" b="1" u="sng" dirty="0"/>
              <a:t>Zone</a:t>
            </a:r>
          </a:p>
          <a:p>
            <a:pPr marL="0" indent="0">
              <a:buNone/>
            </a:pPr>
            <a:endParaRPr lang="en-US" sz="1400" dirty="0" smtClean="0"/>
          </a:p>
          <a:p>
            <a:pPr>
              <a:buFont typeface="Wingdings" pitchFamily="2" charset="2"/>
              <a:buChar char="ü"/>
            </a:pPr>
            <a:r>
              <a:rPr lang="en-US" sz="1400" dirty="0" smtClean="0"/>
              <a:t>The “Master” NZ record </a:t>
            </a:r>
            <a:r>
              <a:rPr lang="en-US" sz="1400" dirty="0" smtClean="0"/>
              <a:t>with </a:t>
            </a:r>
            <a:r>
              <a:rPr lang="en-US" sz="1400" dirty="0" smtClean="0"/>
              <a:t>linking between IZ (Institution Zone) and NZ (Network Zone) records.</a:t>
            </a:r>
          </a:p>
          <a:p>
            <a:pPr marL="0" indent="0">
              <a:buNone/>
            </a:pPr>
            <a:endParaRPr lang="en-US" sz="14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3824544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10067"/>
            <a:ext cx="7772400" cy="949325"/>
          </a:xfrm>
        </p:spPr>
        <p:txBody>
          <a:bodyPr/>
          <a:lstStyle/>
          <a:p>
            <a:pPr>
              <a:lnSpc>
                <a:spcPct val="95000"/>
              </a:lnSpc>
              <a:defRPr/>
            </a:pPr>
            <a:r>
              <a:rPr lang="en-US" dirty="0" smtClean="0"/>
              <a:t>Migration </a:t>
            </a:r>
            <a:r>
              <a:rPr lang="en-US" dirty="0" smtClean="0"/>
              <a:t>Form</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0" indent="0">
              <a:buNone/>
            </a:pPr>
            <a:endParaRPr lang="en-US" sz="1600" b="1" dirty="0"/>
          </a:p>
          <a:p>
            <a:pPr marL="0" indent="0">
              <a:buNone/>
            </a:pPr>
            <a:r>
              <a:rPr lang="en-US" sz="1600" b="1" dirty="0" smtClean="0"/>
              <a:t>Migration Form - &gt; specify which database to migrate</a:t>
            </a:r>
          </a:p>
          <a:p>
            <a:pPr marL="0" indent="0">
              <a:buNone/>
            </a:pPr>
            <a:endParaRPr lang="en-US" sz="36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95000"/>
              </a:lnSpc>
              <a:spcBef>
                <a:spcPct val="20000"/>
              </a:spcBef>
              <a:buClr>
                <a:srgbClr val="333333"/>
              </a:buClr>
            </a:pPr>
            <a:r>
              <a:rPr lang="en-US" sz="2000" dirty="0" smtClean="0">
                <a:solidFill>
                  <a:srgbClr val="333333"/>
                </a:solidFill>
              </a:rPr>
              <a:t>Fill separate Migration Form for each database</a:t>
            </a:r>
          </a:p>
          <a:p>
            <a:pPr>
              <a:lnSpc>
                <a:spcPct val="95000"/>
              </a:lnSpc>
              <a:spcBef>
                <a:spcPct val="20000"/>
              </a:spcBef>
              <a:buClr>
                <a:srgbClr val="333333"/>
              </a:buClr>
            </a:pPr>
            <a:endParaRPr lang="en-US" sz="2000" dirty="0">
              <a:solidFill>
                <a:srgbClr val="333333"/>
              </a:solidFill>
            </a:endParaRPr>
          </a:p>
          <a:p>
            <a:pPr marL="342900" indent="-342900">
              <a:lnSpc>
                <a:spcPct val="95000"/>
              </a:lnSpc>
              <a:spcBef>
                <a:spcPct val="20000"/>
              </a:spcBef>
              <a:buClr>
                <a:srgbClr val="333333"/>
              </a:buClr>
              <a:buFont typeface="Arial" pitchFamily="34" charset="0"/>
              <a:buChar char="•"/>
            </a:pPr>
            <a:r>
              <a:rPr lang="en-US" sz="2000" dirty="0" smtClean="0">
                <a:solidFill>
                  <a:srgbClr val="333333"/>
                </a:solidFill>
              </a:rPr>
              <a:t>Specify Time Zone</a:t>
            </a:r>
          </a:p>
          <a:p>
            <a:pPr marL="342900" indent="-342900">
              <a:lnSpc>
                <a:spcPct val="95000"/>
              </a:lnSpc>
              <a:spcBef>
                <a:spcPct val="20000"/>
              </a:spcBef>
              <a:buClr>
                <a:srgbClr val="333333"/>
              </a:buClr>
              <a:buFont typeface="Arial" pitchFamily="34" charset="0"/>
              <a:buChar char="•"/>
            </a:pPr>
            <a:endParaRPr lang="en-US" sz="2000" dirty="0" smtClean="0">
              <a:solidFill>
                <a:srgbClr val="333333"/>
              </a:solidFill>
            </a:endParaRPr>
          </a:p>
          <a:p>
            <a:pPr marL="342900" indent="-342900">
              <a:lnSpc>
                <a:spcPct val="95000"/>
              </a:lnSpc>
              <a:spcBef>
                <a:spcPct val="20000"/>
              </a:spcBef>
              <a:buClr>
                <a:srgbClr val="333333"/>
              </a:buClr>
              <a:buFont typeface="Arial" pitchFamily="34" charset="0"/>
              <a:buChar char="•"/>
            </a:pPr>
            <a:r>
              <a:rPr lang="en-US" sz="2000" dirty="0"/>
              <a:t>Limit data exported by location: </a:t>
            </a:r>
            <a:r>
              <a:rPr lang="en-US" sz="2000" i="1" dirty="0"/>
              <a:t>Unless instructed otherwise by your Ex </a:t>
            </a:r>
            <a:r>
              <a:rPr lang="en-US" sz="2000" i="1" dirty="0" err="1"/>
              <a:t>Libris</a:t>
            </a:r>
            <a:r>
              <a:rPr lang="en-US" sz="2000" i="1" dirty="0"/>
              <a:t> project manager, leave this as No. </a:t>
            </a:r>
            <a:r>
              <a:rPr lang="en-US" sz="2000" i="1" dirty="0" smtClean="0">
                <a:solidFill>
                  <a:srgbClr val="333333"/>
                </a:solidFill>
              </a:rPr>
              <a:t> </a:t>
            </a:r>
          </a:p>
          <a:p>
            <a:pPr marL="342900" indent="-342900">
              <a:lnSpc>
                <a:spcPct val="95000"/>
              </a:lnSpc>
              <a:spcBef>
                <a:spcPct val="20000"/>
              </a:spcBef>
              <a:buClr>
                <a:srgbClr val="333333"/>
              </a:buClr>
              <a:buFont typeface="Arial" pitchFamily="34" charset="0"/>
              <a:buChar char="•"/>
            </a:pPr>
            <a:endParaRPr lang="en-US" sz="2000" dirty="0" smtClean="0">
              <a:solidFill>
                <a:srgbClr val="333333"/>
              </a:solidFill>
            </a:endParaRPr>
          </a:p>
          <a:p>
            <a:pPr>
              <a:lnSpc>
                <a:spcPct val="95000"/>
              </a:lnSpc>
              <a:spcBef>
                <a:spcPct val="20000"/>
              </a:spcBef>
              <a:buClr>
                <a:srgbClr val="333333"/>
              </a:buClr>
            </a:pPr>
            <a:endParaRPr lang="en-US" sz="2000" dirty="0" smtClean="0">
              <a:solidFill>
                <a:srgbClr val="333333"/>
              </a:solidFill>
            </a:endParaRPr>
          </a:p>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a:p>
            <a:pPr>
              <a:lnSpc>
                <a:spcPct val="95000"/>
              </a:lnSpc>
              <a:spcBef>
                <a:spcPct val="20000"/>
              </a:spcBef>
              <a:buClr>
                <a:srgbClr val="333333"/>
              </a:buClr>
            </a:pPr>
            <a:r>
              <a:rPr lang="en-US" sz="2000" dirty="0" smtClean="0">
                <a:solidFill>
                  <a:srgbClr val="333333"/>
                </a:solidFill>
              </a:rPr>
              <a:t> </a:t>
            </a:r>
            <a:endParaRPr lang="en-US" sz="2000" dirty="0">
              <a:solidFill>
                <a:srgbClr val="333333"/>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7772400" cy="761999"/>
          </a:xfrm>
          <a:prstGeom prst="rect">
            <a:avLst/>
          </a:prstGeom>
          <a:noFill/>
          <a:ln>
            <a:noFill/>
          </a:ln>
        </p:spPr>
      </p:pic>
    </p:spTree>
    <p:extLst>
      <p:ext uri="{BB962C8B-B14F-4D97-AF65-F5344CB8AC3E}">
        <p14:creationId xmlns:p14="http://schemas.microsoft.com/office/powerpoint/2010/main" val="1233531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a:t>B</a:t>
            </a:r>
            <a:r>
              <a:rPr lang="en-US" dirty="0" smtClean="0"/>
              <a:t>ound </a:t>
            </a:r>
            <a:r>
              <a:rPr lang="en-US" dirty="0" err="1" smtClean="0"/>
              <a:t>Withs</a:t>
            </a:r>
            <a:endParaRPr lang="en-US" dirty="0" smtClean="0"/>
          </a:p>
        </p:txBody>
      </p:sp>
      <p:sp>
        <p:nvSpPr>
          <p:cNvPr id="7" name="Rectangle 3"/>
          <p:cNvSpPr txBox="1">
            <a:spLocks noChangeArrowheads="1"/>
          </p:cNvSpPr>
          <p:nvPr/>
        </p:nvSpPr>
        <p:spPr bwMode="auto">
          <a:xfrm>
            <a:off x="533400" y="966627"/>
            <a:ext cx="77724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714502"/>
            <a:ext cx="3124200" cy="1930238"/>
          </a:xfrm>
          <a:prstGeom prst="rect">
            <a:avLst/>
          </a:prstGeom>
          <a:noFill/>
          <a:ln w="952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709987"/>
            <a:ext cx="3794125" cy="2234577"/>
          </a:xfrm>
          <a:prstGeom prst="rect">
            <a:avLst/>
          </a:prstGeom>
          <a:noFill/>
          <a:ln w="952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Elbow Connector 8"/>
          <p:cNvCxnSpPr/>
          <p:nvPr/>
        </p:nvCxnSpPr>
        <p:spPr bwMode="auto">
          <a:xfrm>
            <a:off x="2400301" y="3709987"/>
            <a:ext cx="1943099" cy="1243013"/>
          </a:xfrm>
          <a:prstGeom prst="bentConnector3">
            <a:avLst/>
          </a:prstGeom>
          <a:no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042518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smtClean="0"/>
              <a:t>Physical </a:t>
            </a:r>
            <a:r>
              <a:rPr lang="en-US" dirty="0"/>
              <a:t>Inventory </a:t>
            </a:r>
            <a:r>
              <a:rPr lang="en-US" dirty="0" smtClean="0"/>
              <a:t> </a:t>
            </a:r>
          </a:p>
        </p:txBody>
      </p:sp>
      <p:sp>
        <p:nvSpPr>
          <p:cNvPr id="7" name="Rectangle 3"/>
          <p:cNvSpPr txBox="1">
            <a:spLocks noChangeArrowheads="1"/>
          </p:cNvSpPr>
          <p:nvPr/>
        </p:nvSpPr>
        <p:spPr bwMode="auto">
          <a:xfrm>
            <a:off x="533400" y="966627"/>
            <a:ext cx="77724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38312"/>
            <a:ext cx="6273741" cy="39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629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9325"/>
          </a:xfrm>
        </p:spPr>
        <p:txBody>
          <a:bodyPr/>
          <a:lstStyle/>
          <a:p>
            <a:r>
              <a:rPr lang="en-US" dirty="0"/>
              <a:t>Questionnaire </a:t>
            </a:r>
            <a:r>
              <a:rPr lang="en-US" dirty="0" smtClean="0"/>
              <a:t>tab</a:t>
            </a:r>
            <a:endParaRPr lang="en-US" dirty="0"/>
          </a:p>
        </p:txBody>
      </p:sp>
      <p:sp>
        <p:nvSpPr>
          <p:cNvPr id="3" name="Content Placeholder 2"/>
          <p:cNvSpPr>
            <a:spLocks noGrp="1"/>
          </p:cNvSpPr>
          <p:nvPr>
            <p:ph idx="1"/>
          </p:nvPr>
        </p:nvSpPr>
        <p:spPr>
          <a:xfrm>
            <a:off x="0" y="1066800"/>
            <a:ext cx="9182100" cy="4256087"/>
          </a:xfrm>
        </p:spPr>
        <p:txBody>
          <a:bodyPr/>
          <a:lstStyle/>
          <a:p>
            <a:pPr marL="0" indent="0">
              <a:buNone/>
            </a:pPr>
            <a:r>
              <a:rPr lang="en-US" sz="2800" dirty="0"/>
              <a:t>Migrate Suppressed Serial Issues</a:t>
            </a:r>
          </a:p>
          <a:p>
            <a:r>
              <a:rPr lang="en-US" dirty="0" smtClean="0"/>
              <a:t>Example </a:t>
            </a:r>
            <a:r>
              <a:rPr lang="en-US" dirty="0"/>
              <a:t>of a serial issue in Voyager that is marked as suppressed in OPAC </a:t>
            </a: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r>
              <a:rPr lang="en-US" dirty="0" smtClean="0"/>
              <a:t>If </a:t>
            </a:r>
            <a:r>
              <a:rPr lang="en-US" dirty="0"/>
              <a:t>you want an item record created for such </a:t>
            </a:r>
            <a:r>
              <a:rPr lang="en-US" dirty="0" smtClean="0"/>
              <a:t>issues in Alma, </a:t>
            </a:r>
            <a:r>
              <a:rPr lang="en-US" dirty="0"/>
              <a:t>select Y in the </a:t>
            </a:r>
            <a:r>
              <a:rPr lang="en-US" dirty="0" smtClean="0"/>
              <a:t>Form.  If not, select N.</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209800"/>
            <a:ext cx="50768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04801"/>
            <a:ext cx="5080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a:off x="3124200" y="2514600"/>
            <a:ext cx="4419600" cy="2362200"/>
          </a:xfrm>
          <a:prstGeom prst="straightConnector1">
            <a:avLst/>
          </a:prstGeom>
          <a:no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44829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Questionnaire tab: </a:t>
            </a:r>
            <a:r>
              <a:rPr lang="en-US" dirty="0" smtClean="0"/>
              <a:t>E-Items</a:t>
            </a:r>
            <a:endParaRPr lang="en-US" dirty="0"/>
          </a:p>
        </p:txBody>
      </p:sp>
      <p:sp>
        <p:nvSpPr>
          <p:cNvPr id="3" name="Content Placeholder 2"/>
          <p:cNvSpPr>
            <a:spLocks noGrp="1"/>
          </p:cNvSpPr>
          <p:nvPr>
            <p:ph idx="1"/>
          </p:nvPr>
        </p:nvSpPr>
        <p:spPr>
          <a:xfrm>
            <a:off x="76200" y="1066800"/>
            <a:ext cx="8077200" cy="4092575"/>
          </a:xfrm>
        </p:spPr>
        <p:txBody>
          <a:bodyPr/>
          <a:lstStyle/>
          <a:p>
            <a:pPr marL="0" indent="0">
              <a:buNone/>
            </a:pPr>
            <a:r>
              <a:rPr lang="en-US" dirty="0" smtClean="0"/>
              <a:t>Migrate E-Items?</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This is for e-items attached to course reserves in Voyager (live in EITEM table).  </a:t>
            </a:r>
          </a:p>
          <a:p>
            <a:pPr marL="0" indent="0">
              <a:buNone/>
            </a:pPr>
            <a:r>
              <a:rPr lang="en-US" dirty="0" smtClean="0"/>
              <a:t>E-items </a:t>
            </a:r>
            <a:r>
              <a:rPr lang="en-US" dirty="0"/>
              <a:t>in Voyager are migrated as physical items in Alma with a material type of </a:t>
            </a:r>
            <a:r>
              <a:rPr lang="en-US" dirty="0" smtClean="0"/>
              <a:t>LINK.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952624"/>
            <a:ext cx="83820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520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smtClean="0"/>
              <a:t>Libraries and Locations</a:t>
            </a:r>
          </a:p>
        </p:txBody>
      </p:sp>
      <p:sp>
        <p:nvSpPr>
          <p:cNvPr id="7" name="Rectangle 3"/>
          <p:cNvSpPr txBox="1">
            <a:spLocks noChangeArrowheads="1"/>
          </p:cNvSpPr>
          <p:nvPr/>
        </p:nvSpPr>
        <p:spPr bwMode="auto">
          <a:xfrm>
            <a:off x="533400" y="1019175"/>
            <a:ext cx="77724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endParaRPr lang="en-US" dirty="0" smtClean="0"/>
          </a:p>
          <a:p>
            <a:pPr>
              <a:buFont typeface="Wingdings" pitchFamily="2" charset="2"/>
              <a:buChar char="Ø"/>
            </a:pPr>
            <a:endParaRPr lang="en-US" sz="2000" dirty="0" smtClean="0"/>
          </a:p>
          <a:p>
            <a:pPr>
              <a:buFont typeface="Wingdings" pitchFamily="2" charset="2"/>
              <a:buChar char="Ø"/>
            </a:pPr>
            <a:r>
              <a:rPr lang="en-US" sz="2000" dirty="0" smtClean="0"/>
              <a:t>Voyager </a:t>
            </a:r>
            <a:r>
              <a:rPr lang="en-US" sz="2000" dirty="0"/>
              <a:t>has one level of location. </a:t>
            </a:r>
          </a:p>
          <a:p>
            <a:pPr>
              <a:buFont typeface="Wingdings" pitchFamily="2" charset="2"/>
              <a:buChar char="Ø"/>
            </a:pPr>
            <a:r>
              <a:rPr lang="en-US" sz="2000" dirty="0"/>
              <a:t>Alma has two </a:t>
            </a:r>
            <a:r>
              <a:rPr lang="en-US" sz="2000" dirty="0" smtClean="0"/>
              <a:t>levels - &gt; </a:t>
            </a:r>
            <a:r>
              <a:rPr lang="en-US" sz="2000" dirty="0"/>
              <a:t>library and physical/shelving location. </a:t>
            </a:r>
            <a:endParaRPr lang="en-US" sz="2000" dirty="0" smtClean="0"/>
          </a:p>
          <a:p>
            <a:pPr>
              <a:buFont typeface="Wingdings" pitchFamily="2" charset="2"/>
              <a:buChar char="Ø"/>
            </a:pPr>
            <a:r>
              <a:rPr lang="en-US" sz="2000" dirty="0" smtClean="0"/>
              <a:t>Libraries </a:t>
            </a:r>
            <a:r>
              <a:rPr lang="en-US" sz="2000" dirty="0"/>
              <a:t>are higher level units that contain groups of locations. </a:t>
            </a:r>
            <a:endParaRPr lang="en-US" sz="2000" dirty="0" smtClean="0"/>
          </a:p>
          <a:p>
            <a:endParaRPr lang="en-US" dirty="0"/>
          </a:p>
          <a:p>
            <a:pPr>
              <a:lnSpc>
                <a:spcPct val="95000"/>
              </a:lnSpc>
              <a:defRPr/>
            </a:pPr>
            <a:endParaRPr lang="en-US" dirty="0"/>
          </a:p>
        </p:txBody>
      </p:sp>
      <p:sp>
        <p:nvSpPr>
          <p:cNvPr id="3" name="Rectangle 2"/>
          <p:cNvSpPr/>
          <p:nvPr/>
        </p:nvSpPr>
        <p:spPr bwMode="auto">
          <a:xfrm>
            <a:off x="990600" y="4267200"/>
            <a:ext cx="1981200" cy="685800"/>
          </a:xfrm>
          <a:prstGeom prst="rect">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4" name="TextBox 3"/>
          <p:cNvSpPr txBox="1"/>
          <p:nvPr/>
        </p:nvSpPr>
        <p:spPr>
          <a:xfrm>
            <a:off x="1257300" y="4317712"/>
            <a:ext cx="1447800" cy="584775"/>
          </a:xfrm>
          <a:prstGeom prst="rect">
            <a:avLst/>
          </a:prstGeom>
          <a:noFill/>
        </p:spPr>
        <p:txBody>
          <a:bodyPr wrap="square" rtlCol="0">
            <a:spAutoFit/>
          </a:bodyPr>
          <a:lstStyle/>
          <a:p>
            <a:pPr algn="ctr"/>
            <a:r>
              <a:rPr lang="en-US" sz="1600" b="1" dirty="0" smtClean="0"/>
              <a:t>Voyager -one level</a:t>
            </a:r>
            <a:endParaRPr lang="en-US" sz="1600" b="1" dirty="0"/>
          </a:p>
        </p:txBody>
      </p:sp>
      <p:sp>
        <p:nvSpPr>
          <p:cNvPr id="5" name="Right Arrow 4"/>
          <p:cNvSpPr/>
          <p:nvPr/>
        </p:nvSpPr>
        <p:spPr bwMode="auto">
          <a:xfrm>
            <a:off x="3098800" y="4463618"/>
            <a:ext cx="1295400" cy="292388"/>
          </a:xfrm>
          <a:prstGeom prst="rightArrow">
            <a:avLst/>
          </a:prstGeom>
          <a:solidFill>
            <a:srgbClr val="0033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12" name="Rectangle 11"/>
          <p:cNvSpPr/>
          <p:nvPr/>
        </p:nvSpPr>
        <p:spPr bwMode="auto">
          <a:xfrm>
            <a:off x="4483100" y="4292025"/>
            <a:ext cx="1981200" cy="685800"/>
          </a:xfrm>
          <a:prstGeom prst="rect">
            <a:avLst/>
          </a:prstGeom>
          <a:noFill/>
          <a:ln w="9525" cap="flat" cmpd="sng" algn="ctr">
            <a:solidFill>
              <a:srgbClr val="00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13" name="TextBox 12"/>
          <p:cNvSpPr txBox="1"/>
          <p:nvPr/>
        </p:nvSpPr>
        <p:spPr>
          <a:xfrm>
            <a:off x="4749800" y="4368225"/>
            <a:ext cx="1447800" cy="584775"/>
          </a:xfrm>
          <a:prstGeom prst="rect">
            <a:avLst/>
          </a:prstGeom>
          <a:noFill/>
        </p:spPr>
        <p:txBody>
          <a:bodyPr wrap="square" rtlCol="0">
            <a:spAutoFit/>
          </a:bodyPr>
          <a:lstStyle/>
          <a:p>
            <a:pPr algn="ctr"/>
            <a:r>
              <a:rPr lang="en-US" sz="1600" b="1" dirty="0" smtClean="0"/>
              <a:t>Alma – two level</a:t>
            </a:r>
            <a:endParaRPr lang="en-US" sz="1600" b="1" dirty="0"/>
          </a:p>
        </p:txBody>
      </p:sp>
      <p:sp>
        <p:nvSpPr>
          <p:cNvPr id="6" name="TextBox 5"/>
          <p:cNvSpPr txBox="1"/>
          <p:nvPr/>
        </p:nvSpPr>
        <p:spPr>
          <a:xfrm>
            <a:off x="762000" y="1188452"/>
            <a:ext cx="6629400" cy="338554"/>
          </a:xfrm>
          <a:prstGeom prst="rect">
            <a:avLst/>
          </a:prstGeom>
          <a:noFill/>
        </p:spPr>
        <p:txBody>
          <a:bodyPr wrap="square" rtlCol="0">
            <a:spAutoFit/>
          </a:bodyPr>
          <a:lstStyle/>
          <a:p>
            <a:r>
              <a:rPr lang="en-US" sz="1600" b="1" dirty="0" smtClean="0">
                <a:solidFill>
                  <a:srgbClr val="0033CC"/>
                </a:solidFill>
              </a:rPr>
              <a:t>Migration Form – &gt;  Alma Libraries &amp; Location Mapping </a:t>
            </a:r>
            <a:endParaRPr lang="en-US" sz="1600" b="1" dirty="0">
              <a:solidFill>
                <a:srgbClr val="0033CC"/>
              </a:solidFill>
            </a:endParaRPr>
          </a:p>
        </p:txBody>
      </p:sp>
      <p:sp>
        <p:nvSpPr>
          <p:cNvPr id="8" name="TextBox 7"/>
          <p:cNvSpPr txBox="1"/>
          <p:nvPr/>
        </p:nvSpPr>
        <p:spPr>
          <a:xfrm>
            <a:off x="762000" y="5105400"/>
            <a:ext cx="6858000" cy="1107996"/>
          </a:xfrm>
          <a:prstGeom prst="rect">
            <a:avLst/>
          </a:prstGeom>
          <a:noFill/>
        </p:spPr>
        <p:txBody>
          <a:bodyPr wrap="square" rtlCol="0">
            <a:spAutoFit/>
          </a:bodyPr>
          <a:lstStyle/>
          <a:p>
            <a:r>
              <a:rPr lang="en-US" dirty="0"/>
              <a:t>Alma library </a:t>
            </a:r>
            <a:r>
              <a:rPr lang="en-US" dirty="0" smtClean="0"/>
              <a:t>=&gt; Voyager </a:t>
            </a:r>
            <a:r>
              <a:rPr lang="en-US" dirty="0"/>
              <a:t>policy </a:t>
            </a:r>
            <a:r>
              <a:rPr lang="en-US" dirty="0" smtClean="0"/>
              <a:t>location + </a:t>
            </a:r>
            <a:r>
              <a:rPr lang="en-US" dirty="0"/>
              <a:t>Voyager happening </a:t>
            </a:r>
            <a:r>
              <a:rPr lang="en-US" dirty="0" smtClean="0"/>
              <a:t>location + physical locational</a:t>
            </a:r>
            <a:endParaRPr lang="en-US" dirty="0"/>
          </a:p>
        </p:txBody>
      </p:sp>
    </p:spTree>
    <p:extLst>
      <p:ext uri="{BB962C8B-B14F-4D97-AF65-F5344CB8AC3E}">
        <p14:creationId xmlns:p14="http://schemas.microsoft.com/office/powerpoint/2010/main" val="600781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smtClean="0"/>
              <a:t> Holding record</a:t>
            </a:r>
          </a:p>
        </p:txBody>
      </p:sp>
      <p:sp>
        <p:nvSpPr>
          <p:cNvPr id="7" name="Rectangle 3"/>
          <p:cNvSpPr txBox="1">
            <a:spLocks noChangeArrowheads="1"/>
          </p:cNvSpPr>
          <p:nvPr/>
        </p:nvSpPr>
        <p:spPr bwMode="auto">
          <a:xfrm>
            <a:off x="533400" y="1019175"/>
            <a:ext cx="77724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r>
              <a:rPr lang="en-US" dirty="0" smtClean="0"/>
              <a:t>MARC holdings file: </a:t>
            </a:r>
          </a:p>
          <a:p>
            <a:r>
              <a:rPr lang="en-US" dirty="0" smtClean="0"/>
              <a:t>The Alma library is placed in the 852 $$b </a:t>
            </a:r>
          </a:p>
          <a:p>
            <a:r>
              <a:rPr lang="en-US" dirty="0" smtClean="0"/>
              <a:t>The Alma location is placed in the 852 $$c</a:t>
            </a:r>
          </a:p>
          <a:p>
            <a:r>
              <a:rPr lang="en-US" dirty="0" smtClean="0"/>
              <a:t>Voyager - 852 $$ c - must </a:t>
            </a:r>
            <a:r>
              <a:rPr lang="en-US" dirty="0"/>
              <a:t>be moved to a different subfield.</a:t>
            </a:r>
            <a:r>
              <a:rPr lang="en-US" dirty="0" smtClean="0"/>
              <a:t> </a:t>
            </a:r>
          </a:p>
          <a:p>
            <a:r>
              <a:rPr lang="en-US" dirty="0" smtClean="0"/>
              <a:t>Alma 852 $$c </a:t>
            </a:r>
            <a:r>
              <a:rPr lang="en-US" dirty="0" smtClean="0"/>
              <a:t>(location) migrate </a:t>
            </a:r>
            <a:r>
              <a:rPr lang="en-US" dirty="0" smtClean="0"/>
              <a:t>–</a:t>
            </a:r>
          </a:p>
          <a:p>
            <a:pPr lvl="1"/>
            <a:r>
              <a:rPr lang="en-US" dirty="0" smtClean="0"/>
              <a:t>From Voyager item, if different from holding. New Alma holding created.</a:t>
            </a:r>
          </a:p>
          <a:p>
            <a:pPr lvl="1"/>
            <a:r>
              <a:rPr lang="en-US" dirty="0" smtClean="0"/>
              <a:t>From Voyager holding record, if the same as item location. </a:t>
            </a:r>
            <a:endParaRPr lang="en-US" dirty="0"/>
          </a:p>
        </p:txBody>
      </p:sp>
    </p:spTree>
    <p:extLst>
      <p:ext uri="{BB962C8B-B14F-4D97-AF65-F5344CB8AC3E}">
        <p14:creationId xmlns:p14="http://schemas.microsoft.com/office/powerpoint/2010/main" val="3424187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381000" y="228600"/>
            <a:ext cx="7772400" cy="687388"/>
          </a:xfrm>
        </p:spPr>
        <p:txBody>
          <a:bodyPr/>
          <a:lstStyle/>
          <a:p>
            <a:r>
              <a:rPr lang="en-US" dirty="0" smtClean="0"/>
              <a:t>Item - Material type</a:t>
            </a:r>
          </a:p>
        </p:txBody>
      </p:sp>
      <p:sp>
        <p:nvSpPr>
          <p:cNvPr id="7" name="Rectangle 3"/>
          <p:cNvSpPr txBox="1">
            <a:spLocks noChangeArrowheads="1"/>
          </p:cNvSpPr>
          <p:nvPr/>
        </p:nvSpPr>
        <p:spPr bwMode="auto">
          <a:xfrm>
            <a:off x="533400" y="1044575"/>
            <a:ext cx="77724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5000"/>
              </a:lnSpc>
              <a:defRPr/>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7" y="1322387"/>
            <a:ext cx="69056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82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dirty="0" smtClean="0"/>
              <a:t>Copyright Statement</a:t>
            </a:r>
          </a:p>
        </p:txBody>
      </p:sp>
      <p:sp>
        <p:nvSpPr>
          <p:cNvPr id="18434" name="Rectangle 5"/>
          <p:cNvSpPr>
            <a:spLocks noChangeArrowheads="1"/>
          </p:cNvSpPr>
          <p:nvPr/>
        </p:nvSpPr>
        <p:spPr bwMode="auto">
          <a:xfrm>
            <a:off x="533400" y="1086295"/>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Gulim"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TRADEMARKS </a:t>
            </a:r>
            <a:r>
              <a:rPr lang="en-US" altLang="ko-KR" sz="1200" b="0" dirty="0">
                <a:solidFill>
                  <a:srgbClr val="3E4C56"/>
                </a:solidFill>
                <a:ea typeface="Gulim" pitchFamily="34" charset="-127"/>
              </a:rP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Ex Libris, the Ex Libris logo, Aleph, </a:t>
            </a:r>
            <a:r>
              <a:rPr lang="en-US" altLang="ko-KR" sz="1200" b="0" dirty="0" smtClean="0">
                <a:solidFill>
                  <a:srgbClr val="3E4C56"/>
                </a:solidFill>
                <a:ea typeface="Gulim" pitchFamily="34" charset="-127"/>
              </a:rPr>
              <a:t>Alma, SFX</a:t>
            </a:r>
            <a:r>
              <a:rPr lang="en-US" altLang="ko-KR" sz="1200" b="0" dirty="0">
                <a:solidFill>
                  <a:srgbClr val="3E4C56"/>
                </a:solidFill>
                <a:ea typeface="Gulim" pitchFamily="34" charset="-127"/>
              </a:rPr>
              <a:t>,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DISCLAIMER </a:t>
            </a:r>
            <a:r>
              <a:rPr lang="en-US" altLang="ko-KR" sz="1200" b="0" dirty="0">
                <a:solidFill>
                  <a:srgbClr val="3E4C56"/>
                </a:solidFill>
                <a:ea typeface="Gulim" pitchFamily="34" charset="-127"/>
              </a:rP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a:t>
            </a:r>
            <a:r>
              <a:rPr lang="en-US" altLang="ko-KR" sz="1200" b="0" dirty="0" smtClean="0">
                <a:solidFill>
                  <a:srgbClr val="3E4C56"/>
                </a:solidFill>
                <a:ea typeface="Gulim" pitchFamily="34" charset="-127"/>
              </a:rPr>
              <a:t>particular </a:t>
            </a:r>
            <a:r>
              <a:rPr lang="en-US" altLang="ko-KR" sz="1200" b="0" dirty="0">
                <a:solidFill>
                  <a:srgbClr val="3E4C56"/>
                </a:solidFill>
                <a:ea typeface="Gulim" pitchFamily="34" charset="-127"/>
              </a:rPr>
              <a:t>purpose. </a:t>
            </a:r>
          </a:p>
          <a:p>
            <a:pPr algn="l">
              <a:lnSpc>
                <a:spcPct val="105000"/>
              </a:lnSpc>
              <a:spcBef>
                <a:spcPct val="0"/>
              </a:spcBef>
            </a:pPr>
            <a:endParaRPr lang="en-US" altLang="ko-KR" sz="1200" b="0" dirty="0">
              <a:solidFill>
                <a:srgbClr val="3E4C56"/>
              </a:solidFill>
              <a:ea typeface="Gulim" pitchFamily="34" charset="-127"/>
            </a:endParaRPr>
          </a:p>
          <a:p>
            <a:pPr algn="just">
              <a:lnSpc>
                <a:spcPct val="105000"/>
              </a:lnSpc>
              <a:spcBef>
                <a:spcPct val="0"/>
              </a:spcBef>
            </a:pPr>
            <a:r>
              <a:rPr lang="en-US" altLang="ko-KR" sz="1200" b="0" dirty="0">
                <a:solidFill>
                  <a:srgbClr val="3E4C56"/>
                </a:solidFill>
                <a:ea typeface="Gulim"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MS PGothic" pitchFamily="34" charset="-128"/>
            </a:endParaRPr>
          </a:p>
          <a:p>
            <a:pPr algn="just">
              <a:lnSpc>
                <a:spcPct val="80000"/>
              </a:lnSpc>
              <a:spcBef>
                <a:spcPct val="0"/>
              </a:spcBef>
            </a:pPr>
            <a:r>
              <a:rPr lang="en-US" sz="1200" b="0" dirty="0">
                <a:solidFill>
                  <a:srgbClr val="3E4C56"/>
                </a:solidFill>
                <a:ea typeface="MS PGothic" pitchFamily="34" charset="-128"/>
              </a:rPr>
              <a:t>© Ex Libris Ltd., </a:t>
            </a:r>
            <a:r>
              <a:rPr lang="en-US" sz="1200" b="0" dirty="0" smtClean="0">
                <a:solidFill>
                  <a:srgbClr val="3E4C56"/>
                </a:solidFill>
                <a:ea typeface="MS PGothic" pitchFamily="34" charset="-128"/>
              </a:rPr>
              <a:t>2013</a:t>
            </a:r>
            <a:endParaRPr lang="en-US" sz="1200" b="0" dirty="0">
              <a:solidFill>
                <a:srgbClr val="3E4C56"/>
              </a:solidFill>
              <a:ea typeface="MS PGothic" pitchFamily="34" charset="-128"/>
            </a:endParaRPr>
          </a:p>
          <a:p>
            <a:pPr algn="just">
              <a:lnSpc>
                <a:spcPct val="105000"/>
              </a:lnSpc>
              <a:spcBef>
                <a:spcPct val="0"/>
              </a:spcBef>
            </a:pPr>
            <a:endParaRPr lang="en-US" sz="1200" b="0" dirty="0">
              <a:solidFill>
                <a:srgbClr val="3E4C56"/>
              </a:solidFill>
              <a:ea typeface="MS PGothic" pitchFamily="34" charset="-128"/>
            </a:endParaRPr>
          </a:p>
        </p:txBody>
      </p:sp>
    </p:spTree>
    <p:extLst>
      <p:ext uri="{BB962C8B-B14F-4D97-AF65-F5344CB8AC3E}">
        <p14:creationId xmlns:p14="http://schemas.microsoft.com/office/powerpoint/2010/main" val="4661370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539750" y="4394040"/>
            <a:ext cx="7777163" cy="457200"/>
          </a:xfrm>
        </p:spPr>
        <p:txBody>
          <a:bodyPr/>
          <a:lstStyle/>
          <a:p>
            <a:pPr algn="l">
              <a:defRPr/>
            </a:pPr>
            <a:r>
              <a:rPr lang="en-US" sz="1600" b="1" kern="0" dirty="0" smtClean="0"/>
              <a:t>Is Electronic location? Y/N</a:t>
            </a:r>
            <a:endParaRPr lang="en-US" sz="1600" b="1" dirty="0"/>
          </a:p>
        </p:txBody>
      </p:sp>
      <p:pic>
        <p:nvPicPr>
          <p:cNvPr id="3" name="Picture 2"/>
          <p:cNvPicPr>
            <a:picLocks noChangeAspect="1"/>
          </p:cNvPicPr>
          <p:nvPr/>
        </p:nvPicPr>
        <p:blipFill>
          <a:blip r:embed="rId2"/>
          <a:stretch>
            <a:fillRect/>
          </a:stretch>
        </p:blipFill>
        <p:spPr>
          <a:xfrm>
            <a:off x="27481" y="1455631"/>
            <a:ext cx="9020175" cy="2314575"/>
          </a:xfrm>
          <a:prstGeom prst="rect">
            <a:avLst/>
          </a:prstGeom>
        </p:spPr>
      </p:pic>
      <p:sp>
        <p:nvSpPr>
          <p:cNvPr id="5" name="Title 1"/>
          <p:cNvSpPr txBox="1">
            <a:spLocks/>
          </p:cNvSpPr>
          <p:nvPr/>
        </p:nvSpPr>
        <p:spPr bwMode="auto">
          <a:xfrm>
            <a:off x="651369" y="831797"/>
            <a:ext cx="77724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1" eaLnBrk="0" fontAlgn="base" hangingPunct="0">
              <a:spcBef>
                <a:spcPct val="0"/>
              </a:spcBef>
              <a:spcAft>
                <a:spcPct val="0"/>
              </a:spcAft>
              <a:defRPr sz="2800" b="1">
                <a:solidFill>
                  <a:schemeClr val="tx1"/>
                </a:solidFill>
                <a:latin typeface="+mj-lt"/>
                <a:ea typeface="+mj-ea"/>
                <a:cs typeface="+mj-cs"/>
              </a:defRPr>
            </a:lvl1pPr>
            <a:lvl2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2pPr>
            <a:lvl3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3pPr>
            <a:lvl4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4pPr>
            <a:lvl5pPr algn="l" rtl="1" eaLnBrk="0" fontAlgn="base" hangingPunct="0">
              <a:spcBef>
                <a:spcPct val="0"/>
              </a:spcBef>
              <a:spcAft>
                <a:spcPct val="0"/>
              </a:spcAft>
              <a:defRPr sz="2800" b="1">
                <a:solidFill>
                  <a:schemeClr val="tx1"/>
                </a:solidFill>
                <a:latin typeface="Verdana" pitchFamily="34" charset="0"/>
                <a:ea typeface="ＭＳ Ｐゴシック" pitchFamily="-80" charset="-128"/>
                <a:cs typeface="Arial" charset="0"/>
              </a:defRPr>
            </a:lvl5pPr>
            <a:lvl6pPr marL="4572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6pPr>
            <a:lvl7pPr marL="9144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7pPr>
            <a:lvl8pPr marL="13716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8pPr>
            <a:lvl9pPr marL="1828800" algn="l" rtl="1" fontAlgn="base">
              <a:spcBef>
                <a:spcPct val="0"/>
              </a:spcBef>
              <a:spcAft>
                <a:spcPct val="0"/>
              </a:spcAft>
              <a:defRPr sz="2800" b="1">
                <a:solidFill>
                  <a:schemeClr val="tx1"/>
                </a:solidFill>
                <a:latin typeface="Verdana" pitchFamily="34" charset="0"/>
                <a:ea typeface="ＭＳ Ｐゴシック" pitchFamily="-80" charset="-128"/>
                <a:cs typeface="Arial" charset="0"/>
              </a:defRPr>
            </a:lvl9pPr>
          </a:lstStyle>
          <a:p>
            <a:endParaRPr lang="en-US" sz="2000" kern="0" dirty="0"/>
          </a:p>
        </p:txBody>
      </p:sp>
      <p:sp>
        <p:nvSpPr>
          <p:cNvPr id="7" name="Title 6"/>
          <p:cNvSpPr>
            <a:spLocks noGrp="1"/>
          </p:cNvSpPr>
          <p:nvPr>
            <p:ph type="title"/>
          </p:nvPr>
        </p:nvSpPr>
        <p:spPr/>
        <p:txBody>
          <a:bodyPr/>
          <a:lstStyle/>
          <a:p>
            <a:r>
              <a:rPr lang="en-US" dirty="0"/>
              <a:t>Locations tab – key points</a:t>
            </a:r>
            <a:r>
              <a:rPr lang="en-US" dirty="0" smtClean="0"/>
              <a:t>:</a:t>
            </a:r>
            <a:endParaRPr lang="en-US" dirty="0"/>
          </a:p>
        </p:txBody>
      </p:sp>
    </p:spTree>
    <p:extLst>
      <p:ext uri="{BB962C8B-B14F-4D97-AF65-F5344CB8AC3E}">
        <p14:creationId xmlns:p14="http://schemas.microsoft.com/office/powerpoint/2010/main" val="386451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Questionnaire </a:t>
            </a:r>
            <a:r>
              <a:rPr lang="en-US" dirty="0" smtClean="0"/>
              <a:t>tab: List the prefix for SFX or Other Link Resolver System</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
        <p:nvSpPr>
          <p:cNvPr id="5" name="Rectangle 4"/>
          <p:cNvSpPr/>
          <p:nvPr/>
        </p:nvSpPr>
        <p:spPr>
          <a:xfrm>
            <a:off x="357116" y="-990600"/>
            <a:ext cx="8763000" cy="7679025"/>
          </a:xfrm>
          <a:prstGeom prst="rect">
            <a:avLst/>
          </a:prstGeom>
        </p:spPr>
        <p:txBody>
          <a:bodyPr wrap="square">
            <a:spAutoFit/>
          </a:bodyPr>
          <a:lstStyle/>
          <a:p>
            <a:r>
              <a:rPr lang="en-US" b="1" dirty="0" smtClean="0"/>
              <a:t> </a:t>
            </a:r>
            <a:endParaRPr lang="en-US" dirty="0"/>
          </a:p>
          <a:p>
            <a:pPr lvl="0"/>
            <a:r>
              <a:rPr lang="en-US" b="1" dirty="0"/>
              <a:t> </a:t>
            </a:r>
            <a:endParaRPr lang="en-US" dirty="0"/>
          </a:p>
          <a:p>
            <a:pPr lvl="0"/>
            <a:endParaRPr lang="en-US" b="1" dirty="0" smtClean="0"/>
          </a:p>
          <a:p>
            <a:pPr lvl="0"/>
            <a:endParaRPr lang="en-US" sz="1800" b="1" dirty="0" smtClean="0"/>
          </a:p>
          <a:p>
            <a:pPr lvl="0"/>
            <a:endParaRPr lang="en-US" sz="1800" b="1" dirty="0"/>
          </a:p>
          <a:p>
            <a:pPr lvl="0"/>
            <a:endParaRPr lang="en-US" sz="1800" b="1" dirty="0" smtClean="0"/>
          </a:p>
          <a:p>
            <a:r>
              <a:rPr lang="en-US" sz="2400" dirty="0"/>
              <a:t>1) BIBs w/Link Resolver prefix do </a:t>
            </a:r>
            <a:r>
              <a:rPr lang="en-US" sz="2400" u="sng" dirty="0"/>
              <a:t>not</a:t>
            </a:r>
            <a:r>
              <a:rPr lang="en-US" sz="2400" dirty="0"/>
              <a:t> migrate if:</a:t>
            </a:r>
          </a:p>
          <a:p>
            <a:pPr lvl="2"/>
            <a:r>
              <a:rPr lang="en-US" sz="2400" dirty="0"/>
              <a:t>Migrated Bib has </a:t>
            </a:r>
            <a:r>
              <a:rPr lang="en-US" sz="2400" dirty="0" smtClean="0"/>
              <a:t>items only in electronic location</a:t>
            </a:r>
            <a:endParaRPr lang="en-US" sz="2400" dirty="0"/>
          </a:p>
          <a:p>
            <a:r>
              <a:rPr lang="en-US" sz="2400" dirty="0"/>
              <a:t> </a:t>
            </a:r>
          </a:p>
          <a:p>
            <a:r>
              <a:rPr lang="en-US" sz="2400" dirty="0"/>
              <a:t>2) BIBs w/Link Resolver migrate &amp; set to suppressed if:</a:t>
            </a:r>
          </a:p>
          <a:p>
            <a:pPr lvl="2"/>
            <a:r>
              <a:rPr lang="en-US" sz="2400" dirty="0"/>
              <a:t>Migrated Bib has an order  </a:t>
            </a:r>
          </a:p>
          <a:p>
            <a:r>
              <a:rPr lang="en-US" sz="2400" dirty="0"/>
              <a:t> </a:t>
            </a:r>
          </a:p>
          <a:p>
            <a:r>
              <a:rPr lang="en-US" sz="2400" dirty="0"/>
              <a:t>3) BIBs w/Link Resolver migrate </a:t>
            </a:r>
            <a:r>
              <a:rPr lang="en-US" sz="2400" dirty="0" smtClean="0"/>
              <a:t>&amp; set to suppressed if</a:t>
            </a:r>
            <a:r>
              <a:rPr lang="en-US" sz="2400" dirty="0"/>
              <a:t>:</a:t>
            </a:r>
          </a:p>
          <a:p>
            <a:pPr lvl="2"/>
            <a:r>
              <a:rPr lang="en-US" sz="2400" dirty="0"/>
              <a:t>Migrated Bib has holding/s in </a:t>
            </a:r>
            <a:r>
              <a:rPr lang="en-US" sz="2400" dirty="0" smtClean="0"/>
              <a:t>physical </a:t>
            </a:r>
            <a:r>
              <a:rPr lang="en-US" sz="2400" dirty="0"/>
              <a:t>locations</a:t>
            </a:r>
          </a:p>
          <a:p>
            <a:r>
              <a:rPr lang="en-US" sz="24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73592"/>
            <a:ext cx="44577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261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gn="ctr">
              <a:lnSpc>
                <a:spcPct val="95000"/>
              </a:lnSpc>
              <a:defRPr/>
            </a:pPr>
            <a:r>
              <a:rPr lang="en-US" dirty="0" smtClean="0"/>
              <a:t>Physical to Electronic</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0" indent="0">
              <a:buNone/>
            </a:pPr>
            <a:r>
              <a:rPr lang="en-US" dirty="0" smtClean="0"/>
              <a:t>Provide </a:t>
            </a:r>
            <a:r>
              <a:rPr lang="en-US" dirty="0"/>
              <a:t>a list of </a:t>
            </a:r>
            <a:r>
              <a:rPr lang="en-US" dirty="0" smtClean="0"/>
              <a:t>bib </a:t>
            </a:r>
            <a:r>
              <a:rPr lang="en-US" dirty="0"/>
              <a:t>keys that identify records that are electronic, in the following format: </a:t>
            </a:r>
          </a:p>
          <a:p>
            <a:pPr marL="0" indent="0">
              <a:buNone/>
            </a:pPr>
            <a:r>
              <a:rPr lang="en-US" sz="1800" dirty="0"/>
              <a:t>123475-yyydb,portfolio </a:t>
            </a:r>
          </a:p>
          <a:p>
            <a:pPr marL="0" indent="0">
              <a:buNone/>
            </a:pPr>
            <a:r>
              <a:rPr lang="en-US" sz="1800" dirty="0"/>
              <a:t>12345-yyydb,package </a:t>
            </a:r>
          </a:p>
          <a:p>
            <a:pPr marL="0" indent="0">
              <a:buNone/>
            </a:pPr>
            <a:r>
              <a:rPr lang="en-US" sz="1800" dirty="0"/>
              <a:t>12346-yyydb,DB </a:t>
            </a:r>
          </a:p>
          <a:p>
            <a:pPr marL="0" indent="0">
              <a:buNone/>
            </a:pPr>
            <a:endParaRPr lang="en-US" sz="1800" b="1" dirty="0" smtClean="0"/>
          </a:p>
          <a:p>
            <a:pPr marL="0" indent="0">
              <a:buNone/>
            </a:pPr>
            <a:r>
              <a:rPr lang="en-US" sz="1800" b="1" dirty="0" smtClean="0"/>
              <a:t>Note</a:t>
            </a:r>
            <a:r>
              <a:rPr lang="en-US" sz="1800" b="1" dirty="0"/>
              <a:t>: The P2E file must be submitted as a csv file. </a:t>
            </a:r>
          </a:p>
          <a:p>
            <a:pPr marL="0" indent="0">
              <a:buNone/>
            </a:pPr>
            <a:endParaRPr lang="en-US" dirty="0"/>
          </a:p>
          <a:p>
            <a:pPr marL="0" indent="0">
              <a:buNone/>
            </a:pPr>
            <a:r>
              <a:rPr lang="en-US" dirty="0"/>
              <a:t>For more information on the electronic migration approach to Alma, refer to the </a:t>
            </a:r>
            <a:r>
              <a:rPr lang="en-US" i="1" dirty="0"/>
              <a:t>Electronic Resource Handling in Alma Migration </a:t>
            </a:r>
            <a:r>
              <a:rPr lang="en-US" dirty="0" smtClean="0"/>
              <a:t>document as well as the </a:t>
            </a:r>
            <a:r>
              <a:rPr lang="en-US" i="1" dirty="0" smtClean="0"/>
              <a:t>Voyager to Alma Migration </a:t>
            </a:r>
            <a:r>
              <a:rPr lang="en-US" dirty="0" smtClean="0"/>
              <a:t>document.</a:t>
            </a:r>
            <a:endParaRPr lang="en-US" dirty="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357966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Physical </a:t>
            </a:r>
            <a:r>
              <a:rPr lang="en-US" dirty="0"/>
              <a:t>to Electronic</a:t>
            </a:r>
          </a:p>
        </p:txBody>
      </p:sp>
      <p:sp>
        <p:nvSpPr>
          <p:cNvPr id="3" name="Content Placeholder 2"/>
          <p:cNvSpPr>
            <a:spLocks noGrp="1"/>
          </p:cNvSpPr>
          <p:nvPr>
            <p:ph idx="1"/>
          </p:nvPr>
        </p:nvSpPr>
        <p:spPr/>
        <p:txBody>
          <a:bodyPr/>
          <a:lstStyle/>
          <a:p>
            <a:pPr marL="0" indent="0">
              <a:buNone/>
            </a:pPr>
            <a:r>
              <a:rPr lang="en-US" dirty="0" smtClean="0"/>
              <a:t>A process (called P2E) </a:t>
            </a:r>
            <a:r>
              <a:rPr lang="en-US" dirty="0"/>
              <a:t>converts records identified as electronic to the electronic </a:t>
            </a:r>
            <a:r>
              <a:rPr lang="en-US" dirty="0" smtClean="0"/>
              <a:t>format indicated in the e-resources extract.</a:t>
            </a:r>
          </a:p>
          <a:p>
            <a:pPr marL="0" indent="0">
              <a:buNone/>
            </a:pPr>
            <a:endParaRPr lang="en-US" dirty="0" smtClean="0"/>
          </a:p>
          <a:p>
            <a:pPr marL="0" indent="0">
              <a:buNone/>
            </a:pPr>
            <a:r>
              <a:rPr lang="en-US" dirty="0" smtClean="0"/>
              <a:t>First, the records are migrated as physical; then the P2E process is run to convert them to electronic.</a:t>
            </a:r>
            <a:endParaRPr lang="en-US" dirty="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Rectangle 4"/>
          <p:cNvSpPr/>
          <p:nvPr/>
        </p:nvSpPr>
        <p:spPr bwMode="auto">
          <a:xfrm>
            <a:off x="6019800" y="4038600"/>
            <a:ext cx="1828800" cy="430887"/>
          </a:xfrm>
          <a:prstGeom prst="rect">
            <a:avLst/>
          </a:prstGeom>
          <a:solidFill>
            <a:srgbClr val="5EA5B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Verdana" pitchFamily="34" charset="0"/>
                <a:ea typeface="ＭＳ Ｐゴシック" pitchFamily="-80" charset="-128"/>
              </a:rPr>
              <a:t>BIB</a:t>
            </a:r>
          </a:p>
        </p:txBody>
      </p:sp>
      <p:sp>
        <p:nvSpPr>
          <p:cNvPr id="7" name="Rectangle 6"/>
          <p:cNvSpPr/>
          <p:nvPr/>
        </p:nvSpPr>
        <p:spPr bwMode="auto">
          <a:xfrm>
            <a:off x="6019800" y="4845311"/>
            <a:ext cx="1828800" cy="646331"/>
          </a:xfrm>
          <a:prstGeom prst="rect">
            <a:avLst/>
          </a:prstGeom>
          <a:solidFill>
            <a:srgbClr val="5EA5B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dirty="0" smtClean="0"/>
              <a:t>PHYSICAL LOCATION</a:t>
            </a:r>
            <a:endParaRPr kumimoji="0" lang="en-US" sz="1800" b="0" i="0" u="none" strike="noStrike" cap="none" normalizeH="0" baseline="0" dirty="0" smtClean="0">
              <a:ln>
                <a:noFill/>
              </a:ln>
              <a:solidFill>
                <a:schemeClr val="tx1"/>
              </a:solidFill>
              <a:effectLst/>
            </a:endParaRPr>
          </a:p>
        </p:txBody>
      </p:sp>
      <p:cxnSp>
        <p:nvCxnSpPr>
          <p:cNvPr id="9" name="Straight Arrow Connector 8"/>
          <p:cNvCxnSpPr>
            <a:stCxn id="5" idx="2"/>
            <a:endCxn id="7" idx="0"/>
          </p:cNvCxnSpPr>
          <p:nvPr/>
        </p:nvCxnSpPr>
        <p:spPr bwMode="auto">
          <a:xfrm>
            <a:off x="6934200" y="4469487"/>
            <a:ext cx="0" cy="375824"/>
          </a:xfrm>
          <a:prstGeom prst="straightConnector1">
            <a:avLst/>
          </a:prstGeom>
          <a:noFill/>
          <a:ln w="12700" cap="flat" cmpd="sng" algn="ctr">
            <a:solidFill>
              <a:schemeClr val="tx1">
                <a:lumMod val="65000"/>
                <a:lumOff val="35000"/>
              </a:schemeClr>
            </a:solidFill>
            <a:prstDash val="solid"/>
            <a:round/>
            <a:headEnd type="none" w="med" len="med"/>
            <a:tailEnd type="triangle"/>
          </a:ln>
          <a:effectLst/>
        </p:spPr>
      </p:cxnSp>
      <p:sp>
        <p:nvSpPr>
          <p:cNvPr id="10" name="Rectangle 9"/>
          <p:cNvSpPr/>
          <p:nvPr/>
        </p:nvSpPr>
        <p:spPr bwMode="auto">
          <a:xfrm>
            <a:off x="3657600" y="4043842"/>
            <a:ext cx="1828800" cy="430887"/>
          </a:xfrm>
          <a:prstGeom prst="rect">
            <a:avLst/>
          </a:prstGeom>
          <a:solidFill>
            <a:srgbClr val="5EA5B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Verdana" pitchFamily="34" charset="0"/>
                <a:ea typeface="ＭＳ Ｐゴシック" pitchFamily="-80" charset="-128"/>
              </a:rPr>
              <a:t>BIB</a:t>
            </a:r>
          </a:p>
        </p:txBody>
      </p:sp>
      <p:sp>
        <p:nvSpPr>
          <p:cNvPr id="11" name="Rectangle 10"/>
          <p:cNvSpPr/>
          <p:nvPr/>
        </p:nvSpPr>
        <p:spPr bwMode="auto">
          <a:xfrm>
            <a:off x="3657600" y="4850553"/>
            <a:ext cx="1828800" cy="646331"/>
          </a:xfrm>
          <a:prstGeom prst="rect">
            <a:avLst/>
          </a:prstGeom>
          <a:solidFill>
            <a:srgbClr val="5EA5B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dirty="0" smtClean="0"/>
              <a:t>ELECTRONIC LOCATION</a:t>
            </a:r>
            <a:endParaRPr kumimoji="0" lang="en-US" sz="1800" b="0" i="0" u="none" strike="noStrike" cap="none" normalizeH="0" baseline="0" dirty="0" smtClean="0">
              <a:ln>
                <a:noFill/>
              </a:ln>
              <a:solidFill>
                <a:schemeClr val="tx1"/>
              </a:solidFill>
              <a:effectLst/>
            </a:endParaRPr>
          </a:p>
        </p:txBody>
      </p:sp>
      <p:cxnSp>
        <p:nvCxnSpPr>
          <p:cNvPr id="12" name="Straight Arrow Connector 11"/>
          <p:cNvCxnSpPr>
            <a:stCxn id="10" idx="2"/>
            <a:endCxn id="11" idx="0"/>
          </p:cNvCxnSpPr>
          <p:nvPr/>
        </p:nvCxnSpPr>
        <p:spPr bwMode="auto">
          <a:xfrm>
            <a:off x="4572000" y="4474729"/>
            <a:ext cx="0" cy="375824"/>
          </a:xfrm>
          <a:prstGeom prst="straightConnector1">
            <a:avLst/>
          </a:prstGeom>
          <a:noFill/>
          <a:ln w="12700" cap="flat" cmpd="sng" algn="ctr">
            <a:solidFill>
              <a:schemeClr val="tx1">
                <a:lumMod val="65000"/>
                <a:lumOff val="35000"/>
              </a:schemeClr>
            </a:solidFill>
            <a:prstDash val="solid"/>
            <a:round/>
            <a:headEnd type="none" w="med" len="med"/>
            <a:tailEnd type="triangle"/>
          </a:ln>
          <a:effectLst/>
        </p:spPr>
      </p:cxnSp>
      <p:sp>
        <p:nvSpPr>
          <p:cNvPr id="13" name="Rectangle 12"/>
          <p:cNvSpPr/>
          <p:nvPr/>
        </p:nvSpPr>
        <p:spPr bwMode="auto">
          <a:xfrm>
            <a:off x="3657600" y="5906869"/>
            <a:ext cx="1828800" cy="64633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dirty="0" smtClean="0"/>
              <a:t>CONVERT THE ITEM </a:t>
            </a:r>
            <a:endParaRPr kumimoji="0" lang="en-US" sz="1800" b="0" i="0" u="none" strike="noStrike" cap="none" normalizeH="0" baseline="0" dirty="0" smtClean="0">
              <a:ln>
                <a:noFill/>
              </a:ln>
              <a:solidFill>
                <a:schemeClr val="tx1"/>
              </a:solidFill>
              <a:effectLst/>
            </a:endParaRPr>
          </a:p>
        </p:txBody>
      </p:sp>
      <p:sp>
        <p:nvSpPr>
          <p:cNvPr id="14" name="Rectangle 13"/>
          <p:cNvSpPr/>
          <p:nvPr/>
        </p:nvSpPr>
        <p:spPr bwMode="auto">
          <a:xfrm>
            <a:off x="6019800" y="5906869"/>
            <a:ext cx="1828800" cy="64633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1800" dirty="0" smtClean="0"/>
              <a:t>ADD PORTFOLIO</a:t>
            </a:r>
            <a:endParaRPr kumimoji="0" lang="en-US" sz="1800" b="0" i="0" u="none" strike="noStrike" cap="none" normalizeH="0" baseline="0" dirty="0" smtClean="0">
              <a:ln>
                <a:noFill/>
              </a:ln>
              <a:solidFill>
                <a:schemeClr val="tx1"/>
              </a:solidFill>
              <a:effectLst/>
            </a:endParaRPr>
          </a:p>
        </p:txBody>
      </p:sp>
      <p:cxnSp>
        <p:nvCxnSpPr>
          <p:cNvPr id="15" name="Straight Arrow Connector 14"/>
          <p:cNvCxnSpPr/>
          <p:nvPr/>
        </p:nvCxnSpPr>
        <p:spPr bwMode="auto">
          <a:xfrm>
            <a:off x="4572000" y="5491576"/>
            <a:ext cx="0" cy="375824"/>
          </a:xfrm>
          <a:prstGeom prst="straightConnector1">
            <a:avLst/>
          </a:prstGeom>
          <a:noFill/>
          <a:ln w="12700" cap="flat" cmpd="sng" algn="ctr">
            <a:solidFill>
              <a:schemeClr val="tx1">
                <a:lumMod val="65000"/>
                <a:lumOff val="35000"/>
              </a:schemeClr>
            </a:solidFill>
            <a:prstDash val="solid"/>
            <a:round/>
            <a:headEnd type="none" w="med" len="med"/>
            <a:tailEnd type="triangle"/>
          </a:ln>
          <a:effectLst/>
        </p:spPr>
      </p:cxnSp>
      <p:cxnSp>
        <p:nvCxnSpPr>
          <p:cNvPr id="16" name="Straight Arrow Connector 15"/>
          <p:cNvCxnSpPr/>
          <p:nvPr/>
        </p:nvCxnSpPr>
        <p:spPr bwMode="auto">
          <a:xfrm>
            <a:off x="6934200" y="5491576"/>
            <a:ext cx="0" cy="375824"/>
          </a:xfrm>
          <a:prstGeom prst="straightConnector1">
            <a:avLst/>
          </a:prstGeom>
          <a:noFill/>
          <a:ln w="12700" cap="flat" cmpd="sng" algn="ctr">
            <a:solidFill>
              <a:schemeClr val="tx1">
                <a:lumMod val="65000"/>
                <a:lumOff val="35000"/>
              </a:schemeClr>
            </a:solidFill>
            <a:prstDash val="solid"/>
            <a:round/>
            <a:headEnd type="none" w="med" len="med"/>
            <a:tailEnd type="triangle"/>
          </a:ln>
          <a:effectLst/>
        </p:spPr>
      </p:cxnSp>
    </p:spTree>
    <p:extLst>
      <p:ext uri="{BB962C8B-B14F-4D97-AF65-F5344CB8AC3E}">
        <p14:creationId xmlns:p14="http://schemas.microsoft.com/office/powerpoint/2010/main" val="2229319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Types</a:t>
            </a:r>
            <a:endParaRPr lang="en-US" dirty="0"/>
          </a:p>
        </p:txBody>
      </p:sp>
      <p:sp>
        <p:nvSpPr>
          <p:cNvPr id="3" name="Content Placeholder 2"/>
          <p:cNvSpPr>
            <a:spLocks noGrp="1"/>
          </p:cNvSpPr>
          <p:nvPr>
            <p:ph idx="1"/>
          </p:nvPr>
        </p:nvSpPr>
        <p:spPr/>
        <p:txBody>
          <a:bodyPr/>
          <a:lstStyle/>
          <a:p>
            <a:r>
              <a:rPr lang="en-US" b="1" dirty="0"/>
              <a:t>Portfolio</a:t>
            </a:r>
            <a:r>
              <a:rPr lang="en-US" dirty="0"/>
              <a:t> - stand-alone title electronic inventory. Example, journal title</a:t>
            </a:r>
          </a:p>
          <a:p>
            <a:r>
              <a:rPr lang="en-US" b="1" dirty="0"/>
              <a:t>Package </a:t>
            </a:r>
            <a:r>
              <a:rPr lang="en-US" dirty="0"/>
              <a:t>- subscription/ aggregator package. E-inventory (portfolios) stored in Alma. Access provided to the whole package or specific portfolios. Example, “</a:t>
            </a:r>
            <a:r>
              <a:rPr lang="en-US" dirty="0" err="1"/>
              <a:t>ProQuest</a:t>
            </a:r>
            <a:r>
              <a:rPr lang="en-US" dirty="0"/>
              <a:t> 5000”</a:t>
            </a:r>
          </a:p>
          <a:p>
            <a:r>
              <a:rPr lang="en-US" b="1" dirty="0"/>
              <a:t>Database</a:t>
            </a:r>
            <a:r>
              <a:rPr lang="en-US" dirty="0"/>
              <a:t> - Descriptive record link to 3rd party provider of metadata. E-inventory is not stored in Alma. Search is done on 3rd party provider site/database. Example, “Gale Virtual reference Library”</a:t>
            </a:r>
          </a:p>
          <a:p>
            <a:pPr marL="0" indent="0">
              <a:buNone/>
            </a:pPr>
            <a:endParaRPr lang="en-US" sz="1600" dirty="0"/>
          </a:p>
          <a:p>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Tree>
    <p:extLst>
      <p:ext uri="{BB962C8B-B14F-4D97-AF65-F5344CB8AC3E}">
        <p14:creationId xmlns:p14="http://schemas.microsoft.com/office/powerpoint/2010/main" val="3161991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Questionnaire tab</a:t>
            </a:r>
            <a:r>
              <a:rPr lang="en-US" dirty="0" smtClean="0"/>
              <a:t>: Patrons</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90725"/>
            <a:ext cx="8601075" cy="327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729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r>
            <a:br>
              <a:rPr lang="en-US" b="0" dirty="0"/>
            </a:br>
            <a:r>
              <a:rPr lang="en-US" dirty="0"/>
              <a:t>Questionnaire tab</a:t>
            </a:r>
            <a:r>
              <a:rPr lang="en-US" dirty="0" smtClean="0"/>
              <a:t>: Internal  Patrons</a:t>
            </a:r>
            <a:endParaRPr lang="en-US" dirty="0"/>
          </a:p>
        </p:txBody>
      </p:sp>
      <p:sp>
        <p:nvSpPr>
          <p:cNvPr id="3" name="Content Placeholder 2"/>
          <p:cNvSpPr>
            <a:spLocks noGrp="1"/>
          </p:cNvSpPr>
          <p:nvPr>
            <p:ph idx="1"/>
          </p:nvPr>
        </p:nvSpPr>
        <p:spPr>
          <a:xfrm>
            <a:off x="0" y="1044574"/>
            <a:ext cx="9010650" cy="5051425"/>
          </a:xfrm>
        </p:spPr>
        <p:txBody>
          <a:bodyPr/>
          <a:lstStyle/>
          <a:p>
            <a:r>
              <a:rPr lang="en-US" dirty="0" smtClean="0"/>
              <a:t>List </a:t>
            </a:r>
            <a:r>
              <a:rPr lang="en-US" dirty="0"/>
              <a:t>your Voyager Patron </a:t>
            </a:r>
            <a:r>
              <a:rPr lang="en-US" dirty="0" smtClean="0"/>
              <a:t>Group codes </a:t>
            </a:r>
            <a:r>
              <a:rPr lang="en-US" dirty="0"/>
              <a:t>which should migrate as Internal in </a:t>
            </a:r>
            <a:r>
              <a:rPr lang="en-US" dirty="0" smtClean="0"/>
              <a:t>Alma </a:t>
            </a:r>
            <a:endParaRPr lang="en-US" dirty="0"/>
          </a:p>
          <a:p>
            <a:r>
              <a:rPr lang="en-US" dirty="0"/>
              <a:t>Alma categorizes users as either External </a:t>
            </a:r>
            <a:r>
              <a:rPr lang="en-US" dirty="0" smtClean="0"/>
              <a:t>or Internal</a:t>
            </a:r>
            <a:r>
              <a:rPr lang="en-US" dirty="0"/>
              <a:t> </a:t>
            </a:r>
          </a:p>
          <a:p>
            <a:pPr lvl="1"/>
            <a:r>
              <a:rPr lang="en-US" sz="2400" dirty="0" smtClean="0"/>
              <a:t>External </a:t>
            </a:r>
            <a:r>
              <a:rPr lang="en-US" sz="2400" dirty="0"/>
              <a:t>patrons are managed by an external system, such as a load from the bursar’s office </a:t>
            </a:r>
          </a:p>
          <a:p>
            <a:pPr lvl="1"/>
            <a:r>
              <a:rPr lang="en-US" sz="2400" dirty="0" smtClean="0"/>
              <a:t>Internal </a:t>
            </a:r>
            <a:r>
              <a:rPr lang="en-US" sz="2400" dirty="0"/>
              <a:t>patrons are created and managed </a:t>
            </a:r>
            <a:r>
              <a:rPr lang="en-US" sz="2400" dirty="0" smtClean="0"/>
              <a:t>internally; they won’t be overlaid via patron loader</a:t>
            </a:r>
            <a:endParaRPr lang="en-US" sz="2400" dirty="0"/>
          </a:p>
          <a:p>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60900"/>
            <a:ext cx="85344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066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49325"/>
          </a:xfrm>
        </p:spPr>
        <p:txBody>
          <a:bodyPr/>
          <a:lstStyle/>
          <a:p>
            <a:r>
              <a:rPr lang="en-US" dirty="0" smtClean="0"/>
              <a:t>Voyager Migration Form: Reporting Funds</a:t>
            </a:r>
            <a:endParaRPr lang="en-US" dirty="0"/>
          </a:p>
        </p:txBody>
      </p:sp>
      <p:sp>
        <p:nvSpPr>
          <p:cNvPr id="3" name="Content Placeholder 2"/>
          <p:cNvSpPr>
            <a:spLocks noGrp="1"/>
          </p:cNvSpPr>
          <p:nvPr>
            <p:ph idx="1"/>
          </p:nvPr>
        </p:nvSpPr>
        <p:spPr>
          <a:xfrm>
            <a:off x="533400" y="1196975"/>
            <a:ext cx="7772400" cy="2384425"/>
          </a:xfrm>
        </p:spPr>
        <p:txBody>
          <a:bodyPr/>
          <a:lstStyle/>
          <a:p>
            <a:pPr marL="0" indent="0">
              <a:buNone/>
            </a:pPr>
            <a:r>
              <a:rPr lang="en-US" dirty="0" smtClean="0"/>
              <a:t>Question on Migration Form – </a:t>
            </a:r>
          </a:p>
          <a:p>
            <a:pPr marL="0" indent="0">
              <a:buNone/>
            </a:pPr>
            <a:r>
              <a:rPr lang="en-US" dirty="0" smtClean="0"/>
              <a:t>Convert Reporting Funds to Allocated Funds?</a:t>
            </a:r>
          </a:p>
          <a:p>
            <a:r>
              <a:rPr lang="en-US" dirty="0" smtClean="0"/>
              <a:t>In </a:t>
            </a:r>
            <a:r>
              <a:rPr lang="en-US" dirty="0"/>
              <a:t>Voyager, the reporting fund takes money from its parent allocated fund.</a:t>
            </a:r>
          </a:p>
          <a:p>
            <a:r>
              <a:rPr lang="en-US" dirty="0"/>
              <a:t>In Alma, there are no reporting funds. There are reporting codes</a:t>
            </a:r>
            <a:r>
              <a:rPr lang="en-US" dirty="0" smtClean="0"/>
              <a:t>.</a:t>
            </a:r>
            <a:endParaRPr lang="en-US" dirty="0"/>
          </a:p>
          <a:p>
            <a:pPr marL="0" indent="0">
              <a:buNone/>
            </a:pPr>
            <a:r>
              <a:rPr lang="en-US" b="1" dirty="0"/>
              <a:t>Reporting Codes Tab </a:t>
            </a:r>
            <a:endParaRPr lang="en-US" dirty="0"/>
          </a:p>
          <a:p>
            <a:r>
              <a:rPr lang="en-US" dirty="0"/>
              <a:t>To be filled in only if “How do you want to migrate reporting funds?” question (REPORTING_CODE) was answered “MAP”. You can collapse values when </a:t>
            </a:r>
            <a:r>
              <a:rPr lang="en-US" dirty="0" smtClean="0"/>
              <a:t>mapping.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pic>
        <p:nvPicPr>
          <p:cNvPr id="5127" name="Picture 7" descr="C:\Users\meatkinso\AppData\Local\Microsoft\Windows\Temporary Internet Files\Content.IE5\RVSBZHPQ\MC9003835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420" y="4495800"/>
            <a:ext cx="139341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98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How do you want to migrate your Reporting Funds?</a:t>
            </a:r>
            <a:r>
              <a:rPr lang="en-US" dirty="0"/>
              <a:t> </a:t>
            </a:r>
          </a:p>
        </p:txBody>
      </p:sp>
      <p:sp>
        <p:nvSpPr>
          <p:cNvPr id="3" name="Content Placeholder 2"/>
          <p:cNvSpPr>
            <a:spLocks noGrp="1"/>
          </p:cNvSpPr>
          <p:nvPr>
            <p:ph idx="1"/>
          </p:nvPr>
        </p:nvSpPr>
        <p:spPr/>
        <p:txBody>
          <a:bodyPr/>
          <a:lstStyle/>
          <a:p>
            <a:r>
              <a:rPr lang="en-US" sz="1600" b="1" dirty="0" smtClean="0"/>
              <a:t>MAP </a:t>
            </a:r>
            <a:r>
              <a:rPr lang="en-US" sz="1600" dirty="0" smtClean="0"/>
              <a:t>- </a:t>
            </a:r>
            <a:r>
              <a:rPr lang="en-US" sz="1600" dirty="0"/>
              <a:t>use the map in the "Reporting Codes" tab. Reporting funds' transactions will be assigned to the parent </a:t>
            </a:r>
            <a:r>
              <a:rPr lang="en-US" sz="1600" dirty="0" smtClean="0"/>
              <a:t>allocated fund</a:t>
            </a:r>
            <a:r>
              <a:rPr lang="en-US" sz="1600" dirty="0"/>
              <a:t>. Reporting fund in Voyager will be sent through reporting code tab's map and then placed into the reporting code field in Alma</a:t>
            </a:r>
            <a:r>
              <a:rPr lang="en-US" sz="1600" dirty="0" smtClean="0"/>
              <a:t>.</a:t>
            </a:r>
          </a:p>
          <a:p>
            <a:pPr marL="0" indent="0">
              <a:buNone/>
            </a:pPr>
            <a:endParaRPr lang="en-US" sz="1600" dirty="0" smtClean="0"/>
          </a:p>
          <a:p>
            <a:r>
              <a:rPr lang="en-US" sz="1600" b="1" dirty="0" smtClean="0"/>
              <a:t>DONOTTRANSFER</a:t>
            </a:r>
            <a:r>
              <a:rPr lang="en-US" sz="1600" dirty="0" smtClean="0"/>
              <a:t> </a:t>
            </a:r>
            <a:r>
              <a:rPr lang="en-US" sz="1600" dirty="0"/>
              <a:t>- do not use reporting codes in Alma at all. Reporting funds' transactions will be assigned to the parent allocated fund. The reporting code field in Alma will be left blank, and all other information about reporting codes in funds from Voyager will not migrate be lost</a:t>
            </a:r>
            <a:r>
              <a:rPr lang="en-US" sz="1600" dirty="0" smtClean="0"/>
              <a:t>.</a:t>
            </a:r>
          </a:p>
          <a:p>
            <a:pPr marL="0" indent="0">
              <a:buNone/>
            </a:pPr>
            <a:endParaRPr lang="en-US" sz="1600" dirty="0" smtClean="0"/>
          </a:p>
          <a:p>
            <a:r>
              <a:rPr lang="en-US" sz="1600" b="1" dirty="0" smtClean="0"/>
              <a:t>ALLOC</a:t>
            </a:r>
            <a:r>
              <a:rPr lang="en-US" sz="1600" dirty="0" smtClean="0"/>
              <a:t> </a:t>
            </a:r>
            <a:r>
              <a:rPr lang="en-US" sz="1600" dirty="0"/>
              <a:t>- change the reporting funds to allocated funds. The reporting fund in Voyager will be changed into an Allocated fund in Alma, and all transactions are assigned to that allocated fund and no reporting codes are created in Alma. </a:t>
            </a:r>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Tree>
    <p:extLst>
      <p:ext uri="{BB962C8B-B14F-4D97-AF65-F5344CB8AC3E}">
        <p14:creationId xmlns:p14="http://schemas.microsoft.com/office/powerpoint/2010/main" val="186386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949325"/>
          </a:xfrm>
        </p:spPr>
        <p:txBody>
          <a:bodyPr/>
          <a:lstStyle/>
          <a:p>
            <a:r>
              <a:rPr lang="en-US" dirty="0" smtClean="0"/>
              <a:t>PO Line Types in Alma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3859618"/>
              </p:ext>
            </p:extLst>
          </p:nvPr>
        </p:nvGraphicFramePr>
        <p:xfrm>
          <a:off x="117019" y="894272"/>
          <a:ext cx="8909961" cy="5821680"/>
        </p:xfrm>
        <a:graphic>
          <a:graphicData uri="http://schemas.openxmlformats.org/drawingml/2006/table">
            <a:tbl>
              <a:tblPr firstRow="1" bandRow="1">
                <a:tableStyleId>{5C22544A-7EE6-4342-B048-85BDC9FD1C3A}</a:tableStyleId>
              </a:tblPr>
              <a:tblGrid>
                <a:gridCol w="499266"/>
                <a:gridCol w="2803565"/>
                <a:gridCol w="2803565"/>
                <a:gridCol w="2803565"/>
              </a:tblGrid>
              <a:tr h="359505">
                <a:tc>
                  <a:txBody>
                    <a:bodyPr/>
                    <a:lstStyle/>
                    <a:p>
                      <a:endParaRPr lang="en-US" dirty="0"/>
                    </a:p>
                  </a:txBody>
                  <a:tcPr>
                    <a:solidFill>
                      <a:srgbClr val="00B0F0"/>
                    </a:solidFill>
                  </a:tcPr>
                </a:tc>
                <a:tc>
                  <a:txBody>
                    <a:bodyPr/>
                    <a:lstStyle/>
                    <a:p>
                      <a:pPr algn="ctr"/>
                      <a:r>
                        <a:rPr lang="en-US" dirty="0" smtClean="0"/>
                        <a:t>One time</a:t>
                      </a:r>
                      <a:endParaRPr lang="en-US" dirty="0"/>
                    </a:p>
                  </a:txBody>
                  <a:tcPr>
                    <a:solidFill>
                      <a:schemeClr val="accent1">
                        <a:lumMod val="90000"/>
                      </a:schemeClr>
                    </a:solidFill>
                  </a:tcPr>
                </a:tc>
                <a:tc>
                  <a:txBody>
                    <a:bodyPr/>
                    <a:lstStyle/>
                    <a:p>
                      <a:pPr algn="ctr"/>
                      <a:r>
                        <a:rPr lang="en-US" dirty="0" smtClean="0"/>
                        <a:t>Ongoing</a:t>
                      </a:r>
                      <a:endParaRPr lang="en-US" dirty="0"/>
                    </a:p>
                  </a:txBody>
                  <a:tcPr>
                    <a:solidFill>
                      <a:schemeClr val="accent1">
                        <a:lumMod val="90000"/>
                      </a:schemeClr>
                    </a:solidFill>
                  </a:tcPr>
                </a:tc>
                <a:tc>
                  <a:txBody>
                    <a:bodyPr/>
                    <a:lstStyle/>
                    <a:p>
                      <a:pPr algn="ctr"/>
                      <a:r>
                        <a:rPr lang="en-US" dirty="0" smtClean="0"/>
                        <a:t>Standing</a:t>
                      </a:r>
                      <a:endParaRPr lang="en-US" dirty="0"/>
                    </a:p>
                  </a:txBody>
                  <a:tcPr>
                    <a:solidFill>
                      <a:schemeClr val="accent1">
                        <a:lumMod val="90000"/>
                      </a:schemeClr>
                    </a:solidFill>
                  </a:tcPr>
                </a:tc>
              </a:tr>
              <a:tr h="2876041">
                <a:tc>
                  <a:txBody>
                    <a:bodyPr/>
                    <a:lstStyle/>
                    <a:p>
                      <a:pPr algn="ctr"/>
                      <a:r>
                        <a:rPr lang="en-US" b="1" dirty="0" smtClean="0">
                          <a:solidFill>
                            <a:schemeClr val="bg1"/>
                          </a:solidFill>
                        </a:rPr>
                        <a:t>Physical</a:t>
                      </a:r>
                      <a:endParaRPr lang="en-US" b="1" dirty="0">
                        <a:solidFill>
                          <a:schemeClr val="bg1"/>
                        </a:solidFill>
                      </a:endParaRPr>
                    </a:p>
                  </a:txBody>
                  <a:tcPr vert="vert270">
                    <a:solidFill>
                      <a:schemeClr val="accent1">
                        <a:lumMod val="90000"/>
                      </a:schemeClr>
                    </a:solidFill>
                  </a:tcPr>
                </a:tc>
                <a:tc>
                  <a:txBody>
                    <a:bodyPr/>
                    <a:lstStyle/>
                    <a:p>
                      <a:pPr algn="l">
                        <a:spcBef>
                          <a:spcPts val="600"/>
                        </a:spcBef>
                        <a:spcAft>
                          <a:spcPts val="600"/>
                        </a:spcAft>
                      </a:pPr>
                      <a:r>
                        <a:rPr lang="en-US" sz="1600" dirty="0" smtClean="0"/>
                        <a:t>Closed when received &amp; invoiced</a:t>
                      </a:r>
                    </a:p>
                    <a:p>
                      <a:pPr algn="l">
                        <a:spcBef>
                          <a:spcPts val="600"/>
                        </a:spcBef>
                        <a:spcAft>
                          <a:spcPts val="600"/>
                        </a:spcAft>
                      </a:pPr>
                      <a:r>
                        <a:rPr lang="en-US" sz="1600" dirty="0" smtClean="0"/>
                        <a:t>One holding created per location</a:t>
                      </a:r>
                    </a:p>
                    <a:p>
                      <a:pPr algn="l">
                        <a:spcBef>
                          <a:spcPts val="600"/>
                        </a:spcBef>
                        <a:spcAft>
                          <a:spcPts val="600"/>
                        </a:spcAft>
                      </a:pPr>
                      <a:r>
                        <a:rPr lang="en-US" sz="1600" dirty="0" smtClean="0"/>
                        <a:t>One</a:t>
                      </a:r>
                      <a:r>
                        <a:rPr lang="en-US" sz="1600" baseline="0" dirty="0" smtClean="0"/>
                        <a:t> item created per copy</a:t>
                      </a:r>
                    </a:p>
                    <a:p>
                      <a:pPr algn="l">
                        <a:spcBef>
                          <a:spcPts val="600"/>
                        </a:spcBef>
                        <a:spcAft>
                          <a:spcPts val="600"/>
                        </a:spcAft>
                      </a:pPr>
                      <a:r>
                        <a:rPr lang="en-US" sz="1600" b="1" baseline="0" dirty="0" smtClean="0"/>
                        <a:t>Use for print books, serials, microfilm…</a:t>
                      </a:r>
                      <a:endParaRPr lang="en-US" sz="1600" b="1" dirty="0"/>
                    </a:p>
                  </a:txBody>
                  <a:tcPr marL="137160" marR="137160" marT="137160" marB="137160"/>
                </a:tc>
                <a:tc>
                  <a:txBody>
                    <a:bodyPr/>
                    <a:lstStyle/>
                    <a:p>
                      <a:pPr algn="l">
                        <a:spcBef>
                          <a:spcPts val="600"/>
                        </a:spcBef>
                        <a:spcAft>
                          <a:spcPts val="600"/>
                        </a:spcAft>
                      </a:pPr>
                      <a:r>
                        <a:rPr lang="en-US" sz="1600" dirty="0" smtClean="0"/>
                        <a:t>Open until canceled</a:t>
                      </a:r>
                    </a:p>
                    <a:p>
                      <a:pPr algn="l">
                        <a:spcBef>
                          <a:spcPts val="600"/>
                        </a:spcBef>
                        <a:spcAft>
                          <a:spcPts val="600"/>
                        </a:spcAft>
                      </a:pPr>
                      <a:r>
                        <a:rPr lang="en-US" sz="1600" dirty="0" smtClean="0"/>
                        <a:t>One holding created per serial</a:t>
                      </a:r>
                      <a:r>
                        <a:rPr lang="en-US" sz="1600" baseline="0" dirty="0" smtClean="0"/>
                        <a:t> run</a:t>
                      </a:r>
                    </a:p>
                    <a:p>
                      <a:pPr algn="l">
                        <a:spcBef>
                          <a:spcPts val="600"/>
                        </a:spcBef>
                        <a:spcAft>
                          <a:spcPts val="600"/>
                        </a:spcAft>
                      </a:pPr>
                      <a:r>
                        <a:rPr lang="en-US" sz="1600" baseline="0" dirty="0" smtClean="0"/>
                        <a:t>One item created per issue</a:t>
                      </a:r>
                    </a:p>
                    <a:p>
                      <a:pPr algn="l">
                        <a:spcBef>
                          <a:spcPts val="600"/>
                        </a:spcBef>
                        <a:spcAft>
                          <a:spcPts val="600"/>
                        </a:spcAft>
                      </a:pPr>
                      <a:r>
                        <a:rPr lang="en-US" sz="1600" b="1" baseline="0" dirty="0" smtClean="0"/>
                        <a:t>Use for serial subscriptions</a:t>
                      </a:r>
                      <a:endParaRPr lang="en-US" sz="1600" b="1" dirty="0"/>
                    </a:p>
                  </a:txBody>
                  <a:tcPr marL="137160" marR="137160" marT="137160" marB="137160"/>
                </a:tc>
                <a:tc>
                  <a:txBody>
                    <a:bodyPr/>
                    <a:lstStyle/>
                    <a:p>
                      <a:pPr algn="l">
                        <a:spcBef>
                          <a:spcPts val="600"/>
                        </a:spcBef>
                        <a:spcAft>
                          <a:spcPts val="600"/>
                        </a:spcAft>
                      </a:pPr>
                      <a:r>
                        <a:rPr lang="en-US" sz="1600" dirty="0" smtClean="0"/>
                        <a:t>Open until canceled</a:t>
                      </a:r>
                    </a:p>
                    <a:p>
                      <a:pPr algn="l">
                        <a:spcBef>
                          <a:spcPts val="600"/>
                        </a:spcBef>
                        <a:spcAft>
                          <a:spcPts val="600"/>
                        </a:spcAft>
                      </a:pPr>
                      <a:r>
                        <a:rPr lang="en-US" sz="1600" dirty="0" smtClean="0"/>
                        <a:t>Inventory created manually</a:t>
                      </a:r>
                    </a:p>
                    <a:p>
                      <a:pPr algn="l">
                        <a:spcBef>
                          <a:spcPts val="600"/>
                        </a:spcBef>
                        <a:spcAft>
                          <a:spcPts val="600"/>
                        </a:spcAft>
                      </a:pPr>
                      <a:r>
                        <a:rPr lang="en-US" sz="1600" dirty="0" smtClean="0"/>
                        <a:t>Not received through receiving workbench</a:t>
                      </a:r>
                    </a:p>
                    <a:p>
                      <a:pPr algn="l">
                        <a:spcBef>
                          <a:spcPts val="600"/>
                        </a:spcBef>
                        <a:spcAft>
                          <a:spcPts val="600"/>
                        </a:spcAft>
                      </a:pPr>
                      <a:r>
                        <a:rPr lang="en-US" sz="1600" b="1" dirty="0" smtClean="0"/>
                        <a:t>Use for approval plans, memberships,</a:t>
                      </a:r>
                      <a:r>
                        <a:rPr lang="en-US" sz="1600" b="1" baseline="0" dirty="0" smtClean="0"/>
                        <a:t> serial monographs, PDA…</a:t>
                      </a:r>
                      <a:endParaRPr lang="en-US" sz="1600" b="1" dirty="0"/>
                    </a:p>
                  </a:txBody>
                  <a:tcPr marL="137160" marR="137160" marT="137160" marB="137160"/>
                </a:tc>
              </a:tr>
              <a:tr h="2486797">
                <a:tc>
                  <a:txBody>
                    <a:bodyPr/>
                    <a:lstStyle/>
                    <a:p>
                      <a:pPr algn="ctr"/>
                      <a:r>
                        <a:rPr lang="en-US" b="1" dirty="0" smtClean="0">
                          <a:solidFill>
                            <a:schemeClr val="bg1"/>
                          </a:solidFill>
                        </a:rPr>
                        <a:t>Electronic</a:t>
                      </a:r>
                      <a:endParaRPr lang="en-US" b="1" dirty="0">
                        <a:solidFill>
                          <a:schemeClr val="bg1"/>
                        </a:solidFill>
                      </a:endParaRPr>
                    </a:p>
                  </a:txBody>
                  <a:tcPr vert="vert270">
                    <a:solidFill>
                      <a:schemeClr val="accent1">
                        <a:lumMod val="90000"/>
                      </a:schemeClr>
                    </a:solidFill>
                  </a:tcPr>
                </a:tc>
                <a:tc>
                  <a:txBody>
                    <a:bodyPr/>
                    <a:lstStyle/>
                    <a:p>
                      <a:pPr algn="l">
                        <a:spcBef>
                          <a:spcPts val="600"/>
                        </a:spcBef>
                        <a:spcAft>
                          <a:spcPts val="600"/>
                        </a:spcAft>
                      </a:pPr>
                      <a:r>
                        <a:rPr lang="en-US" sz="1600" dirty="0" smtClean="0"/>
                        <a:t>Closed</a:t>
                      </a:r>
                      <a:r>
                        <a:rPr lang="en-US" sz="1600" baseline="0" dirty="0" smtClean="0"/>
                        <a:t> when invoiced/activated</a:t>
                      </a:r>
                    </a:p>
                    <a:p>
                      <a:pPr algn="l">
                        <a:spcBef>
                          <a:spcPts val="600"/>
                        </a:spcBef>
                        <a:spcAft>
                          <a:spcPts val="600"/>
                        </a:spcAft>
                      </a:pPr>
                      <a:r>
                        <a:rPr lang="en-US" sz="1600" baseline="0" dirty="0" smtClean="0"/>
                        <a:t>Standard activation; activated indefinitely</a:t>
                      </a:r>
                    </a:p>
                    <a:p>
                      <a:pPr algn="l">
                        <a:spcBef>
                          <a:spcPts val="600"/>
                        </a:spcBef>
                        <a:spcAft>
                          <a:spcPts val="600"/>
                        </a:spcAft>
                      </a:pPr>
                      <a:r>
                        <a:rPr lang="en-US" sz="1600" b="1" baseline="0" dirty="0" smtClean="0"/>
                        <a:t>Use for single-payment e-resources</a:t>
                      </a:r>
                      <a:endParaRPr lang="en-US" sz="1600" b="1" dirty="0"/>
                    </a:p>
                  </a:txBody>
                  <a:tcPr marL="137160" marR="137160" marT="137160" marB="137160"/>
                </a:tc>
                <a:tc>
                  <a:txBody>
                    <a:bodyPr/>
                    <a:lstStyle/>
                    <a:p>
                      <a:pPr algn="l">
                        <a:spcBef>
                          <a:spcPts val="600"/>
                        </a:spcBef>
                        <a:spcAft>
                          <a:spcPts val="600"/>
                        </a:spcAft>
                      </a:pPr>
                      <a:r>
                        <a:rPr lang="en-US" sz="1600" dirty="0" smtClean="0"/>
                        <a:t>Open</a:t>
                      </a:r>
                      <a:r>
                        <a:rPr lang="en-US" sz="1600" baseline="0" dirty="0" smtClean="0"/>
                        <a:t> until canceled</a:t>
                      </a:r>
                    </a:p>
                    <a:p>
                      <a:pPr algn="l">
                        <a:spcBef>
                          <a:spcPts val="600"/>
                        </a:spcBef>
                        <a:spcAft>
                          <a:spcPts val="600"/>
                        </a:spcAft>
                      </a:pPr>
                      <a:r>
                        <a:rPr lang="en-US" sz="1600" baseline="0" dirty="0" smtClean="0"/>
                        <a:t>Standard activation; can be activated for range of subscription</a:t>
                      </a:r>
                    </a:p>
                    <a:p>
                      <a:pPr algn="l">
                        <a:spcBef>
                          <a:spcPts val="600"/>
                        </a:spcBef>
                        <a:spcAft>
                          <a:spcPts val="600"/>
                        </a:spcAft>
                      </a:pPr>
                      <a:r>
                        <a:rPr lang="en-US" sz="1600" b="1" baseline="0" dirty="0" smtClean="0"/>
                        <a:t>Use for e-resources available with beginning and end date</a:t>
                      </a:r>
                      <a:endParaRPr lang="en-US" sz="1600" b="1" dirty="0"/>
                    </a:p>
                  </a:txBody>
                  <a:tcPr marL="137160" marR="137160" marT="137160" marB="137160"/>
                </a:tc>
                <a:tc>
                  <a:txBody>
                    <a:bodyPr/>
                    <a:lstStyle/>
                    <a:p>
                      <a:pPr algn="l">
                        <a:spcBef>
                          <a:spcPts val="600"/>
                        </a:spcBef>
                        <a:spcAft>
                          <a:spcPts val="600"/>
                        </a:spcAft>
                      </a:pPr>
                      <a:r>
                        <a:rPr lang="en-US" sz="1600" dirty="0" smtClean="0"/>
                        <a:t>Open until canceled</a:t>
                      </a:r>
                    </a:p>
                    <a:p>
                      <a:pPr algn="l">
                        <a:spcBef>
                          <a:spcPts val="600"/>
                        </a:spcBef>
                        <a:spcAft>
                          <a:spcPts val="600"/>
                        </a:spcAft>
                      </a:pPr>
                      <a:r>
                        <a:rPr lang="en-US" sz="1600" dirty="0" smtClean="0"/>
                        <a:t>No</a:t>
                      </a:r>
                      <a:r>
                        <a:rPr lang="en-US" sz="1600" baseline="0" dirty="0" smtClean="0"/>
                        <a:t> direct inventory</a:t>
                      </a:r>
                    </a:p>
                    <a:p>
                      <a:pPr algn="l">
                        <a:spcBef>
                          <a:spcPts val="600"/>
                        </a:spcBef>
                        <a:spcAft>
                          <a:spcPts val="600"/>
                        </a:spcAft>
                      </a:pPr>
                      <a:r>
                        <a:rPr lang="en-US" sz="1600" b="1" baseline="0" dirty="0" smtClean="0"/>
                        <a:t>Rare; use for non-subscription ebooks or other inconsistent inventory</a:t>
                      </a:r>
                      <a:endParaRPr lang="en-US" sz="1600" b="1" dirty="0"/>
                    </a:p>
                  </a:txBody>
                  <a:tcPr marL="137160" marR="137160" marT="137160" marB="137160"/>
                </a:tc>
              </a:tr>
            </a:tbl>
          </a:graphicData>
        </a:graphic>
      </p:graphicFrame>
    </p:spTree>
    <p:extLst>
      <p:ext uri="{BB962C8B-B14F-4D97-AF65-F5344CB8AC3E}">
        <p14:creationId xmlns:p14="http://schemas.microsoft.com/office/powerpoint/2010/main" val="3962019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dirty="0" smtClean="0"/>
              <a:t>Agenda</a:t>
            </a:r>
          </a:p>
        </p:txBody>
      </p:sp>
      <p:grpSp>
        <p:nvGrpSpPr>
          <p:cNvPr id="7" name="Group 6"/>
          <p:cNvGrpSpPr/>
          <p:nvPr/>
        </p:nvGrpSpPr>
        <p:grpSpPr>
          <a:xfrm rot="716985">
            <a:off x="4342513" y="1423269"/>
            <a:ext cx="4157652" cy="4493385"/>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2B4F85"/>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675187" y="2015817"/>
              <a:ext cx="3379640" cy="301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marL="342900" indent="-342900" algn="l" eaLnBrk="1" hangingPunct="1">
                <a:spcBef>
                  <a:spcPct val="50000"/>
                </a:spcBef>
                <a:buFont typeface="Arial" panose="020B0604020202020204" pitchFamily="34" charset="0"/>
                <a:buChar char="•"/>
              </a:pPr>
              <a:r>
                <a:rPr lang="en-US" sz="2000" b="0" dirty="0" smtClean="0">
                  <a:solidFill>
                    <a:srgbClr val="3E4C56"/>
                  </a:solidFill>
                  <a:latin typeface="Verdana" pitchFamily="34" charset="0"/>
                </a:rPr>
                <a:t>Migration Documents.</a:t>
              </a:r>
            </a:p>
            <a:p>
              <a:pPr marL="342900" indent="-342900" algn="l" eaLnBrk="1" hangingPunct="1">
                <a:spcBef>
                  <a:spcPct val="50000"/>
                </a:spcBef>
                <a:buFont typeface="Arial" panose="020B0604020202020204" pitchFamily="34" charset="0"/>
                <a:buChar char="•"/>
              </a:pPr>
              <a:r>
                <a:rPr lang="en-US" sz="2000" b="0" dirty="0" smtClean="0">
                  <a:solidFill>
                    <a:srgbClr val="3E4C56"/>
                  </a:solidFill>
                  <a:latin typeface="Verdana" pitchFamily="34" charset="0"/>
                </a:rPr>
                <a:t>Voyager Auto Extract</a:t>
              </a:r>
            </a:p>
            <a:p>
              <a:pPr marL="342900" indent="-342900" algn="l" eaLnBrk="1" hangingPunct="1">
                <a:spcBef>
                  <a:spcPct val="50000"/>
                </a:spcBef>
                <a:buFont typeface="Arial" panose="020B0604020202020204" pitchFamily="34" charset="0"/>
                <a:buChar char="•"/>
              </a:pPr>
              <a:r>
                <a:rPr lang="en-US" sz="2000" b="0" dirty="0" smtClean="0">
                  <a:solidFill>
                    <a:srgbClr val="3E4C56"/>
                  </a:solidFill>
                  <a:latin typeface="Verdana" pitchFamily="34" charset="0"/>
                </a:rPr>
                <a:t>Migration Form.</a:t>
              </a:r>
            </a:p>
            <a:p>
              <a:pPr marL="342900" indent="-342900" algn="l" eaLnBrk="1" hangingPunct="1">
                <a:spcBef>
                  <a:spcPct val="50000"/>
                </a:spcBef>
                <a:buFont typeface="Arial" panose="020B0604020202020204" pitchFamily="34" charset="0"/>
                <a:buChar char="•"/>
              </a:pPr>
              <a:r>
                <a:rPr lang="en-US" sz="2000" b="0" dirty="0" smtClean="0">
                  <a:solidFill>
                    <a:srgbClr val="3E4C56"/>
                  </a:solidFill>
                  <a:latin typeface="Verdana" pitchFamily="34" charset="0"/>
                </a:rPr>
                <a:t>P2E</a:t>
              </a:r>
              <a:r>
                <a:rPr lang="en-US" sz="2000" b="0" dirty="0" smtClean="0">
                  <a:solidFill>
                    <a:srgbClr val="3E4C56"/>
                  </a:solidFill>
                  <a:latin typeface="Verdana" pitchFamily="34" charset="0"/>
                </a:rPr>
                <a:t>.</a:t>
              </a:r>
            </a:p>
            <a:p>
              <a:pPr marL="342900" indent="-342900" algn="l" eaLnBrk="1" hangingPunct="1">
                <a:spcBef>
                  <a:spcPct val="50000"/>
                </a:spcBef>
                <a:buFont typeface="Arial" panose="020B0604020202020204" pitchFamily="34" charset="0"/>
                <a:buChar char="•"/>
              </a:pPr>
              <a:r>
                <a:rPr lang="en-US" sz="2000" b="0" dirty="0" smtClean="0">
                  <a:solidFill>
                    <a:schemeClr val="bg2">
                      <a:lumMod val="50000"/>
                    </a:schemeClr>
                  </a:solidFill>
                  <a:latin typeface="Verdana" pitchFamily="34" charset="0"/>
                </a:rPr>
                <a:t>SFX Auto extract.</a:t>
              </a:r>
            </a:p>
            <a:p>
              <a:pPr marL="342900" indent="-342900" algn="l" eaLnBrk="1" hangingPunct="1">
                <a:spcBef>
                  <a:spcPct val="50000"/>
                </a:spcBef>
                <a:buFont typeface="Arial" panose="020B0604020202020204" pitchFamily="34" charset="0"/>
                <a:buChar char="•"/>
              </a:pPr>
              <a:r>
                <a:rPr lang="en-US" sz="2000" b="0" dirty="0" smtClean="0">
                  <a:solidFill>
                    <a:schemeClr val="bg2">
                      <a:lumMod val="50000"/>
                    </a:schemeClr>
                  </a:solidFill>
                  <a:latin typeface="Verdana" pitchFamily="34" charset="0"/>
                </a:rPr>
                <a:t>Data cleanup and preparation</a:t>
              </a:r>
              <a:endParaRPr lang="en-US" sz="2000" b="0" dirty="0">
                <a:solidFill>
                  <a:schemeClr val="bg2">
                    <a:lumMod val="50000"/>
                  </a:schemeClr>
                </a:solidFill>
                <a:latin typeface="Verdana" pitchFamily="34" charset="0"/>
              </a:endParaRPr>
            </a:p>
          </p:txBody>
        </p:sp>
      </p:grpSp>
    </p:spTree>
    <p:extLst>
      <p:ext uri="{BB962C8B-B14F-4D97-AF65-F5344CB8AC3E}">
        <p14:creationId xmlns:p14="http://schemas.microsoft.com/office/powerpoint/2010/main" val="159715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Acquisition</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0" indent="0" algn="ctr">
              <a:lnSpc>
                <a:spcPct val="95000"/>
              </a:lnSpc>
              <a:buNone/>
              <a:defRPr/>
            </a:pPr>
            <a:r>
              <a:rPr lang="en-US" sz="1800" b="1" dirty="0" smtClean="0"/>
              <a:t>Ordering Library</a:t>
            </a:r>
          </a:p>
          <a:p>
            <a:pPr marL="0" indent="0">
              <a:lnSpc>
                <a:spcPct val="95000"/>
              </a:lnSpc>
              <a:buNone/>
              <a:defRPr/>
            </a:pPr>
            <a:endParaRPr lang="en-US" dirty="0" smtClean="0"/>
          </a:p>
          <a:p>
            <a:pPr marL="0" indent="0" algn="ctr">
              <a:lnSpc>
                <a:spcPct val="95000"/>
              </a:lnSpc>
              <a:buNone/>
              <a:defRPr/>
            </a:pPr>
            <a:r>
              <a:rPr lang="en-US" b="1" dirty="0" smtClean="0"/>
              <a:t>Central Ordering</a:t>
            </a:r>
            <a:r>
              <a:rPr lang="en-US" dirty="0" smtClean="0"/>
              <a:t> vs. </a:t>
            </a:r>
            <a:r>
              <a:rPr lang="en-US" b="1" dirty="0" smtClean="0"/>
              <a:t>Ordering Location</a:t>
            </a:r>
          </a:p>
          <a:p>
            <a:pPr marL="0" indent="0">
              <a:lnSpc>
                <a:spcPct val="95000"/>
              </a:lnSpc>
              <a:buNone/>
              <a:defRPr/>
            </a:pPr>
            <a:r>
              <a:rPr lang="en-US" dirty="0" smtClean="0"/>
              <a:t> </a:t>
            </a:r>
          </a:p>
          <a:p>
            <a:r>
              <a:rPr lang="en-US" b="1" i="1" dirty="0"/>
              <a:t>Central Ordering Library</a:t>
            </a:r>
            <a:r>
              <a:rPr lang="en-US" dirty="0"/>
              <a:t> – define here library if you use centralized ordering unit for all </a:t>
            </a:r>
            <a:r>
              <a:rPr lang="en-US" dirty="0" smtClean="0"/>
              <a:t>libraries in the institution</a:t>
            </a:r>
            <a:r>
              <a:rPr lang="en-US" dirty="0"/>
              <a:t>.</a:t>
            </a:r>
          </a:p>
          <a:p>
            <a:pPr marL="0" indent="0" algn="ctr">
              <a:buNone/>
            </a:pPr>
            <a:r>
              <a:rPr lang="en-US" sz="1200" dirty="0" smtClean="0"/>
              <a:t>(if Central Library used Default Order library is not required)</a:t>
            </a:r>
            <a:endParaRPr lang="en-US" sz="1200" dirty="0"/>
          </a:p>
          <a:p>
            <a:endParaRPr lang="en-US" b="1" i="1" dirty="0" smtClean="0"/>
          </a:p>
          <a:p>
            <a:r>
              <a:rPr lang="en-US" b="1" i="1" dirty="0" smtClean="0"/>
              <a:t>Default </a:t>
            </a:r>
            <a:r>
              <a:rPr lang="en-US" b="1" i="1" dirty="0"/>
              <a:t>Order library </a:t>
            </a:r>
            <a:r>
              <a:rPr lang="en-US" dirty="0"/>
              <a:t>– when Voyager ORDER_LOCATION is blank migration will assign default order library to an order.</a:t>
            </a:r>
          </a:p>
          <a:p>
            <a:pPr marL="0" indent="0" algn="ctr">
              <a:lnSpc>
                <a:spcPct val="95000"/>
              </a:lnSpc>
              <a:buNone/>
              <a:defRPr/>
            </a:pPr>
            <a:r>
              <a:rPr lang="en-US" sz="1200" dirty="0" smtClean="0"/>
              <a:t>(set Default library when Central Library is not used)</a:t>
            </a:r>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927567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Acquisition</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0" indent="0">
              <a:buNone/>
            </a:pPr>
            <a:r>
              <a:rPr lang="en-US" sz="1600" b="1" dirty="0" smtClean="0"/>
              <a:t>Vendors</a:t>
            </a:r>
          </a:p>
          <a:p>
            <a:pPr marL="0" indent="0">
              <a:buNone/>
            </a:pPr>
            <a:endParaRPr lang="en-US" sz="1600" b="1" dirty="0"/>
          </a:p>
          <a:p>
            <a:r>
              <a:rPr lang="en-US" sz="1600" dirty="0" smtClean="0"/>
              <a:t>Migrate </a:t>
            </a:r>
            <a:r>
              <a:rPr lang="en-US" sz="1600" dirty="0"/>
              <a:t>only once. </a:t>
            </a:r>
            <a:endParaRPr lang="en-US" sz="1600" dirty="0" smtClean="0"/>
          </a:p>
          <a:p>
            <a:r>
              <a:rPr lang="en-US" sz="1600" dirty="0" smtClean="0"/>
              <a:t>Updates </a:t>
            </a:r>
            <a:r>
              <a:rPr lang="en-US" sz="1600" dirty="0"/>
              <a:t>should be done in both systems during implementation. </a:t>
            </a:r>
            <a:endParaRPr lang="en-US" sz="1600" dirty="0" smtClean="0"/>
          </a:p>
          <a:p>
            <a:r>
              <a:rPr lang="en-US" sz="1600" dirty="0" smtClean="0"/>
              <a:t>New vendors should be added to Alma manually.</a:t>
            </a:r>
          </a:p>
          <a:p>
            <a:endParaRPr lang="en-US" sz="1600" dirty="0"/>
          </a:p>
          <a:p>
            <a:pPr marL="0" indent="0">
              <a:buNone/>
            </a:pPr>
            <a:endParaRPr lang="en-US" sz="1600" dirty="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Tree>
    <p:extLst>
      <p:ext uri="{BB962C8B-B14F-4D97-AF65-F5344CB8AC3E}">
        <p14:creationId xmlns:p14="http://schemas.microsoft.com/office/powerpoint/2010/main" val="3988765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Acquisition</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0" indent="0">
              <a:buNone/>
            </a:pPr>
            <a:r>
              <a:rPr lang="en-US" sz="1800" b="1" dirty="0" smtClean="0"/>
              <a:t>Renewal </a:t>
            </a:r>
            <a:r>
              <a:rPr lang="en-US" sz="1800" b="1" dirty="0"/>
              <a:t>date </a:t>
            </a:r>
            <a:endParaRPr lang="en-US" sz="1800" b="1" dirty="0" smtClean="0"/>
          </a:p>
          <a:p>
            <a:pPr marL="0" indent="0" algn="ctr">
              <a:buNone/>
            </a:pPr>
            <a:endParaRPr lang="en-US" sz="1200" b="1" i="1" dirty="0"/>
          </a:p>
          <a:p>
            <a:pPr>
              <a:buFont typeface="Wingdings" pitchFamily="2" charset="2"/>
              <a:buChar char="Ø"/>
            </a:pPr>
            <a:r>
              <a:rPr lang="en-US" sz="1600" dirty="0" smtClean="0"/>
              <a:t>Renewal </a:t>
            </a:r>
            <a:r>
              <a:rPr lang="en-US" sz="1600" dirty="0"/>
              <a:t>Date field is a mandatory fields in continuous </a:t>
            </a:r>
            <a:r>
              <a:rPr lang="en-US" sz="1600" dirty="0" smtClean="0"/>
              <a:t>order</a:t>
            </a:r>
          </a:p>
          <a:p>
            <a:pPr marL="0" indent="0">
              <a:buNone/>
            </a:pPr>
            <a:endParaRPr lang="en-US" sz="1600" dirty="0"/>
          </a:p>
          <a:p>
            <a:pPr>
              <a:buFont typeface="Wingdings" pitchFamily="2" charset="2"/>
              <a:buChar char="Ø"/>
            </a:pPr>
            <a:r>
              <a:rPr lang="en-US" sz="1600" dirty="0" smtClean="0"/>
              <a:t>It </a:t>
            </a:r>
            <a:r>
              <a:rPr lang="en-US" sz="1600" dirty="0"/>
              <a:t>is required and used by system to identify resources that expected to be renewed as their subscription period </a:t>
            </a:r>
            <a:r>
              <a:rPr lang="en-US" sz="1600" dirty="0" smtClean="0"/>
              <a:t>ends</a:t>
            </a:r>
          </a:p>
          <a:p>
            <a:pPr>
              <a:buFont typeface="Wingdings" pitchFamily="2" charset="2"/>
              <a:buChar char="Ø"/>
            </a:pPr>
            <a:endParaRPr lang="en-US" sz="1600" dirty="0"/>
          </a:p>
          <a:p>
            <a:pPr>
              <a:buFont typeface="Wingdings" pitchFamily="2" charset="2"/>
              <a:buChar char="Ø"/>
            </a:pPr>
            <a:r>
              <a:rPr lang="en-US" sz="1600" dirty="0"/>
              <a:t>The migration programs first attempt to find a subscription renewal date from the Voyager SUBSCRIPTION.RENEWAL_DATE or based on the last invoice date if present and in the future</a:t>
            </a:r>
            <a:r>
              <a:rPr lang="en-US" sz="1600" dirty="0" smtClean="0"/>
              <a:t>.</a:t>
            </a:r>
          </a:p>
          <a:p>
            <a:pPr marL="0" indent="0">
              <a:buNone/>
            </a:pPr>
            <a:r>
              <a:rPr lang="en-US" sz="1600" dirty="0" smtClean="0"/>
              <a:t> </a:t>
            </a:r>
            <a:endParaRPr lang="en-US" sz="1600" dirty="0"/>
          </a:p>
          <a:p>
            <a:pPr>
              <a:buFont typeface="Wingdings" pitchFamily="2" charset="2"/>
              <a:buChar char="Ø"/>
            </a:pPr>
            <a:r>
              <a:rPr lang="en-US" sz="1600" dirty="0"/>
              <a:t>If the renewal date is earlier than the migration date, or if the last invoice date is more than a year earlier than the migration date, the migration program uses a set renewal date, which is specified in migration form. </a:t>
            </a:r>
          </a:p>
          <a:p>
            <a:endParaRPr lang="en-US" sz="1600" dirty="0"/>
          </a:p>
          <a:p>
            <a:pPr marL="0" indent="0" algn="ctr">
              <a:lnSpc>
                <a:spcPct val="95000"/>
              </a:lnSpc>
              <a:buNone/>
              <a:defRPr/>
            </a:pPr>
            <a:endParaRPr lang="en-US" sz="12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680621"/>
            <a:ext cx="8077200" cy="33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239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
            <a:ext cx="7772400" cy="949325"/>
          </a:xfrm>
        </p:spPr>
        <p:txBody>
          <a:bodyPr/>
          <a:lstStyle/>
          <a:p>
            <a:pPr>
              <a:lnSpc>
                <a:spcPct val="95000"/>
              </a:lnSpc>
              <a:defRPr/>
            </a:pPr>
            <a:r>
              <a:rPr lang="en-US" dirty="0" smtClean="0"/>
              <a:t>Data Clean-up</a:t>
            </a:r>
            <a:endParaRPr lang="en-US" dirty="0"/>
          </a:p>
        </p:txBody>
      </p:sp>
      <p:sp>
        <p:nvSpPr>
          <p:cNvPr id="120835" name="Rectangle 3"/>
          <p:cNvSpPr>
            <a:spLocks noGrp="1" noChangeArrowheads="1"/>
          </p:cNvSpPr>
          <p:nvPr>
            <p:ph type="body" idx="1"/>
          </p:nvPr>
        </p:nvSpPr>
        <p:spPr>
          <a:xfrm>
            <a:off x="304800" y="1066800"/>
            <a:ext cx="8382000" cy="5356225"/>
          </a:xfrm>
        </p:spPr>
        <p:txBody>
          <a:bodyPr/>
          <a:lstStyle/>
          <a:p>
            <a:pPr marL="0" indent="0">
              <a:buNone/>
            </a:pPr>
            <a:endParaRPr lang="en-US" sz="1200" dirty="0" smtClean="0"/>
          </a:p>
          <a:p>
            <a:pPr marL="0" indent="0">
              <a:buNone/>
            </a:pPr>
            <a:endParaRPr lang="en-US" sz="1200" dirty="0" smtClean="0"/>
          </a:p>
        </p:txBody>
      </p:sp>
      <p:sp>
        <p:nvSpPr>
          <p:cNvPr id="6148" name="Rectangle 6"/>
          <p:cNvSpPr>
            <a:spLocks noChangeArrowheads="1"/>
          </p:cNvSpPr>
          <p:nvPr/>
        </p:nvSpPr>
        <p:spPr bwMode="auto">
          <a:xfrm>
            <a:off x="533400" y="30480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342900" indent="-342900">
              <a:lnSpc>
                <a:spcPct val="95000"/>
              </a:lnSpc>
              <a:spcBef>
                <a:spcPct val="20000"/>
              </a:spcBef>
              <a:buClr>
                <a:srgbClr val="333333"/>
              </a:buClr>
              <a:buFont typeface="Times" pitchFamily="18" charset="0"/>
              <a:buChar char="•"/>
            </a:pPr>
            <a:endParaRPr lang="en-US" sz="2000" dirty="0">
              <a:solidFill>
                <a:srgbClr val="333333"/>
              </a:solidFill>
            </a:endParaRPr>
          </a:p>
        </p:txBody>
      </p:sp>
      <p:sp>
        <p:nvSpPr>
          <p:cNvPr id="5" name="Rectangle 3"/>
          <p:cNvSpPr txBox="1">
            <a:spLocks noChangeArrowheads="1"/>
          </p:cNvSpPr>
          <p:nvPr/>
        </p:nvSpPr>
        <p:spPr bwMode="auto">
          <a:xfrm>
            <a:off x="419100" y="990599"/>
            <a:ext cx="83058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marL="0" indent="0">
              <a:buNone/>
            </a:pPr>
            <a:r>
              <a:rPr lang="en-US" sz="3600" dirty="0">
                <a:solidFill>
                  <a:srgbClr val="3E4C56"/>
                </a:solidFill>
              </a:rPr>
              <a:t>Preparing for Alma: Opportunities for Data Clean-Up, Techniques and Tools for Voyager Libraries</a:t>
            </a:r>
          </a:p>
          <a:p>
            <a:pPr marL="0" indent="0">
              <a:buNone/>
            </a:pPr>
            <a:endParaRPr lang="en-US" sz="3600" dirty="0"/>
          </a:p>
        </p:txBody>
      </p:sp>
    </p:spTree>
    <p:extLst>
      <p:ext uri="{BB962C8B-B14F-4D97-AF65-F5344CB8AC3E}">
        <p14:creationId xmlns:p14="http://schemas.microsoft.com/office/powerpoint/2010/main" val="2738186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SFX Auto Extract</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pic>
        <p:nvPicPr>
          <p:cNvPr id="5" name="Picture 4"/>
          <p:cNvPicPr>
            <a:picLocks noChangeAspect="1"/>
          </p:cNvPicPr>
          <p:nvPr/>
        </p:nvPicPr>
        <p:blipFill>
          <a:blip r:embed="rId2"/>
          <a:stretch>
            <a:fillRect/>
          </a:stretch>
        </p:blipFill>
        <p:spPr>
          <a:xfrm>
            <a:off x="995362" y="1371600"/>
            <a:ext cx="6848475" cy="2019300"/>
          </a:xfrm>
          <a:prstGeom prst="rect">
            <a:avLst/>
          </a:prstGeom>
        </p:spPr>
      </p:pic>
    </p:spTree>
    <p:extLst>
      <p:ext uri="{BB962C8B-B14F-4D97-AF65-F5344CB8AC3E}">
        <p14:creationId xmlns:p14="http://schemas.microsoft.com/office/powerpoint/2010/main" val="286504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152" name="Picture 8" descr="https://www.tortus.com/javascripts/tiny_mce/plugins/imagemanager/files/question_mark_book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500" b="94750" l="10000" r="90000">
                        <a14:backgroundMark x1="31833" y1="24000" x2="42500" y2="24625"/>
                        <a14:backgroundMark x1="42500" y1="24875" x2="53167" y2="20250"/>
                        <a14:backgroundMark x1="53167" y1="20250" x2="63833" y2="21000"/>
                        <a14:backgroundMark x1="64167" y1="21000" x2="69333" y2="21250"/>
                        <a14:backgroundMark x1="69333" y1="21250" x2="70833" y2="22625"/>
                        <a14:backgroundMark x1="70833" y1="23500" x2="71500" y2="24375"/>
                        <a14:backgroundMark x1="71500" y1="24375" x2="58667" y2="31250"/>
                        <a14:backgroundMark x1="45500" y1="76375" x2="38833" y2="91750"/>
                      </a14:backgroundRemoval>
                    </a14:imgEffect>
                  </a14:imgLayer>
                </a14:imgProps>
              </a:ext>
              <a:ext uri="{28A0092B-C50C-407E-A947-70E740481C1C}">
                <a14:useLocalDpi xmlns:a14="http://schemas.microsoft.com/office/drawing/2010/main" val="0"/>
              </a:ext>
            </a:extLst>
          </a:blip>
          <a:srcRect/>
          <a:stretch>
            <a:fillRect/>
          </a:stretch>
        </p:blipFill>
        <p:spPr bwMode="auto">
          <a:xfrm>
            <a:off x="3153855" y="1009485"/>
            <a:ext cx="3952875"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1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Verdana" pitchFamily="34" charset="0"/>
                <a:ea typeface="ＭＳ Ｐゴシック" pitchFamily="-80" charset="-128"/>
              </a:defRPr>
            </a:lvl1pPr>
            <a:lvl2pPr marL="742950" indent="-285750">
              <a:defRPr sz="2200">
                <a:solidFill>
                  <a:schemeClr val="tx1"/>
                </a:solidFill>
                <a:latin typeface="Verdana" pitchFamily="34" charset="0"/>
                <a:ea typeface="ＭＳ Ｐゴシック" pitchFamily="-80" charset="-128"/>
              </a:defRPr>
            </a:lvl2pPr>
            <a:lvl3pPr marL="1143000" indent="-228600">
              <a:defRPr sz="2200">
                <a:solidFill>
                  <a:schemeClr val="tx1"/>
                </a:solidFill>
                <a:latin typeface="Verdana" pitchFamily="34" charset="0"/>
                <a:ea typeface="ＭＳ Ｐゴシック" pitchFamily="-80" charset="-128"/>
              </a:defRPr>
            </a:lvl3pPr>
            <a:lvl4pPr marL="1600200" indent="-228600">
              <a:defRPr sz="2200">
                <a:solidFill>
                  <a:schemeClr val="tx1"/>
                </a:solidFill>
                <a:latin typeface="Verdana" pitchFamily="34" charset="0"/>
                <a:ea typeface="ＭＳ Ｐゴシック" pitchFamily="-80" charset="-128"/>
              </a:defRPr>
            </a:lvl4pPr>
            <a:lvl5pPr marL="2057400" indent="-228600">
              <a:defRPr sz="2200">
                <a:solidFill>
                  <a:schemeClr val="tx1"/>
                </a:solidFill>
                <a:latin typeface="Verdana" pitchFamily="34" charset="0"/>
                <a:ea typeface="ＭＳ Ｐゴシック" pitchFamily="-80" charset="-128"/>
              </a:defRPr>
            </a:lvl5pPr>
            <a:lvl6pPr marL="25146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6pPr>
            <a:lvl7pPr marL="29718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7pPr>
            <a:lvl8pPr marL="34290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8pPr>
            <a:lvl9pPr marL="3886200" indent="-228600" eaLnBrk="0" fontAlgn="base" hangingPunct="0">
              <a:spcBef>
                <a:spcPct val="50000"/>
              </a:spcBef>
              <a:spcAft>
                <a:spcPct val="0"/>
              </a:spcAft>
              <a:defRPr sz="2200">
                <a:solidFill>
                  <a:schemeClr val="tx1"/>
                </a:solidFill>
                <a:latin typeface="Verdana" pitchFamily="34" charset="0"/>
                <a:ea typeface="ＭＳ Ｐゴシック" pitchFamily="-80" charset="-128"/>
              </a:defRPr>
            </a:lvl9pPr>
          </a:lstStyle>
          <a:p>
            <a:r>
              <a:rPr lang="en-US" sz="1200" dirty="0" smtClean="0"/>
              <a:t> </a:t>
            </a:r>
          </a:p>
        </p:txBody>
      </p:sp>
      <p:sp>
        <p:nvSpPr>
          <p:cNvPr id="63491" name="Rectangle 4"/>
          <p:cNvSpPr>
            <a:spLocks noGrp="1" noChangeArrowheads="1"/>
          </p:cNvSpPr>
          <p:nvPr>
            <p:ph type="ctrTitle" idx="4294967295"/>
          </p:nvPr>
        </p:nvSpPr>
        <p:spPr>
          <a:xfrm>
            <a:off x="685800" y="2057400"/>
            <a:ext cx="7772400" cy="1470025"/>
          </a:xfrm>
        </p:spPr>
        <p:txBody>
          <a:bodyPr/>
          <a:lstStyle/>
          <a:p>
            <a:pPr algn="ctr" eaLnBrk="1" hangingPunct="1"/>
            <a:r>
              <a:rPr lang="en-US" sz="3600" dirty="0" smtClean="0"/>
              <a:t>Thank You!</a:t>
            </a:r>
          </a:p>
        </p:txBody>
      </p:sp>
    </p:spTree>
    <p:extLst>
      <p:ext uri="{BB962C8B-B14F-4D97-AF65-F5344CB8AC3E}">
        <p14:creationId xmlns:p14="http://schemas.microsoft.com/office/powerpoint/2010/main" val="368936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a:t>
            </a:r>
            <a:r>
              <a:rPr lang="en-US" dirty="0" smtClean="0"/>
              <a:t>Scope</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
        <p:nvSpPr>
          <p:cNvPr id="5" name="Rectangle 3"/>
          <p:cNvSpPr txBox="1">
            <a:spLocks noChangeArrowheads="1"/>
          </p:cNvSpPr>
          <p:nvPr/>
        </p:nvSpPr>
        <p:spPr bwMode="auto">
          <a:xfrm>
            <a:off x="501650" y="1163638"/>
            <a:ext cx="8413750"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0000"/>
              </a:lnSpc>
            </a:pPr>
            <a:r>
              <a:rPr lang="en-US" sz="2400" kern="0" dirty="0" smtClean="0">
                <a:solidFill>
                  <a:srgbClr val="3E4C56"/>
                </a:solidFill>
              </a:rPr>
              <a:t>Voyager</a:t>
            </a:r>
          </a:p>
          <a:p>
            <a:pPr>
              <a:lnSpc>
                <a:spcPct val="90000"/>
              </a:lnSpc>
            </a:pPr>
            <a:r>
              <a:rPr lang="en-US" kern="0" dirty="0" smtClean="0">
                <a:solidFill>
                  <a:srgbClr val="3E4C56"/>
                </a:solidFill>
              </a:rPr>
              <a:t>Link-resolver (SFX, Serial Solution, other)</a:t>
            </a:r>
          </a:p>
          <a:p>
            <a:pPr>
              <a:lnSpc>
                <a:spcPct val="90000"/>
              </a:lnSpc>
            </a:pPr>
            <a:r>
              <a:rPr lang="en-US" dirty="0" smtClean="0"/>
              <a:t>ERM (if exists)</a:t>
            </a:r>
            <a:endParaRPr lang="en-US" dirty="0"/>
          </a:p>
          <a:p>
            <a:pPr marL="0" indent="0">
              <a:lnSpc>
                <a:spcPct val="90000"/>
              </a:lnSpc>
              <a:buNone/>
            </a:pPr>
            <a:endParaRPr lang="en-US" sz="1600" dirty="0" smtClean="0">
              <a:solidFill>
                <a:srgbClr val="0070C0"/>
              </a:solidFill>
            </a:endParaRPr>
          </a:p>
          <a:p>
            <a:pPr marL="0" indent="0">
              <a:lnSpc>
                <a:spcPct val="90000"/>
              </a:lnSpc>
              <a:buNone/>
            </a:pPr>
            <a:endParaRPr lang="en-US" sz="1600" dirty="0">
              <a:solidFill>
                <a:srgbClr val="0070C0"/>
              </a:solidFill>
            </a:endParaRPr>
          </a:p>
        </p:txBody>
      </p:sp>
    </p:spTree>
    <p:extLst>
      <p:ext uri="{BB962C8B-B14F-4D97-AF65-F5344CB8AC3E}">
        <p14:creationId xmlns:p14="http://schemas.microsoft.com/office/powerpoint/2010/main" val="1585890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Documents</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
        <p:nvSpPr>
          <p:cNvPr id="5" name="Rectangle 3"/>
          <p:cNvSpPr txBox="1">
            <a:spLocks noChangeArrowheads="1"/>
          </p:cNvSpPr>
          <p:nvPr/>
        </p:nvSpPr>
        <p:spPr bwMode="auto">
          <a:xfrm>
            <a:off x="501650" y="1163638"/>
            <a:ext cx="8413750"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a:lnSpc>
                <a:spcPct val="90000"/>
              </a:lnSpc>
            </a:pPr>
            <a:r>
              <a:rPr lang="en-US" sz="2400" kern="0" dirty="0" smtClean="0">
                <a:solidFill>
                  <a:srgbClr val="3E4C56"/>
                </a:solidFill>
              </a:rPr>
              <a:t>Voyager to Alma Migration Form.</a:t>
            </a:r>
          </a:p>
          <a:p>
            <a:pPr>
              <a:lnSpc>
                <a:spcPct val="90000"/>
              </a:lnSpc>
            </a:pPr>
            <a:r>
              <a:rPr lang="en-US" sz="2400" kern="0" dirty="0" smtClean="0">
                <a:solidFill>
                  <a:srgbClr val="3E4C56"/>
                </a:solidFill>
              </a:rPr>
              <a:t>P2E  </a:t>
            </a:r>
            <a:endParaRPr lang="en-US" sz="2400" kern="0" dirty="0" smtClean="0">
              <a:solidFill>
                <a:srgbClr val="3E4C56"/>
              </a:solidFill>
            </a:endParaRPr>
          </a:p>
          <a:p>
            <a:pPr>
              <a:lnSpc>
                <a:spcPct val="90000"/>
              </a:lnSpc>
            </a:pPr>
            <a:r>
              <a:rPr lang="en-US" kern="0" dirty="0" smtClean="0">
                <a:solidFill>
                  <a:srgbClr val="3E4C56"/>
                </a:solidFill>
              </a:rPr>
              <a:t>Non-</a:t>
            </a:r>
            <a:r>
              <a:rPr lang="en-US" kern="0" dirty="0" err="1">
                <a:solidFill>
                  <a:srgbClr val="3E4C56"/>
                </a:solidFill>
              </a:rPr>
              <a:t>E</a:t>
            </a:r>
            <a:r>
              <a:rPr lang="en-US" kern="0" dirty="0" err="1" smtClean="0">
                <a:solidFill>
                  <a:srgbClr val="3E4C56"/>
                </a:solidFill>
              </a:rPr>
              <a:t>xlibris</a:t>
            </a:r>
            <a:r>
              <a:rPr lang="en-US" kern="0" dirty="0" smtClean="0">
                <a:solidFill>
                  <a:srgbClr val="3E4C56"/>
                </a:solidFill>
              </a:rPr>
              <a:t> link resolver form</a:t>
            </a:r>
            <a:endParaRPr lang="en-US" sz="2400" kern="0" dirty="0" smtClean="0">
              <a:solidFill>
                <a:srgbClr val="3E4C56"/>
              </a:solidFill>
            </a:endParaRPr>
          </a:p>
          <a:p>
            <a:pPr marL="0" indent="0">
              <a:lnSpc>
                <a:spcPct val="90000"/>
              </a:lnSpc>
              <a:buNone/>
            </a:pPr>
            <a:endParaRPr lang="en-US" sz="1600" dirty="0" smtClean="0">
              <a:solidFill>
                <a:srgbClr val="0070C0"/>
              </a:solidFill>
            </a:endParaRPr>
          </a:p>
          <a:p>
            <a:pPr marL="0" indent="0">
              <a:lnSpc>
                <a:spcPct val="90000"/>
              </a:lnSpc>
              <a:buNone/>
            </a:pPr>
            <a:endParaRPr lang="en-US" sz="1600" dirty="0">
              <a:solidFill>
                <a:srgbClr val="0070C0"/>
              </a:solidFill>
            </a:endParaRPr>
          </a:p>
        </p:txBody>
      </p:sp>
    </p:spTree>
    <p:extLst>
      <p:ext uri="{BB962C8B-B14F-4D97-AF65-F5344CB8AC3E}">
        <p14:creationId xmlns:p14="http://schemas.microsoft.com/office/powerpoint/2010/main" val="205942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a:t>
            </a:r>
            <a:r>
              <a:rPr lang="en-US" dirty="0" smtClean="0"/>
              <a:t>Documentation </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
        <p:nvSpPr>
          <p:cNvPr id="5" name="Rectangle 3"/>
          <p:cNvSpPr txBox="1">
            <a:spLocks noChangeArrowheads="1"/>
          </p:cNvSpPr>
          <p:nvPr/>
        </p:nvSpPr>
        <p:spPr bwMode="auto">
          <a:xfrm>
            <a:off x="501650" y="1163638"/>
            <a:ext cx="8413750"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0000"/>
              </a:spcBef>
              <a:spcAft>
                <a:spcPct val="0"/>
              </a:spcAft>
              <a:buClr>
                <a:srgbClr val="333333"/>
              </a:buClr>
              <a:buFont typeface="Times" pitchFamily="18" charset="0"/>
              <a:buChar char="•"/>
              <a:defRPr sz="2400">
                <a:solidFill>
                  <a:srgbClr val="333333"/>
                </a:solidFill>
                <a:latin typeface="+mn-lt"/>
                <a:ea typeface="+mn-ea"/>
                <a:cs typeface="+mn-cs"/>
              </a:defRPr>
            </a:lvl1pPr>
            <a:lvl2pPr marL="742950" indent="-285750" algn="l" rtl="0" eaLnBrk="0" fontAlgn="base" hangingPunct="0">
              <a:lnSpc>
                <a:spcPct val="115000"/>
              </a:lnSpc>
              <a:spcBef>
                <a:spcPct val="20000"/>
              </a:spcBef>
              <a:spcAft>
                <a:spcPct val="0"/>
              </a:spcAft>
              <a:buClr>
                <a:srgbClr val="333333"/>
              </a:buClr>
              <a:buFont typeface="Times" pitchFamily="18" charset="0"/>
              <a:buChar char="•"/>
              <a:defRPr sz="2200">
                <a:solidFill>
                  <a:srgbClr val="333333"/>
                </a:solidFill>
                <a:latin typeface="+mn-lt"/>
                <a:ea typeface="+mn-ea"/>
                <a:cs typeface="+mn-cs"/>
              </a:defRPr>
            </a:lvl2pPr>
            <a:lvl3pPr marL="1143000" indent="-228600" algn="l" rtl="0" eaLnBrk="0" fontAlgn="base" hangingPunct="0">
              <a:lnSpc>
                <a:spcPct val="115000"/>
              </a:lnSpc>
              <a:spcBef>
                <a:spcPct val="20000"/>
              </a:spcBef>
              <a:spcAft>
                <a:spcPct val="0"/>
              </a:spcAft>
              <a:buClr>
                <a:srgbClr val="333333"/>
              </a:buClr>
              <a:buFont typeface="Times" pitchFamily="18" charset="0"/>
              <a:buChar char="•"/>
              <a:defRPr sz="2000">
                <a:solidFill>
                  <a:srgbClr val="333333"/>
                </a:solidFill>
                <a:latin typeface="+mn-lt"/>
                <a:ea typeface="+mn-ea"/>
                <a:cs typeface="+mn-cs"/>
              </a:defRPr>
            </a:lvl3pPr>
            <a:lvl4pPr marL="1600200" indent="-228600" algn="l" rtl="0" eaLnBrk="0" fontAlgn="base" hangingPunct="0">
              <a:lnSpc>
                <a:spcPct val="115000"/>
              </a:lnSpc>
              <a:spcBef>
                <a:spcPct val="20000"/>
              </a:spcBef>
              <a:spcAft>
                <a:spcPct val="0"/>
              </a:spcAft>
              <a:buClr>
                <a:srgbClr val="333333"/>
              </a:buClr>
              <a:buFont typeface="Times" pitchFamily="18" charset="0"/>
              <a:buChar char="•"/>
              <a:defRPr>
                <a:solidFill>
                  <a:srgbClr val="333333"/>
                </a:solidFill>
                <a:latin typeface="+mn-lt"/>
                <a:ea typeface="+mn-ea"/>
                <a:cs typeface="+mn-cs"/>
              </a:defRPr>
            </a:lvl4pPr>
            <a:lvl5pPr marL="2057400" indent="-228600" algn="l" rtl="0" eaLnBrk="0" fontAlgn="base" hangingPunct="0">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5pPr>
            <a:lvl6pPr marL="25146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6pPr>
            <a:lvl7pPr marL="29718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7pPr>
            <a:lvl8pPr marL="34290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8pPr>
            <a:lvl9pPr marL="3886200" indent="-228600" algn="l" rtl="0" fontAlgn="base">
              <a:lnSpc>
                <a:spcPct val="115000"/>
              </a:lnSpc>
              <a:spcBef>
                <a:spcPct val="20000"/>
              </a:spcBef>
              <a:spcAft>
                <a:spcPct val="0"/>
              </a:spcAft>
              <a:buClr>
                <a:srgbClr val="333333"/>
              </a:buClr>
              <a:buFont typeface="Times" pitchFamily="18" charset="0"/>
              <a:buChar char="•"/>
              <a:defRPr sz="1600">
                <a:solidFill>
                  <a:srgbClr val="333333"/>
                </a:solidFill>
                <a:latin typeface="+mn-lt"/>
                <a:ea typeface="+mn-ea"/>
                <a:cs typeface="+mn-cs"/>
              </a:defRPr>
            </a:lvl9pPr>
          </a:lstStyle>
          <a:p>
            <a:pPr marL="0" indent="0">
              <a:lnSpc>
                <a:spcPct val="90000"/>
              </a:lnSpc>
              <a:buNone/>
            </a:pPr>
            <a:r>
              <a:rPr lang="en-US" u="sng" kern="0" dirty="0" smtClean="0">
                <a:solidFill>
                  <a:srgbClr val="3E4C56"/>
                </a:solidFill>
              </a:rPr>
              <a:t>Supporting </a:t>
            </a:r>
            <a:r>
              <a:rPr lang="en-US" u="sng" kern="0" dirty="0">
                <a:solidFill>
                  <a:srgbClr val="3E4C56"/>
                </a:solidFill>
              </a:rPr>
              <a:t>d</a:t>
            </a:r>
            <a:r>
              <a:rPr lang="en-US" u="sng" kern="0" dirty="0" smtClean="0">
                <a:solidFill>
                  <a:srgbClr val="3E4C56"/>
                </a:solidFill>
              </a:rPr>
              <a:t>ocumentation:</a:t>
            </a:r>
            <a:endParaRPr lang="en-US" dirty="0"/>
          </a:p>
          <a:p>
            <a:pPr marL="457200" indent="-457200">
              <a:buFont typeface="+mj-lt"/>
              <a:buAutoNum type="arabicPeriod"/>
            </a:pPr>
            <a:r>
              <a:rPr lang="en-US" dirty="0" smtClean="0"/>
              <a:t>Getting </a:t>
            </a:r>
            <a:r>
              <a:rPr lang="en-US" dirty="0"/>
              <a:t>Ready for Alma </a:t>
            </a:r>
            <a:r>
              <a:rPr lang="en-US" dirty="0" smtClean="0"/>
              <a:t>Implementation. </a:t>
            </a:r>
            <a:endParaRPr lang="en-US" kern="0" dirty="0" smtClean="0">
              <a:solidFill>
                <a:srgbClr val="3E4C56"/>
              </a:solidFill>
            </a:endParaRPr>
          </a:p>
          <a:p>
            <a:pPr marL="457200" indent="-457200">
              <a:lnSpc>
                <a:spcPct val="90000"/>
              </a:lnSpc>
              <a:buAutoNum type="arabicPeriod"/>
            </a:pPr>
            <a:r>
              <a:rPr lang="en-US" dirty="0"/>
              <a:t>Voyager to Alma Migration Guide.</a:t>
            </a:r>
          </a:p>
          <a:p>
            <a:pPr marL="457200" indent="-457200">
              <a:lnSpc>
                <a:spcPct val="90000"/>
              </a:lnSpc>
              <a:buAutoNum type="arabicPeriod"/>
            </a:pPr>
            <a:r>
              <a:rPr lang="en-US" dirty="0"/>
              <a:t>Voyager to Alma </a:t>
            </a:r>
            <a:r>
              <a:rPr lang="en-US" dirty="0" smtClean="0"/>
              <a:t>Auto-Extract </a:t>
            </a:r>
            <a:r>
              <a:rPr lang="en-US" dirty="0"/>
              <a:t>Migration Guide.</a:t>
            </a:r>
          </a:p>
          <a:p>
            <a:pPr marL="457200" indent="-457200">
              <a:lnSpc>
                <a:spcPct val="90000"/>
              </a:lnSpc>
              <a:buAutoNum type="arabicPeriod"/>
            </a:pPr>
            <a:r>
              <a:rPr lang="en-US" dirty="0"/>
              <a:t>SFX to Alma Migration Guide.</a:t>
            </a:r>
          </a:p>
          <a:p>
            <a:pPr marL="457200" indent="-457200">
              <a:lnSpc>
                <a:spcPct val="90000"/>
              </a:lnSpc>
              <a:buAutoNum type="arabicPeriod"/>
            </a:pPr>
            <a:r>
              <a:rPr lang="en-US" dirty="0"/>
              <a:t>SFX to Alma </a:t>
            </a:r>
            <a:r>
              <a:rPr lang="en-US" dirty="0" smtClean="0"/>
              <a:t>Auto-Extract </a:t>
            </a:r>
            <a:r>
              <a:rPr lang="en-US" dirty="0"/>
              <a:t>Migration Guide</a:t>
            </a:r>
            <a:r>
              <a:rPr lang="en-US" dirty="0" smtClean="0"/>
              <a:t>.</a:t>
            </a:r>
          </a:p>
          <a:p>
            <a:pPr marL="0" indent="0">
              <a:lnSpc>
                <a:spcPct val="90000"/>
              </a:lnSpc>
              <a:buNone/>
            </a:pPr>
            <a:endParaRPr lang="en-US" dirty="0" smtClean="0"/>
          </a:p>
          <a:p>
            <a:pPr marL="0" indent="0">
              <a:lnSpc>
                <a:spcPct val="90000"/>
              </a:lnSpc>
              <a:buNone/>
            </a:pPr>
            <a:r>
              <a:rPr lang="en-US" sz="1600" dirty="0" smtClean="0">
                <a:solidFill>
                  <a:srgbClr val="0070C0"/>
                </a:solidFill>
              </a:rPr>
              <a:t>http</a:t>
            </a:r>
            <a:r>
              <a:rPr lang="en-US" sz="1600" dirty="0">
                <a:solidFill>
                  <a:srgbClr val="0070C0"/>
                </a:solidFill>
              </a:rPr>
              <a:t>://knowledge.exlibrisgroup.com/@</a:t>
            </a:r>
            <a:r>
              <a:rPr lang="en-US" sz="1600" dirty="0" smtClean="0">
                <a:solidFill>
                  <a:srgbClr val="0070C0"/>
                </a:solidFill>
              </a:rPr>
              <a:t>api/deki/files/38994/Getting_Ready_for_Alma_and_Primo_Implementation.pdf </a:t>
            </a:r>
          </a:p>
          <a:p>
            <a:pPr marL="0" indent="0">
              <a:lnSpc>
                <a:spcPct val="90000"/>
              </a:lnSpc>
              <a:buNone/>
            </a:pPr>
            <a:r>
              <a:rPr lang="en-US" sz="1600" dirty="0" smtClean="0">
                <a:solidFill>
                  <a:srgbClr val="0070C0"/>
                </a:solidFill>
              </a:rPr>
              <a:t>http</a:t>
            </a:r>
            <a:r>
              <a:rPr lang="en-US" sz="1600" dirty="0">
                <a:solidFill>
                  <a:srgbClr val="0070C0"/>
                </a:solidFill>
              </a:rPr>
              <a:t>://</a:t>
            </a:r>
            <a:r>
              <a:rPr lang="en-US" sz="1600" dirty="0" smtClean="0">
                <a:solidFill>
                  <a:srgbClr val="0070C0"/>
                </a:solidFill>
              </a:rPr>
              <a:t>knowledge.exlibrisgroup.com/Alma/Implementation_and_Migration/Migration_Guides/Guides/ILS</a:t>
            </a:r>
            <a:endParaRPr lang="en-US" sz="1600" dirty="0" smtClean="0">
              <a:solidFill>
                <a:srgbClr val="0070C0"/>
              </a:solidFill>
            </a:endParaRPr>
          </a:p>
          <a:p>
            <a:pPr marL="0" indent="0">
              <a:lnSpc>
                <a:spcPct val="90000"/>
              </a:lnSpc>
              <a:buNone/>
            </a:pPr>
            <a:r>
              <a:rPr lang="en-US" sz="1600" kern="0" dirty="0" smtClean="0">
                <a:solidFill>
                  <a:srgbClr val="0070C0"/>
                </a:solidFill>
              </a:rPr>
              <a:t>http</a:t>
            </a:r>
            <a:r>
              <a:rPr lang="en-US" sz="1600" kern="0" dirty="0">
                <a:solidFill>
                  <a:srgbClr val="0070C0"/>
                </a:solidFill>
              </a:rPr>
              <a:t>://knowledge.exlibrisgroup.com/@</a:t>
            </a:r>
            <a:r>
              <a:rPr lang="en-US" sz="1600" kern="0" dirty="0" smtClean="0">
                <a:solidFill>
                  <a:srgbClr val="0070C0"/>
                </a:solidFill>
              </a:rPr>
              <a:t>api/deki/files/39005/Electronic_Resource_Handling_in_Alma_Migration.pdf</a:t>
            </a:r>
          </a:p>
          <a:p>
            <a:pPr marL="0" indent="0">
              <a:lnSpc>
                <a:spcPct val="90000"/>
              </a:lnSpc>
              <a:buNone/>
            </a:pPr>
            <a:r>
              <a:rPr lang="en-US" sz="1600" kern="0" dirty="0">
                <a:solidFill>
                  <a:srgbClr val="0070C0"/>
                </a:solidFill>
              </a:rPr>
              <a:t>http://knowledge.exlibrisgroup.com/Alma/Implementation_and_Migration/Migration_Guides/Guides/Electronic</a:t>
            </a:r>
            <a:endParaRPr lang="en-US" sz="1600" kern="0" dirty="0">
              <a:solidFill>
                <a:srgbClr val="0070C0"/>
              </a:solidFill>
            </a:endParaRPr>
          </a:p>
          <a:p>
            <a:pPr marL="0" indent="0">
              <a:lnSpc>
                <a:spcPct val="90000"/>
              </a:lnSpc>
              <a:buNone/>
            </a:pPr>
            <a:endParaRPr lang="en-US" sz="1600" dirty="0" smtClean="0">
              <a:solidFill>
                <a:srgbClr val="0070C0"/>
              </a:solidFill>
            </a:endParaRPr>
          </a:p>
          <a:p>
            <a:pPr marL="0" indent="0">
              <a:lnSpc>
                <a:spcPct val="90000"/>
              </a:lnSpc>
              <a:buNone/>
            </a:pPr>
            <a:endParaRPr lang="en-US" sz="1600" dirty="0">
              <a:solidFill>
                <a:srgbClr val="0070C0"/>
              </a:solidFill>
            </a:endParaRPr>
          </a:p>
        </p:txBody>
      </p:sp>
    </p:spTree>
    <p:extLst>
      <p:ext uri="{BB962C8B-B14F-4D97-AF65-F5344CB8AC3E}">
        <p14:creationId xmlns:p14="http://schemas.microsoft.com/office/powerpoint/2010/main" val="255608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8762999" cy="949325"/>
          </a:xfrm>
        </p:spPr>
        <p:txBody>
          <a:bodyPr/>
          <a:lstStyle/>
          <a:p>
            <a:r>
              <a:rPr lang="en-US" dirty="0" smtClean="0"/>
              <a:t>Learning Center Videos</a:t>
            </a:r>
            <a:endParaRPr lang="en-US" dirty="0"/>
          </a:p>
        </p:txBody>
      </p:sp>
      <p:sp>
        <p:nvSpPr>
          <p:cNvPr id="3" name="Content Placeholder 2"/>
          <p:cNvSpPr>
            <a:spLocks noGrp="1"/>
          </p:cNvSpPr>
          <p:nvPr>
            <p:ph idx="1"/>
          </p:nvPr>
        </p:nvSpPr>
        <p:spPr>
          <a:xfrm>
            <a:off x="609600" y="1196974"/>
            <a:ext cx="8077199" cy="4670425"/>
          </a:xfrm>
        </p:spPr>
        <p:txBody>
          <a:bodyPr/>
          <a:lstStyle/>
          <a:p>
            <a:pPr lvl="0"/>
            <a:r>
              <a:rPr lang="en-US" sz="2800" dirty="0" smtClean="0"/>
              <a:t>Alma Migration Form Instructions – Voyager.</a:t>
            </a:r>
          </a:p>
          <a:p>
            <a:r>
              <a:rPr lang="en-US" sz="1200" dirty="0">
                <a:solidFill>
                  <a:srgbClr val="0070C0"/>
                </a:solidFill>
                <a:hlinkClick r:id="rId3"/>
              </a:rPr>
              <a:t>http://knowledge.exlibrisgroup.com/Alma/Training/Implementation_Tutorials/01_Migration/Alma_Migration_Form_Instructions_-_</a:t>
            </a:r>
            <a:r>
              <a:rPr lang="en-US" sz="1200" dirty="0" smtClean="0">
                <a:solidFill>
                  <a:srgbClr val="0070C0"/>
                </a:solidFill>
                <a:hlinkClick r:id="rId3"/>
              </a:rPr>
              <a:t>Voyager</a:t>
            </a:r>
            <a:endParaRPr lang="en-US" sz="1200" dirty="0" smtClean="0">
              <a:solidFill>
                <a:srgbClr val="0070C0"/>
              </a:solidFill>
            </a:endParaRPr>
          </a:p>
          <a:p>
            <a:endParaRPr lang="en-US" sz="1100" dirty="0">
              <a:solidFill>
                <a:srgbClr val="0070C0"/>
              </a:solidFill>
            </a:endParaRPr>
          </a:p>
          <a:p>
            <a:pPr lvl="0"/>
            <a:r>
              <a:rPr lang="en-US" sz="2800" dirty="0" smtClean="0"/>
              <a:t>The </a:t>
            </a:r>
            <a:r>
              <a:rPr lang="en-US" sz="2800" dirty="0"/>
              <a:t>Physical to Electronic (P2E) Conversion </a:t>
            </a:r>
            <a:r>
              <a:rPr lang="en-US" sz="2800" dirty="0" smtClean="0"/>
              <a:t>Process</a:t>
            </a:r>
          </a:p>
          <a:p>
            <a:pPr lvl="0"/>
            <a:r>
              <a:rPr lang="en-US" sz="1200" dirty="0">
                <a:solidFill>
                  <a:srgbClr val="0070C0"/>
                </a:solidFill>
                <a:hlinkClick r:id="rId4"/>
              </a:rPr>
              <a:t>http://knowledge.exlibrisgroup.com/Alma/Training/Implementation_Tutorials/01_Migration/The_Physical_to_Electronic_(P2E)_</a:t>
            </a:r>
            <a:r>
              <a:rPr lang="en-US" sz="1200" dirty="0" smtClean="0">
                <a:solidFill>
                  <a:srgbClr val="0070C0"/>
                </a:solidFill>
                <a:hlinkClick r:id="rId4"/>
              </a:rPr>
              <a:t>Conversion_Process</a:t>
            </a:r>
            <a:endParaRPr lang="en-US" sz="1200" dirty="0" smtClean="0">
              <a:solidFill>
                <a:srgbClr val="0070C0"/>
              </a:solidFill>
            </a:endParaRPr>
          </a:p>
          <a:p>
            <a:pPr lvl="0"/>
            <a:endParaRPr lang="en-US" sz="1100" dirty="0" smtClean="0">
              <a:solidFill>
                <a:srgbClr val="0070C0"/>
              </a:solidFill>
            </a:endParaRPr>
          </a:p>
          <a:p>
            <a:pPr lvl="0"/>
            <a:r>
              <a:rPr lang="en-US" sz="2800" dirty="0" smtClean="0"/>
              <a:t>From SFX to Alma</a:t>
            </a:r>
          </a:p>
          <a:p>
            <a:r>
              <a:rPr lang="en-US" sz="1200" dirty="0">
                <a:solidFill>
                  <a:srgbClr val="0070C0"/>
                </a:solidFill>
                <a:hlinkClick r:id="rId5"/>
              </a:rPr>
              <a:t>http://</a:t>
            </a:r>
            <a:r>
              <a:rPr lang="en-US" sz="1200" dirty="0" smtClean="0">
                <a:solidFill>
                  <a:srgbClr val="0070C0"/>
                </a:solidFill>
                <a:hlinkClick r:id="rId5"/>
              </a:rPr>
              <a:t>knowledge.exlibrisgroup.com/Alma/Training/Implementation_Tutorials/01_Migration/From_SFX_To_Alma</a:t>
            </a:r>
            <a:endParaRPr lang="en-US" sz="1200" dirty="0" smtClean="0">
              <a:solidFill>
                <a:srgbClr val="0070C0"/>
              </a:solidFill>
            </a:endParaRPr>
          </a:p>
          <a:p>
            <a:endParaRPr lang="en-US" sz="1100" dirty="0">
              <a:solidFill>
                <a:srgbClr val="0070C0"/>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F617D05F-3873-48C6-B952-FC12EA2BD97E}" type="slidenum">
              <a:rPr lang="he-IL" smtClean="0"/>
              <a:pPr/>
              <a:t>7</a:t>
            </a:fld>
            <a:endParaRPr lang="en-US" dirty="0"/>
          </a:p>
        </p:txBody>
      </p:sp>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28600"/>
            <a:ext cx="19812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233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Voyager Auto Extract</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pic>
        <p:nvPicPr>
          <p:cNvPr id="3" name="Picture 2"/>
          <p:cNvPicPr>
            <a:picLocks noChangeAspect="1"/>
          </p:cNvPicPr>
          <p:nvPr/>
        </p:nvPicPr>
        <p:blipFill>
          <a:blip r:embed="rId3"/>
          <a:stretch>
            <a:fillRect/>
          </a:stretch>
        </p:blipFill>
        <p:spPr>
          <a:xfrm>
            <a:off x="552242" y="1371600"/>
            <a:ext cx="7870969" cy="3505200"/>
          </a:xfrm>
          <a:prstGeom prst="rect">
            <a:avLst/>
          </a:prstGeom>
        </p:spPr>
      </p:pic>
      <p:sp>
        <p:nvSpPr>
          <p:cNvPr id="5" name="Rectangle 4"/>
          <p:cNvSpPr/>
          <p:nvPr/>
        </p:nvSpPr>
        <p:spPr bwMode="auto">
          <a:xfrm>
            <a:off x="685800" y="1676400"/>
            <a:ext cx="5029200" cy="3048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ea typeface="ＭＳ Ｐゴシック" pitchFamily="-80" charset="-128"/>
            </a:endParaRPr>
          </a:p>
        </p:txBody>
      </p:sp>
      <p:sp>
        <p:nvSpPr>
          <p:cNvPr id="6" name="Rectangle 5"/>
          <p:cNvSpPr/>
          <p:nvPr/>
        </p:nvSpPr>
        <p:spPr>
          <a:xfrm>
            <a:off x="270456" y="5181600"/>
            <a:ext cx="8134558" cy="1708160"/>
          </a:xfrm>
          <a:prstGeom prst="rect">
            <a:avLst/>
          </a:prstGeom>
        </p:spPr>
        <p:txBody>
          <a:bodyPr wrap="square">
            <a:spAutoFit/>
          </a:bodyPr>
          <a:lstStyle/>
          <a:p>
            <a:r>
              <a:rPr lang="en-US" sz="1600" dirty="0">
                <a:hlinkClick r:id="rId4"/>
              </a:rPr>
              <a:t>http://knowledge.exlibrisgroup.com/@</a:t>
            </a:r>
            <a:r>
              <a:rPr lang="en-US" sz="1600" dirty="0" smtClean="0">
                <a:hlinkClick r:id="rId4"/>
              </a:rPr>
              <a:t>api/deki/files/39073/Voyager_to_Alma_AutoExtract_Migration.pdf</a:t>
            </a:r>
            <a:endParaRPr lang="en-US" sz="1600" dirty="0" smtClean="0"/>
          </a:p>
          <a:p>
            <a:r>
              <a:rPr lang="en-US" sz="1600" dirty="0">
                <a:hlinkClick r:id="rId5"/>
              </a:rPr>
              <a:t>http://knowledge.exlibrisgroup.com/@</a:t>
            </a:r>
            <a:r>
              <a:rPr lang="en-US" sz="1600" dirty="0" smtClean="0">
                <a:hlinkClick r:id="rId5"/>
              </a:rPr>
              <a:t>api/deki/files/39074/Voyager_to_Alma_Migration_Guide.pdf</a:t>
            </a:r>
            <a:endParaRPr lang="en-US" sz="1600" dirty="0" smtClean="0"/>
          </a:p>
          <a:p>
            <a:endParaRPr lang="en-US" dirty="0"/>
          </a:p>
        </p:txBody>
      </p:sp>
    </p:spTree>
    <p:extLst>
      <p:ext uri="{BB962C8B-B14F-4D97-AF65-F5344CB8AC3E}">
        <p14:creationId xmlns:p14="http://schemas.microsoft.com/office/powerpoint/2010/main" val="4288039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Form Validation</a:t>
            </a:r>
            <a:endParaRPr lang="en-US" dirty="0"/>
          </a:p>
        </p:txBody>
      </p:sp>
      <p:sp>
        <p:nvSpPr>
          <p:cNvPr id="3" name="Content Placeholder 2"/>
          <p:cNvSpPr>
            <a:spLocks noGrp="1"/>
          </p:cNvSpPr>
          <p:nvPr>
            <p:ph idx="1"/>
          </p:nvPr>
        </p:nvSpPr>
        <p:spPr>
          <a:xfrm>
            <a:off x="152400" y="1051478"/>
            <a:ext cx="8077200" cy="4114800"/>
          </a:xfrm>
        </p:spPr>
        <p:txBody>
          <a:bodyPr/>
          <a:lstStyle/>
          <a:p>
            <a:r>
              <a:rPr lang="en-US" dirty="0" smtClean="0"/>
              <a:t>The </a:t>
            </a:r>
            <a:r>
              <a:rPr lang="en-US" dirty="0"/>
              <a:t>goal of the validation </a:t>
            </a:r>
            <a:r>
              <a:rPr lang="en-US" dirty="0" smtClean="0"/>
              <a:t>is to verify that </a:t>
            </a:r>
            <a:r>
              <a:rPr lang="en-US" dirty="0"/>
              <a:t>all mandatory fields </a:t>
            </a:r>
            <a:r>
              <a:rPr lang="en-US" dirty="0" smtClean="0"/>
              <a:t>are </a:t>
            </a:r>
            <a:r>
              <a:rPr lang="en-US" dirty="0"/>
              <a:t>filled out and are written in the correct </a:t>
            </a:r>
            <a:r>
              <a:rPr lang="en-US" dirty="0" smtClean="0"/>
              <a:t>format</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F617D05F-3873-48C6-B952-FC12EA2BD97E}" type="slidenum">
              <a:rPr lang="he-IL" smtClean="0"/>
              <a:pPr/>
              <a:t>9</a:t>
            </a:fld>
            <a:endParaRPr lang="en-US" dirty="0"/>
          </a:p>
        </p:txBody>
      </p:sp>
      <p:grpSp>
        <p:nvGrpSpPr>
          <p:cNvPr id="6" name="Group 5"/>
          <p:cNvGrpSpPr/>
          <p:nvPr/>
        </p:nvGrpSpPr>
        <p:grpSpPr>
          <a:xfrm>
            <a:off x="485448" y="2675051"/>
            <a:ext cx="8077200" cy="3784587"/>
            <a:chOff x="381000" y="1430044"/>
            <a:chExt cx="8077200" cy="4143375"/>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30044"/>
              <a:ext cx="8077200" cy="4143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029200" y="2057400"/>
              <a:ext cx="1752600" cy="307777"/>
            </a:xfrm>
            <a:prstGeom prst="rect">
              <a:avLst/>
            </a:prstGeom>
            <a:noFill/>
            <a:ln w="19050">
              <a:solidFill>
                <a:srgbClr val="FF0000"/>
              </a:solidFill>
            </a:ln>
          </p:spPr>
          <p:txBody>
            <a:bodyPr wrap="square" rtlCol="0">
              <a:spAutoFit/>
            </a:bodyPr>
            <a:lstStyle/>
            <a:p>
              <a:r>
                <a:rPr lang="en-US" sz="1400" dirty="0" smtClean="0"/>
                <a:t>Validation Button</a:t>
              </a:r>
              <a:endParaRPr lang="en-US" sz="1400" dirty="0"/>
            </a:p>
          </p:txBody>
        </p:sp>
        <p:sp>
          <p:nvSpPr>
            <p:cNvPr id="9" name="TextBox 8"/>
            <p:cNvSpPr txBox="1"/>
            <p:nvPr/>
          </p:nvSpPr>
          <p:spPr>
            <a:xfrm>
              <a:off x="7189434" y="4614162"/>
              <a:ext cx="1222159" cy="738664"/>
            </a:xfrm>
            <a:prstGeom prst="rect">
              <a:avLst/>
            </a:prstGeom>
            <a:noFill/>
            <a:ln w="19050">
              <a:solidFill>
                <a:srgbClr val="FF0000"/>
              </a:solidFill>
            </a:ln>
          </p:spPr>
          <p:txBody>
            <a:bodyPr wrap="square" rtlCol="0">
              <a:spAutoFit/>
            </a:bodyPr>
            <a:lstStyle/>
            <a:p>
              <a:r>
                <a:rPr lang="en-US" sz="1400" dirty="0" smtClean="0"/>
                <a:t>Error Log with hyperlinks</a:t>
              </a:r>
              <a:endParaRPr lang="en-US" sz="1400" dirty="0"/>
            </a:p>
          </p:txBody>
        </p:sp>
        <p:sp>
          <p:nvSpPr>
            <p:cNvPr id="10" name="TextBox 9"/>
            <p:cNvSpPr txBox="1"/>
            <p:nvPr/>
          </p:nvSpPr>
          <p:spPr>
            <a:xfrm>
              <a:off x="450542" y="1904999"/>
              <a:ext cx="1752600" cy="307777"/>
            </a:xfrm>
            <a:prstGeom prst="rect">
              <a:avLst/>
            </a:prstGeom>
            <a:noFill/>
            <a:ln w="19050">
              <a:solidFill>
                <a:srgbClr val="FF0000"/>
              </a:solidFill>
            </a:ln>
          </p:spPr>
          <p:txBody>
            <a:bodyPr wrap="square" rtlCol="0">
              <a:spAutoFit/>
            </a:bodyPr>
            <a:lstStyle/>
            <a:p>
              <a:r>
                <a:rPr lang="en-US" sz="1400" dirty="0" smtClean="0"/>
                <a:t>Error Summary</a:t>
              </a:r>
              <a:endParaRPr lang="en-US" sz="1400" dirty="0"/>
            </a:p>
          </p:txBody>
        </p:sp>
        <p:cxnSp>
          <p:nvCxnSpPr>
            <p:cNvPr id="11" name="Straight Arrow Connector 10"/>
            <p:cNvCxnSpPr/>
            <p:nvPr/>
          </p:nvCxnSpPr>
          <p:spPr bwMode="auto">
            <a:xfrm>
              <a:off x="1326842" y="2212776"/>
              <a:ext cx="273358" cy="530424"/>
            </a:xfrm>
            <a:prstGeom prst="straightConnector1">
              <a:avLst/>
            </a:prstGeom>
            <a:ln w="19050">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a:stCxn id="8" idx="2"/>
            </p:cNvCxnSpPr>
            <p:nvPr/>
          </p:nvCxnSpPr>
          <p:spPr bwMode="auto">
            <a:xfrm>
              <a:off x="5905500" y="2365177"/>
              <a:ext cx="1257300" cy="681334"/>
            </a:xfrm>
            <a:prstGeom prst="straightConnector1">
              <a:avLst/>
            </a:prstGeom>
            <a:ln w="19050">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a:stCxn id="9" idx="1"/>
            </p:cNvCxnSpPr>
            <p:nvPr/>
          </p:nvCxnSpPr>
          <p:spPr bwMode="auto">
            <a:xfrm flipH="1" flipV="1">
              <a:off x="6503634" y="4497288"/>
              <a:ext cx="685800" cy="486206"/>
            </a:xfrm>
            <a:prstGeom prst="straightConnector1">
              <a:avLst/>
            </a:prstGeom>
            <a:ln w="19050">
              <a:solidFill>
                <a:srgbClr val="FF0000"/>
              </a:solidFill>
              <a:headEnd type="none" w="med" len="med"/>
              <a:tailEnd type="arrow"/>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191362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PPT Template 0108">
  <a:themeElements>
    <a:clrScheme name="Master PPT Template 01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PPT Template 0108">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Master PPT Template 01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PPT Template 01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PPT Template 01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PPT Template 01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PPT Template 01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PPT Template 01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PPT Template 01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PPT Template 01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PPT Template 01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PPT Template 01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PPT Template 01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PPT Template 01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333333"/>
      </a:dk2>
      <a:lt2>
        <a:srgbClr val="7F7F7F"/>
      </a:lt2>
      <a:accent1>
        <a:srgbClr val="FBAA18"/>
      </a:accent1>
      <a:accent2>
        <a:srgbClr val="0A5499"/>
      </a:accent2>
      <a:accent3>
        <a:srgbClr val="FFFFFF"/>
      </a:accent3>
      <a:accent4>
        <a:srgbClr val="000000"/>
      </a:accent4>
      <a:accent5>
        <a:srgbClr val="FDD2AB"/>
      </a:accent5>
      <a:accent6>
        <a:srgbClr val="084B8A"/>
      </a:accent6>
      <a:hlink>
        <a:srgbClr val="139ED2"/>
      </a:hlink>
      <a:folHlink>
        <a:srgbClr val="EF6626"/>
      </a:folHlink>
    </a:clrScheme>
    <a:fontScheme name="1_Blank Presentatio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2_Blank Presentatio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
      <a:dk1>
        <a:srgbClr val="000000"/>
      </a:dk1>
      <a:lt1>
        <a:srgbClr val="FFFFFF"/>
      </a:lt1>
      <a:dk2>
        <a:srgbClr val="333333"/>
      </a:dk2>
      <a:lt2>
        <a:srgbClr val="7F7F7F"/>
      </a:lt2>
      <a:accent1>
        <a:srgbClr val="FBAA18"/>
      </a:accent1>
      <a:accent2>
        <a:srgbClr val="0A5499"/>
      </a:accent2>
      <a:accent3>
        <a:srgbClr val="FFFFFF"/>
      </a:accent3>
      <a:accent4>
        <a:srgbClr val="000000"/>
      </a:accent4>
      <a:accent5>
        <a:srgbClr val="FDD2AB"/>
      </a:accent5>
      <a:accent6>
        <a:srgbClr val="084B8A"/>
      </a:accent6>
      <a:hlink>
        <a:srgbClr val="139ED2"/>
      </a:hlink>
      <a:folHlink>
        <a:srgbClr val="EF6626"/>
      </a:folHlink>
    </a:clrScheme>
    <a:fontScheme name="3_Blank Presentatio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Verdana" pitchFamily="34" charset="0"/>
            <a:ea typeface="ＭＳ Ｐゴシック" pitchFamily="-80"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128982</TotalTime>
  <Words>1689</Words>
  <Application>Microsoft Office PowerPoint</Application>
  <PresentationFormat>On-screen Show (4:3)</PresentationFormat>
  <Paragraphs>290</Paragraphs>
  <Slides>36</Slides>
  <Notes>23</Notes>
  <HiddenSlides>2</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36</vt:i4>
      </vt:variant>
    </vt:vector>
  </HeadingPairs>
  <TitlesOfParts>
    <vt:vector size="50" baseType="lpstr">
      <vt:lpstr>Gulim</vt:lpstr>
      <vt:lpstr>ＭＳ Ｐゴシック</vt:lpstr>
      <vt:lpstr>ＭＳ Ｐゴシック</vt:lpstr>
      <vt:lpstr>Arial</vt:lpstr>
      <vt:lpstr>Calibri</vt:lpstr>
      <vt:lpstr>Times</vt:lpstr>
      <vt:lpstr>Times New Roman</vt:lpstr>
      <vt:lpstr>Verdana</vt:lpstr>
      <vt:lpstr>Wingdings</vt:lpstr>
      <vt:lpstr>ヒラギノ角ゴ ProN W3</vt:lpstr>
      <vt:lpstr>Master PPT Template 0108</vt:lpstr>
      <vt:lpstr>1_Blank Presentation</vt:lpstr>
      <vt:lpstr>2_Blank Presentation</vt:lpstr>
      <vt:lpstr>3_Blank Presentation</vt:lpstr>
      <vt:lpstr>PowerPoint Presentation</vt:lpstr>
      <vt:lpstr>Copyright Statement</vt:lpstr>
      <vt:lpstr>Agenda</vt:lpstr>
      <vt:lpstr>Migration Scope</vt:lpstr>
      <vt:lpstr>Migration Documents</vt:lpstr>
      <vt:lpstr>Migration Documentation </vt:lpstr>
      <vt:lpstr>Learning Center Videos</vt:lpstr>
      <vt:lpstr>Voyager Auto Extract</vt:lpstr>
      <vt:lpstr>Migration Form Validation</vt:lpstr>
      <vt:lpstr>Voyager Institutions</vt:lpstr>
      <vt:lpstr>Migration scope</vt:lpstr>
      <vt:lpstr>Migration Form</vt:lpstr>
      <vt:lpstr>Bound Withs</vt:lpstr>
      <vt:lpstr>Physical Inventory  </vt:lpstr>
      <vt:lpstr>Questionnaire tab</vt:lpstr>
      <vt:lpstr>Questionnaire tab: E-Items</vt:lpstr>
      <vt:lpstr>Libraries and Locations</vt:lpstr>
      <vt:lpstr> Holding record</vt:lpstr>
      <vt:lpstr>Item - Material type</vt:lpstr>
      <vt:lpstr>Locations tab – key points:</vt:lpstr>
      <vt:lpstr>Questionnaire tab: List the prefix for SFX or Other Link Resolver System</vt:lpstr>
      <vt:lpstr>Physical to Electronic</vt:lpstr>
      <vt:lpstr> Physical to Electronic</vt:lpstr>
      <vt:lpstr>Electronic Types</vt:lpstr>
      <vt:lpstr>Questionnaire tab: Patrons</vt:lpstr>
      <vt:lpstr> Questionnaire tab: Internal  Patrons</vt:lpstr>
      <vt:lpstr>Voyager Migration Form: Reporting Funds</vt:lpstr>
      <vt:lpstr>How do you want to migrate your Reporting Funds? </vt:lpstr>
      <vt:lpstr>PO Line Types in Alma</vt:lpstr>
      <vt:lpstr>Acquisition</vt:lpstr>
      <vt:lpstr>Acquisition</vt:lpstr>
      <vt:lpstr>Acquisition</vt:lpstr>
      <vt:lpstr>Data Clean-up</vt:lpstr>
      <vt:lpstr>SFX Auto Extract</vt:lpstr>
      <vt:lpstr>Questions</vt:lpstr>
      <vt:lpstr>Thank You!</vt:lpstr>
    </vt:vector>
  </TitlesOfParts>
  <Company>Endeavor Information Systems,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MMS Registries Conceptual Design Review</dc:title>
  <dc:creator>Amy Pemble</dc:creator>
  <cp:lastModifiedBy>Svetlana Smirnov</cp:lastModifiedBy>
  <cp:revision>1072</cp:revision>
  <dcterms:created xsi:type="dcterms:W3CDTF">2009-06-12T15:21:35Z</dcterms:created>
  <dcterms:modified xsi:type="dcterms:W3CDTF">2016-03-18T17:21:16Z</dcterms:modified>
</cp:coreProperties>
</file>