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4"/>
  </p:notesMasterIdLst>
  <p:handoutMasterIdLst>
    <p:handoutMasterId r:id="rId55"/>
  </p:handoutMasterIdLst>
  <p:sldIdLst>
    <p:sldId id="257" r:id="rId2"/>
    <p:sldId id="262" r:id="rId3"/>
    <p:sldId id="258" r:id="rId4"/>
    <p:sldId id="260" r:id="rId5"/>
    <p:sldId id="274" r:id="rId6"/>
    <p:sldId id="273" r:id="rId7"/>
    <p:sldId id="272" r:id="rId8"/>
    <p:sldId id="271" r:id="rId9"/>
    <p:sldId id="307" r:id="rId10"/>
    <p:sldId id="312" r:id="rId11"/>
    <p:sldId id="270" r:id="rId12"/>
    <p:sldId id="269" r:id="rId13"/>
    <p:sldId id="313" r:id="rId14"/>
    <p:sldId id="314" r:id="rId15"/>
    <p:sldId id="268" r:id="rId16"/>
    <p:sldId id="267" r:id="rId17"/>
    <p:sldId id="266" r:id="rId18"/>
    <p:sldId id="265" r:id="rId19"/>
    <p:sldId id="264" r:id="rId20"/>
    <p:sldId id="302" r:id="rId21"/>
    <p:sldId id="263" r:id="rId22"/>
    <p:sldId id="295" r:id="rId23"/>
    <p:sldId id="301" r:id="rId24"/>
    <p:sldId id="300" r:id="rId25"/>
    <p:sldId id="299" r:id="rId26"/>
    <p:sldId id="298" r:id="rId27"/>
    <p:sldId id="297" r:id="rId28"/>
    <p:sldId id="296" r:id="rId29"/>
    <p:sldId id="294" r:id="rId30"/>
    <p:sldId id="293" r:id="rId31"/>
    <p:sldId id="292" r:id="rId32"/>
    <p:sldId id="291" r:id="rId33"/>
    <p:sldId id="290" r:id="rId34"/>
    <p:sldId id="289" r:id="rId35"/>
    <p:sldId id="288" r:id="rId36"/>
    <p:sldId id="287" r:id="rId37"/>
    <p:sldId id="286" r:id="rId38"/>
    <p:sldId id="285" r:id="rId39"/>
    <p:sldId id="284" r:id="rId40"/>
    <p:sldId id="282" r:id="rId41"/>
    <p:sldId id="281" r:id="rId42"/>
    <p:sldId id="304" r:id="rId43"/>
    <p:sldId id="280" r:id="rId44"/>
    <p:sldId id="279" r:id="rId45"/>
    <p:sldId id="278" r:id="rId46"/>
    <p:sldId id="277" r:id="rId47"/>
    <p:sldId id="308" r:id="rId48"/>
    <p:sldId id="276" r:id="rId49"/>
    <p:sldId id="275" r:id="rId50"/>
    <p:sldId id="305" r:id="rId51"/>
    <p:sldId id="259" r:id="rId52"/>
    <p:sldId id="261" r:id="rId5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9" autoAdjust="0"/>
    <p:restoredTop sz="87436" autoAdjust="0"/>
  </p:normalViewPr>
  <p:slideViewPr>
    <p:cSldViewPr snapToGrid="0">
      <p:cViewPr varScale="1">
        <p:scale>
          <a:sx n="122" d="100"/>
          <a:sy n="122" d="100"/>
        </p:scale>
        <p:origin x="9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7311"/>
          </a:xfrm>
          <a:prstGeom prst="rect">
            <a:avLst/>
          </a:prstGeom>
        </p:spPr>
        <p:txBody>
          <a:bodyPr vert="horz" lIns="93175" tIns="46587" rIns="93175" bIns="46587" rtlCol="0"/>
          <a:lstStyle>
            <a:lvl1pPr algn="r">
              <a:defRPr sz="1200"/>
            </a:lvl1pPr>
          </a:lstStyle>
          <a:p>
            <a:fld id="{5C007566-0DFD-4E0B-8894-5C2277814EEA}" type="datetimeFigureOut">
              <a:rPr lang="en-US" smtClean="0"/>
              <a:t>4/26/2016</a:t>
            </a:fld>
            <a:endParaRPr lang="en-US"/>
          </a:p>
        </p:txBody>
      </p:sp>
      <p:sp>
        <p:nvSpPr>
          <p:cNvPr id="4" name="Footer Placeholder 3"/>
          <p:cNvSpPr>
            <a:spLocks noGrp="1"/>
          </p:cNvSpPr>
          <p:nvPr>
            <p:ph type="ftr" sz="quarter" idx="2"/>
          </p:nvPr>
        </p:nvSpPr>
        <p:spPr>
          <a:xfrm>
            <a:off x="0" y="8846555"/>
            <a:ext cx="2971800" cy="46731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5"/>
            <a:ext cx="2971800" cy="467310"/>
          </a:xfrm>
          <a:prstGeom prst="rect">
            <a:avLst/>
          </a:prstGeom>
        </p:spPr>
        <p:txBody>
          <a:bodyPr vert="horz" lIns="93175" tIns="46587" rIns="93175" bIns="46587" rtlCol="0" anchor="b"/>
          <a:lstStyle>
            <a:lvl1pPr algn="r">
              <a:defRPr sz="1200"/>
            </a:lvl1pPr>
          </a:lstStyle>
          <a:p>
            <a:fld id="{7D6B8CB4-2DCE-4FDD-A450-21EB992AF8D7}" type="slidenum">
              <a:rPr lang="en-US" smtClean="0"/>
              <a:t>‹#›</a:t>
            </a:fld>
            <a:endParaRPr lang="en-US"/>
          </a:p>
        </p:txBody>
      </p:sp>
    </p:spTree>
    <p:extLst>
      <p:ext uri="{BB962C8B-B14F-4D97-AF65-F5344CB8AC3E}">
        <p14:creationId xmlns:p14="http://schemas.microsoft.com/office/powerpoint/2010/main" val="951613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884614" y="1"/>
            <a:ext cx="2971800" cy="467311"/>
          </a:xfrm>
          <a:prstGeom prst="rect">
            <a:avLst/>
          </a:prstGeom>
        </p:spPr>
        <p:txBody>
          <a:bodyPr vert="horz" lIns="93175" tIns="46587" rIns="93175" bIns="46587" rtlCol="0"/>
          <a:lstStyle>
            <a:lvl1pPr algn="r">
              <a:defRPr sz="1200"/>
            </a:lvl1pPr>
          </a:lstStyle>
          <a:p>
            <a:fld id="{9122CBBD-FFEB-41FB-B876-4EDBB8332AC5}" type="datetimeFigureOut">
              <a:rPr lang="en-US" smtClean="0"/>
              <a:t>4/26/2016</a:t>
            </a:fld>
            <a:endParaRPr lang="en-US" dirty="0"/>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5"/>
            <a:ext cx="2971800" cy="46731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46555"/>
            <a:ext cx="2971800" cy="467310"/>
          </a:xfrm>
          <a:prstGeom prst="rect">
            <a:avLst/>
          </a:prstGeom>
        </p:spPr>
        <p:txBody>
          <a:bodyPr vert="horz" lIns="93175" tIns="46587" rIns="93175" bIns="46587" rtlCol="0" anchor="b"/>
          <a:lstStyle>
            <a:lvl1pPr algn="r">
              <a:defRPr sz="1200"/>
            </a:lvl1pPr>
          </a:lstStyle>
          <a:p>
            <a:fld id="{4E3698D7-4EC9-4A8E-879C-44319024E549}" type="slidenum">
              <a:rPr lang="en-US" smtClean="0"/>
              <a:t>‹#›</a:t>
            </a:fld>
            <a:endParaRPr lang="en-US" dirty="0"/>
          </a:p>
        </p:txBody>
      </p:sp>
    </p:spTree>
    <p:extLst>
      <p:ext uri="{BB962C8B-B14F-4D97-AF65-F5344CB8AC3E}">
        <p14:creationId xmlns:p14="http://schemas.microsoft.com/office/powerpoint/2010/main" val="32793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698D7-4EC9-4A8E-879C-44319024E549}" type="slidenum">
              <a:rPr lang="en-US" smtClean="0"/>
              <a:t>1</a:t>
            </a:fld>
            <a:endParaRPr lang="en-US" dirty="0"/>
          </a:p>
        </p:txBody>
      </p:sp>
    </p:spTree>
    <p:extLst>
      <p:ext uri="{BB962C8B-B14F-4D97-AF65-F5344CB8AC3E}">
        <p14:creationId xmlns:p14="http://schemas.microsoft.com/office/powerpoint/2010/main" val="377333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7421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7489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3698D7-4EC9-4A8E-879C-44319024E549}" type="slidenum">
              <a:rPr lang="en-US" smtClean="0"/>
              <a:t>34</a:t>
            </a:fld>
            <a:endParaRPr lang="en-US" dirty="0"/>
          </a:p>
        </p:txBody>
      </p:sp>
    </p:spTree>
    <p:extLst>
      <p:ext uri="{BB962C8B-B14F-4D97-AF65-F5344CB8AC3E}">
        <p14:creationId xmlns:p14="http://schemas.microsoft.com/office/powerpoint/2010/main" val="10905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37470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93099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15373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365745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455455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9179258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85922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1</a:t>
            </a: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2</a:t>
            </a: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3</a:t>
            </a: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31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7977385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445532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3149161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41741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5361708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57665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671057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55767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49826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46677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77899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57403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40902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000642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57801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510283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494911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3287240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111537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4673273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1222964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057620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100072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5114476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solidFill>
                <a:prstClr val="white"/>
              </a:solidFill>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09900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55855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998956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105660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389743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174973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832609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cs typeface="Arial" pitchFamily="34" charset="0"/>
              </a:rPr>
              <a:t>© 2015 Ex Libris | Confidential &amp; Proprietary</a:t>
            </a:r>
            <a:endParaRPr lang="en-US" sz="1000" dirty="0">
              <a:solidFill>
                <a:srgbClr val="787878"/>
              </a:solidFill>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תמונה 12"/>
          <p:cNvPicPr>
            <a:picLocks noChangeAspect="1"/>
          </p:cNvPicPr>
          <p:nvPr userDrawn="1"/>
        </p:nvPicPr>
        <p:blipFill rotWithShape="1">
          <a:blip r:embed="rId40"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823113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knowledge.exlibrisgroup.com/Alma/Training/Implementation_Tutorials/02_Configuration_During_Implementation/01_Introduction_to_Alma_Configuratio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hyperlink" Target="mailto:megan.drake@exlibrisgroup.com" TargetMode="Externa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Wednesday, April 27, 2016</a:t>
            </a:r>
            <a:endParaRPr lang="en-US" dirty="0"/>
          </a:p>
        </p:txBody>
      </p:sp>
      <p:sp>
        <p:nvSpPr>
          <p:cNvPr id="3" name="Title 2"/>
          <p:cNvSpPr>
            <a:spLocks noGrp="1"/>
          </p:cNvSpPr>
          <p:nvPr>
            <p:ph type="ctrTitle"/>
          </p:nvPr>
        </p:nvSpPr>
        <p:spPr/>
        <p:txBody>
          <a:bodyPr/>
          <a:lstStyle/>
          <a:p>
            <a:r>
              <a:rPr lang="en-US" dirty="0" smtClean="0"/>
              <a:t>Alma Configuration Form Meeting</a:t>
            </a:r>
            <a:endParaRPr lang="en-US" dirty="0"/>
          </a:p>
        </p:txBody>
      </p:sp>
      <p:sp>
        <p:nvSpPr>
          <p:cNvPr id="4" name="Subtitle 3"/>
          <p:cNvSpPr>
            <a:spLocks noGrp="1"/>
          </p:cNvSpPr>
          <p:nvPr>
            <p:ph type="subTitle" idx="1"/>
          </p:nvPr>
        </p:nvSpPr>
        <p:spPr/>
        <p:txBody>
          <a:bodyPr>
            <a:normAutofit/>
          </a:bodyPr>
          <a:lstStyle/>
          <a:p>
            <a:r>
              <a:rPr lang="en-US" dirty="0" smtClean="0"/>
              <a:t>California State University</a:t>
            </a:r>
            <a:endParaRPr lang="en-US" dirty="0"/>
          </a:p>
        </p:txBody>
      </p:sp>
    </p:spTree>
    <p:extLst>
      <p:ext uri="{BB962C8B-B14F-4D97-AF65-F5344CB8AC3E}">
        <p14:creationId xmlns:p14="http://schemas.microsoft.com/office/powerpoint/2010/main" val="281608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4044" y="0"/>
            <a:ext cx="8282085" cy="633250"/>
          </a:xfrm>
        </p:spPr>
        <p:txBody>
          <a:bodyPr/>
          <a:lstStyle/>
          <a:p>
            <a:r>
              <a:rPr lang="en-US" dirty="0" smtClean="0"/>
              <a:t>Fulfillment Tab</a:t>
            </a:r>
            <a:endParaRPr lang="en-US" dirty="0"/>
          </a:p>
        </p:txBody>
      </p:sp>
      <p:sp>
        <p:nvSpPr>
          <p:cNvPr id="3" name="Content Placeholder 2"/>
          <p:cNvSpPr>
            <a:spLocks noGrp="1"/>
          </p:cNvSpPr>
          <p:nvPr>
            <p:ph idx="1"/>
          </p:nvPr>
        </p:nvSpPr>
        <p:spPr/>
        <p:txBody>
          <a:bodyPr>
            <a:normAutofit/>
          </a:bodyPr>
          <a:lstStyle/>
          <a:p>
            <a:pPr marL="231775" lvl="1"/>
            <a:r>
              <a:rPr lang="en-US" sz="2800" dirty="0" smtClean="0"/>
              <a:t>Fulfillment includes circulation</a:t>
            </a:r>
          </a:p>
          <a:p>
            <a:pPr marL="3175" lvl="1" indent="0">
              <a:buNone/>
            </a:pPr>
            <a:endParaRPr lang="en-US" sz="2800" dirty="0" smtClean="0"/>
          </a:p>
          <a:p>
            <a:pPr marL="231775" lvl="1"/>
            <a:r>
              <a:rPr lang="en-US" sz="2800" dirty="0" smtClean="0"/>
              <a:t>Alma uses location-based approach </a:t>
            </a:r>
          </a:p>
          <a:p>
            <a:pPr marL="231775" lvl="1"/>
            <a:endParaRPr lang="en-US" sz="2800" dirty="0"/>
          </a:p>
          <a:p>
            <a:pPr marL="231775" lvl="1"/>
            <a:r>
              <a:rPr lang="en-US" sz="2800" dirty="0" smtClean="0"/>
              <a:t>Assumption: items shelved in same location circulate more or less the same for given user groups</a:t>
            </a:r>
          </a:p>
          <a:p>
            <a:pPr marL="231775" lvl="1"/>
            <a:endParaRPr lang="en-US" sz="2800" dirty="0" smtClean="0"/>
          </a:p>
          <a:p>
            <a:pPr marL="231775" lvl="1"/>
            <a:r>
              <a:rPr lang="en-US" sz="2800" dirty="0" smtClean="0"/>
              <a:t>Alma uses the item status (item policy &amp;/or material type) to define exceptions</a:t>
            </a:r>
          </a:p>
          <a:p>
            <a:pPr marL="231775" lvl="1"/>
            <a:endParaRPr lang="en-US" sz="2800" dirty="0" smtClean="0"/>
          </a:p>
          <a:p>
            <a:pPr marL="231775" lvl="1"/>
            <a:r>
              <a:rPr lang="en-US" sz="2800" dirty="0" smtClean="0"/>
              <a:t>Migration is good time to evaluate lending policies and simplify to make easier on staff and users</a:t>
            </a:r>
            <a:endParaRPr lang="en-US" sz="2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3708525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Fulfillment </a:t>
            </a:r>
            <a:r>
              <a:rPr lang="en-US" dirty="0" smtClean="0"/>
              <a:t>Tab – Location Types</a:t>
            </a:r>
            <a:endParaRPr lang="en-US" dirty="0"/>
          </a:p>
        </p:txBody>
      </p:sp>
      <p:sp>
        <p:nvSpPr>
          <p:cNvPr id="3" name="Content Placeholder 2"/>
          <p:cNvSpPr>
            <a:spLocks noGrp="1"/>
          </p:cNvSpPr>
          <p:nvPr>
            <p:ph idx="1"/>
          </p:nvPr>
        </p:nvSpPr>
        <p:spPr>
          <a:xfrm>
            <a:off x="432516" y="833540"/>
            <a:ext cx="8282085" cy="5528122"/>
          </a:xfrm>
        </p:spPr>
        <p:txBody>
          <a:bodyPr>
            <a:normAutofit/>
          </a:bodyPr>
          <a:lstStyle/>
          <a:p>
            <a:pPr marL="231775" lvl="1"/>
            <a:r>
              <a:rPr lang="en-US" sz="2800" dirty="0"/>
              <a:t>Max of 5 (</a:t>
            </a:r>
            <a:r>
              <a:rPr lang="en-US" sz="2800" dirty="0">
                <a:solidFill>
                  <a:srgbClr val="FF0000"/>
                </a:solidFill>
              </a:rPr>
              <a:t>just for Config Form</a:t>
            </a:r>
            <a:r>
              <a:rPr lang="en-US" sz="2800" dirty="0"/>
              <a:t>)</a:t>
            </a:r>
          </a:p>
          <a:p>
            <a:pPr marL="231775" lvl="1"/>
            <a:r>
              <a:rPr lang="en-US" sz="2800" dirty="0"/>
              <a:t>Groups together locations whose materials circ in the same way</a:t>
            </a:r>
          </a:p>
          <a:p>
            <a:pPr marL="231775" lvl="1"/>
            <a:r>
              <a:rPr lang="en-US" sz="2800" dirty="0"/>
              <a:t>Choose name from drop-down – or enter something of your choosing</a:t>
            </a:r>
          </a:p>
          <a:p>
            <a:pPr marL="688975" lvl="2"/>
            <a:r>
              <a:rPr lang="en-US" sz="2400" dirty="0"/>
              <a:t>Examples: General,  Limited, Short Loan, Closed Stack, Media…</a:t>
            </a:r>
          </a:p>
          <a:p>
            <a:pPr marL="231775" lvl="1"/>
            <a:r>
              <a:rPr lang="en-US" sz="2800" dirty="0"/>
              <a:t>Populates dropdowns in the Locations Tab as well as the Policies, TOU &amp; Rules Tab</a:t>
            </a:r>
          </a:p>
          <a:p>
            <a:pPr marL="231775" lvl="1"/>
            <a:r>
              <a:rPr lang="en-US" sz="2800" dirty="0"/>
              <a:t>Map location to location type in the Locations Tab</a:t>
            </a:r>
          </a:p>
          <a:p>
            <a:pPr marL="231775" lvl="1"/>
            <a:r>
              <a:rPr lang="en-US" sz="2800" dirty="0"/>
              <a:t>Become Fulfillment Units in Alma</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597969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Location Type - On </a:t>
            </a:r>
            <a:r>
              <a:rPr lang="en-US" dirty="0"/>
              <a:t>Shelf Request Policy</a:t>
            </a:r>
          </a:p>
        </p:txBody>
      </p:sp>
      <p:sp>
        <p:nvSpPr>
          <p:cNvPr id="3" name="Content Placeholder 2"/>
          <p:cNvSpPr>
            <a:spLocks noGrp="1"/>
          </p:cNvSpPr>
          <p:nvPr>
            <p:ph idx="1"/>
          </p:nvPr>
        </p:nvSpPr>
        <p:spPr/>
        <p:txBody>
          <a:bodyPr/>
          <a:lstStyle/>
          <a:p>
            <a:r>
              <a:rPr lang="en-US" dirty="0" smtClean="0"/>
              <a:t>Sets default requesting </a:t>
            </a:r>
            <a:r>
              <a:rPr lang="en-US" dirty="0"/>
              <a:t>&amp; pickup point </a:t>
            </a:r>
            <a:r>
              <a:rPr lang="en-US" dirty="0" smtClean="0"/>
              <a:t>behavior for </a:t>
            </a:r>
            <a:r>
              <a:rPr lang="en-US" dirty="0"/>
              <a:t>on shelf </a:t>
            </a:r>
            <a:r>
              <a:rPr lang="en-US" dirty="0" smtClean="0"/>
              <a:t>materials by location type</a:t>
            </a:r>
            <a:endParaRPr lang="en-US" dirty="0"/>
          </a:p>
          <a:p>
            <a:r>
              <a:rPr lang="en-US" dirty="0"/>
              <a:t>Example: all Limited location items are not allowed to have on shelf requests (holds)  </a:t>
            </a:r>
          </a:p>
          <a:p>
            <a:endParaRPr lang="en-US" dirty="0"/>
          </a:p>
          <a:p>
            <a:endParaRPr lang="en-US" dirty="0"/>
          </a:p>
          <a:p>
            <a:r>
              <a:rPr lang="en-US" dirty="0" smtClean="0"/>
              <a:t>May </a:t>
            </a:r>
            <a:r>
              <a:rPr lang="en-US" dirty="0"/>
              <a:t>be overridden for specific users via the On Shelf Request Policy column of the Policies, TOU &amp; Rules Tab</a:t>
            </a:r>
          </a:p>
          <a:p>
            <a:r>
              <a:rPr lang="en-US" dirty="0" smtClean="0"/>
              <a:t>Example</a:t>
            </a:r>
            <a:r>
              <a:rPr lang="en-US" dirty="0"/>
              <a:t>: Staff are able to place holds for on shelf items in the Limited locations</a:t>
            </a:r>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26" y="2523641"/>
            <a:ext cx="6443663" cy="80486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78" y="5644790"/>
            <a:ext cx="2638425" cy="63593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660" y="5423188"/>
            <a:ext cx="2867025" cy="95854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280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Fulfillment Tab – Patron Types</a:t>
            </a:r>
            <a:endParaRPr lang="en-US" dirty="0"/>
          </a:p>
        </p:txBody>
      </p:sp>
      <p:sp>
        <p:nvSpPr>
          <p:cNvPr id="3" name="Content Placeholder 2"/>
          <p:cNvSpPr>
            <a:spLocks noGrp="1"/>
          </p:cNvSpPr>
          <p:nvPr>
            <p:ph idx="1"/>
          </p:nvPr>
        </p:nvSpPr>
        <p:spPr/>
        <p:txBody>
          <a:bodyPr>
            <a:normAutofit fontScale="92500" lnSpcReduction="10000"/>
          </a:bodyPr>
          <a:lstStyle/>
          <a:p>
            <a:pPr marL="228600" lvl="1">
              <a:lnSpc>
                <a:spcPct val="110000"/>
              </a:lnSpc>
            </a:pPr>
            <a:r>
              <a:rPr lang="en-US" sz="2800" dirty="0"/>
              <a:t>Groups together User Groups and works with Location Type to determine lending policies</a:t>
            </a:r>
          </a:p>
          <a:p>
            <a:pPr marL="228600" lvl="1">
              <a:lnSpc>
                <a:spcPct val="110000"/>
              </a:lnSpc>
            </a:pPr>
            <a:endParaRPr lang="en-US" sz="2800" dirty="0"/>
          </a:p>
          <a:p>
            <a:pPr marL="228600" lvl="1">
              <a:lnSpc>
                <a:spcPct val="110000"/>
              </a:lnSpc>
            </a:pPr>
            <a:r>
              <a:rPr lang="en-US" sz="2800" dirty="0"/>
              <a:t>Max of 4 (</a:t>
            </a:r>
            <a:r>
              <a:rPr lang="en-US" sz="2800" dirty="0">
                <a:solidFill>
                  <a:srgbClr val="FF0000"/>
                </a:solidFill>
              </a:rPr>
              <a:t>just for </a:t>
            </a:r>
            <a:r>
              <a:rPr lang="en-US" sz="2800" dirty="0" err="1">
                <a:solidFill>
                  <a:srgbClr val="FF0000"/>
                </a:solidFill>
              </a:rPr>
              <a:t>Config</a:t>
            </a:r>
            <a:r>
              <a:rPr lang="en-US" sz="2800" dirty="0">
                <a:solidFill>
                  <a:srgbClr val="FF0000"/>
                </a:solidFill>
              </a:rPr>
              <a:t> Form</a:t>
            </a:r>
            <a:r>
              <a:rPr lang="en-US" sz="2800" dirty="0"/>
              <a:t>)</a:t>
            </a:r>
          </a:p>
          <a:p>
            <a:pPr marL="228600" lvl="1">
              <a:lnSpc>
                <a:spcPct val="110000"/>
              </a:lnSpc>
            </a:pPr>
            <a:endParaRPr lang="en-US" sz="2800" dirty="0"/>
          </a:p>
          <a:p>
            <a:pPr marL="228600" lvl="1">
              <a:lnSpc>
                <a:spcPct val="110000"/>
              </a:lnSpc>
            </a:pPr>
            <a:r>
              <a:rPr lang="en-US" sz="2800" dirty="0"/>
              <a:t>Populates the Patron Type field in the Users Tab &amp; the Policies, TOU and Rules tab</a:t>
            </a:r>
          </a:p>
          <a:p>
            <a:pPr marL="228600" lvl="1">
              <a:lnSpc>
                <a:spcPct val="110000"/>
              </a:lnSpc>
            </a:pPr>
            <a:endParaRPr lang="en-US" sz="2800" dirty="0"/>
          </a:p>
          <a:p>
            <a:pPr marL="228600" lvl="1">
              <a:lnSpc>
                <a:spcPct val="110000"/>
              </a:lnSpc>
            </a:pPr>
            <a:r>
              <a:rPr lang="en-US" sz="2800" dirty="0"/>
              <a:t>Users Tab maps Patron Groups to Patron Type </a:t>
            </a:r>
          </a:p>
          <a:p>
            <a:pPr marL="228600" lvl="1">
              <a:lnSpc>
                <a:spcPct val="110000"/>
              </a:lnSpc>
            </a:pPr>
            <a:endParaRPr lang="en-US" sz="2800" dirty="0"/>
          </a:p>
          <a:p>
            <a:pPr marL="228600" lvl="1">
              <a:lnSpc>
                <a:spcPct val="110000"/>
              </a:lnSpc>
            </a:pPr>
            <a:r>
              <a:rPr lang="en-US" sz="2800" dirty="0"/>
              <a:t>Choose name from drop-down – or enter something of your choosing</a:t>
            </a:r>
          </a:p>
          <a:p>
            <a:pPr marL="685800" lvl="2">
              <a:lnSpc>
                <a:spcPct val="110000"/>
              </a:lnSpc>
            </a:pPr>
            <a:r>
              <a:rPr lang="en-US" sz="2600" dirty="0"/>
              <a:t>Examples: Faculty, Staff, Students, Visitors</a:t>
            </a:r>
          </a:p>
          <a:p>
            <a:pPr marL="690563" lvl="1"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1079310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Fulfillment Tab – Item Exception Types</a:t>
            </a:r>
            <a:endParaRPr lang="en-US" dirty="0"/>
          </a:p>
        </p:txBody>
      </p:sp>
      <p:sp>
        <p:nvSpPr>
          <p:cNvPr id="3" name="Content Placeholder 2"/>
          <p:cNvSpPr>
            <a:spLocks noGrp="1"/>
          </p:cNvSpPr>
          <p:nvPr>
            <p:ph idx="1"/>
          </p:nvPr>
        </p:nvSpPr>
        <p:spPr/>
        <p:txBody>
          <a:bodyPr/>
          <a:lstStyle/>
          <a:p>
            <a:pPr marL="228600" lvl="1"/>
            <a:endParaRPr lang="en-US" sz="2600" dirty="0" smtClean="0"/>
          </a:p>
          <a:p>
            <a:pPr marL="228600" lvl="1"/>
            <a:r>
              <a:rPr lang="en-US" sz="2600" dirty="0" smtClean="0"/>
              <a:t>Max </a:t>
            </a:r>
            <a:r>
              <a:rPr lang="en-US" sz="2600" dirty="0"/>
              <a:t>of 5 (</a:t>
            </a:r>
            <a:r>
              <a:rPr lang="en-US" sz="2600" dirty="0">
                <a:solidFill>
                  <a:srgbClr val="FF0000"/>
                </a:solidFill>
              </a:rPr>
              <a:t>just for </a:t>
            </a:r>
            <a:r>
              <a:rPr lang="en-US" sz="2600" dirty="0" err="1">
                <a:solidFill>
                  <a:srgbClr val="FF0000"/>
                </a:solidFill>
              </a:rPr>
              <a:t>Config</a:t>
            </a:r>
            <a:r>
              <a:rPr lang="en-US" sz="2600" dirty="0">
                <a:solidFill>
                  <a:srgbClr val="FF0000"/>
                </a:solidFill>
              </a:rPr>
              <a:t> Form</a:t>
            </a:r>
            <a:r>
              <a:rPr lang="en-US" sz="2600" dirty="0"/>
              <a:t>)</a:t>
            </a:r>
          </a:p>
          <a:p>
            <a:pPr marL="228600" lvl="1"/>
            <a:endParaRPr lang="en-US" sz="2600" dirty="0"/>
          </a:p>
          <a:p>
            <a:pPr marL="228600" lvl="1"/>
            <a:r>
              <a:rPr lang="en-US" sz="2600" dirty="0"/>
              <a:t>Used to create exceptions to normal fulfillment (lending and requesting) rules</a:t>
            </a:r>
          </a:p>
          <a:p>
            <a:pPr marL="228600" lvl="1"/>
            <a:endParaRPr lang="en-US" sz="2600" dirty="0"/>
          </a:p>
          <a:p>
            <a:pPr marL="228600" lvl="1"/>
            <a:r>
              <a:rPr lang="en-US" sz="2600" dirty="0"/>
              <a:t>Populates drop-downs in Item Policies Tab and Policies TOU &amp; Rules Tab</a:t>
            </a:r>
          </a:p>
          <a:p>
            <a:pPr marL="228600" lvl="1"/>
            <a:endParaRPr lang="en-US" sz="2600" dirty="0"/>
          </a:p>
          <a:p>
            <a:pPr marL="228600" lvl="1"/>
            <a:r>
              <a:rPr lang="en-US" sz="2600" dirty="0"/>
              <a:t>Item Policies Tab maps these exceptions to item codes</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2636912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Exceptions</a:t>
            </a:r>
          </a:p>
        </p:txBody>
      </p:sp>
      <p:sp>
        <p:nvSpPr>
          <p:cNvPr id="3" name="Content Placeholder 2"/>
          <p:cNvSpPr>
            <a:spLocks noGrp="1"/>
          </p:cNvSpPr>
          <p:nvPr>
            <p:ph idx="1"/>
          </p:nvPr>
        </p:nvSpPr>
        <p:spPr>
          <a:xfrm>
            <a:off x="414044" y="752604"/>
            <a:ext cx="8282085" cy="5790995"/>
          </a:xfrm>
        </p:spPr>
        <p:txBody>
          <a:bodyPr/>
          <a:lstStyle/>
          <a:p>
            <a:pPr marL="228600" lvl="1">
              <a:defRPr/>
            </a:pPr>
            <a:r>
              <a:rPr lang="en-US" sz="2600" dirty="0"/>
              <a:t>In Fulfillment Tab, indicate the Item Exception Types</a:t>
            </a:r>
          </a:p>
          <a:p>
            <a:pPr marL="228600" lvl="1">
              <a:defRPr/>
            </a:pPr>
            <a:endParaRPr lang="en-US" sz="2600" dirty="0"/>
          </a:p>
          <a:p>
            <a:pPr marL="228600" lvl="1">
              <a:defRPr/>
            </a:pPr>
            <a:endParaRPr lang="en-US" sz="2600" dirty="0"/>
          </a:p>
          <a:p>
            <a:pPr marL="228600" lvl="1">
              <a:defRPr/>
            </a:pPr>
            <a:endParaRPr lang="en-US" sz="2600" dirty="0"/>
          </a:p>
          <a:p>
            <a:pPr marL="228600" lvl="1">
              <a:defRPr/>
            </a:pPr>
            <a:r>
              <a:rPr lang="en-US" sz="2600" dirty="0" smtClean="0"/>
              <a:t>In </a:t>
            </a:r>
            <a:r>
              <a:rPr lang="en-US" sz="2600" dirty="0"/>
              <a:t>Item Policies Tab, translate Item Code and Item Description to the Exception</a:t>
            </a:r>
          </a:p>
          <a:p>
            <a:pPr marL="228600" lvl="1">
              <a:defRPr/>
            </a:pPr>
            <a:endParaRPr lang="en-US" sz="2600" dirty="0" smtClean="0"/>
          </a:p>
          <a:p>
            <a:pPr marL="228600" lvl="1">
              <a:defRPr/>
            </a:pPr>
            <a:endParaRPr lang="en-US" sz="2600" dirty="0"/>
          </a:p>
          <a:p>
            <a:pPr marL="228600" lvl="1">
              <a:defRPr/>
            </a:pPr>
            <a:endParaRPr lang="en-US" sz="2600" dirty="0" smtClean="0"/>
          </a:p>
          <a:p>
            <a:pPr marL="228600" lvl="1">
              <a:defRPr/>
            </a:pPr>
            <a:endParaRPr lang="en-US" sz="2600" dirty="0"/>
          </a:p>
          <a:p>
            <a:pPr marL="228600" lvl="1">
              <a:defRPr/>
            </a:pPr>
            <a:r>
              <a:rPr lang="en-US" sz="2600" dirty="0"/>
              <a:t>In TOU Tab, enter the lending </a:t>
            </a:r>
            <a:r>
              <a:rPr lang="en-US" sz="2600" dirty="0" smtClean="0"/>
              <a:t>policies</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218" y="1160312"/>
            <a:ext cx="2323206" cy="1198279"/>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299" y="2939077"/>
            <a:ext cx="3133725" cy="17145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34" y="5275040"/>
            <a:ext cx="7791450" cy="117157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302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Renew</a:t>
            </a:r>
          </a:p>
        </p:txBody>
      </p:sp>
      <p:sp>
        <p:nvSpPr>
          <p:cNvPr id="3" name="Content Placeholder 2"/>
          <p:cNvSpPr>
            <a:spLocks noGrp="1"/>
          </p:cNvSpPr>
          <p:nvPr>
            <p:ph idx="1"/>
          </p:nvPr>
        </p:nvSpPr>
        <p:spPr/>
        <p:txBody>
          <a:bodyPr/>
          <a:lstStyle/>
          <a:p>
            <a:r>
              <a:rPr lang="en-US" dirty="0"/>
              <a:t>Defined by </a:t>
            </a:r>
            <a:r>
              <a:rPr lang="en-US" dirty="0" smtClean="0"/>
              <a:t>library, </a:t>
            </a:r>
            <a:r>
              <a:rPr lang="en-US" dirty="0"/>
              <a:t>user </a:t>
            </a:r>
            <a:r>
              <a:rPr lang="en-US" dirty="0" smtClean="0"/>
              <a:t>group &amp;/or combination</a:t>
            </a:r>
            <a:endParaRPr lang="en-US" dirty="0"/>
          </a:p>
          <a:p>
            <a:endParaRPr lang="en-US" dirty="0" smtClean="0"/>
          </a:p>
          <a:p>
            <a:r>
              <a:rPr lang="en-US" dirty="0" smtClean="0"/>
              <a:t>General </a:t>
            </a:r>
            <a:r>
              <a:rPr lang="en-US" dirty="0"/>
              <a:t>Tab “auto_renew_loan_days” enter number of days before due date when courtesy notice is generated </a:t>
            </a:r>
            <a:r>
              <a:rPr lang="en-US" dirty="0" smtClean="0"/>
              <a:t>or </a:t>
            </a:r>
            <a:r>
              <a:rPr lang="en-US" dirty="0"/>
              <a:t>auto renewal occurs</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86" y="3632777"/>
            <a:ext cx="8686800" cy="264795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81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Overdue &amp; Lost </a:t>
            </a:r>
            <a:r>
              <a:rPr lang="en-US" dirty="0"/>
              <a:t>Loan Rules</a:t>
            </a:r>
          </a:p>
        </p:txBody>
      </p:sp>
      <p:sp>
        <p:nvSpPr>
          <p:cNvPr id="3" name="Content Placeholder 2"/>
          <p:cNvSpPr>
            <a:spLocks noGrp="1"/>
          </p:cNvSpPr>
          <p:nvPr>
            <p:ph idx="1"/>
          </p:nvPr>
        </p:nvSpPr>
        <p:spPr/>
        <p:txBody>
          <a:bodyPr/>
          <a:lstStyle/>
          <a:p>
            <a:pPr marL="228600" lvl="1"/>
            <a:r>
              <a:rPr lang="en-US" sz="2600" dirty="0"/>
              <a:t>Defines if and when loans are automatically marked as lost</a:t>
            </a:r>
          </a:p>
          <a:p>
            <a:pPr marL="228600" lvl="1"/>
            <a:r>
              <a:rPr lang="en-US" sz="2600" dirty="0"/>
              <a:t>Can define multiple profiles by library, patron type, or combination of both</a:t>
            </a:r>
          </a:p>
          <a:p>
            <a:pPr marL="228600" lvl="1"/>
            <a:r>
              <a:rPr lang="en-US" sz="2600" dirty="0"/>
              <a:t>Each profile determines when notification is sent or item is changed to lost, and how patron is notified</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413" y="3163014"/>
            <a:ext cx="6643211" cy="290988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50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Recalls</a:t>
            </a:r>
          </a:p>
        </p:txBody>
      </p:sp>
      <p:sp>
        <p:nvSpPr>
          <p:cNvPr id="3" name="Content Placeholder 2"/>
          <p:cNvSpPr>
            <a:spLocks noGrp="1"/>
          </p:cNvSpPr>
          <p:nvPr>
            <p:ph idx="1"/>
          </p:nvPr>
        </p:nvSpPr>
        <p:spPr/>
        <p:txBody>
          <a:bodyPr/>
          <a:lstStyle/>
          <a:p>
            <a:endParaRPr lang="en-US" dirty="0" smtClean="0"/>
          </a:p>
          <a:p>
            <a:r>
              <a:rPr lang="en-US" dirty="0" smtClean="0"/>
              <a:t>Indicate </a:t>
            </a:r>
            <a:r>
              <a:rPr lang="en-US" dirty="0"/>
              <a:t>which system actions should trigger a recall if a requested item is currently on loan. </a:t>
            </a:r>
          </a:p>
          <a:p>
            <a:endParaRPr lang="en-US" dirty="0"/>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238875" cy="26670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31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Preferences</a:t>
            </a:r>
          </a:p>
        </p:txBody>
      </p:sp>
      <p:sp>
        <p:nvSpPr>
          <p:cNvPr id="3" name="Content Placeholder 2"/>
          <p:cNvSpPr>
            <a:spLocks noGrp="1"/>
          </p:cNvSpPr>
          <p:nvPr>
            <p:ph idx="1"/>
          </p:nvPr>
        </p:nvSpPr>
        <p:spPr/>
        <p:txBody>
          <a:bodyPr/>
          <a:lstStyle/>
          <a:p>
            <a:endParaRPr lang="en-US" dirty="0" smtClean="0"/>
          </a:p>
          <a:p>
            <a:r>
              <a:rPr lang="en-US" dirty="0" smtClean="0"/>
              <a:t>Define </a:t>
            </a:r>
            <a:r>
              <a:rPr lang="en-US" dirty="0"/>
              <a:t>whether system generated blocks may be overridden (and by whom) or handled automatically</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19</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971800"/>
            <a:ext cx="8762999" cy="25146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33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Copyright Statement</a:t>
            </a:r>
            <a:endParaRPr lang="en-US" dirty="0"/>
          </a:p>
        </p:txBody>
      </p:sp>
      <p:sp>
        <p:nvSpPr>
          <p:cNvPr id="5" name="Content Placeholder 4"/>
          <p:cNvSpPr>
            <a:spLocks noGrp="1"/>
          </p:cNvSpPr>
          <p:nvPr>
            <p:ph idx="1"/>
          </p:nvPr>
        </p:nvSpPr>
        <p:spPr/>
        <p:txBody>
          <a:bodyPr>
            <a:normAutofit fontScale="55000" lnSpcReduction="20000"/>
          </a:bodyPr>
          <a:lstStyle/>
          <a:p>
            <a:pPr algn="just">
              <a:lnSpc>
                <a:spcPct val="105000"/>
              </a:lnSpc>
              <a:spcBef>
                <a:spcPct val="0"/>
              </a:spcBef>
            </a:pPr>
            <a:r>
              <a:rPr lang="en-US" altLang="ko-KR"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dirty="0">
              <a:solidFill>
                <a:srgbClr val="3E4C56"/>
              </a:solidFill>
              <a:ea typeface="Gulim" pitchFamily="34" charset="-127"/>
            </a:endParaRPr>
          </a:p>
          <a:p>
            <a:pPr>
              <a:lnSpc>
                <a:spcPct val="105000"/>
              </a:lnSpc>
              <a:spcBef>
                <a:spcPct val="0"/>
              </a:spcBef>
            </a:pPr>
            <a:r>
              <a:rPr lang="en-US" altLang="ko-KR" dirty="0">
                <a:solidFill>
                  <a:srgbClr val="3E4C56"/>
                </a:solidFill>
                <a:ea typeface="Gulim" pitchFamily="34" charset="-127"/>
              </a:rPr>
              <a:t>TRADEMARKS </a:t>
            </a:r>
            <a:br>
              <a:rPr lang="en-US" altLang="ko-KR" dirty="0">
                <a:solidFill>
                  <a:srgbClr val="3E4C56"/>
                </a:solidFill>
                <a:ea typeface="Gulim" pitchFamily="34" charset="-127"/>
              </a:rPr>
            </a:br>
            <a:r>
              <a:rPr lang="en-US" altLang="ko-KR" dirty="0">
                <a:solidFill>
                  <a:srgbClr val="3E4C56"/>
                </a:solidFill>
                <a:ea typeface="Gulim" pitchFamily="34" charset="-127"/>
              </a:rPr>
              <a:t>Ex Libris, the Ex Libris logo, Aleph, Alma,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nSpc>
                <a:spcPct val="105000"/>
              </a:lnSpc>
              <a:spcBef>
                <a:spcPct val="0"/>
              </a:spcBef>
            </a:pPr>
            <a:endParaRPr lang="en-US" altLang="ko-KR" dirty="0">
              <a:solidFill>
                <a:srgbClr val="3E4C56"/>
              </a:solidFill>
              <a:ea typeface="Gulim" pitchFamily="34" charset="-127"/>
            </a:endParaRPr>
          </a:p>
          <a:p>
            <a:pPr>
              <a:lnSpc>
                <a:spcPct val="105000"/>
              </a:lnSpc>
              <a:spcBef>
                <a:spcPct val="0"/>
              </a:spcBef>
            </a:pPr>
            <a:r>
              <a:rPr lang="en-US" altLang="ko-KR" dirty="0">
                <a:solidFill>
                  <a:srgbClr val="3E4C56"/>
                </a:solidFill>
                <a:ea typeface="Gulim" pitchFamily="34" charset="-127"/>
              </a:rPr>
              <a:t>DISCLAIMER </a:t>
            </a:r>
            <a:br>
              <a:rPr lang="en-US" altLang="ko-KR" dirty="0">
                <a:solidFill>
                  <a:srgbClr val="3E4C56"/>
                </a:solidFill>
                <a:ea typeface="Gulim" pitchFamily="34" charset="-127"/>
              </a:rPr>
            </a:br>
            <a:r>
              <a:rPr lang="en-US" altLang="ko-KR"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spcBef>
                <a:spcPct val="0"/>
              </a:spcBef>
            </a:pPr>
            <a:endParaRPr lang="en-US" altLang="ko-KR" dirty="0">
              <a:solidFill>
                <a:srgbClr val="3E4C56"/>
              </a:solidFill>
              <a:ea typeface="Gulim" pitchFamily="34" charset="-127"/>
            </a:endParaRPr>
          </a:p>
          <a:p>
            <a:pPr algn="just">
              <a:lnSpc>
                <a:spcPct val="105000"/>
              </a:lnSpc>
              <a:spcBef>
                <a:spcPct val="0"/>
              </a:spcBef>
            </a:pPr>
            <a:r>
              <a:rPr lang="en-US" altLang="ko-KR"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dirty="0">
              <a:solidFill>
                <a:srgbClr val="3E4C56"/>
              </a:solidFill>
              <a:ea typeface="MS PGothic" pitchFamily="34" charset="-128"/>
            </a:endParaRPr>
          </a:p>
          <a:p>
            <a:pPr algn="just">
              <a:lnSpc>
                <a:spcPct val="80000"/>
              </a:lnSpc>
              <a:spcBef>
                <a:spcPct val="0"/>
              </a:spcBef>
            </a:pPr>
            <a:r>
              <a:rPr lang="en-US" dirty="0">
                <a:solidFill>
                  <a:srgbClr val="3E4C56"/>
                </a:solidFill>
                <a:ea typeface="MS PGothic" pitchFamily="34" charset="-128"/>
              </a:rPr>
              <a:t>© Ex Libris Ltd., 2015</a:t>
            </a:r>
          </a:p>
          <a:p>
            <a:pPr marL="0" indent="0">
              <a:buNone/>
            </a:pP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59262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Pickup Configuration</a:t>
            </a:r>
            <a:endParaRPr lang="en-US" dirty="0"/>
          </a:p>
        </p:txBody>
      </p:sp>
      <p:sp>
        <p:nvSpPr>
          <p:cNvPr id="3" name="Content Placeholder 2"/>
          <p:cNvSpPr>
            <a:spLocks noGrp="1"/>
          </p:cNvSpPr>
          <p:nvPr>
            <p:ph idx="1"/>
          </p:nvPr>
        </p:nvSpPr>
        <p:spPr/>
        <p:txBody>
          <a:bodyPr/>
          <a:lstStyle/>
          <a:p>
            <a:r>
              <a:rPr lang="en-US" dirty="0" smtClean="0"/>
              <a:t>Defines which </a:t>
            </a:r>
            <a:r>
              <a:rPr lang="en-US" dirty="0"/>
              <a:t>request types </a:t>
            </a:r>
            <a:r>
              <a:rPr lang="en-US" dirty="0" smtClean="0"/>
              <a:t>:</a:t>
            </a:r>
          </a:p>
          <a:p>
            <a:pPr lvl="1">
              <a:buFont typeface="Courier New" panose="02070309020205020404" pitchFamily="49" charset="0"/>
              <a:buChar char="o"/>
            </a:pPr>
            <a:r>
              <a:rPr lang="en-US" dirty="0" smtClean="0"/>
              <a:t>show in the “Pick From Shelf” list</a:t>
            </a:r>
          </a:p>
          <a:p>
            <a:pPr lvl="1">
              <a:buFont typeface="Courier New" panose="02070309020205020404" pitchFamily="49" charset="0"/>
              <a:buChar char="o"/>
            </a:pPr>
            <a:r>
              <a:rPr lang="en-US" dirty="0" smtClean="0"/>
              <a:t>Are considered missing when they expire</a:t>
            </a:r>
          </a:p>
          <a:p>
            <a:pPr lvl="1">
              <a:buFont typeface="Courier New" panose="02070309020205020404" pitchFamily="49" charset="0"/>
              <a:buChar char="o"/>
            </a:pPr>
            <a:r>
              <a:rPr lang="en-US" dirty="0" smtClean="0"/>
              <a:t>How long a request can be on the Pick From Shelf list</a:t>
            </a:r>
          </a:p>
        </p:txBody>
      </p:sp>
      <p:sp>
        <p:nvSpPr>
          <p:cNvPr id="4" name="Slide Number Placeholder 3"/>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140800" y="2823809"/>
            <a:ext cx="8828571" cy="1385714"/>
          </a:xfrm>
          <a:prstGeom prst="rect">
            <a:avLst/>
          </a:prstGeom>
          <a:ln>
            <a:solidFill>
              <a:schemeClr val="bg1">
                <a:lumMod val="75000"/>
              </a:schemeClr>
            </a:solidFill>
          </a:ln>
        </p:spPr>
      </p:pic>
    </p:spTree>
    <p:extLst>
      <p:ext uri="{BB962C8B-B14F-4D97-AF65-F5344CB8AC3E}">
        <p14:creationId xmlns:p14="http://schemas.microsoft.com/office/powerpoint/2010/main" val="236997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 tab</a:t>
            </a:r>
          </a:p>
        </p:txBody>
      </p:sp>
      <p:sp>
        <p:nvSpPr>
          <p:cNvPr id="3" name="Content Placeholder 2"/>
          <p:cNvSpPr>
            <a:spLocks noGrp="1"/>
          </p:cNvSpPr>
          <p:nvPr>
            <p:ph idx="1"/>
          </p:nvPr>
        </p:nvSpPr>
        <p:spPr/>
        <p:txBody>
          <a:bodyPr/>
          <a:lstStyle/>
          <a:p>
            <a:pPr marL="457200" lvl="1" indent="0">
              <a:lnSpc>
                <a:spcPct val="95000"/>
              </a:lnSpc>
              <a:buNone/>
              <a:defRPr/>
            </a:pPr>
            <a:endParaRPr lang="en-US" dirty="0">
              <a:latin typeface="Calibri" panose="020F0502020204030204" pitchFamily="34" charset="0"/>
              <a:cs typeface="Calibri" panose="020F0502020204030204" pitchFamily="34" charset="0"/>
            </a:endParaRPr>
          </a:p>
          <a:p>
            <a:pPr marL="231775" lvl="1" indent="-231775">
              <a:lnSpc>
                <a:spcPct val="95000"/>
              </a:lnSpc>
              <a:buNone/>
              <a:defRPr/>
            </a:pPr>
            <a:r>
              <a:rPr lang="en-US" dirty="0">
                <a:latin typeface="Calibri" panose="020F0502020204030204" pitchFamily="34" charset="0"/>
                <a:cs typeface="Calibri" panose="020F0502020204030204" pitchFamily="34" charset="0"/>
              </a:rPr>
              <a:t>1. Libraries </a:t>
            </a:r>
          </a:p>
          <a:p>
            <a:pPr marL="579438" lvl="1" indent="-342900">
              <a:lnSpc>
                <a:spcPct val="95000"/>
              </a:lnSpc>
              <a:defRPr/>
            </a:pPr>
            <a:r>
              <a:rPr lang="en-US" dirty="0">
                <a:latin typeface="Calibri" panose="020F0502020204030204" pitchFamily="34" charset="0"/>
                <a:cs typeface="Calibri" panose="020F0502020204030204" pitchFamily="34" charset="0"/>
              </a:rPr>
              <a:t>Code and Name must be present</a:t>
            </a:r>
          </a:p>
          <a:p>
            <a:pPr marL="579438" lvl="1" indent="-342900">
              <a:lnSpc>
                <a:spcPct val="95000"/>
              </a:lnSpc>
              <a:defRPr/>
            </a:pPr>
            <a:r>
              <a:rPr lang="en-US" dirty="0">
                <a:latin typeface="Calibri" panose="020F0502020204030204" pitchFamily="34" charset="0"/>
                <a:cs typeface="Calibri" panose="020F0502020204030204" pitchFamily="34" charset="0"/>
              </a:rPr>
              <a:t>Prepopulated from Migration Form</a:t>
            </a:r>
          </a:p>
          <a:p>
            <a:pPr marL="579438" lvl="1" indent="-342900">
              <a:lnSpc>
                <a:spcPct val="95000"/>
              </a:lnSpc>
              <a:defRPr/>
            </a:pPr>
            <a:r>
              <a:rPr lang="en-US" dirty="0">
                <a:latin typeface="Calibri" panose="020F0502020204030204" pitchFamily="34" charset="0"/>
                <a:cs typeface="Calibri" panose="020F0502020204030204" pitchFamily="34" charset="0"/>
              </a:rPr>
              <a:t>Fill in address </a:t>
            </a:r>
            <a:r>
              <a:rPr lang="en-US" dirty="0" smtClean="0">
                <a:latin typeface="Calibri" panose="020F0502020204030204" pitchFamily="34" charset="0"/>
                <a:cs typeface="Calibri" panose="020F0502020204030204" pitchFamily="34" charset="0"/>
              </a:rPr>
              <a:t>only if library needs </a:t>
            </a:r>
            <a:r>
              <a:rPr lang="en-US" smtClean="0">
                <a:latin typeface="Calibri" panose="020F0502020204030204" pitchFamily="34" charset="0"/>
                <a:cs typeface="Calibri" panose="020F0502020204030204" pitchFamily="34" charset="0"/>
              </a:rPr>
              <a:t>an </a:t>
            </a:r>
            <a:r>
              <a:rPr lang="en-US" smtClean="0">
                <a:latin typeface="Calibri" panose="020F0502020204030204" pitchFamily="34" charset="0"/>
                <a:cs typeface="Calibri" panose="020F0502020204030204" pitchFamily="34" charset="0"/>
              </a:rPr>
              <a:t>additonal </a:t>
            </a:r>
            <a:r>
              <a:rPr lang="en-US" dirty="0" smtClean="0">
                <a:latin typeface="Calibri" panose="020F0502020204030204" pitchFamily="34" charset="0"/>
                <a:cs typeface="Calibri" panose="020F0502020204030204" pitchFamily="34" charset="0"/>
              </a:rPr>
              <a:t>address</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67943"/>
            <a:ext cx="8746671" cy="898071"/>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87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 Tab (cont.)</a:t>
            </a:r>
          </a:p>
        </p:txBody>
      </p:sp>
      <p:sp>
        <p:nvSpPr>
          <p:cNvPr id="3" name="Content Placeholder 2"/>
          <p:cNvSpPr>
            <a:spLocks noGrp="1"/>
          </p:cNvSpPr>
          <p:nvPr>
            <p:ph idx="1"/>
          </p:nvPr>
        </p:nvSpPr>
        <p:spPr/>
        <p:txBody>
          <a:bodyPr>
            <a:normAutofit/>
          </a:bodyPr>
          <a:lstStyle/>
          <a:p>
            <a:pPr marL="573088" lvl="1" indent="-573088">
              <a:lnSpc>
                <a:spcPct val="95000"/>
              </a:lnSpc>
              <a:buNone/>
              <a:defRPr/>
            </a:pPr>
            <a:r>
              <a:rPr lang="en-US" dirty="0" smtClean="0">
                <a:latin typeface="Verdana" pitchFamily="34" charset="0"/>
                <a:cs typeface="Times New Roman" pitchFamily="18" charset="0"/>
              </a:rPr>
              <a:t>Tips: </a:t>
            </a:r>
          </a:p>
          <a:p>
            <a:pPr marL="576263" lvl="1" indent="-342900">
              <a:lnSpc>
                <a:spcPct val="95000"/>
              </a:lnSpc>
              <a:buFontTx/>
              <a:buChar char="-"/>
              <a:defRPr/>
            </a:pPr>
            <a:r>
              <a:rPr lang="en-US" dirty="0" smtClean="0">
                <a:latin typeface="Verdana" pitchFamily="34" charset="0"/>
                <a:cs typeface="Times New Roman" pitchFamily="18" charset="0"/>
              </a:rPr>
              <a:t>Watch the yyyy-mm-dd date format!</a:t>
            </a:r>
          </a:p>
          <a:p>
            <a:pPr marL="576263" lvl="1" indent="-342900">
              <a:lnSpc>
                <a:spcPct val="95000"/>
              </a:lnSpc>
              <a:buFontTx/>
              <a:buChar char="-"/>
              <a:defRPr/>
            </a:pPr>
            <a:r>
              <a:rPr lang="en-US" dirty="0" smtClean="0">
                <a:latin typeface="Verdana" pitchFamily="34" charset="0"/>
                <a:cs typeface="Times New Roman" pitchFamily="18" charset="0"/>
              </a:rPr>
              <a:t>Enter in military time format</a:t>
            </a:r>
          </a:p>
          <a:p>
            <a:pPr marL="233363" lvl="1" indent="0">
              <a:lnSpc>
                <a:spcPct val="95000"/>
              </a:lnSpc>
              <a:buNone/>
              <a:defRPr/>
            </a:pPr>
            <a:endParaRPr lang="en-US" dirty="0" smtClean="0">
              <a:latin typeface="Verdana" pitchFamily="34" charset="0"/>
              <a:cs typeface="Times New Roman" pitchFamily="18" charset="0"/>
            </a:endParaRPr>
          </a:p>
          <a:p>
            <a:pPr marL="573088" lvl="1" indent="-573088">
              <a:lnSpc>
                <a:spcPct val="95000"/>
              </a:lnSpc>
              <a:buNone/>
              <a:defRPr/>
            </a:pPr>
            <a:r>
              <a:rPr lang="en-US" dirty="0" smtClean="0">
                <a:latin typeface="Verdana" pitchFamily="34" charset="0"/>
                <a:cs typeface="Times New Roman" pitchFamily="18" charset="0"/>
              </a:rPr>
              <a:t>2a</a:t>
            </a:r>
            <a:r>
              <a:rPr lang="en-US" dirty="0">
                <a:latin typeface="Verdana" pitchFamily="34" charset="0"/>
                <a:cs typeface="Times New Roman" pitchFamily="18" charset="0"/>
              </a:rPr>
              <a:t>. Standard open hours for every </a:t>
            </a:r>
            <a:r>
              <a:rPr lang="en-US" dirty="0" smtClean="0">
                <a:latin typeface="Verdana" pitchFamily="34" charset="0"/>
                <a:cs typeface="Times New Roman" pitchFamily="18" charset="0"/>
              </a:rPr>
              <a:t>library (including “Empty</a:t>
            </a:r>
            <a:r>
              <a:rPr lang="en-US" dirty="0" smtClean="0">
                <a:latin typeface="Verdana" pitchFamily="34" charset="0"/>
                <a:cs typeface="Times New Roman" pitchFamily="18" charset="0"/>
              </a:rPr>
              <a:t>”) </a:t>
            </a:r>
            <a:r>
              <a:rPr lang="en-US" dirty="0" smtClean="0">
                <a:latin typeface="Verdana" pitchFamily="34" charset="0"/>
                <a:cs typeface="Times New Roman" pitchFamily="18" charset="0"/>
              </a:rPr>
              <a:t>– must have or you can’t circ</a:t>
            </a:r>
            <a:r>
              <a:rPr lang="en-US" dirty="0">
                <a:latin typeface="Verdana" pitchFamily="34" charset="0"/>
                <a:cs typeface="Times New Roman" pitchFamily="18" charset="0"/>
              </a:rPr>
              <a:t>!</a:t>
            </a:r>
          </a:p>
          <a:p>
            <a:pPr marL="231775" lvl="1" indent="-231775">
              <a:lnSpc>
                <a:spcPct val="95000"/>
              </a:lnSpc>
              <a:buNone/>
              <a:defRPr/>
            </a:pPr>
            <a:endParaRPr lang="en-US" sz="1800" dirty="0">
              <a:latin typeface="Verdana" pitchFamily="34" charset="0"/>
              <a:cs typeface="Times New Roman" pitchFamily="18" charset="0"/>
            </a:endParaRPr>
          </a:p>
          <a:p>
            <a:pPr marL="573088" lvl="1" indent="-573088">
              <a:lnSpc>
                <a:spcPct val="95000"/>
              </a:lnSpc>
              <a:buNone/>
              <a:defRPr/>
            </a:pPr>
            <a:r>
              <a:rPr lang="en-US" dirty="0">
                <a:latin typeface="Verdana" pitchFamily="34" charset="0"/>
                <a:cs typeface="Times New Roman" pitchFamily="18" charset="0"/>
              </a:rPr>
              <a:t>2b. Exceptional open dates/hours </a:t>
            </a:r>
            <a:r>
              <a:rPr lang="en-US" dirty="0" smtClean="0">
                <a:latin typeface="Verdana" pitchFamily="34" charset="0"/>
                <a:cs typeface="Times New Roman" pitchFamily="18" charset="0"/>
              </a:rPr>
              <a:t>= days/hours you’ll be open when you’re normally closed</a:t>
            </a:r>
          </a:p>
          <a:p>
            <a:pPr marL="573088" lvl="1" indent="-573088">
              <a:lnSpc>
                <a:spcPct val="95000"/>
              </a:lnSpc>
              <a:buNone/>
              <a:defRPr/>
            </a:pPr>
            <a:endParaRPr lang="en-US" sz="1800" dirty="0">
              <a:latin typeface="Verdana" pitchFamily="34" charset="0"/>
              <a:cs typeface="Times New Roman" pitchFamily="18" charset="0"/>
            </a:endParaRPr>
          </a:p>
          <a:p>
            <a:pPr marL="573088" lvl="1" indent="-573088">
              <a:lnSpc>
                <a:spcPct val="95000"/>
              </a:lnSpc>
              <a:buNone/>
              <a:defRPr/>
            </a:pPr>
            <a:r>
              <a:rPr lang="en-US" dirty="0">
                <a:latin typeface="Verdana" pitchFamily="34" charset="0"/>
                <a:cs typeface="Times New Roman" pitchFamily="18" charset="0"/>
              </a:rPr>
              <a:t>2c. </a:t>
            </a:r>
            <a:r>
              <a:rPr lang="en-US" dirty="0" smtClean="0">
                <a:latin typeface="Verdana" pitchFamily="34" charset="0"/>
                <a:cs typeface="Times New Roman" pitchFamily="18" charset="0"/>
              </a:rPr>
              <a:t>Exceptional </a:t>
            </a:r>
            <a:r>
              <a:rPr lang="en-US" dirty="0">
                <a:latin typeface="Verdana" pitchFamily="34" charset="0"/>
                <a:cs typeface="Times New Roman" pitchFamily="18" charset="0"/>
              </a:rPr>
              <a:t>closed days/hours = </a:t>
            </a:r>
            <a:r>
              <a:rPr lang="en-US" dirty="0" smtClean="0">
                <a:latin typeface="Verdana" pitchFamily="34" charset="0"/>
                <a:cs typeface="Times New Roman" pitchFamily="18" charset="0"/>
              </a:rPr>
              <a:t>days/hours you’re closed when normally open – closed all day, enter just the date</a:t>
            </a:r>
          </a:p>
          <a:p>
            <a:pPr marL="573088" lvl="1" indent="-573088">
              <a:lnSpc>
                <a:spcPct val="95000"/>
              </a:lnSpc>
              <a:buNone/>
              <a:defRPr/>
            </a:pPr>
            <a:endParaRPr lang="en-US" sz="1800" dirty="0">
              <a:latin typeface="Verdana" pitchFamily="34" charset="0"/>
              <a:cs typeface="Times New Roman" pitchFamily="18" charset="0"/>
            </a:endParaRPr>
          </a:p>
          <a:p>
            <a:pPr marL="573088" indent="-573088">
              <a:buNone/>
            </a:pPr>
            <a:r>
              <a:rPr lang="en-US" sz="2400" dirty="0">
                <a:latin typeface="Verdana" pitchFamily="34" charset="0"/>
                <a:cs typeface="Times New Roman" pitchFamily="18" charset="0"/>
              </a:rPr>
              <a:t>2d. Enter any dates that you want to use as fixed due dates (e.g. End of Term</a:t>
            </a:r>
            <a:r>
              <a:rPr lang="en-US" sz="2400" dirty="0" smtClean="0">
                <a:latin typeface="Verdana" pitchFamily="34" charset="0"/>
                <a:cs typeface="Times New Roman" pitchFamily="18" charset="0"/>
              </a:rPr>
              <a:t>)</a:t>
            </a:r>
            <a:endParaRPr lang="en-US" sz="2400" dirty="0">
              <a:latin typeface="Verdana"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71675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 Tab (cont.)</a:t>
            </a:r>
          </a:p>
        </p:txBody>
      </p:sp>
      <p:sp>
        <p:nvSpPr>
          <p:cNvPr id="3" name="Content Placeholder 2"/>
          <p:cNvSpPr>
            <a:spLocks noGrp="1"/>
          </p:cNvSpPr>
          <p:nvPr>
            <p:ph idx="1"/>
          </p:nvPr>
        </p:nvSpPr>
        <p:spPr/>
        <p:txBody>
          <a:bodyPr/>
          <a:lstStyle/>
          <a:p>
            <a:pPr marL="6350" lvl="1" indent="0">
              <a:lnSpc>
                <a:spcPct val="95000"/>
              </a:lnSpc>
              <a:buNone/>
              <a:defRPr/>
            </a:pPr>
            <a:r>
              <a:rPr lang="en-US" dirty="0" smtClean="0">
                <a:latin typeface="Verdana" pitchFamily="34" charset="0"/>
                <a:cs typeface="Times New Roman" pitchFamily="18" charset="0"/>
              </a:rPr>
              <a:t>3. Circulation </a:t>
            </a:r>
            <a:r>
              <a:rPr lang="en-US" dirty="0">
                <a:latin typeface="Verdana" pitchFamily="34" charset="0"/>
                <a:cs typeface="Times New Roman" pitchFamily="18" charset="0"/>
              </a:rPr>
              <a:t>relationships between libraries</a:t>
            </a:r>
          </a:p>
          <a:p>
            <a:pPr marL="0" indent="0">
              <a:buNone/>
              <a:tabLst>
                <a:tab pos="463550" algn="l"/>
              </a:tabLst>
            </a:pPr>
            <a:r>
              <a:rPr lang="en-US" sz="1800" dirty="0"/>
              <a:t>	(used in multi-library institutions</a:t>
            </a:r>
            <a:r>
              <a:rPr lang="en-US" dirty="0"/>
              <a:t>)</a:t>
            </a:r>
          </a:p>
          <a:p>
            <a:pPr marL="403225" indent="0">
              <a:buNone/>
            </a:pPr>
            <a:r>
              <a:rPr lang="en-US" dirty="0"/>
              <a:t>By default, a library can deliver to and circulate for all other libraries  </a:t>
            </a:r>
          </a:p>
          <a:p>
            <a:pPr marL="403225" indent="0">
              <a:buNone/>
            </a:pPr>
            <a:endParaRPr lang="en-US" dirty="0"/>
          </a:p>
          <a:p>
            <a:pPr marL="403225" indent="0">
              <a:buNone/>
            </a:pPr>
            <a:r>
              <a:rPr lang="en-US" dirty="0" smtClean="0"/>
              <a:t>Enter library code for any library whose </a:t>
            </a:r>
            <a:r>
              <a:rPr lang="en-US" dirty="0"/>
              <a:t>materials can only be </a:t>
            </a:r>
            <a:r>
              <a:rPr lang="en-US" dirty="0" smtClean="0"/>
              <a:t>checked out and </a:t>
            </a:r>
            <a:r>
              <a:rPr lang="en-US" dirty="0"/>
              <a:t>returned at that </a:t>
            </a:r>
            <a:r>
              <a:rPr lang="en-US" dirty="0" smtClean="0"/>
              <a:t>library</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30" y="4215539"/>
            <a:ext cx="7671511" cy="165870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66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Printers Tab</a:t>
            </a:r>
          </a:p>
        </p:txBody>
      </p:sp>
      <p:sp>
        <p:nvSpPr>
          <p:cNvPr id="3" name="Content Placeholder 2"/>
          <p:cNvSpPr>
            <a:spLocks noGrp="1"/>
          </p:cNvSpPr>
          <p:nvPr>
            <p:ph idx="1"/>
          </p:nvPr>
        </p:nvSpPr>
        <p:spPr/>
        <p:txBody>
          <a:bodyPr/>
          <a:lstStyle/>
          <a:p>
            <a:r>
              <a:rPr lang="en-US" dirty="0" smtClean="0"/>
              <a:t>Alma supports </a:t>
            </a:r>
            <a:r>
              <a:rPr lang="en-US" dirty="0"/>
              <a:t>printing via </a:t>
            </a:r>
            <a:r>
              <a:rPr lang="en-US" dirty="0" smtClean="0"/>
              <a:t>e-mail</a:t>
            </a:r>
          </a:p>
          <a:p>
            <a:r>
              <a:rPr lang="en-US" dirty="0" smtClean="0"/>
              <a:t>In Alma “printing” = emailing</a:t>
            </a:r>
            <a:endParaRPr lang="en-US" dirty="0"/>
          </a:p>
          <a:p>
            <a:r>
              <a:rPr lang="en-US" dirty="0"/>
              <a:t>Each printer is configured with its own unique e-mail address. </a:t>
            </a:r>
          </a:p>
          <a:p>
            <a:endParaRPr lang="en-US" dirty="0"/>
          </a:p>
          <a:p>
            <a:endParaRPr lang="en-US" dirty="0"/>
          </a:p>
          <a:p>
            <a:r>
              <a:rPr lang="en-US" dirty="0"/>
              <a:t>Populates the Printer drop-down lists on the Circ Desks Tab </a:t>
            </a:r>
          </a:p>
          <a:p>
            <a:r>
              <a:rPr lang="en-US" dirty="0"/>
              <a:t>Note: </a:t>
            </a:r>
            <a:r>
              <a:rPr lang="en-US" dirty="0" smtClean="0"/>
              <a:t>For printers without email addresses, can </a:t>
            </a:r>
            <a:r>
              <a:rPr lang="en-US" dirty="0"/>
              <a:t>use Namtuk or Outlook printing rules </a:t>
            </a:r>
            <a:r>
              <a:rPr lang="en-US" dirty="0" smtClean="0"/>
              <a:t>to route emails for physical printing</a:t>
            </a:r>
            <a:endParaRPr lang="en-US" dirty="0"/>
          </a:p>
          <a:p>
            <a:r>
              <a:rPr lang="en-US" dirty="0"/>
              <a:t>Need help? Best source is Alma-L </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34" y="2568844"/>
            <a:ext cx="6648450" cy="5334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3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 Desks </a:t>
            </a:r>
            <a:r>
              <a:rPr lang="en-US" dirty="0" smtClean="0"/>
              <a:t>Tab</a:t>
            </a:r>
            <a:endParaRPr lang="en-US" dirty="0"/>
          </a:p>
        </p:txBody>
      </p:sp>
      <p:sp>
        <p:nvSpPr>
          <p:cNvPr id="3" name="Content Placeholder 2"/>
          <p:cNvSpPr>
            <a:spLocks noGrp="1"/>
          </p:cNvSpPr>
          <p:nvPr>
            <p:ph idx="1"/>
          </p:nvPr>
        </p:nvSpPr>
        <p:spPr/>
        <p:txBody>
          <a:bodyPr/>
          <a:lstStyle/>
          <a:p>
            <a:r>
              <a:rPr lang="en-US" dirty="0"/>
              <a:t>At circulation desks, items can be checked-in (returned), checked-out (loaned), and re-shelved</a:t>
            </a:r>
          </a:p>
          <a:p>
            <a:r>
              <a:rPr lang="en-US" dirty="0"/>
              <a:t>Best practice recommendation: use the default circulation desk (keep code &amp; name) as the main circulation desk for </a:t>
            </a:r>
            <a:r>
              <a:rPr lang="en-US" dirty="0" smtClean="0"/>
              <a:t>each </a:t>
            </a:r>
            <a:r>
              <a:rPr lang="en-US" dirty="0"/>
              <a:t>library </a:t>
            </a:r>
          </a:p>
          <a:p>
            <a:r>
              <a:rPr lang="en-US" dirty="0"/>
              <a:t>If required, define additional circulation desks </a:t>
            </a:r>
            <a:r>
              <a:rPr lang="en-US" dirty="0" smtClean="0"/>
              <a:t>for each library in </a:t>
            </a:r>
            <a:r>
              <a:rPr lang="en-US" dirty="0"/>
              <a:t>this </a:t>
            </a:r>
            <a:r>
              <a:rPr lang="en-US" dirty="0" smtClean="0"/>
              <a:t>tab </a:t>
            </a:r>
          </a:p>
          <a:p>
            <a:r>
              <a:rPr lang="en-US" dirty="0" smtClean="0"/>
              <a:t>See “</a:t>
            </a:r>
            <a:r>
              <a:rPr lang="en-US" dirty="0" err="1" smtClean="0"/>
              <a:t>Circ</a:t>
            </a:r>
            <a:r>
              <a:rPr lang="en-US" dirty="0" smtClean="0"/>
              <a:t> Desks Tab” section of the </a:t>
            </a:r>
            <a:r>
              <a:rPr lang="en-US" i="1" dirty="0" smtClean="0"/>
              <a:t>Configuration Form Guide </a:t>
            </a:r>
            <a:r>
              <a:rPr lang="en-US" dirty="0" smtClean="0"/>
              <a:t>for details on each option</a:t>
            </a:r>
            <a:endParaRPr lang="en-US" dirty="0"/>
          </a:p>
          <a:p>
            <a:r>
              <a:rPr lang="en-US" dirty="0"/>
              <a:t>Automatic </a:t>
            </a:r>
            <a:r>
              <a:rPr lang="en-US" dirty="0" smtClean="0"/>
              <a:t>(Pick Slip) Printing </a:t>
            </a:r>
            <a:r>
              <a:rPr lang="en-US" dirty="0"/>
              <a:t>Rules: fill in if you want individual </a:t>
            </a:r>
            <a:r>
              <a:rPr lang="en-US" dirty="0" smtClean="0"/>
              <a:t>Pick From Shelf </a:t>
            </a:r>
            <a:r>
              <a:rPr lang="en-US" dirty="0"/>
              <a:t>slips to </a:t>
            </a:r>
            <a:r>
              <a:rPr lang="en-US" dirty="0" smtClean="0"/>
              <a:t>print automatically (instead of using list) – one row for each circ desk</a:t>
            </a:r>
            <a:endParaRPr lang="en-US" dirty="0"/>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396280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tab </a:t>
            </a:r>
          </a:p>
        </p:txBody>
      </p:sp>
      <p:sp>
        <p:nvSpPr>
          <p:cNvPr id="3" name="Content Placeholder 2"/>
          <p:cNvSpPr>
            <a:spLocks noGrp="1"/>
          </p:cNvSpPr>
          <p:nvPr>
            <p:ph idx="1"/>
          </p:nvPr>
        </p:nvSpPr>
        <p:spPr/>
        <p:txBody>
          <a:bodyPr/>
          <a:lstStyle/>
          <a:p>
            <a:pPr marL="0" indent="0">
              <a:lnSpc>
                <a:spcPct val="95000"/>
              </a:lnSpc>
              <a:buNone/>
              <a:defRPr/>
            </a:pPr>
            <a:r>
              <a:rPr lang="en-US" dirty="0"/>
              <a:t>All locations must be represented – including those to be </a:t>
            </a:r>
            <a:r>
              <a:rPr lang="en-US" dirty="0" smtClean="0"/>
              <a:t>deleted </a:t>
            </a:r>
          </a:p>
          <a:p>
            <a:pPr marL="0" indent="0">
              <a:lnSpc>
                <a:spcPct val="95000"/>
              </a:lnSpc>
              <a:buNone/>
              <a:defRPr/>
            </a:pPr>
            <a:endParaRPr lang="en-US" dirty="0"/>
          </a:p>
          <a:p>
            <a:pPr marL="0" indent="0">
              <a:lnSpc>
                <a:spcPct val="95000"/>
              </a:lnSpc>
              <a:buNone/>
              <a:defRPr/>
            </a:pPr>
            <a:r>
              <a:rPr lang="en-US" dirty="0" smtClean="0"/>
              <a:t>Prepopulated </a:t>
            </a:r>
            <a:r>
              <a:rPr lang="en-US" dirty="0"/>
              <a:t>from Migration Form</a:t>
            </a:r>
          </a:p>
          <a:p>
            <a:pPr marL="0" indent="0">
              <a:lnSpc>
                <a:spcPct val="95000"/>
              </a:lnSpc>
              <a:buNone/>
              <a:defRPr/>
            </a:pPr>
            <a:endParaRPr lang="en-US" dirty="0"/>
          </a:p>
          <a:p>
            <a:pPr marL="0" indent="0">
              <a:lnSpc>
                <a:spcPct val="95000"/>
              </a:lnSpc>
              <a:buNone/>
              <a:defRPr/>
            </a:pPr>
            <a:r>
              <a:rPr lang="en-US" dirty="0"/>
              <a:t>The first four columns are mandatory: </a:t>
            </a:r>
          </a:p>
          <a:p>
            <a:pPr marL="0" indent="0">
              <a:lnSpc>
                <a:spcPct val="95000"/>
              </a:lnSpc>
              <a:buNone/>
              <a:defRPr/>
            </a:pPr>
            <a:r>
              <a:rPr lang="en-US" dirty="0"/>
              <a:t>A. Library code</a:t>
            </a:r>
          </a:p>
          <a:p>
            <a:pPr marL="0" indent="0">
              <a:lnSpc>
                <a:spcPct val="95000"/>
              </a:lnSpc>
              <a:buNone/>
              <a:defRPr/>
            </a:pPr>
            <a:r>
              <a:rPr lang="en-US" dirty="0"/>
              <a:t>B. Location code</a:t>
            </a:r>
          </a:p>
          <a:p>
            <a:pPr marL="0" indent="0">
              <a:lnSpc>
                <a:spcPct val="95000"/>
              </a:lnSpc>
              <a:buNone/>
              <a:defRPr/>
            </a:pPr>
            <a:r>
              <a:rPr lang="en-US" dirty="0"/>
              <a:t>C. Location Name </a:t>
            </a:r>
          </a:p>
          <a:p>
            <a:pPr marL="0" indent="0">
              <a:lnSpc>
                <a:spcPct val="95000"/>
              </a:lnSpc>
              <a:buNone/>
              <a:defRPr/>
            </a:pPr>
            <a:r>
              <a:rPr lang="en-US" dirty="0"/>
              <a:t>D. Location Type (becomes Fulfillment </a:t>
            </a:r>
            <a:r>
              <a:rPr lang="en-US" dirty="0" smtClean="0"/>
              <a:t>Unit – must match Location Types defined in Fulfillment Tab)</a:t>
            </a:r>
            <a:endParaRPr lang="en-US" dirty="0"/>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339577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Locations Tab, cont.</a:t>
            </a:r>
          </a:p>
        </p:txBody>
      </p:sp>
      <p:sp>
        <p:nvSpPr>
          <p:cNvPr id="3" name="Content Placeholder 2"/>
          <p:cNvSpPr>
            <a:spLocks noGrp="1"/>
          </p:cNvSpPr>
          <p:nvPr>
            <p:ph idx="1"/>
          </p:nvPr>
        </p:nvSpPr>
        <p:spPr/>
        <p:txBody>
          <a:bodyPr/>
          <a:lstStyle/>
          <a:p>
            <a:pPr marL="0" indent="0">
              <a:buNone/>
            </a:pPr>
            <a:r>
              <a:rPr lang="en-US" dirty="0"/>
              <a:t>Define:</a:t>
            </a:r>
          </a:p>
          <a:p>
            <a:pPr marL="458788" lvl="1">
              <a:buFont typeface="Courier New" panose="02070309020205020404" pitchFamily="49" charset="0"/>
              <a:buChar char="o"/>
            </a:pPr>
            <a:r>
              <a:rPr lang="en-US" dirty="0"/>
              <a:t>External name of location</a:t>
            </a:r>
          </a:p>
          <a:p>
            <a:pPr marL="458788" lvl="1">
              <a:buFont typeface="Courier New" panose="02070309020205020404" pitchFamily="49" charset="0"/>
              <a:buChar char="o"/>
            </a:pPr>
            <a:r>
              <a:rPr lang="en-US" dirty="0"/>
              <a:t>Circ desk</a:t>
            </a:r>
          </a:p>
          <a:p>
            <a:pPr marL="458788" lvl="1">
              <a:buFont typeface="Courier New" panose="02070309020205020404" pitchFamily="49" charset="0"/>
              <a:buChar char="o"/>
            </a:pPr>
            <a:r>
              <a:rPr lang="en-US" dirty="0"/>
              <a:t>Check out, check </a:t>
            </a:r>
            <a:r>
              <a:rPr lang="en-US" dirty="0" smtClean="0"/>
              <a:t>in, </a:t>
            </a:r>
            <a:r>
              <a:rPr lang="en-US" dirty="0"/>
              <a:t>reshelve</a:t>
            </a:r>
          </a:p>
          <a:p>
            <a:pPr marL="458788" lvl="1">
              <a:buFont typeface="Courier New" panose="02070309020205020404" pitchFamily="49" charset="0"/>
              <a:buChar char="o"/>
            </a:pPr>
            <a:r>
              <a:rPr lang="en-US" dirty="0"/>
              <a:t>Remote </a:t>
            </a:r>
            <a:r>
              <a:rPr lang="en-US" dirty="0" smtClean="0"/>
              <a:t>storage (defined lower in the tab)</a:t>
            </a:r>
            <a:endParaRPr lang="en-US" dirty="0"/>
          </a:p>
          <a:p>
            <a:pPr marL="458788" lvl="1">
              <a:buFont typeface="Courier New" panose="02070309020205020404" pitchFamily="49" charset="0"/>
              <a:buChar char="o"/>
            </a:pPr>
            <a:r>
              <a:rPr lang="en-US" dirty="0" smtClean="0"/>
              <a:t>If serves as a default acquisitions </a:t>
            </a:r>
            <a:r>
              <a:rPr lang="en-US" dirty="0"/>
              <a:t>location</a:t>
            </a:r>
          </a:p>
          <a:p>
            <a:pPr marL="458788" lvl="1">
              <a:buFont typeface="Courier New" panose="02070309020205020404" pitchFamily="49" charset="0"/>
              <a:buChar char="o"/>
            </a:pPr>
            <a:r>
              <a:rPr lang="en-US" dirty="0" smtClean="0"/>
              <a:t>Suppression</a:t>
            </a:r>
            <a:endParaRPr lang="en-US" dirty="0"/>
          </a:p>
          <a:p>
            <a:pPr marL="458788" lvl="1">
              <a:buFont typeface="Courier New" panose="02070309020205020404" pitchFamily="49" charset="0"/>
              <a:buChar char="o"/>
            </a:pPr>
            <a:r>
              <a:rPr lang="en-US" dirty="0"/>
              <a:t>Call number type</a:t>
            </a:r>
          </a:p>
          <a:p>
            <a:pPr marL="458788" lvl="1">
              <a:buFont typeface="Courier New" panose="02070309020205020404" pitchFamily="49" charset="0"/>
              <a:buChar char="o"/>
            </a:pPr>
            <a:r>
              <a:rPr lang="en-US" dirty="0"/>
              <a:t>Accession placement</a:t>
            </a:r>
          </a:p>
          <a:p>
            <a:pPr marL="6350" lvl="1" indent="0">
              <a:buNone/>
            </a:pPr>
            <a:endParaRPr lang="en-US" dirty="0" smtClean="0"/>
          </a:p>
          <a:p>
            <a:pPr marL="6350" lvl="1" indent="0">
              <a:buNone/>
            </a:pPr>
            <a:r>
              <a:rPr lang="en-US" sz="2800" dirty="0"/>
              <a:t>Remote storage facilities (optional</a:t>
            </a:r>
            <a:r>
              <a:rPr lang="en-US" sz="2800" dirty="0" smtClean="0"/>
              <a:t>)</a:t>
            </a:r>
          </a:p>
          <a:p>
            <a:pPr marL="458788" lvl="1" defTabSz="465138">
              <a:buFont typeface="Courier New" panose="02070309020205020404" pitchFamily="49" charset="0"/>
              <a:buChar char="o"/>
            </a:pPr>
            <a:r>
              <a:rPr lang="en-US" sz="2800" dirty="0"/>
              <a:t>	</a:t>
            </a:r>
            <a:r>
              <a:rPr lang="en-US" dirty="0"/>
              <a:t>Define </a:t>
            </a:r>
            <a:r>
              <a:rPr lang="en-US" dirty="0" smtClean="0"/>
              <a:t>code, name, transit scheme and if digitization happens at the remote storage location</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54755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Tab</a:t>
            </a:r>
          </a:p>
        </p:txBody>
      </p:sp>
      <p:sp>
        <p:nvSpPr>
          <p:cNvPr id="3" name="Content Placeholder 2"/>
          <p:cNvSpPr>
            <a:spLocks noGrp="1"/>
          </p:cNvSpPr>
          <p:nvPr>
            <p:ph idx="1"/>
          </p:nvPr>
        </p:nvSpPr>
        <p:spPr/>
        <p:txBody>
          <a:bodyPr/>
          <a:lstStyle/>
          <a:p>
            <a:pPr>
              <a:lnSpc>
                <a:spcPct val="95000"/>
              </a:lnSpc>
              <a:defRPr/>
            </a:pPr>
            <a:r>
              <a:rPr lang="en-US" dirty="0">
                <a:cs typeface="Times New Roman" pitchFamily="18" charset="0"/>
              </a:rPr>
              <a:t>Combines patron groups into </a:t>
            </a:r>
            <a:r>
              <a:rPr lang="en-US" dirty="0" smtClean="0">
                <a:cs typeface="Times New Roman" pitchFamily="18" charset="0"/>
              </a:rPr>
              <a:t>the Patron Types defined on the Fulfillment Tab</a:t>
            </a:r>
          </a:p>
          <a:p>
            <a:pPr marL="0" indent="0">
              <a:lnSpc>
                <a:spcPct val="95000"/>
              </a:lnSpc>
              <a:buNone/>
              <a:defRPr/>
            </a:pPr>
            <a:endParaRPr lang="en-US" dirty="0">
              <a:cs typeface="Times New Roman" pitchFamily="18" charset="0"/>
            </a:endParaRPr>
          </a:p>
          <a:p>
            <a:pPr>
              <a:lnSpc>
                <a:spcPct val="95000"/>
              </a:lnSpc>
              <a:defRPr/>
            </a:pPr>
            <a:r>
              <a:rPr lang="en-US" dirty="0">
                <a:cs typeface="Times New Roman" pitchFamily="18" charset="0"/>
              </a:rPr>
              <a:t>Used in fulfillment policies</a:t>
            </a:r>
          </a:p>
          <a:p>
            <a:pPr marL="0" indent="0">
              <a:lnSpc>
                <a:spcPct val="95000"/>
              </a:lnSpc>
              <a:buNone/>
              <a:defRPr/>
            </a:pPr>
            <a:endParaRPr lang="en-US" dirty="0">
              <a:cs typeface="Times New Roman" pitchFamily="18" charset="0"/>
            </a:endParaRPr>
          </a:p>
          <a:p>
            <a:r>
              <a:rPr lang="en-US" dirty="0">
                <a:cs typeface="Times New Roman" pitchFamily="18" charset="0"/>
              </a:rPr>
              <a:t>Patron Limits</a:t>
            </a:r>
          </a:p>
          <a:p>
            <a:pPr marL="465138" indent="0">
              <a:buNone/>
            </a:pPr>
            <a:r>
              <a:rPr lang="en-US" dirty="0"/>
              <a:t>Defined by patron type </a:t>
            </a:r>
          </a:p>
          <a:p>
            <a:pPr marL="465138" indent="0">
              <a:buNone/>
            </a:pPr>
            <a:r>
              <a:rPr lang="en-US" dirty="0"/>
              <a:t>Used to block loans and/or </a:t>
            </a:r>
            <a:r>
              <a:rPr lang="en-US" dirty="0" smtClean="0"/>
              <a:t>renewals</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116573" y="4491911"/>
            <a:ext cx="8913971" cy="1052513"/>
          </a:xfrm>
          <a:prstGeom prst="rect">
            <a:avLst/>
          </a:prstGeom>
        </p:spPr>
      </p:pic>
    </p:spTree>
    <p:extLst>
      <p:ext uri="{BB962C8B-B14F-4D97-AF65-F5344CB8AC3E}">
        <p14:creationId xmlns:p14="http://schemas.microsoft.com/office/powerpoint/2010/main" val="62273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Policies Tab</a:t>
            </a:r>
          </a:p>
        </p:txBody>
      </p:sp>
      <p:sp>
        <p:nvSpPr>
          <p:cNvPr id="3" name="Content Placeholder 2"/>
          <p:cNvSpPr>
            <a:spLocks noGrp="1"/>
          </p:cNvSpPr>
          <p:nvPr>
            <p:ph idx="1"/>
          </p:nvPr>
        </p:nvSpPr>
        <p:spPr/>
        <p:txBody>
          <a:bodyPr/>
          <a:lstStyle/>
          <a:p>
            <a:endParaRPr lang="en-US" dirty="0" smtClean="0"/>
          </a:p>
          <a:p>
            <a:r>
              <a:rPr lang="en-US" dirty="0" smtClean="0"/>
              <a:t>Prepopulated </a:t>
            </a:r>
            <a:r>
              <a:rPr lang="en-US" dirty="0"/>
              <a:t>from Migration Form/Item Type </a:t>
            </a:r>
            <a:r>
              <a:rPr lang="en-US" dirty="0" smtClean="0"/>
              <a:t>Tab</a:t>
            </a:r>
          </a:p>
          <a:p>
            <a:pPr marL="0" indent="0">
              <a:buNone/>
            </a:pPr>
            <a:endParaRPr lang="en-US" dirty="0"/>
          </a:p>
          <a:p>
            <a:r>
              <a:rPr lang="en-US" dirty="0"/>
              <a:t>Assign exception type (if using</a:t>
            </a:r>
            <a:r>
              <a:rPr lang="en-US" dirty="0" smtClean="0"/>
              <a:t>)</a:t>
            </a:r>
          </a:p>
          <a:p>
            <a:pPr marL="0" indent="0">
              <a:buNone/>
            </a:pPr>
            <a:endParaRPr lang="en-US" dirty="0"/>
          </a:p>
          <a:p>
            <a:r>
              <a:rPr lang="en-US" dirty="0"/>
              <a:t>Exceptions apply to all user groups</a:t>
            </a:r>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3338726" y="3666791"/>
            <a:ext cx="3067050" cy="1695450"/>
          </a:xfrm>
          <a:prstGeom prst="rect">
            <a:avLst/>
          </a:prstGeom>
        </p:spPr>
      </p:pic>
    </p:spTree>
    <p:extLst>
      <p:ext uri="{BB962C8B-B14F-4D97-AF65-F5344CB8AC3E}">
        <p14:creationId xmlns:p14="http://schemas.microsoft.com/office/powerpoint/2010/main" val="127249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5"/>
          </p:nvPr>
        </p:nvSpPr>
        <p:spPr/>
        <p:txBody>
          <a:bodyPr/>
          <a:lstStyle/>
          <a:p>
            <a:endParaRPr lang="en-US" dirty="0" smtClean="0"/>
          </a:p>
          <a:p>
            <a:r>
              <a:rPr lang="en-US" dirty="0" smtClean="0"/>
              <a:t>Introduction to Configuration Form &amp; Process</a:t>
            </a:r>
          </a:p>
          <a:p>
            <a:r>
              <a:rPr lang="en-US" dirty="0" smtClean="0"/>
              <a:t>Configuration Form</a:t>
            </a:r>
          </a:p>
          <a:p>
            <a:r>
              <a:rPr lang="en-US" dirty="0" smtClean="0"/>
              <a:t>Other Topics, Documentation &amp; Next Steps</a:t>
            </a:r>
          </a:p>
        </p:txBody>
      </p:sp>
      <p:sp>
        <p:nvSpPr>
          <p:cNvPr id="3" name="Slide Number Placeholder 2"/>
          <p:cNvSpPr>
            <a:spLocks noGrp="1"/>
          </p:cNvSpPr>
          <p:nvPr>
            <p:ph type="sldNum" sz="quarter" idx="12"/>
          </p:nvPr>
        </p:nvSpPr>
        <p:spPr/>
        <p:txBody>
          <a:bodyPr/>
          <a:lstStyle/>
          <a:p>
            <a:fld id="{1C146586-7EC2-481D-848F-8CE41EB2DE6C}" type="slidenum">
              <a:rPr lang="en-US" smtClean="0"/>
              <a:pPr/>
              <a:t>3</a:t>
            </a:fld>
            <a:endParaRPr lang="en-US" dirty="0"/>
          </a:p>
        </p:txBody>
      </p:sp>
      <p:sp>
        <p:nvSpPr>
          <p:cNvPr id="4" name="Title 3"/>
          <p:cNvSpPr>
            <a:spLocks noGrp="1"/>
          </p:cNvSpPr>
          <p:nvPr>
            <p:ph type="ctrTitle"/>
          </p:nvPr>
        </p:nvSpPr>
        <p:spPr/>
        <p:txBody>
          <a:bodyPr/>
          <a:lstStyle/>
          <a:p>
            <a:r>
              <a:rPr lang="en-US" dirty="0" smtClean="0"/>
              <a:t>Agenda</a:t>
            </a:r>
            <a:endParaRPr lang="en-US" dirty="0"/>
          </a:p>
        </p:txBody>
      </p:sp>
    </p:spTree>
    <p:extLst>
      <p:ext uri="{BB962C8B-B14F-4D97-AF65-F5344CB8AC3E}">
        <p14:creationId xmlns:p14="http://schemas.microsoft.com/office/powerpoint/2010/main" val="365933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TOU &amp; Rules tab</a:t>
            </a:r>
          </a:p>
        </p:txBody>
      </p:sp>
      <p:sp>
        <p:nvSpPr>
          <p:cNvPr id="3" name="Content Placeholder 2"/>
          <p:cNvSpPr>
            <a:spLocks noGrp="1"/>
          </p:cNvSpPr>
          <p:nvPr>
            <p:ph idx="1"/>
          </p:nvPr>
        </p:nvSpPr>
        <p:spPr/>
        <p:txBody>
          <a:bodyPr>
            <a:normAutofit/>
          </a:bodyPr>
          <a:lstStyle/>
          <a:p>
            <a:pPr>
              <a:lnSpc>
                <a:spcPct val="110000"/>
              </a:lnSpc>
            </a:pPr>
            <a:r>
              <a:rPr lang="en-US" dirty="0"/>
              <a:t>Policies, TOU &amp; Rules Tab defines your fulfillment rules (lending/circulation policies) for physical  items</a:t>
            </a:r>
          </a:p>
          <a:p>
            <a:r>
              <a:rPr lang="en-US" dirty="0"/>
              <a:t>Covers the various settings related to loans and requests</a:t>
            </a:r>
          </a:p>
          <a:p>
            <a:r>
              <a:rPr lang="en-US" dirty="0"/>
              <a:t>Think about consolidating lending rules (Note: good time to evaluate and condense rules) </a:t>
            </a:r>
          </a:p>
          <a:p>
            <a:pPr>
              <a:lnSpc>
                <a:spcPct val="150000"/>
              </a:lnSpc>
            </a:pPr>
            <a:r>
              <a:rPr lang="en-US" b="1" dirty="0"/>
              <a:t>Must fill in each cell in default line!</a:t>
            </a:r>
          </a:p>
          <a:p>
            <a:pPr>
              <a:lnSpc>
                <a:spcPct val="150000"/>
              </a:lnSpc>
            </a:pPr>
            <a:r>
              <a:rPr lang="en-US" dirty="0" smtClean="0"/>
              <a:t>Each Location Type must be represented in Section 2</a:t>
            </a:r>
          </a:p>
          <a:p>
            <a:r>
              <a:rPr lang="en-US" dirty="0" smtClean="0"/>
              <a:t>Section </a:t>
            </a:r>
            <a:r>
              <a:rPr lang="en-US" dirty="0"/>
              <a:t>2: if value for a cell matches default – </a:t>
            </a:r>
            <a:r>
              <a:rPr lang="en-US" dirty="0" smtClean="0"/>
              <a:t>leave cell blank</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43656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TOU &amp; Rules: </a:t>
            </a:r>
            <a:r>
              <a:rPr lang="en-US" dirty="0" smtClean="0"/>
              <a:t>Important Definitions</a:t>
            </a:r>
            <a:endParaRPr lang="en-US" dirty="0"/>
          </a:p>
        </p:txBody>
      </p:sp>
      <p:sp>
        <p:nvSpPr>
          <p:cNvPr id="3" name="Content Placeholder 2"/>
          <p:cNvSpPr>
            <a:spLocks noGrp="1"/>
          </p:cNvSpPr>
          <p:nvPr>
            <p:ph idx="1"/>
          </p:nvPr>
        </p:nvSpPr>
        <p:spPr/>
        <p:txBody>
          <a:bodyPr/>
          <a:lstStyle/>
          <a:p>
            <a:pPr marL="57150" lvl="1" indent="0">
              <a:buNone/>
            </a:pPr>
            <a:r>
              <a:rPr lang="en-US" sz="2800" dirty="0" smtClean="0"/>
              <a:t>Exact Days vs. Days:</a:t>
            </a:r>
          </a:p>
          <a:p>
            <a:pPr marL="231775" lvl="1" indent="-174625"/>
            <a:r>
              <a:rPr lang="en-US" dirty="0" smtClean="0"/>
              <a:t>“</a:t>
            </a:r>
            <a:r>
              <a:rPr lang="en-US" dirty="0"/>
              <a:t>Exact Days” will use the system time from when the item is checked out as the due time.  </a:t>
            </a:r>
          </a:p>
          <a:p>
            <a:pPr marL="914400" lvl="1" indent="-457200">
              <a:buNone/>
            </a:pPr>
            <a:r>
              <a:rPr lang="en-US" dirty="0"/>
              <a:t> 	e.g. a 7 days </a:t>
            </a:r>
            <a:r>
              <a:rPr lang="en-US" dirty="0" smtClean="0"/>
              <a:t>item</a:t>
            </a:r>
          </a:p>
          <a:p>
            <a:pPr marL="914400" lvl="1" indent="-457200">
              <a:buNone/>
            </a:pPr>
            <a:r>
              <a:rPr lang="en-US" dirty="0"/>
              <a:t>	</a:t>
            </a:r>
            <a:r>
              <a:rPr lang="en-US" dirty="0" smtClean="0"/>
              <a:t>loaned </a:t>
            </a:r>
            <a:r>
              <a:rPr lang="en-US" dirty="0"/>
              <a:t>at 10:15 am on </a:t>
            </a:r>
            <a:r>
              <a:rPr lang="en-US" dirty="0" smtClean="0"/>
              <a:t>Tuesday, Dec. 1 </a:t>
            </a:r>
          </a:p>
          <a:p>
            <a:pPr marL="914400" lvl="1" indent="-457200">
              <a:buNone/>
            </a:pPr>
            <a:r>
              <a:rPr lang="en-US" dirty="0"/>
              <a:t>	</a:t>
            </a:r>
            <a:r>
              <a:rPr lang="en-US" dirty="0" smtClean="0"/>
              <a:t>Due </a:t>
            </a:r>
            <a:r>
              <a:rPr lang="en-US" dirty="0"/>
              <a:t>at 10:15 am on </a:t>
            </a:r>
            <a:r>
              <a:rPr lang="en-US" dirty="0" smtClean="0"/>
              <a:t>Tuesday, Dec. 8</a:t>
            </a:r>
            <a:endParaRPr lang="en-US" dirty="0"/>
          </a:p>
          <a:p>
            <a:pPr marL="231775" lvl="1" indent="-174625"/>
            <a:r>
              <a:rPr lang="en-US" dirty="0" smtClean="0"/>
              <a:t>“</a:t>
            </a:r>
            <a:r>
              <a:rPr lang="en-US" dirty="0"/>
              <a:t>Days” gives the user until closing time on the due </a:t>
            </a:r>
            <a:r>
              <a:rPr lang="en-US" dirty="0" smtClean="0"/>
              <a:t>date</a:t>
            </a:r>
            <a:endParaRPr lang="en-US" dirty="0"/>
          </a:p>
          <a:p>
            <a:pPr marL="57150" lvl="1" indent="0">
              <a:buNone/>
            </a:pPr>
            <a:endParaRPr lang="en-US" sz="2800" dirty="0"/>
          </a:p>
          <a:p>
            <a:pPr marL="57150" lvl="1" indent="0">
              <a:buNone/>
            </a:pPr>
            <a:r>
              <a:rPr lang="en-US" sz="2800" dirty="0" smtClean="0"/>
              <a:t>Max Renew Length:</a:t>
            </a:r>
          </a:p>
          <a:p>
            <a:pPr marL="231775" lvl="1" indent="-231775"/>
            <a:r>
              <a:rPr lang="en-US" dirty="0" smtClean="0"/>
              <a:t>Equals the total amount of time user may have item</a:t>
            </a:r>
          </a:p>
          <a:p>
            <a:pPr marL="231775" lvl="1" indent="-231775"/>
            <a:r>
              <a:rPr lang="en-US" dirty="0" smtClean="0"/>
              <a:t>Includes length of original loan</a:t>
            </a:r>
          </a:p>
          <a:p>
            <a:pPr marL="231775" lvl="1" indent="-231775"/>
            <a:r>
              <a:rPr lang="en-US" dirty="0" smtClean="0"/>
              <a:t>Example: </a:t>
            </a:r>
          </a:p>
          <a:p>
            <a:pPr marL="465138" lvl="1" indent="0">
              <a:buNone/>
            </a:pPr>
            <a:r>
              <a:rPr lang="en-US" dirty="0" smtClean="0"/>
              <a:t>7 day loan + 2 renewals = max renewal length of 21 days</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31</a:t>
            </a:fld>
            <a:endParaRPr lang="en-US" dirty="0"/>
          </a:p>
        </p:txBody>
      </p:sp>
    </p:spTree>
    <p:extLst>
      <p:ext uri="{BB962C8B-B14F-4D97-AF65-F5344CB8AC3E}">
        <p14:creationId xmlns:p14="http://schemas.microsoft.com/office/powerpoint/2010/main" val="205268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TOU &amp; Rules (cont.)</a:t>
            </a:r>
          </a:p>
        </p:txBody>
      </p:sp>
      <p:sp>
        <p:nvSpPr>
          <p:cNvPr id="3" name="Content Placeholder 2"/>
          <p:cNvSpPr>
            <a:spLocks noGrp="1"/>
          </p:cNvSpPr>
          <p:nvPr>
            <p:ph idx="1"/>
          </p:nvPr>
        </p:nvSpPr>
        <p:spPr/>
        <p:txBody>
          <a:bodyPr/>
          <a:lstStyle/>
          <a:p>
            <a:r>
              <a:rPr lang="en-US" dirty="0"/>
              <a:t>Exceptions</a:t>
            </a:r>
          </a:p>
          <a:p>
            <a:pPr marL="398463" indent="-398463" defTabSz="398463">
              <a:buNone/>
            </a:pPr>
            <a:r>
              <a:rPr lang="en-US" dirty="0"/>
              <a:t>	Enter the policies for any exceptions you </a:t>
            </a:r>
            <a:r>
              <a:rPr lang="en-US" dirty="0" smtClean="0"/>
              <a:t>established</a:t>
            </a:r>
          </a:p>
          <a:p>
            <a:pPr marL="398463" indent="-398463" defTabSz="398463">
              <a:buNone/>
            </a:pPr>
            <a:r>
              <a:rPr lang="en-US" dirty="0"/>
              <a:t>	</a:t>
            </a:r>
            <a:r>
              <a:rPr lang="en-US" dirty="0" smtClean="0"/>
              <a:t>One line for each exception defined on Fulfillment tab</a:t>
            </a:r>
          </a:p>
          <a:p>
            <a:pPr marL="398463" indent="-398463" defTabSz="398463">
              <a:buNone/>
            </a:pPr>
            <a:endParaRPr lang="en-US" dirty="0"/>
          </a:p>
          <a:p>
            <a:pPr defTabSz="398463"/>
            <a:r>
              <a:rPr lang="en-US" dirty="0"/>
              <a:t>Out going Requests to Other </a:t>
            </a:r>
            <a:r>
              <a:rPr lang="en-US" dirty="0" smtClean="0"/>
              <a:t>Institutions (you as borrower) – define if managing ILL via Alma</a:t>
            </a:r>
            <a:endParaRPr lang="en-US" dirty="0"/>
          </a:p>
          <a:p>
            <a:pPr marL="347663" indent="-347663" defTabSz="398463">
              <a:buNone/>
            </a:pPr>
            <a:endParaRPr lang="en-US" dirty="0"/>
          </a:p>
          <a:p>
            <a:pPr defTabSz="398463"/>
            <a:r>
              <a:rPr lang="en-US" dirty="0"/>
              <a:t>Incoming Requests from Other </a:t>
            </a:r>
            <a:r>
              <a:rPr lang="en-US" dirty="0" smtClean="0"/>
              <a:t>institutions (you as lender) – define if managing ILL via Alma</a:t>
            </a:r>
            <a:endParaRPr lang="en-US" dirty="0"/>
          </a:p>
          <a:p>
            <a:pPr marL="398463" indent="-398463" defTabSz="398463">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272677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Tab</a:t>
            </a:r>
          </a:p>
        </p:txBody>
      </p:sp>
      <p:sp>
        <p:nvSpPr>
          <p:cNvPr id="3" name="Content Placeholder 2"/>
          <p:cNvSpPr>
            <a:spLocks noGrp="1"/>
          </p:cNvSpPr>
          <p:nvPr>
            <p:ph idx="1"/>
          </p:nvPr>
        </p:nvSpPr>
        <p:spPr/>
        <p:txBody>
          <a:bodyPr/>
          <a:lstStyle/>
          <a:p>
            <a:pPr marL="231775"/>
            <a:r>
              <a:rPr lang="en-US" dirty="0"/>
              <a:t>Defines rules for booking physical resources</a:t>
            </a:r>
          </a:p>
          <a:p>
            <a:pPr marL="231775" lvl="1" indent="-231775"/>
            <a:r>
              <a:rPr lang="en-US" sz="2800" dirty="0"/>
              <a:t>Allows patrons to reserve resources for their use at a specified time in the future</a:t>
            </a:r>
          </a:p>
          <a:p>
            <a:r>
              <a:rPr lang="en-US" dirty="0"/>
              <a:t>Example: use for reserving study rooms</a:t>
            </a:r>
          </a:p>
          <a:p>
            <a:r>
              <a:rPr lang="en-US" dirty="0"/>
              <a:t>Complete only if you intend to manage booking of  resources within Alma</a:t>
            </a:r>
          </a:p>
          <a:p>
            <a:pPr marL="231775"/>
            <a:r>
              <a:rPr lang="en-US" dirty="0"/>
              <a:t>Can be set up later </a:t>
            </a:r>
          </a:p>
          <a:p>
            <a:pPr marL="231775"/>
            <a:r>
              <a:rPr lang="en-US" dirty="0"/>
              <a:t>Similar arrangement &amp; entry </a:t>
            </a:r>
            <a:r>
              <a:rPr lang="en-US" dirty="0" smtClean="0"/>
              <a:t>method as </a:t>
            </a:r>
            <a:r>
              <a:rPr lang="en-US" dirty="0"/>
              <a:t>the TOU </a:t>
            </a:r>
            <a:r>
              <a:rPr lang="en-US" dirty="0" smtClean="0"/>
              <a:t>Tab – establish default – configure exceptions</a:t>
            </a:r>
          </a:p>
          <a:p>
            <a:pPr marL="458788"/>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33</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11" y="5026276"/>
            <a:ext cx="7829550" cy="9239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79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 Share Libraries Tab</a:t>
            </a:r>
          </a:p>
        </p:txBody>
      </p:sp>
      <p:sp>
        <p:nvSpPr>
          <p:cNvPr id="3" name="Content Placeholder 2"/>
          <p:cNvSpPr>
            <a:spLocks noGrp="1"/>
          </p:cNvSpPr>
          <p:nvPr>
            <p:ph idx="1"/>
          </p:nvPr>
        </p:nvSpPr>
        <p:spPr/>
        <p:txBody>
          <a:bodyPr/>
          <a:lstStyle/>
          <a:p>
            <a:endParaRPr lang="en-US" dirty="0" smtClean="0"/>
          </a:p>
          <a:p>
            <a:r>
              <a:rPr lang="en-US" dirty="0" smtClean="0"/>
              <a:t>Used </a:t>
            </a:r>
            <a:r>
              <a:rPr lang="en-US" dirty="0"/>
              <a:t>only if more than one library is needed for Resource </a:t>
            </a:r>
            <a:r>
              <a:rPr lang="en-US" dirty="0" smtClean="0"/>
              <a:t>Sharing</a:t>
            </a:r>
          </a:p>
          <a:p>
            <a:pPr marL="0" indent="0">
              <a:buNone/>
            </a:pPr>
            <a:endParaRPr lang="en-US" dirty="0"/>
          </a:p>
          <a:p>
            <a:r>
              <a:rPr lang="en-US" dirty="0"/>
              <a:t>Default line must be completely filled </a:t>
            </a:r>
            <a:r>
              <a:rPr lang="en-US" dirty="0" smtClean="0"/>
              <a:t>in</a:t>
            </a:r>
          </a:p>
          <a:p>
            <a:pPr marL="0" indent="0">
              <a:buNone/>
            </a:pPr>
            <a:endParaRPr lang="en-US" dirty="0"/>
          </a:p>
          <a:p>
            <a:r>
              <a:rPr lang="en-US" dirty="0"/>
              <a:t>Governs rules for borrowing and lending</a:t>
            </a:r>
          </a:p>
          <a:p>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34</a:t>
            </a:fld>
            <a:endParaRPr lang="en-US" dirty="0"/>
          </a:p>
        </p:txBody>
      </p:sp>
    </p:spTree>
    <p:extLst>
      <p:ext uri="{BB962C8B-B14F-4D97-AF65-F5344CB8AC3E}">
        <p14:creationId xmlns:p14="http://schemas.microsoft.com/office/powerpoint/2010/main" val="108624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Acquisitions tab</a:t>
            </a:r>
          </a:p>
        </p:txBody>
      </p:sp>
      <p:sp>
        <p:nvSpPr>
          <p:cNvPr id="3" name="Content Placeholder 2"/>
          <p:cNvSpPr>
            <a:spLocks noGrp="1"/>
          </p:cNvSpPr>
          <p:nvPr>
            <p:ph idx="1"/>
          </p:nvPr>
        </p:nvSpPr>
        <p:spPr/>
        <p:txBody>
          <a:bodyPr/>
          <a:lstStyle/>
          <a:p>
            <a:r>
              <a:rPr lang="en-US" dirty="0"/>
              <a:t>Must set one currency as your default</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5743575" cy="238125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00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Acquisitions Tab (cont.)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Acquire </a:t>
            </a:r>
            <a:r>
              <a:rPr lang="en-US" b="1" dirty="0"/>
              <a:t>For</a:t>
            </a:r>
            <a:r>
              <a:rPr lang="en-US" dirty="0"/>
              <a:t>: defines which library can acquire material on behalf of other </a:t>
            </a:r>
            <a:r>
              <a:rPr lang="en-US" dirty="0" smtClean="0"/>
              <a:t>libraries</a:t>
            </a:r>
          </a:p>
          <a:p>
            <a:r>
              <a:rPr lang="en-US" dirty="0"/>
              <a:t>Used in multi-library institutions</a:t>
            </a:r>
          </a:p>
          <a:p>
            <a:r>
              <a:rPr lang="en-US" dirty="0" smtClean="0"/>
              <a:t>Code = Library Code for each library that orders for other libraries</a:t>
            </a:r>
          </a:p>
          <a:p>
            <a:r>
              <a:rPr lang="en-US" dirty="0" smtClean="0"/>
              <a:t>2</a:t>
            </a:r>
            <a:r>
              <a:rPr lang="en-US" baseline="30000" dirty="0" smtClean="0"/>
              <a:t>nd</a:t>
            </a:r>
            <a:r>
              <a:rPr lang="en-US" dirty="0" smtClean="0"/>
              <a:t> column is the library on whose behalf orders are placed</a:t>
            </a:r>
          </a:p>
          <a:p>
            <a:r>
              <a:rPr lang="en-US" dirty="0" smtClean="0"/>
              <a:t>3</a:t>
            </a:r>
            <a:r>
              <a:rPr lang="en-US" baseline="30000" dirty="0" smtClean="0"/>
              <a:t>rd</a:t>
            </a:r>
            <a:r>
              <a:rPr lang="en-US" dirty="0" smtClean="0"/>
              <a:t> column enter Y = orders for or N = doesn’t order for</a:t>
            </a:r>
            <a:endParaRPr lang="en-US" dirty="0"/>
          </a:p>
          <a:p>
            <a:pPr marL="0" indent="0">
              <a:buNone/>
            </a:pPr>
            <a:endParaRPr lang="en-US" dirty="0"/>
          </a:p>
          <a:p>
            <a:pPr marL="0" indent="0">
              <a:buNone/>
            </a:pPr>
            <a:endParaRPr lang="en-US" dirty="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Served </a:t>
            </a:r>
            <a:r>
              <a:rPr lang="en-US" b="1" dirty="0"/>
              <a:t>Libraries: </a:t>
            </a:r>
            <a:r>
              <a:rPr lang="en-US" dirty="0"/>
              <a:t>defines which library can receive materials on behalf of other libraries</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36</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03" y="3919622"/>
            <a:ext cx="6267450" cy="118110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81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Acquisitions Tab (cont.)</a:t>
            </a:r>
          </a:p>
        </p:txBody>
      </p:sp>
      <p:sp>
        <p:nvSpPr>
          <p:cNvPr id="3" name="Content Placeholder 2"/>
          <p:cNvSpPr>
            <a:spLocks noGrp="1"/>
          </p:cNvSpPr>
          <p:nvPr>
            <p:ph idx="1"/>
          </p:nvPr>
        </p:nvSpPr>
        <p:spPr/>
        <p:txBody>
          <a:bodyPr>
            <a:normAutofit/>
          </a:bodyPr>
          <a:lstStyle/>
          <a:p>
            <a:pPr marL="0" indent="0">
              <a:lnSpc>
                <a:spcPct val="95000"/>
              </a:lnSpc>
              <a:buNone/>
              <a:defRPr/>
            </a:pPr>
            <a:r>
              <a:rPr lang="en-US" sz="2400" b="1" dirty="0">
                <a:latin typeface="Verdana" pitchFamily="34" charset="0"/>
                <a:cs typeface="Times New Roman" pitchFamily="18" charset="0"/>
              </a:rPr>
              <a:t>General Purchasing Behavior:  </a:t>
            </a:r>
            <a:r>
              <a:rPr lang="en-US" sz="2400" dirty="0" smtClean="0">
                <a:latin typeface="Verdana" pitchFamily="34" charset="0"/>
                <a:cs typeface="Times New Roman" pitchFamily="18" charset="0"/>
              </a:rPr>
              <a:t>Establishes </a:t>
            </a:r>
            <a:r>
              <a:rPr lang="en-US" sz="2400" dirty="0">
                <a:latin typeface="Verdana" pitchFamily="34" charset="0"/>
                <a:cs typeface="Times New Roman" pitchFamily="18" charset="0"/>
              </a:rPr>
              <a:t>the if and when manual </a:t>
            </a:r>
            <a:r>
              <a:rPr lang="en-US" sz="2400" dirty="0" smtClean="0">
                <a:latin typeface="Verdana" pitchFamily="34" charset="0"/>
                <a:cs typeface="Times New Roman" pitchFamily="18" charset="0"/>
              </a:rPr>
              <a:t>review/approval </a:t>
            </a:r>
            <a:r>
              <a:rPr lang="en-US" sz="2400" dirty="0">
                <a:latin typeface="Verdana" pitchFamily="34" charset="0"/>
                <a:cs typeface="Times New Roman" pitchFamily="18" charset="0"/>
              </a:rPr>
              <a:t>of orders and invoices occurs</a:t>
            </a:r>
          </a:p>
          <a:p>
            <a:pPr marL="0" indent="0">
              <a:lnSpc>
                <a:spcPct val="95000"/>
              </a:lnSpc>
              <a:buNone/>
              <a:defRPr/>
            </a:pPr>
            <a:endParaRPr lang="en-US" sz="2400" dirty="0">
              <a:latin typeface="Verdana" pitchFamily="34" charset="0"/>
              <a:cs typeface="Times New Roman" pitchFamily="18" charset="0"/>
            </a:endParaRPr>
          </a:p>
          <a:p>
            <a:pPr marL="0" indent="0">
              <a:lnSpc>
                <a:spcPct val="95000"/>
              </a:lnSpc>
              <a:buNone/>
              <a:defRPr/>
            </a:pPr>
            <a:r>
              <a:rPr lang="en-US" sz="2400" dirty="0">
                <a:latin typeface="Verdana" pitchFamily="34" charset="0"/>
                <a:cs typeface="Times New Roman" pitchFamily="18" charset="0"/>
              </a:rPr>
              <a:t>Alma designed to automate review &amp; approval processes</a:t>
            </a:r>
          </a:p>
          <a:p>
            <a:pPr marL="0" indent="0">
              <a:lnSpc>
                <a:spcPct val="95000"/>
              </a:lnSpc>
              <a:buNone/>
              <a:defRPr/>
            </a:pPr>
            <a:endParaRPr lang="en-US" sz="2400" dirty="0">
              <a:latin typeface="Verdana" pitchFamily="34" charset="0"/>
              <a:cs typeface="Times New Roman" pitchFamily="18" charset="0"/>
            </a:endParaRPr>
          </a:p>
          <a:p>
            <a:pPr marL="0" indent="0">
              <a:lnSpc>
                <a:spcPct val="95000"/>
              </a:lnSpc>
              <a:buNone/>
              <a:defRPr/>
            </a:pPr>
            <a:r>
              <a:rPr lang="en-US" sz="2400" dirty="0">
                <a:latin typeface="Verdana" pitchFamily="34" charset="0"/>
                <a:cs typeface="Times New Roman" pitchFamily="18" charset="0"/>
              </a:rPr>
              <a:t>	Y = manual </a:t>
            </a:r>
            <a:r>
              <a:rPr lang="en-US" sz="2400" dirty="0" smtClean="0">
                <a:latin typeface="Verdana" pitchFamily="34" charset="0"/>
                <a:cs typeface="Times New Roman" pitchFamily="18" charset="0"/>
              </a:rPr>
              <a:t>review/approval </a:t>
            </a:r>
            <a:r>
              <a:rPr lang="en-US" sz="2400" dirty="0">
                <a:latin typeface="Verdana" pitchFamily="34" charset="0"/>
                <a:cs typeface="Times New Roman" pitchFamily="18" charset="0"/>
              </a:rPr>
              <a:t>required</a:t>
            </a:r>
          </a:p>
        </p:txBody>
      </p:sp>
      <p:sp>
        <p:nvSpPr>
          <p:cNvPr id="4" name="Slide Number Placeholder 3"/>
          <p:cNvSpPr>
            <a:spLocks noGrp="1"/>
          </p:cNvSpPr>
          <p:nvPr>
            <p:ph type="sldNum" sz="quarter" idx="12"/>
          </p:nvPr>
        </p:nvSpPr>
        <p:spPr/>
        <p:txBody>
          <a:bodyPr/>
          <a:lstStyle/>
          <a:p>
            <a:fld id="{1C146586-7EC2-481D-848F-8CE41EB2DE6C}" type="slidenum">
              <a:rPr lang="en-US" smtClean="0"/>
              <a:pPr/>
              <a:t>37</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69" y="4156503"/>
            <a:ext cx="6327810" cy="13858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8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 Tab</a:t>
            </a:r>
          </a:p>
        </p:txBody>
      </p:sp>
      <p:sp>
        <p:nvSpPr>
          <p:cNvPr id="3" name="Content Placeholder 2"/>
          <p:cNvSpPr>
            <a:spLocks noGrp="1"/>
          </p:cNvSpPr>
          <p:nvPr>
            <p:ph idx="1"/>
          </p:nvPr>
        </p:nvSpPr>
        <p:spPr/>
        <p:txBody>
          <a:bodyPr/>
          <a:lstStyle/>
          <a:p>
            <a:pPr marL="0" indent="0">
              <a:buNone/>
            </a:pPr>
            <a:r>
              <a:rPr lang="en-US" dirty="0"/>
              <a:t>Defines: the </a:t>
            </a:r>
            <a:r>
              <a:rPr lang="en-US" dirty="0" smtClean="0"/>
              <a:t>license </a:t>
            </a:r>
            <a:r>
              <a:rPr lang="en-US" dirty="0"/>
              <a:t>terms to use in Alma, the order in which the sections of the license display, </a:t>
            </a:r>
            <a:r>
              <a:rPr lang="en-US" dirty="0" smtClean="0"/>
              <a:t>which </a:t>
            </a:r>
            <a:r>
              <a:rPr lang="en-US" dirty="0"/>
              <a:t>license terms display in each </a:t>
            </a:r>
            <a:r>
              <a:rPr lang="en-US" dirty="0" smtClean="0"/>
              <a:t>section, and which terms display to the public</a:t>
            </a:r>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21" y="2759849"/>
            <a:ext cx="7200424" cy="3621881"/>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96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Orders Tab</a:t>
            </a:r>
          </a:p>
        </p:txBody>
      </p:sp>
      <p:sp>
        <p:nvSpPr>
          <p:cNvPr id="3" name="Content Placeholder 2"/>
          <p:cNvSpPr>
            <a:spLocks noGrp="1"/>
          </p:cNvSpPr>
          <p:nvPr>
            <p:ph idx="1"/>
          </p:nvPr>
        </p:nvSpPr>
        <p:spPr/>
        <p:txBody>
          <a:bodyPr/>
          <a:lstStyle/>
          <a:p>
            <a:pPr marL="0" indent="0">
              <a:buNone/>
            </a:pPr>
            <a:r>
              <a:rPr lang="en-US" dirty="0"/>
              <a:t>In Alma, work orders</a:t>
            </a:r>
            <a:r>
              <a:rPr lang="en-US" dirty="0" smtClean="0"/>
              <a:t>…</a:t>
            </a:r>
          </a:p>
          <a:p>
            <a:pPr lvl="1"/>
            <a:r>
              <a:rPr lang="en-US" dirty="0" smtClean="0"/>
              <a:t>Are </a:t>
            </a:r>
            <a:r>
              <a:rPr lang="en-US" dirty="0"/>
              <a:t>internal, item level requests</a:t>
            </a:r>
          </a:p>
          <a:p>
            <a:pPr lvl="1"/>
            <a:r>
              <a:rPr lang="en-US" dirty="0"/>
              <a:t>Used to send materials from one department to another for work</a:t>
            </a:r>
          </a:p>
          <a:p>
            <a:pPr lvl="1"/>
            <a:r>
              <a:rPr lang="en-US" dirty="0" smtClean="0"/>
              <a:t>Allows tracking </a:t>
            </a:r>
            <a:r>
              <a:rPr lang="en-US" dirty="0"/>
              <a:t>of items when not on shelf</a:t>
            </a:r>
          </a:p>
          <a:p>
            <a:pPr lvl="1"/>
            <a:r>
              <a:rPr lang="en-US" dirty="0"/>
              <a:t>Allow communication of status to staff &amp; </a:t>
            </a:r>
            <a:r>
              <a:rPr lang="en-US" dirty="0" smtClean="0"/>
              <a:t>patrons</a:t>
            </a:r>
          </a:p>
          <a:p>
            <a:pPr marL="457200" lvl="1" indent="0">
              <a:buNone/>
            </a:pPr>
            <a:endParaRPr lang="en-US" dirty="0"/>
          </a:p>
          <a:p>
            <a:pPr marL="60325" lvl="1" indent="0">
              <a:buNone/>
            </a:pPr>
            <a:r>
              <a:rPr lang="en-US" dirty="0"/>
              <a:t>Example: an item is sent to Bindery department with “Bindery prep” status &gt;  </a:t>
            </a:r>
            <a:r>
              <a:rPr lang="en-US" dirty="0" smtClean="0"/>
              <a:t>moves to “sent </a:t>
            </a:r>
            <a:r>
              <a:rPr lang="en-US" dirty="0"/>
              <a:t>to bindery” status &gt; </a:t>
            </a:r>
            <a:r>
              <a:rPr lang="en-US" dirty="0" smtClean="0"/>
              <a:t>moves to “physical </a:t>
            </a:r>
            <a:r>
              <a:rPr lang="en-US" dirty="0"/>
              <a:t>processing” status </a:t>
            </a:r>
            <a:r>
              <a:rPr lang="en-US" dirty="0" smtClean="0"/>
              <a:t>&gt; when work is done returns to shelf</a:t>
            </a:r>
            <a:endParaRPr lang="en-US" dirty="0"/>
          </a:p>
          <a:p>
            <a:pPr marL="0" indent="0">
              <a:buNone/>
            </a:pPr>
            <a:endParaRPr lang="en-US" dirty="0" smtClean="0"/>
          </a:p>
          <a:p>
            <a:r>
              <a:rPr lang="en-US" dirty="0"/>
              <a:t>Leave blank if you don’t want to establish work orders at this time</a:t>
            </a:r>
          </a:p>
          <a:p>
            <a:r>
              <a:rPr lang="en-US" dirty="0"/>
              <a:t>You can create work orders at any time</a:t>
            </a:r>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39</a:t>
            </a:fld>
            <a:endParaRPr lang="en-US" dirty="0"/>
          </a:p>
        </p:txBody>
      </p:sp>
    </p:spTree>
    <p:extLst>
      <p:ext uri="{BB962C8B-B14F-4D97-AF65-F5344CB8AC3E}">
        <p14:creationId xmlns:p14="http://schemas.microsoft.com/office/powerpoint/2010/main" val="150292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Configuration Form</a:t>
            </a:r>
          </a:p>
        </p:txBody>
      </p:sp>
      <p:sp>
        <p:nvSpPr>
          <p:cNvPr id="5" name="Content Placeholder 4"/>
          <p:cNvSpPr>
            <a:spLocks noGrp="1"/>
          </p:cNvSpPr>
          <p:nvPr>
            <p:ph idx="1"/>
          </p:nvPr>
        </p:nvSpPr>
        <p:spPr/>
        <p:txBody>
          <a:bodyPr/>
          <a:lstStyle/>
          <a:p>
            <a:pPr marL="0" indent="0">
              <a:buNone/>
            </a:pPr>
            <a:r>
              <a:rPr lang="en-US" dirty="0"/>
              <a:t>Purpose of form</a:t>
            </a:r>
            <a:r>
              <a:rPr lang="en-US" dirty="0" smtClean="0"/>
              <a:t>:</a:t>
            </a:r>
          </a:p>
          <a:p>
            <a:pPr marL="0" indent="0">
              <a:buNone/>
            </a:pPr>
            <a:endParaRPr lang="en-US" sz="1800" dirty="0"/>
          </a:p>
          <a:p>
            <a:r>
              <a:rPr lang="en-US" dirty="0"/>
              <a:t>Gather information used to establish rules and behavior </a:t>
            </a:r>
          </a:p>
          <a:p>
            <a:r>
              <a:rPr lang="en-US" dirty="0"/>
              <a:t>Tool used to evaluate current configurations &amp; possibly streamline</a:t>
            </a:r>
          </a:p>
          <a:p>
            <a:r>
              <a:rPr lang="en-US" dirty="0"/>
              <a:t>Starting point for </a:t>
            </a:r>
            <a:r>
              <a:rPr lang="en-US" dirty="0" smtClean="0"/>
              <a:t>configuration – not the be all/end all</a:t>
            </a:r>
          </a:p>
          <a:p>
            <a:r>
              <a:rPr lang="en-US" dirty="0" smtClean="0"/>
              <a:t>Completing the Config Form is a one time process</a:t>
            </a:r>
            <a:endParaRPr lang="en-US" dirty="0"/>
          </a:p>
          <a:p>
            <a:r>
              <a:rPr lang="en-US" dirty="0"/>
              <a:t>Tool used to load </a:t>
            </a:r>
            <a:r>
              <a:rPr lang="en-US" dirty="0" smtClean="0"/>
              <a:t>configuration</a:t>
            </a:r>
          </a:p>
          <a:p>
            <a:r>
              <a:rPr lang="en-US" dirty="0" smtClean="0"/>
              <a:t>You can make changes both</a:t>
            </a:r>
          </a:p>
          <a:p>
            <a:pPr marL="465138" lvl="1">
              <a:buFont typeface="Wingdings" panose="05000000000000000000" pitchFamily="2" charset="2"/>
              <a:buChar char="ü"/>
            </a:pPr>
            <a:r>
              <a:rPr lang="en-US" sz="2800" dirty="0" smtClean="0"/>
              <a:t>between configuration load and cutover</a:t>
            </a:r>
          </a:p>
          <a:p>
            <a:pPr marL="465138" lvl="1">
              <a:buFont typeface="Wingdings" panose="05000000000000000000" pitchFamily="2" charset="2"/>
              <a:buChar char="ü"/>
            </a:pPr>
            <a:r>
              <a:rPr lang="en-US" sz="2800" dirty="0" smtClean="0"/>
              <a:t>After go live</a:t>
            </a:r>
            <a:endParaRPr lang="en-US" sz="28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389532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 Tab</a:t>
            </a:r>
          </a:p>
        </p:txBody>
      </p:sp>
      <p:sp>
        <p:nvSpPr>
          <p:cNvPr id="3" name="Content Placeholder 2"/>
          <p:cNvSpPr>
            <a:spLocks noGrp="1"/>
          </p:cNvSpPr>
          <p:nvPr>
            <p:ph idx="1"/>
          </p:nvPr>
        </p:nvSpPr>
        <p:spPr/>
        <p:txBody>
          <a:bodyPr/>
          <a:lstStyle/>
          <a:p>
            <a:pPr marL="0" indent="0">
              <a:buNone/>
            </a:pPr>
            <a:r>
              <a:rPr lang="en-US" sz="2400" b="1" dirty="0" smtClean="0"/>
              <a:t>Barcode Generation</a:t>
            </a:r>
          </a:p>
          <a:p>
            <a:pPr marL="465138" indent="-231775"/>
            <a:r>
              <a:rPr lang="en-US" sz="2400" dirty="0" smtClean="0"/>
              <a:t>Optional automatic </a:t>
            </a:r>
            <a:r>
              <a:rPr lang="en-US" sz="2400" dirty="0"/>
              <a:t>generation of barcodes for new items </a:t>
            </a:r>
            <a:endParaRPr lang="en-US" sz="2400" dirty="0" smtClean="0"/>
          </a:p>
          <a:p>
            <a:pPr marL="465138" indent="-231775">
              <a:buNone/>
            </a:pPr>
            <a:endParaRPr lang="en-US" sz="2400" dirty="0"/>
          </a:p>
          <a:p>
            <a:pPr marL="465138" indent="-231775"/>
            <a:r>
              <a:rPr lang="en-US" sz="2400" dirty="0"/>
              <a:t>Enter a generation routine or select “None” in the dropdown</a:t>
            </a:r>
          </a:p>
          <a:p>
            <a:endParaRPr lang="en-US" dirty="0"/>
          </a:p>
          <a:p>
            <a:endParaRPr lang="en-US" dirty="0"/>
          </a:p>
          <a:p>
            <a:endParaRPr lang="en-US" dirty="0"/>
          </a:p>
          <a:p>
            <a:pPr marL="0" indent="0">
              <a:buNone/>
            </a:pPr>
            <a:r>
              <a:rPr lang="en-US" sz="2400" b="1" dirty="0" smtClean="0"/>
              <a:t>Local 9XX fields to index</a:t>
            </a:r>
          </a:p>
          <a:p>
            <a:pPr marL="465138"/>
            <a:r>
              <a:rPr lang="en-US" sz="2400" dirty="0" smtClean="0"/>
              <a:t>Enter 9XX field(s) to </a:t>
            </a:r>
            <a:r>
              <a:rPr lang="en-US" sz="2400" dirty="0"/>
              <a:t>index and </a:t>
            </a:r>
            <a:r>
              <a:rPr lang="en-US" sz="2400" dirty="0" smtClean="0"/>
              <a:t>the </a:t>
            </a:r>
            <a:r>
              <a:rPr lang="en-US" sz="2400" dirty="0"/>
              <a:t>index name </a:t>
            </a:r>
          </a:p>
        </p:txBody>
      </p:sp>
      <p:sp>
        <p:nvSpPr>
          <p:cNvPr id="4" name="Slide Number Placeholder 3"/>
          <p:cNvSpPr>
            <a:spLocks noGrp="1"/>
          </p:cNvSpPr>
          <p:nvPr>
            <p:ph type="sldNum" sz="quarter" idx="12"/>
          </p:nvPr>
        </p:nvSpPr>
        <p:spPr/>
        <p:txBody>
          <a:bodyPr/>
          <a:lstStyle/>
          <a:p>
            <a:fld id="{1C146586-7EC2-481D-848F-8CE41EB2DE6C}" type="slidenum">
              <a:rPr lang="en-US" smtClean="0"/>
              <a:pPr/>
              <a:t>40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071" y="2576593"/>
            <a:ext cx="7038975" cy="78105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844" y="4696073"/>
            <a:ext cx="5217795" cy="129921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84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 Tab (cont.)</a:t>
            </a:r>
          </a:p>
        </p:txBody>
      </p:sp>
      <p:sp>
        <p:nvSpPr>
          <p:cNvPr id="3" name="Content Placeholder 2"/>
          <p:cNvSpPr>
            <a:spLocks noGrp="1"/>
          </p:cNvSpPr>
          <p:nvPr>
            <p:ph idx="1"/>
          </p:nvPr>
        </p:nvSpPr>
        <p:spPr/>
        <p:txBody>
          <a:bodyPr>
            <a:normAutofit/>
          </a:bodyPr>
          <a:lstStyle/>
          <a:p>
            <a:pPr marL="0" indent="0">
              <a:buNone/>
            </a:pPr>
            <a:r>
              <a:rPr lang="en-US" sz="2400" b="1" dirty="0"/>
              <a:t>Call Number Parsing </a:t>
            </a:r>
            <a:endParaRPr lang="en-US" sz="2400" b="1" dirty="0" smtClean="0"/>
          </a:p>
          <a:p>
            <a:pPr marL="465138"/>
            <a:r>
              <a:rPr lang="en-US" sz="2400" dirty="0" smtClean="0"/>
              <a:t>Used for spine </a:t>
            </a:r>
            <a:r>
              <a:rPr lang="en-US" sz="2400" dirty="0"/>
              <a:t>label </a:t>
            </a:r>
            <a:r>
              <a:rPr lang="en-US" sz="2400" dirty="0" smtClean="0"/>
              <a:t>printing </a:t>
            </a:r>
          </a:p>
          <a:p>
            <a:pPr marL="465138"/>
            <a:r>
              <a:rPr lang="en-US" sz="2400" dirty="0" smtClean="0"/>
              <a:t>Routines listed in Config Form Guide/Resource Management Tab section pages 63-68</a:t>
            </a:r>
            <a:endParaRPr lang="en-US" sz="2400"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b="1" dirty="0" smtClean="0"/>
          </a:p>
          <a:p>
            <a:pPr marL="457200" lvl="1" indent="0">
              <a:buNone/>
            </a:pPr>
            <a:endParaRPr lang="en-US" b="1" dirty="0"/>
          </a:p>
          <a:p>
            <a:pPr marL="6350" lvl="1" indent="0">
              <a:buNone/>
            </a:pPr>
            <a:r>
              <a:rPr lang="en-US" b="1" dirty="0" smtClean="0"/>
              <a:t>Brief </a:t>
            </a:r>
            <a:r>
              <a:rPr lang="en-US" b="1" dirty="0"/>
              <a:t>Record Definition </a:t>
            </a:r>
            <a:endParaRPr lang="en-US" b="1" dirty="0" smtClean="0"/>
          </a:p>
          <a:p>
            <a:pPr marL="465138" lvl="1" indent="-233363"/>
            <a:r>
              <a:rPr lang="en-US" dirty="0" smtClean="0"/>
              <a:t>Permits </a:t>
            </a:r>
            <a:r>
              <a:rPr lang="en-US" dirty="0"/>
              <a:t>tagging of bib records as brief </a:t>
            </a:r>
            <a:r>
              <a:rPr lang="en-US" dirty="0" smtClean="0"/>
              <a:t>for easily identification</a:t>
            </a:r>
          </a:p>
          <a:p>
            <a:pPr marL="465138" lvl="1" indent="-233363"/>
            <a:r>
              <a:rPr lang="en-US" dirty="0" smtClean="0"/>
              <a:t>Template specifics listed in Config Form Guide pages 67 – 68</a:t>
            </a:r>
          </a:p>
          <a:p>
            <a:pPr marL="6350" lvl="1" indent="0">
              <a:buNone/>
            </a:pPr>
            <a:endParaRPr lang="en-US" dirty="0"/>
          </a:p>
          <a:p>
            <a:pPr marL="6350" lvl="1"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41</a:t>
            </a:fld>
            <a:endParaRPr lang="en-US" dirty="0"/>
          </a:p>
        </p:txBody>
      </p:sp>
      <p:pic>
        <p:nvPicPr>
          <p:cNvPr id="6" name="Picture 5"/>
          <p:cNvPicPr>
            <a:picLocks noChangeAspect="1"/>
          </p:cNvPicPr>
          <p:nvPr/>
        </p:nvPicPr>
        <p:blipFill>
          <a:blip r:embed="rId2"/>
          <a:stretch>
            <a:fillRect/>
          </a:stretch>
        </p:blipFill>
        <p:spPr>
          <a:xfrm>
            <a:off x="1050800" y="2362418"/>
            <a:ext cx="7008572" cy="1309524"/>
          </a:xfrm>
          <a:prstGeom prst="rect">
            <a:avLst/>
          </a:prstGeom>
          <a:ln>
            <a:solidFill>
              <a:schemeClr val="bg1">
                <a:lumMod val="75000"/>
              </a:schemeClr>
            </a:solidFill>
          </a:ln>
        </p:spPr>
      </p:pic>
    </p:spTree>
    <p:extLst>
      <p:ext uri="{BB962C8B-B14F-4D97-AF65-F5344CB8AC3E}">
        <p14:creationId xmlns:p14="http://schemas.microsoft.com/office/powerpoint/2010/main" val="264772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Management Tab (cont.)</a:t>
            </a:r>
          </a:p>
        </p:txBody>
      </p:sp>
      <p:sp>
        <p:nvSpPr>
          <p:cNvPr id="3" name="Content Placeholder 2"/>
          <p:cNvSpPr>
            <a:spLocks noGrp="1"/>
          </p:cNvSpPr>
          <p:nvPr>
            <p:ph idx="1"/>
          </p:nvPr>
        </p:nvSpPr>
        <p:spPr/>
        <p:txBody>
          <a:bodyPr/>
          <a:lstStyle/>
          <a:p>
            <a:pPr marL="0" lvl="1" indent="0">
              <a:buNone/>
            </a:pPr>
            <a:r>
              <a:rPr lang="en-US" b="1" dirty="0"/>
              <a:t>Active Metadata Registry </a:t>
            </a:r>
            <a:endParaRPr lang="en-US" b="1" dirty="0" smtClean="0"/>
          </a:p>
          <a:p>
            <a:pPr marL="465138" lvl="1" indent="-233363"/>
            <a:r>
              <a:rPr lang="en-US" dirty="0" smtClean="0"/>
              <a:t>Alma </a:t>
            </a:r>
            <a:r>
              <a:rPr lang="en-US" dirty="0"/>
              <a:t>supports MARC21, UNIMARC, and KORMARC bib </a:t>
            </a:r>
            <a:r>
              <a:rPr lang="en-US" dirty="0" smtClean="0"/>
              <a:t>formats</a:t>
            </a:r>
          </a:p>
          <a:p>
            <a:pPr marL="465138" lvl="1" indent="-233363"/>
            <a:r>
              <a:rPr lang="en-US" dirty="0" smtClean="0"/>
              <a:t>Activate </a:t>
            </a:r>
            <a:r>
              <a:rPr lang="en-US" dirty="0"/>
              <a:t>format(s) used (can’t activate both UNIMARC and KORMARC</a:t>
            </a:r>
            <a:r>
              <a:rPr lang="en-US" dirty="0" smtClean="0"/>
              <a:t>)</a:t>
            </a:r>
          </a:p>
          <a:p>
            <a:pPr marL="465138" lvl="1" indent="-233363"/>
            <a:r>
              <a:rPr lang="en-US" dirty="0" smtClean="0"/>
              <a:t>Mark </a:t>
            </a:r>
            <a:r>
              <a:rPr lang="en-US" dirty="0"/>
              <a:t>preferred (becomes default</a:t>
            </a:r>
            <a:r>
              <a:rPr lang="en-US" dirty="0" smtClean="0"/>
              <a:t>)</a:t>
            </a:r>
          </a:p>
          <a:p>
            <a:pPr marL="465138" lvl="1" indent="-233363"/>
            <a:r>
              <a:rPr lang="en-US" dirty="0" smtClean="0"/>
              <a:t>More </a:t>
            </a:r>
            <a:r>
              <a:rPr lang="en-US" dirty="0"/>
              <a:t>than one active permits selection of format when creating a bib</a:t>
            </a:r>
          </a:p>
          <a:p>
            <a:pPr marL="0" indent="0">
              <a:buNone/>
            </a:pPr>
            <a:endParaRPr lang="en-US" dirty="0" smtClean="0"/>
          </a:p>
          <a:p>
            <a:pPr marL="0" indent="0">
              <a:buNone/>
            </a:pPr>
            <a:r>
              <a:rPr lang="en-US" sz="2400" b="1" dirty="0" smtClean="0"/>
              <a:t>Publishing to OCLC</a:t>
            </a:r>
          </a:p>
          <a:p>
            <a:pPr marL="465138"/>
            <a:r>
              <a:rPr lang="en-US" sz="2400" dirty="0" smtClean="0"/>
              <a:t>Use only if publishing/synchronizing your records with OCLC</a:t>
            </a:r>
          </a:p>
          <a:p>
            <a:pPr marL="465138"/>
            <a:r>
              <a:rPr lang="en-US" sz="2400" dirty="0" smtClean="0"/>
              <a:t>Enter institution symbol &amp; OCLC project number (obtained from OCLC)</a:t>
            </a:r>
          </a:p>
          <a:p>
            <a:pPr marL="465138"/>
            <a:r>
              <a:rPr lang="en-US" sz="2400" dirty="0" smtClean="0"/>
              <a:t>Setup is optional at this time</a:t>
            </a:r>
          </a:p>
          <a:p>
            <a:pPr marL="0" indent="0">
              <a:buNone/>
            </a:pP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42</a:t>
            </a:fld>
            <a:endParaRPr lang="en-US" dirty="0"/>
          </a:p>
        </p:txBody>
      </p:sp>
    </p:spTree>
    <p:extLst>
      <p:ext uri="{BB962C8B-B14F-4D97-AF65-F5344CB8AC3E}">
        <p14:creationId xmlns:p14="http://schemas.microsoft.com/office/powerpoint/2010/main" val="274832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Vocabulary </a:t>
            </a:r>
            <a:r>
              <a:rPr lang="en-US" dirty="0" smtClean="0"/>
              <a:t>Tabs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tabs work together</a:t>
            </a:r>
          </a:p>
          <a:p>
            <a:r>
              <a:rPr lang="en-US" dirty="0" smtClean="0"/>
              <a:t>Used </a:t>
            </a:r>
            <a:r>
              <a:rPr lang="en-US" dirty="0"/>
              <a:t>when entering bib records</a:t>
            </a:r>
          </a:p>
          <a:p>
            <a:r>
              <a:rPr lang="en-US" dirty="0"/>
              <a:t>Predefined </a:t>
            </a:r>
            <a:r>
              <a:rPr lang="en-US" dirty="0" smtClean="0"/>
              <a:t>fixed values </a:t>
            </a:r>
            <a:r>
              <a:rPr lang="en-US" dirty="0"/>
              <a:t>for specific field(s)</a:t>
            </a:r>
          </a:p>
          <a:p>
            <a:r>
              <a:rPr lang="en-US" dirty="0"/>
              <a:t>Establishes </a:t>
            </a:r>
            <a:r>
              <a:rPr lang="en-US" dirty="0" smtClean="0"/>
              <a:t>drop-down menu for </a:t>
            </a:r>
            <a:r>
              <a:rPr lang="en-US" dirty="0"/>
              <a:t>use in Alma’s MD Editor</a:t>
            </a:r>
          </a:p>
          <a:p>
            <a:r>
              <a:rPr lang="en-US" dirty="0"/>
              <a:t>Example: the 337a (media type)</a:t>
            </a:r>
          </a:p>
          <a:p>
            <a:endParaRPr lang="en-US" dirty="0"/>
          </a:p>
          <a:p>
            <a:endParaRPr lang="en-US" dirty="0" smtClean="0"/>
          </a:p>
          <a:p>
            <a:endParaRPr lang="en-US" dirty="0" smtClean="0"/>
          </a:p>
          <a:p>
            <a:endParaRPr lang="en-US" dirty="0"/>
          </a:p>
          <a:p>
            <a:endParaRPr lang="en-US" dirty="0"/>
          </a:p>
          <a:p>
            <a:endParaRPr lang="en-US" dirty="0"/>
          </a:p>
          <a:p>
            <a:r>
              <a:rPr lang="en-US" dirty="0" smtClean="0"/>
              <a:t>Controlled Vocabulary creates text - Assign </a:t>
            </a:r>
            <a:r>
              <a:rPr lang="en-US" dirty="0"/>
              <a:t>Controlled Vocabulary</a:t>
            </a:r>
            <a:r>
              <a:rPr lang="en-US" b="1" dirty="0"/>
              <a:t> </a:t>
            </a:r>
            <a:r>
              <a:rPr lang="en-US" dirty="0" smtClean="0"/>
              <a:t>Tab</a:t>
            </a:r>
            <a:r>
              <a:rPr lang="en-US" b="1" dirty="0" smtClean="0"/>
              <a:t> </a:t>
            </a:r>
            <a:r>
              <a:rPr lang="en-US" dirty="0" smtClean="0"/>
              <a:t>connects to metadata profile &amp; subfield</a:t>
            </a:r>
            <a:endParaRPr lang="en-US" dirty="0"/>
          </a:p>
          <a:p>
            <a:r>
              <a:rPr lang="en-US" dirty="0"/>
              <a:t>041a, 245h, 310a and 655a </a:t>
            </a:r>
            <a:r>
              <a:rPr lang="en-US" dirty="0" smtClean="0"/>
              <a:t>fields come </a:t>
            </a:r>
            <a:r>
              <a:rPr lang="en-US" dirty="0"/>
              <a:t>predefined</a:t>
            </a:r>
          </a:p>
        </p:txBody>
      </p:sp>
      <p:sp>
        <p:nvSpPr>
          <p:cNvPr id="4" name="Slide Number Placeholder 3"/>
          <p:cNvSpPr>
            <a:spLocks noGrp="1"/>
          </p:cNvSpPr>
          <p:nvPr>
            <p:ph type="sldNum" sz="quarter" idx="12"/>
          </p:nvPr>
        </p:nvSpPr>
        <p:spPr/>
        <p:txBody>
          <a:bodyPr/>
          <a:lstStyle/>
          <a:p>
            <a:fld id="{1C146586-7EC2-481D-848F-8CE41EB2DE6C}" type="slidenum">
              <a:rPr lang="en-US" smtClean="0"/>
              <a:pPr/>
              <a:t>43</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474" y="2758696"/>
            <a:ext cx="3646170" cy="180213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27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Tab</a:t>
            </a:r>
          </a:p>
        </p:txBody>
      </p:sp>
      <p:sp>
        <p:nvSpPr>
          <p:cNvPr id="3" name="Content Placeholder 2"/>
          <p:cNvSpPr>
            <a:spLocks noGrp="1"/>
          </p:cNvSpPr>
          <p:nvPr>
            <p:ph idx="1"/>
          </p:nvPr>
        </p:nvSpPr>
        <p:spPr/>
        <p:txBody>
          <a:bodyPr>
            <a:normAutofit/>
          </a:bodyPr>
          <a:lstStyle/>
          <a:p>
            <a:pPr marL="0" indent="0">
              <a:buNone/>
            </a:pPr>
            <a:r>
              <a:rPr lang="en-US" b="1" dirty="0" smtClean="0"/>
              <a:t>Mandatory</a:t>
            </a:r>
            <a:r>
              <a:rPr lang="en-US" dirty="0"/>
              <a:t>: </a:t>
            </a:r>
            <a:endParaRPr lang="en-US" dirty="0" smtClean="0"/>
          </a:p>
          <a:p>
            <a:pPr marL="465138" lvl="1" indent="-233363">
              <a:buFont typeface="Wingdings" panose="05000000000000000000" pitchFamily="2" charset="2"/>
              <a:buChar char="ü"/>
            </a:pPr>
            <a:r>
              <a:rPr lang="en-US" dirty="0" smtClean="0"/>
              <a:t>“</a:t>
            </a:r>
            <a:r>
              <a:rPr lang="en-US" dirty="0"/>
              <a:t>time_zone” </a:t>
            </a:r>
            <a:endParaRPr lang="en-US" dirty="0" smtClean="0"/>
          </a:p>
          <a:p>
            <a:pPr marL="465138" indent="-233363">
              <a:buFont typeface="Wingdings" panose="05000000000000000000" pitchFamily="2" charset="2"/>
              <a:buChar char="ü"/>
            </a:pPr>
            <a:r>
              <a:rPr lang="en-US" sz="2400" dirty="0" smtClean="0"/>
              <a:t>“</a:t>
            </a:r>
            <a:r>
              <a:rPr lang="en-US" sz="2400" dirty="0"/>
              <a:t>system_date_format</a:t>
            </a:r>
            <a:r>
              <a:rPr lang="en-US" sz="2400" dirty="0" smtClean="0"/>
              <a:t>”</a:t>
            </a:r>
            <a:endParaRPr lang="en-US" sz="2400" dirty="0"/>
          </a:p>
          <a:p>
            <a:pPr marL="0" indent="0">
              <a:buNone/>
            </a:pPr>
            <a:endParaRPr lang="en-US" dirty="0" smtClean="0"/>
          </a:p>
          <a:p>
            <a:pPr marL="0" indent="0">
              <a:buNone/>
            </a:pPr>
            <a:r>
              <a:rPr lang="en-US" b="1" dirty="0"/>
              <a:t>Of note:</a:t>
            </a:r>
          </a:p>
          <a:p>
            <a:pPr marL="465138">
              <a:buFont typeface="Wingdings" panose="05000000000000000000" pitchFamily="2" charset="2"/>
              <a:buChar char="ü"/>
            </a:pPr>
            <a:r>
              <a:rPr lang="en-US" sz="2400" dirty="0" smtClean="0"/>
              <a:t>“</a:t>
            </a:r>
            <a:r>
              <a:rPr lang="en-US" sz="2400" dirty="0"/>
              <a:t>force_location_selection_on_login</a:t>
            </a:r>
            <a:r>
              <a:rPr lang="en-US" sz="2400" dirty="0" smtClean="0"/>
              <a:t>”: True =  </a:t>
            </a:r>
            <a:r>
              <a:rPr lang="en-US" sz="2400" dirty="0"/>
              <a:t>“Currently At” dialog box appears for any user </a:t>
            </a:r>
            <a:r>
              <a:rPr lang="en-US" sz="2400" dirty="0" smtClean="0"/>
              <a:t>with roles at more </a:t>
            </a:r>
            <a:r>
              <a:rPr lang="en-US" sz="2400" dirty="0"/>
              <a:t>than one </a:t>
            </a:r>
            <a:r>
              <a:rPr lang="en-US" sz="2400" dirty="0" err="1" smtClean="0"/>
              <a:t>circ</a:t>
            </a:r>
            <a:r>
              <a:rPr lang="en-US" sz="2400" dirty="0" smtClean="0"/>
              <a:t> desk or work order department</a:t>
            </a:r>
          </a:p>
          <a:p>
            <a:pPr marL="465138">
              <a:buFont typeface="Wingdings" panose="05000000000000000000" pitchFamily="2" charset="2"/>
              <a:buChar char="ü"/>
            </a:pPr>
            <a:r>
              <a:rPr lang="en-US" sz="2400" dirty="0" smtClean="0"/>
              <a:t>“multi_campus_inventory_management” used with inventory network groups to manage e-resource access</a:t>
            </a:r>
            <a:endParaRPr lang="en-US" sz="2400" dirty="0"/>
          </a:p>
          <a:p>
            <a:pPr marL="465138">
              <a:buFont typeface="Wingdings" panose="05000000000000000000" pitchFamily="2" charset="2"/>
              <a:buChar char="ü"/>
            </a:pPr>
            <a:r>
              <a:rPr lang="en-US" sz="2400" dirty="0"/>
              <a:t>Acquisitions settings govern rules for review of purchase orders and invoices, the use of VAT, pro rata, prefixes for PO lines and </a:t>
            </a:r>
            <a:r>
              <a:rPr lang="en-US" sz="2400" dirty="0" smtClean="0"/>
              <a:t>POs</a:t>
            </a:r>
          </a:p>
          <a:p>
            <a:pPr marL="236538"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44</a:t>
            </a:fld>
            <a:endParaRPr lang="en-US" dirty="0"/>
          </a:p>
        </p:txBody>
      </p:sp>
    </p:spTree>
    <p:extLst>
      <p:ext uri="{BB962C8B-B14F-4D97-AF65-F5344CB8AC3E}">
        <p14:creationId xmlns:p14="http://schemas.microsoft.com/office/powerpoint/2010/main" val="314417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Tab (cont.)</a:t>
            </a:r>
          </a:p>
        </p:txBody>
      </p:sp>
      <p:sp>
        <p:nvSpPr>
          <p:cNvPr id="3" name="Content Placeholder 2"/>
          <p:cNvSpPr>
            <a:spLocks noGrp="1"/>
          </p:cNvSpPr>
          <p:nvPr>
            <p:ph idx="1"/>
          </p:nvPr>
        </p:nvSpPr>
        <p:spPr/>
        <p:txBody>
          <a:bodyPr>
            <a:normAutofit lnSpcReduction="10000"/>
          </a:bodyPr>
          <a:lstStyle/>
          <a:p>
            <a:pPr marL="0" indent="0">
              <a:buNone/>
            </a:pPr>
            <a:r>
              <a:rPr lang="en-US" dirty="0" smtClean="0"/>
              <a:t>Of Note (cont.)</a:t>
            </a:r>
          </a:p>
          <a:p>
            <a:pPr marL="465138">
              <a:buFont typeface="Wingdings" panose="05000000000000000000" pitchFamily="2" charset="2"/>
              <a:buChar char="ü"/>
            </a:pPr>
            <a:r>
              <a:rPr lang="en-US" sz="2400" dirty="0" smtClean="0"/>
              <a:t>Acquisitions setting “invoice_skip_erp</a:t>
            </a:r>
            <a:r>
              <a:rPr lang="en-US" sz="2400" dirty="0"/>
              <a:t>” will be set to “True” until ready to test export to ERP </a:t>
            </a:r>
            <a:r>
              <a:rPr lang="en-US" sz="2400" dirty="0" smtClean="0"/>
              <a:t>(if using)</a:t>
            </a:r>
            <a:endParaRPr lang="en-US" sz="2400" dirty="0"/>
          </a:p>
          <a:p>
            <a:pPr marL="465138">
              <a:buFont typeface="Wingdings" panose="05000000000000000000" pitchFamily="2" charset="2"/>
              <a:buChar char="ü"/>
            </a:pPr>
            <a:r>
              <a:rPr lang="en-US" sz="2400" dirty="0" smtClean="0"/>
              <a:t>Resource </a:t>
            </a:r>
            <a:r>
              <a:rPr lang="en-US" sz="2400" dirty="0"/>
              <a:t>management options control: matching profiles, subfield </a:t>
            </a:r>
            <a:r>
              <a:rPr lang="en-US" sz="2400" dirty="0" smtClean="0"/>
              <a:t>indicators</a:t>
            </a:r>
          </a:p>
          <a:p>
            <a:pPr marL="465138">
              <a:buFont typeface="Wingdings" panose="05000000000000000000" pitchFamily="2" charset="2"/>
              <a:buChar char="ü"/>
            </a:pPr>
            <a:r>
              <a:rPr lang="en-US" sz="2400" dirty="0" smtClean="0"/>
              <a:t>Resource management option “working_copy_lock_timeout” releases record for editing after set time (if you forget to release it)</a:t>
            </a:r>
            <a:endParaRPr lang="en-US" sz="2400" dirty="0"/>
          </a:p>
          <a:p>
            <a:pPr marL="465138">
              <a:buFont typeface="Wingdings" panose="05000000000000000000" pitchFamily="2" charset="2"/>
              <a:buChar char="ü"/>
            </a:pPr>
            <a:r>
              <a:rPr lang="en-US" sz="2400" dirty="0"/>
              <a:t>Fulfillment options control: when auto renewal occurs, assessing of fines for lost </a:t>
            </a:r>
            <a:r>
              <a:rPr lang="en-US" sz="2400" dirty="0" smtClean="0"/>
              <a:t>items</a:t>
            </a:r>
          </a:p>
          <a:p>
            <a:pPr marL="465138">
              <a:buFont typeface="Wingdings" panose="05000000000000000000" pitchFamily="2" charset="2"/>
              <a:buChar char="ü"/>
            </a:pPr>
            <a:r>
              <a:rPr lang="en-US" sz="2400" dirty="0" smtClean="0"/>
              <a:t>Anonymizing </a:t>
            </a:r>
            <a:r>
              <a:rPr lang="en-US" sz="2400" dirty="0"/>
              <a:t>loans and borrowing requests </a:t>
            </a:r>
            <a:r>
              <a:rPr lang="en-US" sz="2400" dirty="0" smtClean="0"/>
              <a:t>– True = weekly process removes info – False = info is not removed from transactions</a:t>
            </a:r>
          </a:p>
          <a:p>
            <a:pPr marL="465138">
              <a:buFont typeface="Wingdings" panose="05000000000000000000" pitchFamily="2" charset="2"/>
              <a:buChar char="ü"/>
            </a:pPr>
            <a:r>
              <a:rPr lang="en-US" sz="2400" dirty="0" smtClean="0"/>
              <a:t>Viewing historical loans in Primo – True = patrons can see historical loan info via Primo</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45</a:t>
            </a:fld>
            <a:endParaRPr lang="en-US" dirty="0"/>
          </a:p>
        </p:txBody>
      </p:sp>
    </p:spTree>
    <p:extLst>
      <p:ext uri="{BB962C8B-B14F-4D97-AF65-F5344CB8AC3E}">
        <p14:creationId xmlns:p14="http://schemas.microsoft.com/office/powerpoint/2010/main" val="12281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Validity Checks Tab</a:t>
            </a:r>
          </a:p>
        </p:txBody>
      </p:sp>
      <p:sp>
        <p:nvSpPr>
          <p:cNvPr id="3" name="Content Placeholder 2"/>
          <p:cNvSpPr>
            <a:spLocks noGrp="1"/>
          </p:cNvSpPr>
          <p:nvPr>
            <p:ph idx="1"/>
          </p:nvPr>
        </p:nvSpPr>
        <p:spPr/>
        <p:txBody>
          <a:bodyPr/>
          <a:lstStyle/>
          <a:p>
            <a:r>
              <a:rPr lang="en-US" dirty="0" smtClean="0"/>
              <a:t>Run it!</a:t>
            </a:r>
          </a:p>
          <a:p>
            <a:pPr marL="0" indent="0">
              <a:buNone/>
            </a:pPr>
            <a:endParaRPr lang="en-US" dirty="0"/>
          </a:p>
          <a:p>
            <a:r>
              <a:rPr lang="en-US" dirty="0"/>
              <a:t>Finds common errors and points you to them </a:t>
            </a:r>
            <a:endParaRPr lang="en-US" dirty="0" smtClean="0"/>
          </a:p>
          <a:p>
            <a:pPr marL="0" indent="0">
              <a:buNone/>
            </a:pPr>
            <a:endParaRPr lang="en-US" dirty="0"/>
          </a:p>
          <a:p>
            <a:r>
              <a:rPr lang="en-US" dirty="0"/>
              <a:t>Same concept as validity checking in the Migration </a:t>
            </a:r>
            <a:r>
              <a:rPr lang="en-US" dirty="0" smtClean="0"/>
              <a:t>Form</a:t>
            </a:r>
          </a:p>
          <a:p>
            <a:pPr marL="0" indent="0">
              <a:buNone/>
            </a:pPr>
            <a:endParaRPr lang="en-US" dirty="0"/>
          </a:p>
          <a:p>
            <a:r>
              <a:rPr lang="en-US" dirty="0"/>
              <a:t>Fix errors </a:t>
            </a:r>
            <a:r>
              <a:rPr lang="en-US" dirty="0" smtClean="0"/>
              <a:t>found</a:t>
            </a:r>
          </a:p>
          <a:p>
            <a:pPr marL="0" indent="0">
              <a:buNone/>
            </a:pPr>
            <a:endParaRPr lang="en-US" dirty="0"/>
          </a:p>
          <a:p>
            <a:r>
              <a:rPr lang="en-US" dirty="0"/>
              <a:t>Re-run until </a:t>
            </a:r>
            <a:r>
              <a:rPr lang="en-US" dirty="0" smtClean="0"/>
              <a:t>errors are corrected</a:t>
            </a:r>
          </a:p>
          <a:p>
            <a:endParaRPr lang="en-US" dirty="0"/>
          </a:p>
          <a:p>
            <a:r>
              <a:rPr lang="en-US" dirty="0" smtClean="0"/>
              <a:t>Have problems – Ask!</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46</a:t>
            </a:fld>
            <a:endParaRPr lang="en-US" dirty="0"/>
          </a:p>
        </p:txBody>
      </p:sp>
    </p:spTree>
    <p:extLst>
      <p:ext uri="{BB962C8B-B14F-4D97-AF65-F5344CB8AC3E}">
        <p14:creationId xmlns:p14="http://schemas.microsoft.com/office/powerpoint/2010/main" val="21477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5"/>
          </p:nvPr>
        </p:nvSpPr>
        <p:spPr/>
        <p:txBody>
          <a:bodyPr/>
          <a:lstStyle/>
          <a:p>
            <a:endParaRPr lang="en-US" dirty="0" smtClean="0"/>
          </a:p>
          <a:p>
            <a:r>
              <a:rPr lang="en-US" b="0" dirty="0" smtClean="0"/>
              <a:t>Introduction to Configuration Form &amp; Process</a:t>
            </a:r>
          </a:p>
          <a:p>
            <a:r>
              <a:rPr lang="en-US" b="0" dirty="0" smtClean="0"/>
              <a:t>Configuration Form</a:t>
            </a:r>
          </a:p>
          <a:p>
            <a:r>
              <a:rPr lang="en-US" dirty="0" smtClean="0"/>
              <a:t>Other Topics, Documentation &amp; Next Steps</a:t>
            </a:r>
          </a:p>
        </p:txBody>
      </p:sp>
      <p:sp>
        <p:nvSpPr>
          <p:cNvPr id="3" name="Slide Number Placeholder 2"/>
          <p:cNvSpPr>
            <a:spLocks noGrp="1"/>
          </p:cNvSpPr>
          <p:nvPr>
            <p:ph type="sldNum" sz="quarter" idx="12"/>
          </p:nvPr>
        </p:nvSpPr>
        <p:spPr/>
        <p:txBody>
          <a:bodyPr/>
          <a:lstStyle/>
          <a:p>
            <a:fld id="{1C146586-7EC2-481D-848F-8CE41EB2DE6C}" type="slidenum">
              <a:rPr lang="en-US" smtClean="0"/>
              <a:pPr/>
              <a:t>47</a:t>
            </a:fld>
            <a:endParaRPr lang="en-US" dirty="0"/>
          </a:p>
        </p:txBody>
      </p:sp>
      <p:sp>
        <p:nvSpPr>
          <p:cNvPr id="4" name="Title 3"/>
          <p:cNvSpPr>
            <a:spLocks noGrp="1"/>
          </p:cNvSpPr>
          <p:nvPr>
            <p:ph type="ctrTitle"/>
          </p:nvPr>
        </p:nvSpPr>
        <p:spPr/>
        <p:txBody>
          <a:bodyPr/>
          <a:lstStyle/>
          <a:p>
            <a:r>
              <a:rPr lang="en-US" dirty="0" smtClean="0"/>
              <a:t>Agenda</a:t>
            </a:r>
            <a:endParaRPr lang="en-US" dirty="0"/>
          </a:p>
        </p:txBody>
      </p:sp>
    </p:spTree>
    <p:extLst>
      <p:ext uri="{BB962C8B-B14F-4D97-AF65-F5344CB8AC3E}">
        <p14:creationId xmlns:p14="http://schemas.microsoft.com/office/powerpoint/2010/main" val="364452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Integrations</a:t>
            </a:r>
          </a:p>
        </p:txBody>
      </p:sp>
      <p:sp>
        <p:nvSpPr>
          <p:cNvPr id="3" name="Content Placeholder 2"/>
          <p:cNvSpPr>
            <a:spLocks noGrp="1"/>
          </p:cNvSpPr>
          <p:nvPr>
            <p:ph idx="1"/>
          </p:nvPr>
        </p:nvSpPr>
        <p:spPr/>
        <p:txBody>
          <a:bodyPr/>
          <a:lstStyle/>
          <a:p>
            <a:r>
              <a:rPr lang="en-US" dirty="0"/>
              <a:t>Chapter 22 </a:t>
            </a:r>
            <a:r>
              <a:rPr lang="en-US" dirty="0" smtClean="0"/>
              <a:t>of the Configuration Guide</a:t>
            </a:r>
            <a:endParaRPr lang="en-US" dirty="0"/>
          </a:p>
          <a:p>
            <a:r>
              <a:rPr lang="en-US" dirty="0" smtClean="0"/>
              <a:t>We will discuss in a later meeting (TBD)</a:t>
            </a:r>
          </a:p>
          <a:p>
            <a:r>
              <a:rPr lang="en-US" dirty="0" smtClean="0"/>
              <a:t>Look through &amp; think about how to prioritize </a:t>
            </a:r>
          </a:p>
          <a:p>
            <a:r>
              <a:rPr lang="en-US" b="1" dirty="0" smtClean="0"/>
              <a:t>Setups </a:t>
            </a:r>
            <a:r>
              <a:rPr lang="en-US" b="1" dirty="0"/>
              <a:t>done during implementation are retained at </a:t>
            </a:r>
            <a:r>
              <a:rPr lang="en-US" b="1" dirty="0" smtClean="0"/>
              <a:t>cutover!</a:t>
            </a:r>
            <a:endParaRPr lang="en-US" b="1" dirty="0"/>
          </a:p>
          <a:p>
            <a:r>
              <a:rPr lang="en-US" dirty="0"/>
              <a:t>Best to test integrations as much as possible during implementation </a:t>
            </a:r>
          </a:p>
          <a:p>
            <a:r>
              <a:rPr lang="en-US" dirty="0"/>
              <a:t>Don’t wait until go live to configure and test essential integrations</a:t>
            </a:r>
            <a:r>
              <a:rPr lang="en-US" dirty="0" smtClean="0"/>
              <a:t>!</a:t>
            </a:r>
          </a:p>
          <a:p>
            <a:r>
              <a:rPr lang="en-US" dirty="0" smtClean="0"/>
              <a:t>Need setup done – let us (Svetlana or Megan) know!</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48</a:t>
            </a:fld>
            <a:endParaRPr lang="en-US" dirty="0"/>
          </a:p>
        </p:txBody>
      </p:sp>
    </p:spTree>
    <p:extLst>
      <p:ext uri="{BB962C8B-B14F-4D97-AF65-F5344CB8AC3E}">
        <p14:creationId xmlns:p14="http://schemas.microsoft.com/office/powerpoint/2010/main" val="30616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p:txBody>
          <a:bodyPr/>
          <a:lstStyle/>
          <a:p>
            <a:r>
              <a:rPr lang="en-US" dirty="0"/>
              <a:t>Alma Configuration Form </a:t>
            </a:r>
            <a:r>
              <a:rPr lang="en-US" dirty="0" smtClean="0"/>
              <a:t>Guide posted on Basecamp</a:t>
            </a:r>
          </a:p>
          <a:p>
            <a:endParaRPr lang="en-US" dirty="0"/>
          </a:p>
          <a:p>
            <a:r>
              <a:rPr lang="en-US" dirty="0" smtClean="0"/>
              <a:t>Sample form sent out to all institutions by Brandon</a:t>
            </a:r>
          </a:p>
          <a:p>
            <a:pPr marL="0" indent="0">
              <a:buNone/>
            </a:pPr>
            <a:endParaRPr lang="en-US" dirty="0" smtClean="0"/>
          </a:p>
          <a:p>
            <a:r>
              <a:rPr lang="en-US" dirty="0" smtClean="0"/>
              <a:t>Knowledge </a:t>
            </a:r>
            <a:r>
              <a:rPr lang="en-US" dirty="0"/>
              <a:t>Center </a:t>
            </a:r>
            <a:r>
              <a:rPr lang="en-US" dirty="0" smtClean="0"/>
              <a:t>Migration Form Tutorials</a:t>
            </a:r>
            <a:endParaRPr lang="en-US" dirty="0"/>
          </a:p>
          <a:p>
            <a:pPr lvl="1">
              <a:buFont typeface="Courier New" panose="02070309020205020404" pitchFamily="49" charset="0"/>
              <a:buChar char="o"/>
            </a:pPr>
            <a:r>
              <a:rPr lang="en-US" sz="2600" dirty="0"/>
              <a:t>Introduction to Alma Configuration</a:t>
            </a:r>
          </a:p>
          <a:p>
            <a:pPr lvl="1">
              <a:buFont typeface="Courier New" panose="02070309020205020404" pitchFamily="49" charset="0"/>
              <a:buChar char="o"/>
            </a:pPr>
            <a:r>
              <a:rPr lang="en-US" sz="2600" dirty="0"/>
              <a:t>Alma Configuration </a:t>
            </a:r>
            <a:r>
              <a:rPr lang="en-US" sz="2600" dirty="0" smtClean="0"/>
              <a:t>Form</a:t>
            </a:r>
          </a:p>
          <a:p>
            <a:pPr marL="457200" lvl="1" indent="0">
              <a:buNone/>
            </a:pPr>
            <a:endParaRPr lang="en-US" sz="2600" dirty="0" smtClean="0"/>
          </a:p>
          <a:p>
            <a:pPr marL="457200" lvl="1" indent="0">
              <a:buNone/>
            </a:pPr>
            <a:r>
              <a:rPr lang="en-US" sz="1800" dirty="0" smtClean="0">
                <a:hlinkClick r:id="rId2"/>
              </a:rPr>
              <a:t>http</a:t>
            </a:r>
            <a:r>
              <a:rPr lang="en-US" sz="1800" dirty="0">
                <a:hlinkClick r:id="rId2"/>
              </a:rPr>
              <a:t>://knowledge.exlibrisgroup.com/Alma/Training/Implementation_Tutorials/02_Configuration_During_Implementation</a:t>
            </a:r>
            <a:endParaRPr lang="en-US" sz="18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49</a:t>
            </a:fld>
            <a:endParaRPr lang="en-US" dirty="0"/>
          </a:p>
        </p:txBody>
      </p:sp>
    </p:spTree>
    <p:extLst>
      <p:ext uri="{BB962C8B-B14F-4D97-AF65-F5344CB8AC3E}">
        <p14:creationId xmlns:p14="http://schemas.microsoft.com/office/powerpoint/2010/main" val="418847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Process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Prepopulated </a:t>
            </a:r>
            <a:r>
              <a:rPr lang="en-US" dirty="0"/>
              <a:t>with data from the Migration Form </a:t>
            </a:r>
            <a:r>
              <a:rPr lang="en-US" dirty="0" smtClean="0"/>
              <a:t>(</a:t>
            </a:r>
            <a:r>
              <a:rPr lang="en-US" dirty="0" err="1" smtClean="0"/>
              <a:t>ExLibris</a:t>
            </a:r>
            <a:r>
              <a:rPr lang="en-US" dirty="0" smtClean="0"/>
              <a:t>)</a:t>
            </a:r>
            <a:endParaRPr lang="en-US" dirty="0"/>
          </a:p>
          <a:p>
            <a:pPr>
              <a:buFont typeface="Wingdings" panose="05000000000000000000" pitchFamily="2" charset="2"/>
              <a:buChar char="ü"/>
            </a:pPr>
            <a:r>
              <a:rPr lang="en-US" dirty="0" smtClean="0"/>
              <a:t>Fill </a:t>
            </a:r>
            <a:r>
              <a:rPr lang="en-US" dirty="0"/>
              <a:t>in </a:t>
            </a:r>
            <a:r>
              <a:rPr lang="en-US" dirty="0" smtClean="0"/>
              <a:t>- </a:t>
            </a:r>
            <a:r>
              <a:rPr lang="en-US" dirty="0"/>
              <a:t>focusing on required tabs/fields first </a:t>
            </a:r>
            <a:r>
              <a:rPr lang="en-US" dirty="0" smtClean="0"/>
              <a:t>(</a:t>
            </a:r>
            <a:r>
              <a:rPr lang="en-US" dirty="0" err="1" smtClean="0"/>
              <a:t>CalS</a:t>
            </a:r>
            <a:r>
              <a:rPr lang="en-US" dirty="0" smtClean="0"/>
              <a:t>)</a:t>
            </a:r>
            <a:endParaRPr lang="en-US" dirty="0"/>
          </a:p>
          <a:p>
            <a:pPr>
              <a:buFont typeface="Wingdings" panose="05000000000000000000" pitchFamily="2" charset="2"/>
              <a:buChar char="ü"/>
            </a:pPr>
            <a:r>
              <a:rPr lang="en-US" dirty="0" smtClean="0"/>
              <a:t>Validate form (</a:t>
            </a:r>
            <a:r>
              <a:rPr lang="en-US" dirty="0" err="1" smtClean="0"/>
              <a:t>CalS</a:t>
            </a:r>
            <a:r>
              <a:rPr lang="en-US" dirty="0" smtClean="0"/>
              <a:t>)</a:t>
            </a:r>
          </a:p>
          <a:p>
            <a:pPr>
              <a:buFont typeface="Wingdings" panose="05000000000000000000" pitchFamily="2" charset="2"/>
              <a:buChar char="ü"/>
            </a:pPr>
            <a:r>
              <a:rPr lang="en-US" dirty="0" smtClean="0"/>
              <a:t>Return draft by </a:t>
            </a:r>
            <a:r>
              <a:rPr lang="en-US" dirty="0">
                <a:solidFill>
                  <a:srgbClr val="FF0000"/>
                </a:solidFill>
              </a:rPr>
              <a:t>5</a:t>
            </a:r>
            <a:r>
              <a:rPr lang="en-US" dirty="0" smtClean="0">
                <a:solidFill>
                  <a:srgbClr val="FF0000"/>
                </a:solidFill>
              </a:rPr>
              <a:t>/11/16</a:t>
            </a:r>
            <a:r>
              <a:rPr lang="en-US" dirty="0" smtClean="0"/>
              <a:t> end of day (</a:t>
            </a:r>
            <a:r>
              <a:rPr lang="en-US" dirty="0" err="1" smtClean="0"/>
              <a:t>CalS</a:t>
            </a:r>
            <a:r>
              <a:rPr lang="en-US" dirty="0" smtClean="0"/>
              <a:t>)</a:t>
            </a:r>
          </a:p>
          <a:p>
            <a:pPr>
              <a:buFont typeface="Wingdings" panose="05000000000000000000" pitchFamily="2" charset="2"/>
              <a:buChar char="ü"/>
            </a:pPr>
            <a:r>
              <a:rPr lang="en-US" dirty="0" smtClean="0"/>
              <a:t>Proof &amp; revise (both)</a:t>
            </a:r>
          </a:p>
          <a:p>
            <a:pPr>
              <a:buFont typeface="Wingdings" panose="05000000000000000000" pitchFamily="2" charset="2"/>
              <a:buChar char="ü"/>
            </a:pPr>
            <a:r>
              <a:rPr lang="en-US" dirty="0" smtClean="0"/>
              <a:t>Return final by </a:t>
            </a:r>
            <a:r>
              <a:rPr lang="en-US" dirty="0" smtClean="0">
                <a:solidFill>
                  <a:srgbClr val="FF0000"/>
                </a:solidFill>
              </a:rPr>
              <a:t>5/25/16</a:t>
            </a:r>
            <a:r>
              <a:rPr lang="en-US" dirty="0" smtClean="0"/>
              <a:t> (</a:t>
            </a:r>
            <a:r>
              <a:rPr lang="en-US" dirty="0" err="1" smtClean="0"/>
              <a:t>CalS</a:t>
            </a:r>
            <a:r>
              <a:rPr lang="en-US" dirty="0" smtClean="0"/>
              <a:t>)</a:t>
            </a:r>
            <a:endParaRPr lang="en-US" dirty="0"/>
          </a:p>
          <a:p>
            <a:pPr>
              <a:buFont typeface="Wingdings" panose="05000000000000000000" pitchFamily="2" charset="2"/>
              <a:buChar char="ü"/>
            </a:pPr>
            <a:r>
              <a:rPr lang="en-US" dirty="0" smtClean="0"/>
              <a:t>Load </a:t>
            </a:r>
            <a:r>
              <a:rPr lang="en-US" dirty="0"/>
              <a:t>when test load is delivered (</a:t>
            </a:r>
            <a:r>
              <a:rPr lang="en-US" dirty="0" smtClean="0"/>
              <a:t>ExLibris</a:t>
            </a:r>
            <a:r>
              <a:rPr lang="en-US" dirty="0"/>
              <a:t>)</a:t>
            </a:r>
          </a:p>
          <a:p>
            <a:pPr>
              <a:buFont typeface="Wingdings" panose="05000000000000000000" pitchFamily="2" charset="2"/>
              <a:buChar char="ü"/>
            </a:pPr>
            <a:r>
              <a:rPr lang="en-US" dirty="0" smtClean="0"/>
              <a:t>Test, submit changes </a:t>
            </a:r>
            <a:r>
              <a:rPr lang="en-US" dirty="0"/>
              <a:t>&amp; adjust during </a:t>
            </a:r>
            <a:r>
              <a:rPr lang="en-US" dirty="0" smtClean="0"/>
              <a:t>implementation within Alma (both)</a:t>
            </a:r>
            <a:endParaRPr lang="en-US" dirty="0"/>
          </a:p>
          <a:p>
            <a:pPr>
              <a:buFont typeface="Wingdings" panose="05000000000000000000" pitchFamily="2" charset="2"/>
              <a:buChar char="ü"/>
            </a:pPr>
            <a:r>
              <a:rPr lang="en-US" dirty="0" smtClean="0"/>
              <a:t>After </a:t>
            </a:r>
            <a:r>
              <a:rPr lang="en-US" dirty="0"/>
              <a:t>Certification, you add and adjust as </a:t>
            </a:r>
            <a:r>
              <a:rPr lang="en-US" dirty="0" smtClean="0"/>
              <a:t>needed within Alma</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45499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err="1" smtClean="0"/>
              <a:t>CalS</a:t>
            </a:r>
            <a:r>
              <a:rPr lang="en-US" dirty="0" smtClean="0"/>
              <a:t> – </a:t>
            </a:r>
            <a:r>
              <a:rPr lang="en-US" dirty="0"/>
              <a:t>start working on your </a:t>
            </a:r>
            <a:r>
              <a:rPr lang="en-US" dirty="0" smtClean="0"/>
              <a:t>selections</a:t>
            </a:r>
            <a:br>
              <a:rPr lang="en-US" dirty="0" smtClean="0"/>
            </a:br>
            <a:endParaRPr lang="en-US" dirty="0"/>
          </a:p>
          <a:p>
            <a:r>
              <a:rPr lang="en-US" dirty="0" err="1" smtClean="0"/>
              <a:t>CalS</a:t>
            </a:r>
            <a:r>
              <a:rPr lang="en-US" dirty="0" smtClean="0"/>
              <a:t> – Draft Config Form due </a:t>
            </a:r>
            <a:r>
              <a:rPr lang="en-US" dirty="0" smtClean="0">
                <a:solidFill>
                  <a:srgbClr val="FF0000"/>
                </a:solidFill>
              </a:rPr>
              <a:t>5/11/16</a:t>
            </a:r>
          </a:p>
          <a:p>
            <a:pPr lvl="1">
              <a:buFont typeface="Courier New" panose="02070309020205020404" pitchFamily="49" charset="0"/>
              <a:buChar char="o"/>
            </a:pPr>
            <a:r>
              <a:rPr lang="en-US" dirty="0" smtClean="0"/>
              <a:t>ExL will proof &amp; discuss observations with each institution</a:t>
            </a:r>
          </a:p>
          <a:p>
            <a:pPr lvl="1">
              <a:buFont typeface="Courier New" panose="02070309020205020404" pitchFamily="49" charset="0"/>
              <a:buChar char="o"/>
            </a:pPr>
            <a:r>
              <a:rPr lang="en-US" dirty="0" err="1" smtClean="0"/>
              <a:t>CalS</a:t>
            </a:r>
            <a:r>
              <a:rPr lang="en-US" dirty="0"/>
              <a:t> </a:t>
            </a:r>
            <a:r>
              <a:rPr lang="en-US" dirty="0" smtClean="0"/>
              <a:t>Institutions update Form as needed</a:t>
            </a:r>
            <a:endParaRPr lang="en-US" dirty="0"/>
          </a:p>
          <a:p>
            <a:pPr marL="457200" lvl="1" indent="0">
              <a:buNone/>
            </a:pPr>
            <a:endParaRPr lang="en-US" dirty="0"/>
          </a:p>
          <a:p>
            <a:pPr marL="231775" lvl="1" indent="-231775"/>
            <a:r>
              <a:rPr lang="en-US" sz="2800" dirty="0" err="1" smtClean="0"/>
              <a:t>CalS</a:t>
            </a:r>
            <a:r>
              <a:rPr lang="en-US" sz="2800" dirty="0" smtClean="0"/>
              <a:t> – Final Config Form due </a:t>
            </a:r>
            <a:r>
              <a:rPr lang="en-US" sz="2800" dirty="0" smtClean="0">
                <a:solidFill>
                  <a:srgbClr val="FF0000"/>
                </a:solidFill>
              </a:rPr>
              <a:t>5/25/16</a:t>
            </a:r>
          </a:p>
          <a:p>
            <a:pPr marL="231775" lvl="1" indent="-231775"/>
            <a:endParaRPr lang="en-US" sz="2800" dirty="0" smtClean="0"/>
          </a:p>
          <a:p>
            <a:pPr marL="231775" lvl="1" indent="-231775"/>
            <a:r>
              <a:rPr lang="en-US" sz="2800" dirty="0" smtClean="0"/>
              <a:t>ExL – Loads Config Form upon receipt of test load</a:t>
            </a:r>
            <a:br>
              <a:rPr lang="en-US" sz="2800" dirty="0" smtClean="0"/>
            </a:br>
            <a:r>
              <a:rPr lang="en-US" sz="2800" dirty="0" smtClean="0"/>
              <a:t/>
            </a:r>
            <a:br>
              <a:rPr lang="en-US" sz="2800" dirty="0" smtClean="0"/>
            </a:br>
            <a:r>
              <a:rPr lang="en-US" sz="2800" b="1" dirty="0" smtClean="0"/>
              <a:t>Please upload the Configuration Form to </a:t>
            </a:r>
            <a:r>
              <a:rPr lang="en-US" sz="2800" b="1" u="sng" dirty="0" err="1" smtClean="0"/>
              <a:t>SalesForce</a:t>
            </a:r>
            <a:r>
              <a:rPr lang="en-US" sz="2800" b="1" dirty="0" smtClean="0"/>
              <a:t>!</a:t>
            </a:r>
            <a:endParaRPr lang="en-US" sz="2800" u="sng"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50</a:t>
            </a:fld>
            <a:endParaRPr lang="en-US" dirty="0"/>
          </a:p>
        </p:txBody>
      </p:sp>
    </p:spTree>
    <p:extLst>
      <p:ext uri="{BB962C8B-B14F-4D97-AF65-F5344CB8AC3E}">
        <p14:creationId xmlns:p14="http://schemas.microsoft.com/office/powerpoint/2010/main" val="254522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03956" y="2485322"/>
            <a:ext cx="4239665" cy="1420252"/>
          </a:xfrm>
        </p:spPr>
        <p:txBody>
          <a:bodyPr>
            <a:normAutofit/>
          </a:bodyPr>
          <a:lstStyle/>
          <a:p>
            <a:r>
              <a:rPr lang="en-US" sz="5400" dirty="0" smtClean="0"/>
              <a:t>Questions?</a:t>
            </a:r>
            <a:endParaRPr lang="en-US" sz="54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51</a:t>
            </a:fld>
            <a:endParaRPr lang="en-US" dirty="0"/>
          </a:p>
        </p:txBody>
      </p:sp>
    </p:spTree>
    <p:extLst>
      <p:ext uri="{BB962C8B-B14F-4D97-AF65-F5344CB8AC3E}">
        <p14:creationId xmlns:p14="http://schemas.microsoft.com/office/powerpoint/2010/main" val="164019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normAutofit fontScale="85000" lnSpcReduction="20000"/>
          </a:bodyPr>
          <a:lstStyle/>
          <a:p>
            <a:r>
              <a:rPr lang="en-US" u="sng" dirty="0" smtClean="0">
                <a:hlinkClick r:id="rId2"/>
              </a:rPr>
              <a:t>megan.drake@exlibrisgroup.com</a:t>
            </a:r>
            <a:endParaRPr lang="en-US" dirty="0"/>
          </a:p>
        </p:txBody>
      </p:sp>
    </p:spTree>
    <p:extLst>
      <p:ext uri="{BB962C8B-B14F-4D97-AF65-F5344CB8AC3E}">
        <p14:creationId xmlns:p14="http://schemas.microsoft.com/office/powerpoint/2010/main" val="227005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Retained at Cutover</a:t>
            </a:r>
          </a:p>
        </p:txBody>
      </p:sp>
      <p:sp>
        <p:nvSpPr>
          <p:cNvPr id="3" name="Content Placeholder 2"/>
          <p:cNvSpPr>
            <a:spLocks noGrp="1"/>
          </p:cNvSpPr>
          <p:nvPr>
            <p:ph idx="1"/>
          </p:nvPr>
        </p:nvSpPr>
        <p:spPr/>
        <p:txBody>
          <a:bodyPr/>
          <a:lstStyle/>
          <a:p>
            <a:pPr marL="0" indent="0" fontAlgn="ctr">
              <a:buNone/>
            </a:pPr>
            <a:r>
              <a:rPr lang="en-US" dirty="0"/>
              <a:t>Unlike data, configurations are retained at cutover</a:t>
            </a:r>
            <a:r>
              <a:rPr lang="en-US" dirty="0" smtClean="0"/>
              <a:t>:</a:t>
            </a:r>
          </a:p>
          <a:p>
            <a:pPr marL="0" indent="0" fontAlgn="ctr">
              <a:buNone/>
            </a:pPr>
            <a:endParaRPr lang="en-US" dirty="0"/>
          </a:p>
          <a:p>
            <a:pPr marL="465138" fontAlgn="ctr">
              <a:buFont typeface="Wingdings" panose="05000000000000000000" pitchFamily="2" charset="2"/>
              <a:buChar char="ü"/>
            </a:pPr>
            <a:r>
              <a:rPr lang="en-US" dirty="0"/>
              <a:t>Internal Users with type “STAFF” </a:t>
            </a:r>
            <a:r>
              <a:rPr lang="en-US" dirty="0" smtClean="0"/>
              <a:t>&amp; </a:t>
            </a:r>
            <a:r>
              <a:rPr lang="en-US" dirty="0"/>
              <a:t>their </a:t>
            </a:r>
            <a:r>
              <a:rPr lang="en-US" dirty="0" smtClean="0"/>
              <a:t>roles</a:t>
            </a:r>
            <a:endParaRPr lang="en-US" dirty="0"/>
          </a:p>
          <a:p>
            <a:pPr marL="465138" fontAlgn="ctr">
              <a:buFont typeface="Wingdings" panose="05000000000000000000" pitchFamily="2" charset="2"/>
              <a:buChar char="ü"/>
            </a:pPr>
            <a:r>
              <a:rPr lang="en-US" dirty="0"/>
              <a:t>External users - only roles are </a:t>
            </a:r>
            <a:r>
              <a:rPr lang="en-US" dirty="0" smtClean="0"/>
              <a:t>retained</a:t>
            </a:r>
            <a:endParaRPr lang="en-US" dirty="0"/>
          </a:p>
          <a:p>
            <a:pPr marL="465138" fontAlgn="ctr">
              <a:buFont typeface="Wingdings" panose="05000000000000000000" pitchFamily="2" charset="2"/>
              <a:buChar char="ü"/>
            </a:pPr>
            <a:r>
              <a:rPr lang="en-US" dirty="0"/>
              <a:t>Libraries &amp; Locations</a:t>
            </a:r>
          </a:p>
          <a:p>
            <a:pPr marL="465138" fontAlgn="ctr">
              <a:buFont typeface="Wingdings" panose="05000000000000000000" pitchFamily="2" charset="2"/>
              <a:buChar char="ü"/>
            </a:pPr>
            <a:r>
              <a:rPr lang="en-US" dirty="0"/>
              <a:t>Vendor records manually added to Alma</a:t>
            </a:r>
          </a:p>
          <a:p>
            <a:pPr marL="465138" fontAlgn="ctr">
              <a:buFont typeface="Wingdings" panose="05000000000000000000" pitchFamily="2" charset="2"/>
              <a:buChar char="ü"/>
            </a:pPr>
            <a:r>
              <a:rPr lang="en-US" dirty="0"/>
              <a:t>All configuration done during </a:t>
            </a:r>
            <a:r>
              <a:rPr lang="en-US" dirty="0" smtClean="0"/>
              <a:t>implementation – including configurations for 3</a:t>
            </a:r>
            <a:r>
              <a:rPr lang="en-US" baseline="30000" dirty="0" smtClean="0"/>
              <a:t>rd</a:t>
            </a:r>
            <a:r>
              <a:rPr lang="en-US" dirty="0" smtClean="0"/>
              <a:t> party integrations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131119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Tabs (in order of completion)</a:t>
            </a:r>
          </a:p>
        </p:txBody>
      </p:sp>
      <p:sp>
        <p:nvSpPr>
          <p:cNvPr id="3" name="Content Placeholder 2"/>
          <p:cNvSpPr>
            <a:spLocks noGrp="1"/>
          </p:cNvSpPr>
          <p:nvPr>
            <p:ph idx="1"/>
          </p:nvPr>
        </p:nvSpPr>
        <p:spPr/>
        <p:txBody>
          <a:bodyPr/>
          <a:lstStyle/>
          <a:p>
            <a:r>
              <a:rPr lang="en-US" dirty="0" smtClean="0"/>
              <a:t>Fulfillment: </a:t>
            </a:r>
            <a:r>
              <a:rPr lang="en-US" dirty="0"/>
              <a:t>location types &amp; patron types</a:t>
            </a:r>
          </a:p>
          <a:p>
            <a:pPr marL="0" indent="0">
              <a:buNone/>
              <a:tabLst>
                <a:tab pos="398463" algn="l"/>
              </a:tabLst>
            </a:pPr>
            <a:r>
              <a:rPr lang="en-US" dirty="0"/>
              <a:t>	</a:t>
            </a:r>
            <a:r>
              <a:rPr lang="en-US" sz="2400" dirty="0"/>
              <a:t>(may need to complete the Libraries Tab before entering the 	Auto Renew Rules and Overdue &amp; Lost Loan Rules)</a:t>
            </a:r>
            <a:r>
              <a:rPr lang="en-US" sz="3200" dirty="0"/>
              <a:t>	</a:t>
            </a:r>
          </a:p>
          <a:p>
            <a:pPr>
              <a:tabLst>
                <a:tab pos="398463" algn="l"/>
              </a:tabLst>
            </a:pPr>
            <a:r>
              <a:rPr lang="en-US" dirty="0" smtClean="0"/>
              <a:t>Libraries: </a:t>
            </a:r>
            <a:r>
              <a:rPr lang="en-US" dirty="0"/>
              <a:t>libraries &amp; open hours</a:t>
            </a:r>
          </a:p>
          <a:p>
            <a:pPr>
              <a:tabLst>
                <a:tab pos="398463" algn="l"/>
              </a:tabLst>
            </a:pPr>
            <a:r>
              <a:rPr lang="en-US" dirty="0"/>
              <a:t>Printers</a:t>
            </a:r>
          </a:p>
          <a:p>
            <a:r>
              <a:rPr lang="en-US" dirty="0"/>
              <a:t>Circ Desks</a:t>
            </a:r>
          </a:p>
          <a:p>
            <a:r>
              <a:rPr lang="en-US" dirty="0"/>
              <a:t>Locations</a:t>
            </a:r>
          </a:p>
          <a:p>
            <a:r>
              <a:rPr lang="en-US" dirty="0"/>
              <a:t>Users</a:t>
            </a:r>
          </a:p>
          <a:p>
            <a:r>
              <a:rPr lang="en-US" dirty="0"/>
              <a:t>TOU</a:t>
            </a:r>
          </a:p>
          <a:p>
            <a:r>
              <a:rPr lang="en-US" dirty="0" smtClean="0"/>
              <a:t>General: </a:t>
            </a:r>
            <a:r>
              <a:rPr lang="en-US" dirty="0"/>
              <a:t>time zone &amp; system date </a:t>
            </a:r>
            <a:r>
              <a:rPr lang="en-US" dirty="0" smtClean="0"/>
              <a:t>format</a:t>
            </a:r>
          </a:p>
          <a:p>
            <a:pPr marL="0" indent="0">
              <a:buNone/>
            </a:pP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239670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Fill out in </a:t>
            </a:r>
            <a:r>
              <a:rPr lang="en-US" dirty="0"/>
              <a:t>order listed in last slide</a:t>
            </a:r>
          </a:p>
          <a:p>
            <a:r>
              <a:rPr lang="en-US" dirty="0"/>
              <a:t>Drop-down present – Use it! Don’t type!</a:t>
            </a:r>
          </a:p>
          <a:p>
            <a:r>
              <a:rPr lang="en-US" dirty="0"/>
              <a:t>Proof </a:t>
            </a:r>
            <a:r>
              <a:rPr lang="en-US" dirty="0" smtClean="0"/>
              <a:t>all pre-populated </a:t>
            </a:r>
            <a:r>
              <a:rPr lang="en-US" dirty="0"/>
              <a:t>information</a:t>
            </a:r>
          </a:p>
          <a:p>
            <a:r>
              <a:rPr lang="en-US" dirty="0"/>
              <a:t>Fill out Item </a:t>
            </a:r>
            <a:r>
              <a:rPr lang="en-US" dirty="0" smtClean="0"/>
              <a:t>Policies Tab </a:t>
            </a:r>
            <a:r>
              <a:rPr lang="en-US" dirty="0"/>
              <a:t>(if using</a:t>
            </a:r>
            <a:r>
              <a:rPr lang="en-US" dirty="0" smtClean="0"/>
              <a:t>) before </a:t>
            </a:r>
            <a:r>
              <a:rPr lang="en-US" dirty="0"/>
              <a:t>TOU </a:t>
            </a:r>
            <a:r>
              <a:rPr lang="en-US" dirty="0" smtClean="0"/>
              <a:t>tab</a:t>
            </a:r>
          </a:p>
          <a:p>
            <a:r>
              <a:rPr lang="en-US" dirty="0" smtClean="0"/>
              <a:t>Fill </a:t>
            </a:r>
            <a:r>
              <a:rPr lang="en-US" dirty="0"/>
              <a:t>out Booking Tab (if </a:t>
            </a:r>
            <a:r>
              <a:rPr lang="en-US" dirty="0" smtClean="0"/>
              <a:t>using) after TOU tab</a:t>
            </a:r>
          </a:p>
          <a:p>
            <a:r>
              <a:rPr lang="en-US" dirty="0" smtClean="0"/>
              <a:t>Fill </a:t>
            </a:r>
            <a:r>
              <a:rPr lang="en-US" dirty="0"/>
              <a:t>out as much as possible </a:t>
            </a:r>
            <a:endParaRPr lang="en-US" dirty="0" smtClean="0"/>
          </a:p>
          <a:p>
            <a:r>
              <a:rPr lang="en-US" dirty="0" smtClean="0"/>
              <a:t>Ok </a:t>
            </a:r>
            <a:r>
              <a:rPr lang="en-US" dirty="0"/>
              <a:t>to leave until you understand more about the functionality they support:</a:t>
            </a:r>
          </a:p>
          <a:p>
            <a:pPr marL="0" indent="0" defTabSz="398463">
              <a:buNone/>
            </a:pPr>
            <a:r>
              <a:rPr lang="en-US" dirty="0"/>
              <a:t>	Resource Sharing 				Work Orders</a:t>
            </a:r>
          </a:p>
          <a:p>
            <a:pPr marL="0" indent="0" defTabSz="398463">
              <a:buNone/>
            </a:pPr>
            <a:r>
              <a:rPr lang="en-US" dirty="0"/>
              <a:t>	Controlled Vocabularies		Licensing </a:t>
            </a:r>
          </a:p>
        </p:txBody>
      </p:sp>
      <p:sp>
        <p:nvSpPr>
          <p:cNvPr id="4" name="Slide Number Placeholder 3"/>
          <p:cNvSpPr>
            <a:spLocks noGrp="1"/>
          </p:cNvSpPr>
          <p:nvPr>
            <p:ph type="sldNum" sz="quarter" idx="12"/>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376947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5"/>
          </p:nvPr>
        </p:nvSpPr>
        <p:spPr/>
        <p:txBody>
          <a:bodyPr/>
          <a:lstStyle/>
          <a:p>
            <a:endParaRPr lang="en-US" dirty="0" smtClean="0"/>
          </a:p>
          <a:p>
            <a:r>
              <a:rPr lang="en-US" b="0" dirty="0" smtClean="0"/>
              <a:t>Introduction to Configuration Form &amp; Process</a:t>
            </a:r>
          </a:p>
          <a:p>
            <a:r>
              <a:rPr lang="en-US" dirty="0" smtClean="0"/>
              <a:t>Configuration Form</a:t>
            </a:r>
          </a:p>
          <a:p>
            <a:r>
              <a:rPr lang="en-US" b="0" dirty="0" smtClean="0"/>
              <a:t>Other Topics, Documentation &amp; Next Steps</a:t>
            </a:r>
          </a:p>
        </p:txBody>
      </p:sp>
      <p:sp>
        <p:nvSpPr>
          <p:cNvPr id="3" name="Slide Number Placeholder 2"/>
          <p:cNvSpPr>
            <a:spLocks noGrp="1"/>
          </p:cNvSpPr>
          <p:nvPr>
            <p:ph type="sldNum" sz="quarter" idx="12"/>
          </p:nvPr>
        </p:nvSpPr>
        <p:spPr/>
        <p:txBody>
          <a:bodyPr/>
          <a:lstStyle/>
          <a:p>
            <a:fld id="{1C146586-7EC2-481D-848F-8CE41EB2DE6C}" type="slidenum">
              <a:rPr lang="en-US" smtClean="0"/>
              <a:pPr/>
              <a:t>9</a:t>
            </a:fld>
            <a:endParaRPr lang="en-US" dirty="0"/>
          </a:p>
        </p:txBody>
      </p:sp>
      <p:sp>
        <p:nvSpPr>
          <p:cNvPr id="4" name="Title 3"/>
          <p:cNvSpPr>
            <a:spLocks noGrp="1"/>
          </p:cNvSpPr>
          <p:nvPr>
            <p:ph type="ctrTitle"/>
          </p:nvPr>
        </p:nvSpPr>
        <p:spPr/>
        <p:txBody>
          <a:bodyPr/>
          <a:lstStyle/>
          <a:p>
            <a:r>
              <a:rPr lang="en-US" dirty="0" smtClean="0"/>
              <a:t>Agenda</a:t>
            </a:r>
            <a:endParaRPr lang="en-US" dirty="0"/>
          </a:p>
        </p:txBody>
      </p:sp>
    </p:spTree>
    <p:extLst>
      <p:ext uri="{BB962C8B-B14F-4D97-AF65-F5344CB8AC3E}">
        <p14:creationId xmlns:p14="http://schemas.microsoft.com/office/powerpoint/2010/main" val="345280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4345</TotalTime>
  <Words>2472</Words>
  <Application>Microsoft Office PowerPoint</Application>
  <PresentationFormat>On-screen Show (4:3)</PresentationFormat>
  <Paragraphs>466</Paragraphs>
  <Slides>52</Slides>
  <Notes>5</Notes>
  <HiddenSlides>38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Gulim</vt:lpstr>
      <vt:lpstr>MS PGothic</vt:lpstr>
      <vt:lpstr>Arial</vt:lpstr>
      <vt:lpstr>Calibri</vt:lpstr>
      <vt:lpstr>Courier New</vt:lpstr>
      <vt:lpstr>Times New Roman</vt:lpstr>
      <vt:lpstr>Verdana</vt:lpstr>
      <vt:lpstr>Wingdings</vt:lpstr>
      <vt:lpstr>1_Ex Libris Template</vt:lpstr>
      <vt:lpstr>Alma Configuration Form Meeting</vt:lpstr>
      <vt:lpstr>Copyright Statement</vt:lpstr>
      <vt:lpstr>Agenda</vt:lpstr>
      <vt:lpstr>Configuration Form</vt:lpstr>
      <vt:lpstr>Configuration Process</vt:lpstr>
      <vt:lpstr>Configuration Retained at Cutover</vt:lpstr>
      <vt:lpstr>Required Tabs (in order of completion)</vt:lpstr>
      <vt:lpstr>Tips</vt:lpstr>
      <vt:lpstr>Agenda</vt:lpstr>
      <vt:lpstr>Fulfillment Tab</vt:lpstr>
      <vt:lpstr>Fulfillment Tab – Location Types</vt:lpstr>
      <vt:lpstr>Location Type - On Shelf Request Policy</vt:lpstr>
      <vt:lpstr>Fulfillment Tab – Patron Types</vt:lpstr>
      <vt:lpstr>Fulfillment Tab – Item Exception Types</vt:lpstr>
      <vt:lpstr>Item Exceptions</vt:lpstr>
      <vt:lpstr>Auto Renew</vt:lpstr>
      <vt:lpstr>Overdue &amp; Lost Loan Rules</vt:lpstr>
      <vt:lpstr>Request Recalls</vt:lpstr>
      <vt:lpstr>Block Preferences</vt:lpstr>
      <vt:lpstr>Request Pickup Configuration</vt:lpstr>
      <vt:lpstr>Libraries tab</vt:lpstr>
      <vt:lpstr>Libraries Tab (cont.)</vt:lpstr>
      <vt:lpstr>Libraries Tab (cont.)</vt:lpstr>
      <vt:lpstr>Printers Tab</vt:lpstr>
      <vt:lpstr>Circ Desks Tab</vt:lpstr>
      <vt:lpstr>Locations tab </vt:lpstr>
      <vt:lpstr>Locations Tab, cont.</vt:lpstr>
      <vt:lpstr>Users Tab</vt:lpstr>
      <vt:lpstr>Item Policies Tab</vt:lpstr>
      <vt:lpstr>Policies, TOU &amp; Rules tab</vt:lpstr>
      <vt:lpstr>Policies, TOU &amp; Rules: Important Definitions</vt:lpstr>
      <vt:lpstr>Policies, TOU &amp; Rules (cont.)</vt:lpstr>
      <vt:lpstr>Booking Tab</vt:lpstr>
      <vt:lpstr>Additional Res Share Libraries Tab</vt:lpstr>
      <vt:lpstr>Acquisitions tab</vt:lpstr>
      <vt:lpstr>Acquisitions Tab (cont.)</vt:lpstr>
      <vt:lpstr>Acquisitions Tab (cont.)</vt:lpstr>
      <vt:lpstr>Licensing Tab</vt:lpstr>
      <vt:lpstr>Work Orders Tab</vt:lpstr>
      <vt:lpstr>Resource Management Tab</vt:lpstr>
      <vt:lpstr>Resource Management Tab (cont.)</vt:lpstr>
      <vt:lpstr>Resource Management Tab (cont.)</vt:lpstr>
      <vt:lpstr>Controlled Vocabulary Tabs</vt:lpstr>
      <vt:lpstr>General Tab</vt:lpstr>
      <vt:lpstr>General Tab (cont.)</vt:lpstr>
      <vt:lpstr>Data Validity Checks Tab</vt:lpstr>
      <vt:lpstr>Agenda</vt:lpstr>
      <vt:lpstr>3rd Party Integrations</vt:lpstr>
      <vt:lpstr>Documentation</vt:lpstr>
      <vt:lpstr>Next Steps</vt:lpstr>
      <vt:lpstr>PowerPoint Presentation</vt:lpstr>
      <vt:lpstr>THANK YOU</vt:lpstr>
    </vt:vector>
  </TitlesOfParts>
  <Company>Exlibris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Heidi Bruss</dc:creator>
  <cp:lastModifiedBy>Megan Drake</cp:lastModifiedBy>
  <cp:revision>126</cp:revision>
  <cp:lastPrinted>2016-04-26T21:25:04Z</cp:lastPrinted>
  <dcterms:created xsi:type="dcterms:W3CDTF">2015-08-07T20:49:23Z</dcterms:created>
  <dcterms:modified xsi:type="dcterms:W3CDTF">2016-04-27T17:28:27Z</dcterms:modified>
</cp:coreProperties>
</file>