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6" r:id="rId3"/>
    <p:sldId id="268" r:id="rId4"/>
    <p:sldId id="272" r:id="rId5"/>
    <p:sldId id="260" r:id="rId6"/>
    <p:sldId id="261" r:id="rId7"/>
    <p:sldId id="267" r:id="rId8"/>
    <p:sldId id="271" r:id="rId9"/>
    <p:sldId id="266" r:id="rId10"/>
    <p:sldId id="277" r:id="rId11"/>
    <p:sldId id="273" r:id="rId12"/>
    <p:sldId id="265" r:id="rId13"/>
    <p:sldId id="276" r:id="rId14"/>
    <p:sldId id="278" r:id="rId15"/>
    <p:sldId id="279" r:id="rId16"/>
    <p:sldId id="281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0080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2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3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9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0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4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95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9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0F2E-F918-4859-91C7-3879FC192379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A9BD-25EC-4264-B627-45DBC529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ccn.loc.gov/201303512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bibliographic/" TargetMode="External"/><Relationship Id="rId2" Type="http://schemas.openxmlformats.org/officeDocument/2006/relationships/hyperlink" Target="http://www.loc.gov/marc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oc.gov/marc/umb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marc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  <a:t>Welcome to</a:t>
            </a:r>
            <a:b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</a:br>
            <a:r>
              <a:rPr lang="en-US" sz="3600" dirty="0">
                <a:latin typeface="Vrinda" panose="020B0502040204020203" pitchFamily="34" charset="0"/>
                <a:cs typeface="Vrinda" panose="020B0502040204020203" pitchFamily="34" charset="0"/>
              </a:rPr>
              <a:t/>
            </a:r>
            <a:br>
              <a:rPr lang="en-US" sz="3600" dirty="0">
                <a:latin typeface="Vrinda" panose="020B0502040204020203" pitchFamily="34" charset="0"/>
                <a:cs typeface="Vrinda" panose="020B0502040204020203" pitchFamily="34" charset="0"/>
              </a:rPr>
            </a:br>
            <a: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  <a:t/>
            </a:r>
            <a:b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</a:br>
            <a: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  <a:t>		MARC for Non-Catalogers</a:t>
            </a:r>
            <a:b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</a:br>
            <a:endParaRPr lang="en-US" sz="3600" dirty="0"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97430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California State University</a:t>
            </a:r>
          </a:p>
          <a:p>
            <a:r>
              <a:rPr lang="en-US" dirty="0" smtClean="0"/>
              <a:t>May 24, 2016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To check your audio setting, go to:</a:t>
            </a:r>
          </a:p>
          <a:p>
            <a:r>
              <a:rPr lang="en-US" dirty="0"/>
              <a:t>Tools &gt; Audio &gt; Audio Setup Wizard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Control Fields (0XX)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001     Control number</a:t>
            </a:r>
          </a:p>
          <a:p>
            <a:pPr marL="457200" lvl="1" indent="0">
              <a:buNone/>
            </a:pPr>
            <a:r>
              <a:rPr lang="en-US" dirty="0" smtClean="0"/>
              <a:t>006     Fixed-Length </a:t>
            </a:r>
            <a:r>
              <a:rPr lang="en-US" dirty="0"/>
              <a:t>Data Elements - Additional </a:t>
            </a:r>
            <a:r>
              <a:rPr lang="en-US" dirty="0" smtClean="0"/>
              <a:t>			     Material </a:t>
            </a:r>
            <a:r>
              <a:rPr lang="en-US" dirty="0"/>
              <a:t>Characteristics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007     Physical </a:t>
            </a:r>
            <a:r>
              <a:rPr lang="en-US" dirty="0"/>
              <a:t>Description Fixed Field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010     Library </a:t>
            </a:r>
            <a:r>
              <a:rPr lang="en-US" dirty="0">
                <a:solidFill>
                  <a:srgbClr val="FF0000"/>
                </a:solidFill>
              </a:rPr>
              <a:t>of Congress Control </a:t>
            </a:r>
            <a:r>
              <a:rPr lang="en-US" dirty="0" smtClean="0">
                <a:solidFill>
                  <a:srgbClr val="FF0000"/>
                </a:solidFill>
              </a:rPr>
              <a:t>Number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020     International </a:t>
            </a:r>
            <a:r>
              <a:rPr lang="en-US" dirty="0">
                <a:solidFill>
                  <a:srgbClr val="FF0000"/>
                </a:solidFill>
              </a:rPr>
              <a:t>Standard Book </a:t>
            </a:r>
            <a:r>
              <a:rPr lang="en-US" dirty="0" smtClean="0">
                <a:solidFill>
                  <a:srgbClr val="FF0000"/>
                </a:solidFill>
              </a:rPr>
              <a:t>Number (ISBN)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022     International </a:t>
            </a:r>
            <a:r>
              <a:rPr lang="en-US" dirty="0">
                <a:solidFill>
                  <a:srgbClr val="FF0000"/>
                </a:solidFill>
              </a:rPr>
              <a:t>Standard Serial </a:t>
            </a:r>
            <a:r>
              <a:rPr lang="en-US" dirty="0" smtClean="0">
                <a:solidFill>
                  <a:srgbClr val="FF0000"/>
                </a:solidFill>
              </a:rPr>
              <a:t>Number (ISSN)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Data Fields (1XX-8XX)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Descriptive &amp; access points fields:</a:t>
            </a:r>
          </a:p>
          <a:p>
            <a:pPr marL="0" indent="0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dirty="0" smtClean="0">
                <a:solidFill>
                  <a:srgbClr val="0000CC"/>
                </a:solidFill>
              </a:rPr>
              <a:t>1XX   Principal author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245   Title</a:t>
            </a:r>
          </a:p>
          <a:p>
            <a:pPr marL="1428750" lvl="2" indent="-514350">
              <a:buAutoNum type="arabicPlain" startAt="246"/>
            </a:pPr>
            <a:r>
              <a:rPr lang="en-US" dirty="0" smtClean="0">
                <a:solidFill>
                  <a:srgbClr val="FF0000"/>
                </a:solidFill>
              </a:rPr>
              <a:t> Variant titles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250    </a:t>
            </a:r>
            <a:r>
              <a:rPr lang="en-US" smtClean="0">
                <a:solidFill>
                  <a:srgbClr val="FF0000"/>
                </a:solidFill>
              </a:rPr>
              <a:t>Edition statement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26X   Publication </a:t>
            </a:r>
            <a:r>
              <a:rPr lang="en-US" dirty="0">
                <a:solidFill>
                  <a:srgbClr val="FF0000"/>
                </a:solidFill>
              </a:rPr>
              <a:t>information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3XX   </a:t>
            </a:r>
            <a:r>
              <a:rPr lang="en-US" dirty="0">
                <a:solidFill>
                  <a:srgbClr val="FF0000"/>
                </a:solidFill>
              </a:rPr>
              <a:t>Physical description, etc. 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49X   </a:t>
            </a:r>
            <a:r>
              <a:rPr lang="en-US" dirty="0">
                <a:solidFill>
                  <a:srgbClr val="FF0000"/>
                </a:solidFill>
              </a:rPr>
              <a:t>Series statements </a:t>
            </a:r>
            <a:endParaRPr lang="en-US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5XX   Notes</a:t>
            </a:r>
          </a:p>
          <a:p>
            <a:pPr marL="914400" lvl="2" indent="0">
              <a:buNone/>
            </a:pPr>
            <a:r>
              <a:rPr lang="en-US" dirty="0" smtClean="0"/>
              <a:t>59X   Local notes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CC"/>
                </a:solidFill>
              </a:rPr>
              <a:t>6XX   Subject access points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CC"/>
                </a:solidFill>
              </a:rPr>
              <a:t>7XX   Additional authors, contributors ; linking fields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CC"/>
                </a:solidFill>
              </a:rPr>
              <a:t>8XX   Series access point</a:t>
            </a:r>
            <a:endParaRPr lang="en-US" dirty="0">
              <a:solidFill>
                <a:srgbClr val="0000CC"/>
              </a:solidFill>
            </a:endParaRP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9XX   Local fields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of MARC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Online Library Catalogs: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MARC display is often available from online library catalogs.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Library of Congress: </a:t>
            </a:r>
            <a:r>
              <a:rPr lang="en-US" dirty="0">
                <a:hlinkClick r:id="rId2" tooltip="Click to copy permalink for this item"/>
              </a:rPr>
              <a:t>https://lccn.loc.gov/2013035124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Discovery Systems: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MARC display is *not* available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But, in Primo record is stored in XML (PNX record = Primo normalized XML record)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To view the record and detailed data elements, add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&amp;</a:t>
            </a:r>
            <a:r>
              <a:rPr lang="en-US" dirty="0" err="1" smtClean="0">
                <a:solidFill>
                  <a:srgbClr val="FF0000"/>
                </a:solidFill>
              </a:rPr>
              <a:t>showPnx</a:t>
            </a:r>
            <a:r>
              <a:rPr lang="en-US" dirty="0" smtClean="0">
                <a:solidFill>
                  <a:srgbClr val="FF0000"/>
                </a:solidFill>
              </a:rPr>
              <a:t>=true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to the end of URL of record.</a:t>
            </a:r>
          </a:p>
        </p:txBody>
      </p:sp>
    </p:spTree>
    <p:extLst>
      <p:ext uri="{BB962C8B-B14F-4D97-AF65-F5344CB8AC3E}">
        <p14:creationId xmlns:p14="http://schemas.microsoft.com/office/powerpoint/2010/main" val="172148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of Record (Primo)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958241"/>
            <a:ext cx="7886700" cy="389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Primo (PNX Record)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65" y="1898456"/>
            <a:ext cx="903587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MARC Standards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http://www.loc.gov/marc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MARC 21 Format for Bibliographic Data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</a:t>
            </a:r>
            <a:r>
              <a:rPr lang="en-US" dirty="0">
                <a:hlinkClick r:id="rId3"/>
              </a:rPr>
              <a:t>www.loc.gov/marc/bibliographic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Understanding MARC Bibliographic: Machine-Readable Cataloging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http://www.loc.gov/marc/umb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7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Questions?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9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		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			Thank you!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5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Vrinda" panose="020B0502040204020203" pitchFamily="34" charset="0"/>
                <a:cs typeface="Vrinda" panose="020B0502040204020203" pitchFamily="34" charset="0"/>
              </a:rPr>
              <a:t>MARC for Non-Catalogers</a:t>
            </a:r>
            <a:endParaRPr lang="en-US" sz="3600" dirty="0"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96246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Webinar</a:t>
            </a:r>
          </a:p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Luiz Mendes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49" y="1825625"/>
            <a:ext cx="8080635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Webinar is</a:t>
            </a:r>
            <a:r>
              <a:rPr lang="en-US" dirty="0" smtClean="0"/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 basic </a:t>
            </a:r>
            <a:r>
              <a:rPr lang="en-US" dirty="0"/>
              <a:t>introduction to </a:t>
            </a:r>
            <a:r>
              <a:rPr lang="en-US" i="1" dirty="0"/>
              <a:t>MARC 21 Format for </a:t>
            </a:r>
            <a:r>
              <a:rPr lang="en-US" i="1" u="sng" dirty="0"/>
              <a:t>Bibliographic</a:t>
            </a:r>
            <a:r>
              <a:rPr lang="en-US" i="1" dirty="0"/>
              <a:t> </a:t>
            </a:r>
            <a:r>
              <a:rPr lang="en-US" i="1" dirty="0" smtClean="0"/>
              <a:t>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</a:t>
            </a:r>
            <a:r>
              <a:rPr lang="en-US" dirty="0" smtClean="0"/>
              <a:t>tructure of the MARC record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</a:t>
            </a:r>
            <a:r>
              <a:rPr lang="en-US" dirty="0" smtClean="0"/>
              <a:t>escription of fields (data elements)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</a:t>
            </a:r>
            <a:r>
              <a:rPr lang="en-US" dirty="0" smtClean="0"/>
              <a:t>nput conventions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 brief review of display </a:t>
            </a:r>
            <a:r>
              <a:rPr lang="en-US" dirty="0"/>
              <a:t>of records in online library </a:t>
            </a:r>
            <a:r>
              <a:rPr lang="en-US" dirty="0" smtClean="0"/>
              <a:t>systems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Webinar </a:t>
            </a:r>
            <a:r>
              <a:rPr lang="en-US" i="1" dirty="0" smtClean="0">
                <a:solidFill>
                  <a:srgbClr val="FF0000"/>
                </a:solidFill>
              </a:rPr>
              <a:t>is not…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An introduction to MARC format for authority or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oldings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An introduction to cataloging or descriptive cataloging standards (</a:t>
            </a:r>
            <a:r>
              <a:rPr lang="en-US" i="1" dirty="0" smtClean="0">
                <a:solidFill>
                  <a:srgbClr val="FF0000"/>
                </a:solidFill>
              </a:rPr>
              <a:t>RDA: Resource Description and Access, etc.)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A detailed step-by-step procedure on how to create MARC bibliographic records</a:t>
            </a:r>
          </a:p>
        </p:txBody>
      </p:sp>
    </p:spTree>
    <p:extLst>
      <p:ext uri="{BB962C8B-B14F-4D97-AF65-F5344CB8AC3E}">
        <p14:creationId xmlns:p14="http://schemas.microsoft.com/office/powerpoint/2010/main" val="287820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Record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919" y="2367374"/>
            <a:ext cx="8723099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MARC</a:t>
            </a:r>
            <a:r>
              <a:rPr lang="en-US" dirty="0" smtClean="0">
                <a:solidFill>
                  <a:srgbClr val="FF0000"/>
                </a:solidFill>
              </a:rPr>
              <a:t> (MA</a:t>
            </a:r>
            <a:r>
              <a:rPr lang="en-US" dirty="0" smtClean="0"/>
              <a:t>chine-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eadable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ataloging) is a standard </a:t>
            </a:r>
            <a:r>
              <a:rPr lang="en-US" dirty="0"/>
              <a:t>for the representation and communication of bibliographic </a:t>
            </a:r>
            <a:r>
              <a:rPr lang="en-US" dirty="0" smtClean="0"/>
              <a:t>information (data) in </a:t>
            </a:r>
            <a:r>
              <a:rPr lang="en-US" dirty="0"/>
              <a:t>machine-readable form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data encoding standard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data exchange format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		</a:t>
            </a:r>
            <a:r>
              <a:rPr lang="en-US" sz="2000" dirty="0" smtClean="0"/>
              <a:t>MARC </a:t>
            </a:r>
            <a:r>
              <a:rPr lang="en-US" sz="2000" dirty="0"/>
              <a:t>Standards </a:t>
            </a:r>
            <a:r>
              <a:rPr lang="en-US" sz="2000" dirty="0">
                <a:hlinkClick r:id="rId2"/>
              </a:rPr>
              <a:t>http://www.loc.gov/marc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11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57953" cy="1325563"/>
          </a:xfrm>
        </p:spPr>
        <p:txBody>
          <a:bodyPr/>
          <a:lstStyle/>
          <a:p>
            <a:r>
              <a:rPr lang="en-US" dirty="0" smtClean="0"/>
              <a:t>Components of the MARC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75704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8000"/>
                </a:solidFill>
              </a:rPr>
              <a:t>Leader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8000"/>
                </a:solidFill>
              </a:rPr>
              <a:t>Type of record (language material (e.g., books), sound recording, kit,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8000"/>
                </a:solidFill>
              </a:rPr>
              <a:t>Bibliographic level (monograph, serial, etc.)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008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Variable control fields, including Fixed-Length Data Elements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Control fields (e.g., control number, identifiers,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Fixed fields (e.g., date, language, etc.)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Variable data fields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Data elements (title, edition, physical description, notes, etc.) </a:t>
            </a:r>
          </a:p>
        </p:txBody>
      </p:sp>
    </p:spTree>
    <p:extLst>
      <p:ext uri="{BB962C8B-B14F-4D97-AF65-F5344CB8AC3E}">
        <p14:creationId xmlns:p14="http://schemas.microsoft.com/office/powerpoint/2010/main" val="25532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-9623"/>
            <a:ext cx="7886700" cy="8115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MARC Bibliographic Record</a:t>
            </a:r>
            <a:endParaRPr lang="en-US" sz="36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006" y="607103"/>
            <a:ext cx="8205344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0826"/>
            <a:ext cx="7886700" cy="1325563"/>
          </a:xfrm>
        </p:spPr>
        <p:txBody>
          <a:bodyPr/>
          <a:lstStyle/>
          <a:p>
            <a:r>
              <a:rPr lang="en-US" dirty="0" smtClean="0"/>
              <a:t>Leader (LDR)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6860"/>
            <a:ext cx="7886700" cy="51892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Expanded View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1700" dirty="0" smtClean="0"/>
              <a:t>Note</a:t>
            </a:r>
            <a:r>
              <a:rPr lang="en-US" sz="1700" i="1" dirty="0" smtClean="0"/>
              <a:t>: </a:t>
            </a:r>
            <a:endParaRPr lang="en-US" sz="1700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b="1" dirty="0" smtClean="0"/>
              <a:t>Type </a:t>
            </a:r>
            <a:r>
              <a:rPr lang="en-US" sz="1700" b="1" dirty="0"/>
              <a:t>of record (language material (e.g., books</a:t>
            </a:r>
            <a:r>
              <a:rPr lang="en-US" sz="1700" b="1" dirty="0" smtClean="0"/>
              <a:t>), maps, sound recordings, </a:t>
            </a:r>
            <a:r>
              <a:rPr lang="en-US" sz="1700" b="1" dirty="0"/>
              <a:t>etc</a:t>
            </a:r>
            <a:r>
              <a:rPr lang="en-US" sz="1700" b="1" dirty="0" smtClean="0"/>
              <a:t>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700" b="1" dirty="0"/>
              <a:t>Bibliographic level (monograph, serial, etc</a:t>
            </a:r>
            <a:r>
              <a:rPr lang="en-US" sz="1700" b="1" dirty="0" smtClean="0"/>
              <a:t>.)</a:t>
            </a:r>
            <a:endParaRPr lang="en-US" sz="1700" b="1" dirty="0"/>
          </a:p>
          <a:p>
            <a:pPr marL="457200" lvl="1" indent="0">
              <a:buNone/>
            </a:pPr>
            <a:r>
              <a:rPr lang="en-US" sz="1600" dirty="0" smtClean="0"/>
              <a:t>	</a:t>
            </a:r>
          </a:p>
          <a:p>
            <a:pPr marL="45720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Monograph (= </a:t>
            </a:r>
            <a:r>
              <a:rPr lang="en-US" sz="1600" b="1" dirty="0" smtClean="0"/>
              <a:t>m</a:t>
            </a:r>
            <a:r>
              <a:rPr lang="en-US" sz="1600" dirty="0" smtClean="0"/>
              <a:t>) 	</a:t>
            </a:r>
            <a:r>
              <a:rPr lang="en-US" sz="1600" dirty="0" smtClean="0">
                <a:sym typeface="Wingdings" panose="05000000000000000000" pitchFamily="2" charset="2"/>
              </a:rPr>
              <a:t> Books</a:t>
            </a:r>
          </a:p>
          <a:p>
            <a:pPr marL="457200" lvl="1" indent="0"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	Serial (= </a:t>
            </a:r>
            <a:r>
              <a:rPr lang="en-US" sz="1600" b="1" dirty="0" smtClean="0">
                <a:sym typeface="Wingdings" panose="05000000000000000000" pitchFamily="2" charset="2"/>
              </a:rPr>
              <a:t>s</a:t>
            </a:r>
            <a:r>
              <a:rPr lang="en-US" sz="1600" dirty="0" smtClean="0">
                <a:sym typeface="Wingdings" panose="05000000000000000000" pitchFamily="2" charset="2"/>
              </a:rPr>
              <a:t>) 		 Journals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93" y="1511689"/>
            <a:ext cx="8083997" cy="53649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240280" y="1600866"/>
            <a:ext cx="365760" cy="3581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0" y="2644040"/>
            <a:ext cx="9052560" cy="205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Field (008)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28650" y="1432560"/>
            <a:ext cx="7886700" cy="53579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Expanded View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Data fields indicate:</a:t>
            </a:r>
          </a:p>
          <a:p>
            <a:pPr marL="0" indent="0">
              <a:buNone/>
            </a:pPr>
            <a:r>
              <a:rPr lang="en-US" sz="1400" dirty="0"/>
              <a:t>	Date of publication </a:t>
            </a:r>
          </a:p>
          <a:p>
            <a:pPr marL="0" indent="0">
              <a:buNone/>
            </a:pPr>
            <a:r>
              <a:rPr lang="en-US" sz="1400" dirty="0"/>
              <a:t>	Place of publication</a:t>
            </a:r>
          </a:p>
          <a:p>
            <a:pPr marL="0" indent="0">
              <a:buNone/>
            </a:pPr>
            <a:r>
              <a:rPr lang="en-US" sz="1400" dirty="0"/>
              <a:t>	Language of the resource, etc.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65" y="1432560"/>
            <a:ext cx="5986791" cy="4999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162" y="2480185"/>
            <a:ext cx="8869680" cy="25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3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1033</TotalTime>
  <Words>458</Words>
  <Application>Microsoft Office PowerPoint</Application>
  <PresentationFormat>On-screen Show (4:3)</PresentationFormat>
  <Paragraphs>135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Vrinda</vt:lpstr>
      <vt:lpstr>Wingdings</vt:lpstr>
      <vt:lpstr>Office Theme</vt:lpstr>
      <vt:lpstr>Welcome to     MARC for Non-Catalogers </vt:lpstr>
      <vt:lpstr>MARC for Non-Catalogers</vt:lpstr>
      <vt:lpstr>Goals</vt:lpstr>
      <vt:lpstr>A Record</vt:lpstr>
      <vt:lpstr>Definition</vt:lpstr>
      <vt:lpstr>Components of the MARC Record</vt:lpstr>
      <vt:lpstr>MARC Bibliographic Record</vt:lpstr>
      <vt:lpstr>Leader (LDR)</vt:lpstr>
      <vt:lpstr>Fixed Field (008)</vt:lpstr>
      <vt:lpstr>Variable Control Fields (0XX)</vt:lpstr>
      <vt:lpstr>Variable Data Fields (1XX-8XX)</vt:lpstr>
      <vt:lpstr>Display of MARC Records</vt:lpstr>
      <vt:lpstr>Display of Record (Primo)</vt:lpstr>
      <vt:lpstr>Primo (PNX Record)</vt:lpstr>
      <vt:lpstr>Resources</vt:lpstr>
      <vt:lpstr>Q&amp;A Session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 for Non-Catalogers</dc:title>
  <dc:creator>Mendes, Luiz H</dc:creator>
  <cp:lastModifiedBy>Kawakami, Alice</cp:lastModifiedBy>
  <cp:revision>62</cp:revision>
  <dcterms:created xsi:type="dcterms:W3CDTF">2016-05-16T22:32:38Z</dcterms:created>
  <dcterms:modified xsi:type="dcterms:W3CDTF">2016-05-25T18:44:50Z</dcterms:modified>
</cp:coreProperties>
</file>