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320" r:id="rId3"/>
    <p:sldId id="268" r:id="rId4"/>
    <p:sldId id="285" r:id="rId5"/>
    <p:sldId id="260" r:id="rId6"/>
    <p:sldId id="282" r:id="rId7"/>
    <p:sldId id="287" r:id="rId8"/>
    <p:sldId id="283" r:id="rId9"/>
    <p:sldId id="288" r:id="rId10"/>
    <p:sldId id="291" r:id="rId11"/>
    <p:sldId id="289" r:id="rId12"/>
    <p:sldId id="292" r:id="rId13"/>
    <p:sldId id="290" r:id="rId14"/>
    <p:sldId id="296" r:id="rId15"/>
    <p:sldId id="284" r:id="rId16"/>
    <p:sldId id="286" r:id="rId17"/>
    <p:sldId id="261" r:id="rId18"/>
    <p:sldId id="267" r:id="rId19"/>
    <p:sldId id="297" r:id="rId20"/>
    <p:sldId id="295" r:id="rId21"/>
    <p:sldId id="299" r:id="rId22"/>
    <p:sldId id="300" r:id="rId23"/>
    <p:sldId id="303" r:id="rId24"/>
    <p:sldId id="301" r:id="rId25"/>
    <p:sldId id="304" r:id="rId26"/>
    <p:sldId id="302" r:id="rId27"/>
    <p:sldId id="319" r:id="rId28"/>
    <p:sldId id="305" r:id="rId29"/>
    <p:sldId id="306" r:id="rId30"/>
    <p:sldId id="307" r:id="rId31"/>
    <p:sldId id="308" r:id="rId32"/>
    <p:sldId id="310" r:id="rId33"/>
    <p:sldId id="311" r:id="rId34"/>
    <p:sldId id="309" r:id="rId35"/>
    <p:sldId id="312" r:id="rId36"/>
    <p:sldId id="313" r:id="rId37"/>
    <p:sldId id="316" r:id="rId38"/>
    <p:sldId id="315" r:id="rId39"/>
    <p:sldId id="279" r:id="rId40"/>
    <p:sldId id="317" r:id="rId41"/>
    <p:sldId id="281" r:id="rId42"/>
    <p:sldId id="280" r:id="rId43"/>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elds, Lynnette" initials="FL" lastIdx="1" clrIdx="0">
    <p:extLst>
      <p:ext uri="{19B8F6BF-5375-455C-9EA6-DF929625EA0E}">
        <p15:presenceInfo xmlns:p15="http://schemas.microsoft.com/office/powerpoint/2012/main" userId="S-1-5-21-1786437548-1411649741-2705759841-771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CC"/>
    <a:srgbClr val="000000"/>
    <a:srgbClr val="008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02" d="100"/>
          <a:sy n="102" d="100"/>
        </p:scale>
        <p:origin x="835" y="77"/>
      </p:cViewPr>
      <p:guideLst/>
    </p:cSldViewPr>
  </p:slideViewPr>
  <p:notesTextViewPr>
    <p:cViewPr>
      <p:scale>
        <a:sx n="3" d="2"/>
        <a:sy n="3" d="2"/>
      </p:scale>
      <p:origin x="0" y="0"/>
    </p:cViewPr>
  </p:notesTextViewPr>
  <p:notesViewPr>
    <p:cSldViewPr snapToGrid="0">
      <p:cViewPr varScale="1">
        <p:scale>
          <a:sx n="87" d="100"/>
          <a:sy n="87" d="100"/>
        </p:scale>
        <p:origin x="379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FD8B8A6B-AF60-430A-B26A-77D586E1ACF7}" type="datetimeFigureOut">
              <a:rPr lang="en-US" smtClean="0"/>
              <a:t>6/30/2016</a:t>
            </a:fld>
            <a:endParaRPr lang="en-US"/>
          </a:p>
        </p:txBody>
      </p:sp>
      <p:sp>
        <p:nvSpPr>
          <p:cNvPr id="4" name="Slide Image Placeholder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7F366534-B213-400F-9160-C4262C056E6E}" type="slidenum">
              <a:rPr lang="en-US" smtClean="0"/>
              <a:t>‹#›</a:t>
            </a:fld>
            <a:endParaRPr lang="en-US"/>
          </a:p>
        </p:txBody>
      </p:sp>
    </p:spTree>
    <p:extLst>
      <p:ext uri="{BB962C8B-B14F-4D97-AF65-F5344CB8AC3E}">
        <p14:creationId xmlns:p14="http://schemas.microsoft.com/office/powerpoint/2010/main" val="2499311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66534-B213-400F-9160-C4262C056E6E}" type="slidenum">
              <a:rPr lang="en-US" smtClean="0"/>
              <a:t>1</a:t>
            </a:fld>
            <a:endParaRPr lang="en-US"/>
          </a:p>
        </p:txBody>
      </p:sp>
    </p:spTree>
    <p:extLst>
      <p:ext uri="{BB962C8B-B14F-4D97-AF65-F5344CB8AC3E}">
        <p14:creationId xmlns:p14="http://schemas.microsoft.com/office/powerpoint/2010/main" val="1517952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Voyager holdings record that produces the holdings in the public display.</a:t>
            </a:r>
          </a:p>
          <a:p>
            <a:endParaRPr lang="en-US" dirty="0"/>
          </a:p>
          <a:p>
            <a:r>
              <a:rPr lang="en-US" dirty="0" smtClean="0"/>
              <a:t>Don’t worry about the MARC record too much right now.  After we look at the three types, we’re going to going over in detail all the components of the MARC record for each of the three types</a:t>
            </a:r>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10</a:t>
            </a:fld>
            <a:endParaRPr lang="en-US"/>
          </a:p>
        </p:txBody>
      </p:sp>
    </p:spTree>
    <p:extLst>
      <p:ext uri="{BB962C8B-B14F-4D97-AF65-F5344CB8AC3E}">
        <p14:creationId xmlns:p14="http://schemas.microsoft.com/office/powerpoint/2010/main" val="1359536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public display of a multi-part item</a:t>
            </a:r>
          </a:p>
          <a:p>
            <a:endParaRPr lang="en-US" dirty="0"/>
          </a:p>
          <a:p>
            <a:r>
              <a:rPr lang="en-US" dirty="0" smtClean="0"/>
              <a:t>Note that this is a 2 volume set in the Reference collection and both volumes are currently on the shelf.</a:t>
            </a:r>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11</a:t>
            </a:fld>
            <a:endParaRPr lang="en-US"/>
          </a:p>
        </p:txBody>
      </p:sp>
    </p:spTree>
    <p:extLst>
      <p:ext uri="{BB962C8B-B14F-4D97-AF65-F5344CB8AC3E}">
        <p14:creationId xmlns:p14="http://schemas.microsoft.com/office/powerpoint/2010/main" val="3905163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Voyager holdings record that results in the holdings in the public display.</a:t>
            </a:r>
          </a:p>
          <a:p>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12</a:t>
            </a:fld>
            <a:endParaRPr lang="en-US"/>
          </a:p>
        </p:txBody>
      </p:sp>
    </p:spTree>
    <p:extLst>
      <p:ext uri="{BB962C8B-B14F-4D97-AF65-F5344CB8AC3E}">
        <p14:creationId xmlns:p14="http://schemas.microsoft.com/office/powerpoint/2010/main" val="3399906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public display of a serial item</a:t>
            </a:r>
          </a:p>
          <a:p>
            <a:endParaRPr lang="en-US" dirty="0"/>
          </a:p>
          <a:p>
            <a:r>
              <a:rPr lang="en-US" dirty="0" smtClean="0"/>
              <a:t>From the summary note you can see that we have vol. 33 and 35-39 in the journal collection and from the note you see that vol. 34 is housed in the Regional collection.</a:t>
            </a:r>
          </a:p>
          <a:p>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13</a:t>
            </a:fld>
            <a:endParaRPr lang="en-US"/>
          </a:p>
        </p:txBody>
      </p:sp>
    </p:spTree>
    <p:extLst>
      <p:ext uri="{BB962C8B-B14F-4D97-AF65-F5344CB8AC3E}">
        <p14:creationId xmlns:p14="http://schemas.microsoft.com/office/powerpoint/2010/main" val="2610199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Voyager holding record that results in the public display</a:t>
            </a:r>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14</a:t>
            </a:fld>
            <a:endParaRPr lang="en-US"/>
          </a:p>
        </p:txBody>
      </p:sp>
    </p:spTree>
    <p:extLst>
      <p:ext uri="{BB962C8B-B14F-4D97-AF65-F5344CB8AC3E}">
        <p14:creationId xmlns:p14="http://schemas.microsoft.com/office/powerpoint/2010/main" val="2025631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dirty="0" smtClean="0"/>
              <a:t>Location – the institution that holds the item and the location within the institution where the item can be found, such as the call number or shelf location</a:t>
            </a:r>
          </a:p>
          <a:p>
            <a:pPr marL="175308" indent="-175308">
              <a:buFont typeface="Arial" panose="020B0604020202020204" pitchFamily="34" charset="0"/>
              <a:buChar char="•"/>
            </a:pPr>
            <a:r>
              <a:rPr lang="en-US" dirty="0" smtClean="0"/>
              <a:t>Items held – For a single-part monograph, this is the number of copies; for a multipart monograph or a serial it is the number of copies and volumes and issues held</a:t>
            </a:r>
          </a:p>
          <a:p>
            <a:pPr marL="175308" indent="-175308">
              <a:buFont typeface="Arial" panose="020B0604020202020204" pitchFamily="34" charset="0"/>
              <a:buChar char="•"/>
            </a:pPr>
            <a:r>
              <a:rPr lang="en-US" dirty="0" smtClean="0"/>
              <a:t>Publication pattern – For serials, the holdings record can indicate the expected publication dates and numbering for issues. This information enables a system to assist with check-in and to automatically claim missing issues</a:t>
            </a:r>
          </a:p>
          <a:p>
            <a:pPr marL="175308" indent="-175308">
              <a:buFont typeface="Arial" panose="020B0604020202020204" pitchFamily="34" charset="0"/>
              <a:buChar char="•"/>
            </a:pPr>
            <a:r>
              <a:rPr lang="en-US" dirty="0" smtClean="0"/>
              <a:t>Notes – this part of the holdings record contains information about special attributes of a copy or conditions for its use</a:t>
            </a:r>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15</a:t>
            </a:fld>
            <a:endParaRPr lang="en-US"/>
          </a:p>
        </p:txBody>
      </p:sp>
    </p:spTree>
    <p:extLst>
      <p:ext uri="{BB962C8B-B14F-4D97-AF65-F5344CB8AC3E}">
        <p14:creationId xmlns:p14="http://schemas.microsoft.com/office/powerpoint/2010/main" val="4075786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going to take a look at each of these components for each of our three types of holdings records</a:t>
            </a:r>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16</a:t>
            </a:fld>
            <a:endParaRPr lang="en-US"/>
          </a:p>
        </p:txBody>
      </p:sp>
    </p:spTree>
    <p:extLst>
      <p:ext uri="{BB962C8B-B14F-4D97-AF65-F5344CB8AC3E}">
        <p14:creationId xmlns:p14="http://schemas.microsoft.com/office/powerpoint/2010/main" val="810050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leader and directory is information for the computer.</a:t>
            </a:r>
          </a:p>
          <a:p>
            <a:endParaRPr lang="en-US" dirty="0"/>
          </a:p>
          <a:p>
            <a:r>
              <a:rPr lang="en-US" dirty="0" smtClean="0"/>
              <a:t>The most important leader value is the type of record – single part, multipart or serial</a:t>
            </a:r>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17</a:t>
            </a:fld>
            <a:endParaRPr lang="en-US"/>
          </a:p>
        </p:txBody>
      </p:sp>
    </p:spTree>
    <p:extLst>
      <p:ext uri="{BB962C8B-B14F-4D97-AF65-F5344CB8AC3E}">
        <p14:creationId xmlns:p14="http://schemas.microsoft.com/office/powerpoint/2010/main" val="713086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5327" y="4480005"/>
            <a:ext cx="5642610" cy="4662861"/>
          </a:xfrm>
        </p:spPr>
        <p:txBody>
          <a:bodyPr/>
          <a:lstStyle/>
          <a:p>
            <a:r>
              <a:rPr lang="en-US" dirty="0" smtClean="0"/>
              <a:t>These are the 3 important leader values –  record status, type of record and encoding level</a:t>
            </a:r>
          </a:p>
          <a:p>
            <a:endParaRPr lang="en-US" dirty="0" smtClean="0"/>
          </a:p>
          <a:p>
            <a:r>
              <a:rPr lang="en-US" dirty="0" smtClean="0"/>
              <a:t>Notice that when you look at the MARC record, the leader is a string of characters. The character positions are defined for the different values. An important thing to remember is that character position counting starts with 0 and not 1.</a:t>
            </a:r>
          </a:p>
          <a:p>
            <a:r>
              <a:rPr lang="en-US" dirty="0" smtClean="0"/>
              <a:t>Record status could be – c for corrected or revised</a:t>
            </a:r>
          </a:p>
          <a:p>
            <a:r>
              <a:rPr lang="en-US" dirty="0"/>
              <a:t> </a:t>
            </a:r>
            <a:r>
              <a:rPr lang="en-US" dirty="0" smtClean="0"/>
              <a:t>                                           d for deleted</a:t>
            </a:r>
          </a:p>
          <a:p>
            <a:r>
              <a:rPr lang="en-US" dirty="0"/>
              <a:t> </a:t>
            </a:r>
            <a:r>
              <a:rPr lang="en-US" dirty="0" smtClean="0"/>
              <a:t>                                           n for new</a:t>
            </a:r>
          </a:p>
          <a:p>
            <a:r>
              <a:rPr lang="en-US" dirty="0" smtClean="0"/>
              <a:t>For this record we have c for corrected or revised</a:t>
            </a:r>
          </a:p>
          <a:p>
            <a:endParaRPr lang="en-US" dirty="0"/>
          </a:p>
          <a:p>
            <a:r>
              <a:rPr lang="en-US" dirty="0" smtClean="0"/>
              <a:t>Type of record could be – u for unknown</a:t>
            </a:r>
          </a:p>
          <a:p>
            <a:r>
              <a:rPr lang="en-US" dirty="0"/>
              <a:t> </a:t>
            </a:r>
            <a:r>
              <a:rPr lang="en-US" dirty="0" smtClean="0"/>
              <a:t>                                             v for multipart item holdings</a:t>
            </a:r>
          </a:p>
          <a:p>
            <a:r>
              <a:rPr lang="en-US" dirty="0"/>
              <a:t> </a:t>
            </a:r>
            <a:r>
              <a:rPr lang="en-US" dirty="0" smtClean="0"/>
              <a:t>                                             x for single-part item holdings</a:t>
            </a:r>
          </a:p>
          <a:p>
            <a:r>
              <a:rPr lang="en-US" dirty="0"/>
              <a:t> </a:t>
            </a:r>
            <a:r>
              <a:rPr lang="en-US" dirty="0" smtClean="0"/>
              <a:t>                                             y for serial item holdings</a:t>
            </a:r>
          </a:p>
          <a:p>
            <a:r>
              <a:rPr lang="en-US" dirty="0" smtClean="0"/>
              <a:t>For this record we have x for single part holdings</a:t>
            </a:r>
          </a:p>
          <a:p>
            <a:r>
              <a:rPr lang="en-US" dirty="0" smtClean="0"/>
              <a:t>We’ll see an example of v and y next</a:t>
            </a:r>
          </a:p>
          <a:p>
            <a:endParaRPr lang="en-US" dirty="0"/>
          </a:p>
          <a:p>
            <a:r>
              <a:rPr lang="en-US" dirty="0" smtClean="0"/>
              <a:t>Encoding level could be 1 – holding level 1</a:t>
            </a:r>
          </a:p>
          <a:p>
            <a:r>
              <a:rPr lang="en-US" dirty="0"/>
              <a:t> </a:t>
            </a:r>
            <a:r>
              <a:rPr lang="en-US" dirty="0" smtClean="0"/>
              <a:t>                                          2 – holding level 2</a:t>
            </a:r>
          </a:p>
          <a:p>
            <a:r>
              <a:rPr lang="en-US" dirty="0"/>
              <a:t> </a:t>
            </a:r>
            <a:r>
              <a:rPr lang="en-US" dirty="0" smtClean="0"/>
              <a:t>                                          3 – holding level 3</a:t>
            </a:r>
          </a:p>
          <a:p>
            <a:r>
              <a:rPr lang="en-US" dirty="0"/>
              <a:t> </a:t>
            </a:r>
            <a:r>
              <a:rPr lang="en-US" dirty="0" smtClean="0"/>
              <a:t>                                          4 – holding level 4</a:t>
            </a:r>
          </a:p>
          <a:p>
            <a:r>
              <a:rPr lang="en-US" dirty="0"/>
              <a:t> </a:t>
            </a:r>
            <a:r>
              <a:rPr lang="en-US" dirty="0" smtClean="0"/>
              <a:t>                                          5 – holding level 5 with piece designations</a:t>
            </a:r>
          </a:p>
          <a:p>
            <a:r>
              <a:rPr lang="en-US" dirty="0"/>
              <a:t> </a:t>
            </a:r>
            <a:r>
              <a:rPr lang="en-US" dirty="0" smtClean="0"/>
              <a:t>                                          m – mixed level</a:t>
            </a:r>
          </a:p>
          <a:p>
            <a:r>
              <a:rPr lang="en-US" dirty="0"/>
              <a:t> </a:t>
            </a:r>
            <a:r>
              <a:rPr lang="en-US" dirty="0" smtClean="0"/>
              <a:t>                                          u – unknown</a:t>
            </a:r>
          </a:p>
          <a:p>
            <a:r>
              <a:rPr lang="en-US" dirty="0"/>
              <a:t> </a:t>
            </a:r>
            <a:r>
              <a:rPr lang="en-US" dirty="0" smtClean="0"/>
              <a:t>                                          z – other level</a:t>
            </a:r>
          </a:p>
          <a:p>
            <a:r>
              <a:rPr lang="en-US" dirty="0" smtClean="0"/>
              <a:t>For this record we have 4 for Holding level 4 – Holding level 4 means the holdings statement is formulated according to level 4 of the applicable standard. See MARC standards for a detailed description of these.</a:t>
            </a:r>
          </a:p>
          <a:p>
            <a:r>
              <a:rPr lang="en-US" dirty="0"/>
              <a:t>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18</a:t>
            </a:fld>
            <a:endParaRPr lang="en-US"/>
          </a:p>
        </p:txBody>
      </p:sp>
    </p:spTree>
    <p:extLst>
      <p:ext uri="{BB962C8B-B14F-4D97-AF65-F5344CB8AC3E}">
        <p14:creationId xmlns:p14="http://schemas.microsoft.com/office/powerpoint/2010/main" val="2771603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only value that is different for the multipart item leader is Type of record – we have v for multipart item</a:t>
            </a:r>
            <a:endParaRPr lang="en-US" dirty="0"/>
          </a:p>
          <a:p>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19</a:t>
            </a:fld>
            <a:endParaRPr lang="en-US"/>
          </a:p>
        </p:txBody>
      </p:sp>
    </p:spTree>
    <p:extLst>
      <p:ext uri="{BB962C8B-B14F-4D97-AF65-F5344CB8AC3E}">
        <p14:creationId xmlns:p14="http://schemas.microsoft.com/office/powerpoint/2010/main" val="234018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Just in case you’re curious, this in me in my office, preparing for this webinar.</a:t>
            </a:r>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2</a:t>
            </a:fld>
            <a:endParaRPr lang="en-US"/>
          </a:p>
        </p:txBody>
      </p:sp>
    </p:spTree>
    <p:extLst>
      <p:ext uri="{BB962C8B-B14F-4D97-AF65-F5344CB8AC3E}">
        <p14:creationId xmlns:p14="http://schemas.microsoft.com/office/powerpoint/2010/main" val="1743673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serial item leader we have a y for serial item holdings in the Type of record</a:t>
            </a:r>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20</a:t>
            </a:fld>
            <a:endParaRPr lang="en-US"/>
          </a:p>
        </p:txBody>
      </p:sp>
    </p:spTree>
    <p:extLst>
      <p:ext uri="{BB962C8B-B14F-4D97-AF65-F5344CB8AC3E}">
        <p14:creationId xmlns:p14="http://schemas.microsoft.com/office/powerpoint/2010/main" val="4033617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part of the holdings record I want to talk about is the variable control fields – the 00X fields</a:t>
            </a:r>
          </a:p>
          <a:p>
            <a:r>
              <a:rPr lang="en-US" dirty="0" smtClean="0"/>
              <a:t>Read the slide</a:t>
            </a:r>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21</a:t>
            </a:fld>
            <a:endParaRPr lang="en-US"/>
          </a:p>
        </p:txBody>
      </p:sp>
    </p:spTree>
    <p:extLst>
      <p:ext uri="{BB962C8B-B14F-4D97-AF65-F5344CB8AC3E}">
        <p14:creationId xmlns:p14="http://schemas.microsoft.com/office/powerpoint/2010/main" val="1515927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22</a:t>
            </a:fld>
            <a:endParaRPr lang="en-US"/>
          </a:p>
        </p:txBody>
      </p:sp>
    </p:spTree>
    <p:extLst>
      <p:ext uri="{BB962C8B-B14F-4D97-AF65-F5344CB8AC3E}">
        <p14:creationId xmlns:p14="http://schemas.microsoft.com/office/powerpoint/2010/main" val="3300258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008 field is also referred to as Fixed-Length Data Elements.</a:t>
            </a:r>
          </a:p>
          <a:p>
            <a:r>
              <a:rPr lang="en-US" dirty="0" smtClean="0"/>
              <a:t>It has 32 characters  and all the information is in an abbreviated form.</a:t>
            </a:r>
          </a:p>
          <a:p>
            <a:r>
              <a:rPr lang="en-US" dirty="0" smtClean="0"/>
              <a:t>This data is often used to identify and retrieve records matching specific criteria.</a:t>
            </a:r>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23</a:t>
            </a:fld>
            <a:endParaRPr lang="en-US"/>
          </a:p>
        </p:txBody>
      </p:sp>
    </p:spTree>
    <p:extLst>
      <p:ext uri="{BB962C8B-B14F-4D97-AF65-F5344CB8AC3E}">
        <p14:creationId xmlns:p14="http://schemas.microsoft.com/office/powerpoint/2010/main" val="81246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005 is the date and time of last transaction and the 007 is blank because this is a print item.</a:t>
            </a:r>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24</a:t>
            </a:fld>
            <a:endParaRPr lang="en-US"/>
          </a:p>
        </p:txBody>
      </p:sp>
    </p:spTree>
    <p:extLst>
      <p:ext uri="{BB962C8B-B14F-4D97-AF65-F5344CB8AC3E}">
        <p14:creationId xmlns:p14="http://schemas.microsoft.com/office/powerpoint/2010/main" val="3462576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25</a:t>
            </a:fld>
            <a:endParaRPr lang="en-US"/>
          </a:p>
        </p:txBody>
      </p:sp>
    </p:spTree>
    <p:extLst>
      <p:ext uri="{BB962C8B-B14F-4D97-AF65-F5344CB8AC3E}">
        <p14:creationId xmlns:p14="http://schemas.microsoft.com/office/powerpoint/2010/main" val="3122454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with the other two types of holdings records, the 005 is the date and time of last transaction and the 007 is blank because this is a print item.</a:t>
            </a:r>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26</a:t>
            </a:fld>
            <a:endParaRPr lang="en-US"/>
          </a:p>
        </p:txBody>
      </p:sp>
    </p:spTree>
    <p:extLst>
      <p:ext uri="{BB962C8B-B14F-4D97-AF65-F5344CB8AC3E}">
        <p14:creationId xmlns:p14="http://schemas.microsoft.com/office/powerpoint/2010/main" val="1248728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27</a:t>
            </a:fld>
            <a:endParaRPr lang="en-US"/>
          </a:p>
        </p:txBody>
      </p:sp>
    </p:spTree>
    <p:extLst>
      <p:ext uri="{BB962C8B-B14F-4D97-AF65-F5344CB8AC3E}">
        <p14:creationId xmlns:p14="http://schemas.microsoft.com/office/powerpoint/2010/main" val="70975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only going to take a look at the most common variable fields, and we’ll do that by taking another look at our sample records</a:t>
            </a:r>
          </a:p>
          <a:p>
            <a:r>
              <a:rPr lang="en-US" dirty="0" smtClean="0"/>
              <a:t>We will be looking field by field at just these selected fields</a:t>
            </a:r>
          </a:p>
          <a:p>
            <a:r>
              <a:rPr lang="en-US" dirty="0" smtClean="0"/>
              <a:t>And, as with all variable fields in all MARC records, not all records with have all the variable fields – </a:t>
            </a:r>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28</a:t>
            </a:fld>
            <a:endParaRPr lang="en-US"/>
          </a:p>
        </p:txBody>
      </p:sp>
    </p:spTree>
    <p:extLst>
      <p:ext uri="{BB962C8B-B14F-4D97-AF65-F5344CB8AC3E}">
        <p14:creationId xmlns:p14="http://schemas.microsoft.com/office/powerpoint/2010/main" val="3419512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1</a:t>
            </a:r>
            <a:r>
              <a:rPr lang="en-US" baseline="30000" dirty="0" smtClean="0"/>
              <a:t>st</a:t>
            </a:r>
            <a:r>
              <a:rPr lang="en-US" dirty="0" smtClean="0"/>
              <a:t> indicator there are values for the other classification schemes – 1=Dewey, 2=NLM, 3=</a:t>
            </a:r>
            <a:r>
              <a:rPr lang="en-US" dirty="0" err="1" smtClean="0"/>
              <a:t>SuDocs</a:t>
            </a:r>
            <a:r>
              <a:rPr lang="en-US" dirty="0" smtClean="0"/>
              <a:t>, etc.</a:t>
            </a:r>
          </a:p>
          <a:p>
            <a:r>
              <a:rPr lang="en-US" dirty="0" smtClean="0"/>
              <a:t>2</a:t>
            </a:r>
            <a:r>
              <a:rPr lang="en-US" baseline="30000" dirty="0" smtClean="0"/>
              <a:t>nd</a:t>
            </a:r>
            <a:r>
              <a:rPr lang="en-US" dirty="0" smtClean="0"/>
              <a:t> indicator has to do with serial and multipart items only</a:t>
            </a:r>
          </a:p>
          <a:p>
            <a:r>
              <a:rPr lang="en-US" dirty="0" smtClean="0"/>
              <a:t>$h is for the main classification number</a:t>
            </a:r>
          </a:p>
          <a:p>
            <a:r>
              <a:rPr lang="en-US" dirty="0" smtClean="0"/>
              <a:t>$</a:t>
            </a:r>
            <a:r>
              <a:rPr lang="en-US" dirty="0" err="1" smtClean="0"/>
              <a:t>i</a:t>
            </a:r>
            <a:r>
              <a:rPr lang="en-US" dirty="0" smtClean="0"/>
              <a:t> for the Cutter</a:t>
            </a:r>
          </a:p>
          <a:p>
            <a:r>
              <a:rPr lang="en-US" dirty="0" smtClean="0"/>
              <a:t>Note that </a:t>
            </a:r>
            <a:r>
              <a:rPr lang="en-US" dirty="0" err="1" smtClean="0"/>
              <a:t>aastx</a:t>
            </a:r>
            <a:r>
              <a:rPr lang="en-US" dirty="0" smtClean="0"/>
              <a:t> translates to Book Collection in the OPAC</a:t>
            </a:r>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29</a:t>
            </a:fld>
            <a:endParaRPr lang="en-US"/>
          </a:p>
        </p:txBody>
      </p:sp>
    </p:spTree>
    <p:extLst>
      <p:ext uri="{BB962C8B-B14F-4D97-AF65-F5344CB8AC3E}">
        <p14:creationId xmlns:p14="http://schemas.microsoft.com/office/powerpoint/2010/main" val="745874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3</a:t>
            </a:fld>
            <a:endParaRPr lang="en-US"/>
          </a:p>
        </p:txBody>
      </p:sp>
    </p:spTree>
    <p:extLst>
      <p:ext uri="{BB962C8B-B14F-4D97-AF65-F5344CB8AC3E}">
        <p14:creationId xmlns:p14="http://schemas.microsoft.com/office/powerpoint/2010/main" val="3662101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t>
            </a:r>
            <a:r>
              <a:rPr lang="en-US" dirty="0" err="1" smtClean="0"/>
              <a:t>aref</a:t>
            </a:r>
            <a:r>
              <a:rPr lang="en-US" dirty="0" smtClean="0"/>
              <a:t> translates to Reference Book Collection in the OPAC</a:t>
            </a:r>
            <a:endParaRPr lang="en-US" dirty="0"/>
          </a:p>
          <a:p>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30</a:t>
            </a:fld>
            <a:endParaRPr lang="en-US"/>
          </a:p>
        </p:txBody>
      </p:sp>
    </p:spTree>
    <p:extLst>
      <p:ext uri="{BB962C8B-B14F-4D97-AF65-F5344CB8AC3E}">
        <p14:creationId xmlns:p14="http://schemas.microsoft.com/office/powerpoint/2010/main" val="2061690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not classify journals, so the location in the 852 does not have a class number.</a:t>
            </a:r>
          </a:p>
          <a:p>
            <a:r>
              <a:rPr lang="en-US" dirty="0" smtClean="0"/>
              <a:t>The first indicator tells us that we are arranging these by title and not a classification se</a:t>
            </a:r>
          </a:p>
          <a:p>
            <a:r>
              <a:rPr lang="en-US" dirty="0" smtClean="0"/>
              <a:t>The $b jour translates to Journal Collection</a:t>
            </a:r>
          </a:p>
          <a:p>
            <a:r>
              <a:rPr lang="en-US" dirty="0" smtClean="0"/>
              <a:t>The $l – shelving form of title is the title we are using to alphabetize the journals – occasionally this it different than the title proper – this translates in the OPAC to Shelved by Title:</a:t>
            </a:r>
          </a:p>
          <a:p>
            <a:r>
              <a:rPr lang="en-US" dirty="0" smtClean="0"/>
              <a:t>The $z are public notes that we want to display in the OPAC</a:t>
            </a:r>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31</a:t>
            </a:fld>
            <a:endParaRPr lang="en-US"/>
          </a:p>
        </p:txBody>
      </p:sp>
    </p:spTree>
    <p:extLst>
      <p:ext uri="{BB962C8B-B14F-4D97-AF65-F5344CB8AC3E}">
        <p14:creationId xmlns:p14="http://schemas.microsoft.com/office/powerpoint/2010/main" val="1252610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new example because I wanted to show you a holdings record with an 856.</a:t>
            </a:r>
          </a:p>
          <a:p>
            <a:r>
              <a:rPr lang="en-US" dirty="0" smtClean="0"/>
              <a:t>The 856 allows access to an electronic resource from the holdings record.</a:t>
            </a:r>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32</a:t>
            </a:fld>
            <a:endParaRPr lang="en-US"/>
          </a:p>
        </p:txBody>
      </p:sp>
    </p:spTree>
    <p:extLst>
      <p:ext uri="{BB962C8B-B14F-4D97-AF65-F5344CB8AC3E}">
        <p14:creationId xmlns:p14="http://schemas.microsoft.com/office/powerpoint/2010/main" val="34329183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because this is a non-print item, the 007 is filled out – even though most of it is “no attempt to code” – the important subfield is the </a:t>
            </a:r>
            <a:r>
              <a:rPr lang="en-US" dirty="0" err="1" smtClean="0"/>
              <a:t>smd</a:t>
            </a:r>
            <a:r>
              <a:rPr lang="en-US" dirty="0" smtClean="0"/>
              <a:t>.</a:t>
            </a:r>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33</a:t>
            </a:fld>
            <a:endParaRPr lang="en-US"/>
          </a:p>
        </p:txBody>
      </p:sp>
    </p:spTree>
    <p:extLst>
      <p:ext uri="{BB962C8B-B14F-4D97-AF65-F5344CB8AC3E}">
        <p14:creationId xmlns:p14="http://schemas.microsoft.com/office/powerpoint/2010/main" val="557564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853 describes the language and pattern that will display in the OPAC.</a:t>
            </a:r>
          </a:p>
          <a:p>
            <a:r>
              <a:rPr lang="en-US" dirty="0" smtClean="0"/>
              <a:t>It works in conjunction with the 863 field</a:t>
            </a:r>
          </a:p>
          <a:p>
            <a:r>
              <a:rPr lang="en-US" dirty="0" smtClean="0"/>
              <a:t>Read the box</a:t>
            </a:r>
          </a:p>
          <a:p>
            <a:r>
              <a:rPr lang="en-US" dirty="0" smtClean="0"/>
              <a:t>The 853 does not display itself in the OPAC, but the $a and $t are responsible for the v. and c. showing up in the OPAC</a:t>
            </a:r>
            <a:endParaRPr lang="en-US" dirty="0"/>
          </a:p>
          <a:p>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34</a:t>
            </a:fld>
            <a:endParaRPr lang="en-US"/>
          </a:p>
        </p:txBody>
      </p:sp>
    </p:spTree>
    <p:extLst>
      <p:ext uri="{BB962C8B-B14F-4D97-AF65-F5344CB8AC3E}">
        <p14:creationId xmlns:p14="http://schemas.microsoft.com/office/powerpoint/2010/main" val="1071081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30000" dirty="0" smtClean="0"/>
              <a:t>st</a:t>
            </a:r>
            <a:r>
              <a:rPr lang="en-US" dirty="0" smtClean="0"/>
              <a:t> indicator – Holdings level 4 means there is detailed enumeration and chronology information – that means you have a 853 field that tell you what the display will look like and the 863 has the enumeration information</a:t>
            </a:r>
          </a:p>
          <a:p>
            <a:r>
              <a:rPr lang="en-US" dirty="0" smtClean="0"/>
              <a:t>2</a:t>
            </a:r>
            <a:r>
              <a:rPr lang="en-US" baseline="30000" dirty="0" smtClean="0"/>
              <a:t>nd</a:t>
            </a:r>
            <a:r>
              <a:rPr lang="en-US" dirty="0" smtClean="0"/>
              <a:t> indicator – Form of holdings – compressed (in a summarized form) or uncompressed (expressed in itemized form) – 1 = uncompressed</a:t>
            </a:r>
          </a:p>
          <a:p>
            <a:r>
              <a:rPr lang="en-US" dirty="0" smtClean="0"/>
              <a:t>$8 – first part of the number is the linking number – then the period – then the sequence number</a:t>
            </a:r>
          </a:p>
          <a:p>
            <a:r>
              <a:rPr lang="en-US" dirty="0" smtClean="0"/>
              <a:t>The 1s link the two 863 fields together, and the 10 and 20 put them in order</a:t>
            </a:r>
          </a:p>
          <a:p>
            <a:r>
              <a:rPr lang="en-US" dirty="0" smtClean="0"/>
              <a:t>In the display, the v. comes from the 853 field and the 1 and 2 come from the 863</a:t>
            </a:r>
          </a:p>
          <a:p>
            <a:endParaRPr lang="en-US" dirty="0"/>
          </a:p>
          <a:p>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35</a:t>
            </a:fld>
            <a:endParaRPr lang="en-US"/>
          </a:p>
        </p:txBody>
      </p:sp>
    </p:spTree>
    <p:extLst>
      <p:ext uri="{BB962C8B-B14F-4D97-AF65-F5344CB8AC3E}">
        <p14:creationId xmlns:p14="http://schemas.microsoft.com/office/powerpoint/2010/main" val="2571303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a summary holdings statement for our bound journals. The 866 field allows us to do that easily</a:t>
            </a:r>
          </a:p>
          <a:p>
            <a:endParaRPr lang="en-US" dirty="0"/>
          </a:p>
          <a:p>
            <a:r>
              <a:rPr lang="en-US" dirty="0" smtClean="0"/>
              <a:t>1</a:t>
            </a:r>
            <a:r>
              <a:rPr lang="en-US" baseline="30000" dirty="0" smtClean="0"/>
              <a:t>st</a:t>
            </a:r>
            <a:r>
              <a:rPr lang="en-US" dirty="0" smtClean="0"/>
              <a:t> indicator – Holdings level 3 means this field contains summary enumeration and chronology.</a:t>
            </a:r>
          </a:p>
          <a:p>
            <a:r>
              <a:rPr lang="en-US" dirty="0" smtClean="0"/>
              <a:t>2</a:t>
            </a:r>
            <a:r>
              <a:rPr lang="en-US" baseline="30000" dirty="0" smtClean="0"/>
              <a:t>nd</a:t>
            </a:r>
            <a:r>
              <a:rPr lang="en-US" dirty="0" smtClean="0"/>
              <a:t> indicator – type of notation – most libraries would use a 1 for holdings formulated according to Holdings Statements for Bibliographic Items.  I think we are also conforming to that standard, but for some reason we went migrated we decided to use the 2</a:t>
            </a:r>
            <a:r>
              <a:rPr lang="en-US" baseline="30000" dirty="0" smtClean="0"/>
              <a:t>nd</a:t>
            </a:r>
            <a:r>
              <a:rPr lang="en-US" dirty="0" smtClean="0"/>
              <a:t> indicator 0.</a:t>
            </a:r>
          </a:p>
          <a:p>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36</a:t>
            </a:fld>
            <a:endParaRPr lang="en-US"/>
          </a:p>
        </p:txBody>
      </p:sp>
    </p:spTree>
    <p:extLst>
      <p:ext uri="{BB962C8B-B14F-4D97-AF65-F5344CB8AC3E}">
        <p14:creationId xmlns:p14="http://schemas.microsoft.com/office/powerpoint/2010/main" val="4486122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two more holdings records to take a look to finish up our discussion.</a:t>
            </a:r>
          </a:p>
          <a:p>
            <a:r>
              <a:rPr lang="en-US" dirty="0" smtClean="0"/>
              <a:t>This is a multipart item and we want the volumes to be arranged in numeric order.  We do that with the 863 $8.</a:t>
            </a:r>
          </a:p>
          <a:p>
            <a:r>
              <a:rPr lang="en-US" dirty="0" smtClean="0"/>
              <a:t>Note that the $8 number gets larger as the volume numbers progress.</a:t>
            </a:r>
          </a:p>
          <a:p>
            <a:r>
              <a:rPr lang="en-US" dirty="0" smtClean="0"/>
              <a:t>Even if you arranged the 863 fields in a different order, the $8 would arrange the fields in this order in the OPAC</a:t>
            </a:r>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37</a:t>
            </a:fld>
            <a:endParaRPr lang="en-US"/>
          </a:p>
        </p:txBody>
      </p:sp>
    </p:spTree>
    <p:extLst>
      <p:ext uri="{BB962C8B-B14F-4D97-AF65-F5344CB8AC3E}">
        <p14:creationId xmlns:p14="http://schemas.microsoft.com/office/powerpoint/2010/main" val="15173696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serial holdings, we have decided that we want the most recent edition to display first in the OPAC.</a:t>
            </a:r>
          </a:p>
          <a:p>
            <a:endParaRPr lang="en-US" dirty="0"/>
          </a:p>
          <a:p>
            <a:r>
              <a:rPr lang="en-US" dirty="0" smtClean="0"/>
              <a:t>We do that with the 863$8 – Note that the later date has a smaller $8 number – that makes the later date appear first in the OPAC.</a:t>
            </a:r>
          </a:p>
          <a:p>
            <a:r>
              <a:rPr lang="en-US" dirty="0" smtClean="0"/>
              <a:t>Again, even if you arranged the 863 fields in a different order in the OPAC, the display would still be in this order due to the $8 values.</a:t>
            </a:r>
          </a:p>
          <a:p>
            <a:endParaRPr lang="en-US" dirty="0"/>
          </a:p>
          <a:p>
            <a:r>
              <a:rPr lang="en-US" dirty="0"/>
              <a:t>Even if you arranged the 863 fields in a different order, the $8 would arrange the fields in this order in the OPAC</a:t>
            </a:r>
          </a:p>
          <a:p>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38</a:t>
            </a:fld>
            <a:endParaRPr lang="en-US"/>
          </a:p>
        </p:txBody>
      </p:sp>
    </p:spTree>
    <p:extLst>
      <p:ext uri="{BB962C8B-B14F-4D97-AF65-F5344CB8AC3E}">
        <p14:creationId xmlns:p14="http://schemas.microsoft.com/office/powerpoint/2010/main" val="31645770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know this has been a really quick overview of MARC holdings records, and you may be more confused now that when we started, but there is more detailed information available.</a:t>
            </a:r>
          </a:p>
          <a:p>
            <a:endParaRPr lang="en-US" dirty="0"/>
          </a:p>
          <a:p>
            <a:r>
              <a:rPr lang="en-US" dirty="0" smtClean="0"/>
              <a:t>This booklet developed by the Library of Congress is an excellent place to start if you really want to understand MARC holdings records.</a:t>
            </a:r>
            <a:endParaRPr lang="en-US" dirty="0"/>
          </a:p>
          <a:p>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39</a:t>
            </a:fld>
            <a:endParaRPr lang="en-US"/>
          </a:p>
        </p:txBody>
      </p:sp>
    </p:spTree>
    <p:extLst>
      <p:ext uri="{BB962C8B-B14F-4D97-AF65-F5344CB8AC3E}">
        <p14:creationId xmlns:p14="http://schemas.microsoft.com/office/powerpoint/2010/main" val="3459494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libraries will migrate to a new system every 5-10 years. Having standardized holdings data makes the migrations much easier.</a:t>
            </a:r>
          </a:p>
          <a:p>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4</a:t>
            </a:fld>
            <a:endParaRPr lang="en-US"/>
          </a:p>
        </p:txBody>
      </p:sp>
    </p:spTree>
    <p:extLst>
      <p:ext uri="{BB962C8B-B14F-4D97-AF65-F5344CB8AC3E}">
        <p14:creationId xmlns:p14="http://schemas.microsoft.com/office/powerpoint/2010/main" val="11436836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website, maintained by the Library of Congress Network Development and MARC Standards Office is the place to look for an in depth guide to MARC holdings records.</a:t>
            </a:r>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40</a:t>
            </a:fld>
            <a:endParaRPr lang="en-US"/>
          </a:p>
        </p:txBody>
      </p:sp>
    </p:spTree>
    <p:extLst>
      <p:ext uri="{BB962C8B-B14F-4D97-AF65-F5344CB8AC3E}">
        <p14:creationId xmlns:p14="http://schemas.microsoft.com/office/powerpoint/2010/main" val="12675583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66534-B213-400F-9160-C4262C056E6E}" type="slidenum">
              <a:rPr lang="en-US" smtClean="0"/>
              <a:t>41</a:t>
            </a:fld>
            <a:endParaRPr lang="en-US"/>
          </a:p>
        </p:txBody>
      </p:sp>
    </p:spTree>
    <p:extLst>
      <p:ext uri="{BB962C8B-B14F-4D97-AF65-F5344CB8AC3E}">
        <p14:creationId xmlns:p14="http://schemas.microsoft.com/office/powerpoint/2010/main" val="1369688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366534-B213-400F-9160-C4262C056E6E}" type="slidenum">
              <a:rPr lang="en-US" smtClean="0"/>
              <a:t>42</a:t>
            </a:fld>
            <a:endParaRPr lang="en-US"/>
          </a:p>
        </p:txBody>
      </p:sp>
    </p:spTree>
    <p:extLst>
      <p:ext uri="{BB962C8B-B14F-4D97-AF65-F5344CB8AC3E}">
        <p14:creationId xmlns:p14="http://schemas.microsoft.com/office/powerpoint/2010/main" val="447449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always good to start with a definition.</a:t>
            </a:r>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5</a:t>
            </a:fld>
            <a:endParaRPr lang="en-US"/>
          </a:p>
        </p:txBody>
      </p:sp>
    </p:spTree>
    <p:extLst>
      <p:ext uri="{BB962C8B-B14F-4D97-AF65-F5344CB8AC3E}">
        <p14:creationId xmlns:p14="http://schemas.microsoft.com/office/powerpoint/2010/main" val="356525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dirty="0" smtClean="0"/>
              <a:t>Bibliographic records contain information describing a book, serial, sound recording, </a:t>
            </a:r>
            <a:r>
              <a:rPr lang="en-US" dirty="0" err="1" smtClean="0"/>
              <a:t>etc</a:t>
            </a:r>
            <a:r>
              <a:rPr lang="en-US" dirty="0" smtClean="0"/>
              <a:t> .</a:t>
            </a:r>
          </a:p>
          <a:p>
            <a:pPr marL="175308" indent="-175308">
              <a:buFont typeface="Arial" panose="020B0604020202020204" pitchFamily="34" charset="0"/>
              <a:buChar char="•"/>
            </a:pPr>
            <a:r>
              <a:rPr lang="en-US" dirty="0" smtClean="0"/>
              <a:t>Authority records contain standardized forms for names, titles and subjects that are used in bibliographic records and provide cross references in catalogs</a:t>
            </a:r>
          </a:p>
          <a:p>
            <a:pPr marL="175308" indent="-175308">
              <a:buFont typeface="Arial" panose="020B0604020202020204" pitchFamily="34" charset="0"/>
              <a:buChar char="•"/>
            </a:pPr>
            <a:r>
              <a:rPr lang="en-US" dirty="0" smtClean="0"/>
              <a:t>Holdings records contain the holdings information – what copies are owned and where they are held – for physical and electronic forms</a:t>
            </a:r>
          </a:p>
          <a:p>
            <a:pPr marL="175308" indent="-175308">
              <a:buFont typeface="Arial" panose="020B0604020202020204" pitchFamily="34" charset="0"/>
              <a:buChar char="•"/>
            </a:pPr>
            <a:r>
              <a:rPr lang="en-US" dirty="0" smtClean="0"/>
              <a:t>We’ll be focusing on holdings records today</a:t>
            </a:r>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6</a:t>
            </a:fld>
            <a:endParaRPr lang="en-US"/>
          </a:p>
        </p:txBody>
      </p:sp>
    </p:spTree>
    <p:extLst>
      <p:ext uri="{BB962C8B-B14F-4D97-AF65-F5344CB8AC3E}">
        <p14:creationId xmlns:p14="http://schemas.microsoft.com/office/powerpoint/2010/main" val="410023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dirty="0" smtClean="0"/>
              <a:t>You will sometimes see the abbreviation MFHD for MARC holdings records</a:t>
            </a:r>
          </a:p>
          <a:p>
            <a:pPr marL="175308" indent="-175308">
              <a:buFont typeface="Arial" panose="020B0604020202020204" pitchFamily="34" charset="0"/>
              <a:buChar char="•"/>
            </a:pPr>
            <a:r>
              <a:rPr lang="en-US" dirty="0" smtClean="0"/>
              <a:t>Read the screen </a:t>
            </a:r>
          </a:p>
          <a:p>
            <a:pPr marL="175308" indent="-175308">
              <a:buFont typeface="Arial" panose="020B0604020202020204" pitchFamily="34" charset="0"/>
              <a:buChar char="•"/>
            </a:pPr>
            <a:r>
              <a:rPr lang="en-US" dirty="0" smtClean="0"/>
              <a:t>Holdings records can not live on their own – they must be linked to a bib record</a:t>
            </a:r>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7</a:t>
            </a:fld>
            <a:endParaRPr lang="en-US"/>
          </a:p>
        </p:txBody>
      </p:sp>
    </p:spTree>
    <p:extLst>
      <p:ext uri="{BB962C8B-B14F-4D97-AF65-F5344CB8AC3E}">
        <p14:creationId xmlns:p14="http://schemas.microsoft.com/office/powerpoint/2010/main" val="787112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dirty="0" smtClean="0"/>
              <a:t>Single-part item – item which is complete in a single physical part – a one volume book, a single map</a:t>
            </a:r>
          </a:p>
          <a:p>
            <a:pPr marL="175308" indent="-175308">
              <a:buFont typeface="Arial" panose="020B0604020202020204" pitchFamily="34" charset="0"/>
              <a:buChar char="•"/>
            </a:pPr>
            <a:r>
              <a:rPr lang="en-US" dirty="0" smtClean="0"/>
              <a:t>Multipart item – item which is complete, or intended to be complete, in a finite number of separate physical parts, for example  a three-volume book, a set of maps</a:t>
            </a:r>
          </a:p>
          <a:p>
            <a:pPr marL="175308" indent="-175308">
              <a:buFont typeface="Arial" panose="020B0604020202020204" pitchFamily="34" charset="0"/>
              <a:buChar char="•"/>
            </a:pPr>
            <a:r>
              <a:rPr lang="en-US" dirty="0" smtClean="0"/>
              <a:t>Serial item – an items which is issued in successive parts at regular or irregular intervals and is intended to be continued indefinitely</a:t>
            </a:r>
          </a:p>
          <a:p>
            <a:pPr marL="175308" indent="-175308">
              <a:buFont typeface="Arial" panose="020B0604020202020204" pitchFamily="34" charset="0"/>
              <a:buChar char="•"/>
            </a:pPr>
            <a:endParaRPr lang="en-US" dirty="0"/>
          </a:p>
          <a:p>
            <a:pPr marL="175308" indent="-175308">
              <a:buFont typeface="Arial" panose="020B0604020202020204" pitchFamily="34" charset="0"/>
              <a:buChar char="•"/>
            </a:pPr>
            <a:r>
              <a:rPr lang="en-US" dirty="0" smtClean="0"/>
              <a:t>We’re now going to take a quick look at an example of each of these types</a:t>
            </a:r>
          </a:p>
          <a:p>
            <a:pPr marL="175308" indent="-175308">
              <a:buFont typeface="Arial" panose="020B0604020202020204" pitchFamily="34" charset="0"/>
              <a:buChar char="•"/>
            </a:pPr>
            <a:r>
              <a:rPr lang="en-US" dirty="0" smtClean="0"/>
              <a:t>All of the examples I’ll be using are from SIUE’s Voyager catalog</a:t>
            </a:r>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8</a:t>
            </a:fld>
            <a:endParaRPr lang="en-US"/>
          </a:p>
        </p:txBody>
      </p:sp>
    </p:spTree>
    <p:extLst>
      <p:ext uri="{BB962C8B-B14F-4D97-AF65-F5344CB8AC3E}">
        <p14:creationId xmlns:p14="http://schemas.microsoft.com/office/powerpoint/2010/main" val="895165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public display for a single part item in SIUE’s </a:t>
            </a:r>
            <a:r>
              <a:rPr lang="en-US" dirty="0" err="1" smtClean="0"/>
              <a:t>VuFind</a:t>
            </a:r>
            <a:r>
              <a:rPr lang="en-US" dirty="0" smtClean="0"/>
              <a:t> public interface</a:t>
            </a:r>
          </a:p>
          <a:p>
            <a:endParaRPr lang="en-US" dirty="0"/>
          </a:p>
          <a:p>
            <a:r>
              <a:rPr lang="en-US" dirty="0" smtClean="0"/>
              <a:t>The information in the red box comes from the bibliographic record and the information in the blue box comes from the MARC holdings record.</a:t>
            </a:r>
          </a:p>
          <a:p>
            <a:endParaRPr lang="en-US" dirty="0"/>
          </a:p>
          <a:p>
            <a:r>
              <a:rPr lang="en-US" dirty="0" smtClean="0"/>
              <a:t>We have one copy of this book in our regular book collection (stacks) and it is currently checked out.</a:t>
            </a:r>
            <a:endParaRPr lang="en-US" dirty="0"/>
          </a:p>
        </p:txBody>
      </p:sp>
      <p:sp>
        <p:nvSpPr>
          <p:cNvPr id="4" name="Slide Number Placeholder 3"/>
          <p:cNvSpPr>
            <a:spLocks noGrp="1"/>
          </p:cNvSpPr>
          <p:nvPr>
            <p:ph type="sldNum" sz="quarter" idx="10"/>
          </p:nvPr>
        </p:nvSpPr>
        <p:spPr/>
        <p:txBody>
          <a:bodyPr/>
          <a:lstStyle/>
          <a:p>
            <a:fld id="{7F366534-B213-400F-9160-C4262C056E6E}" type="slidenum">
              <a:rPr lang="en-US" smtClean="0"/>
              <a:t>9</a:t>
            </a:fld>
            <a:endParaRPr lang="en-US"/>
          </a:p>
        </p:txBody>
      </p:sp>
    </p:spTree>
    <p:extLst>
      <p:ext uri="{BB962C8B-B14F-4D97-AF65-F5344CB8AC3E}">
        <p14:creationId xmlns:p14="http://schemas.microsoft.com/office/powerpoint/2010/main" val="153757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C40F2E-F918-4859-91C7-3879FC192379}"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AA9BD-25EC-4264-B627-45DBC5298A78}" type="slidenum">
              <a:rPr lang="en-US" smtClean="0"/>
              <a:t>‹#›</a:t>
            </a:fld>
            <a:endParaRPr lang="en-US"/>
          </a:p>
        </p:txBody>
      </p:sp>
    </p:spTree>
    <p:extLst>
      <p:ext uri="{BB962C8B-B14F-4D97-AF65-F5344CB8AC3E}">
        <p14:creationId xmlns:p14="http://schemas.microsoft.com/office/powerpoint/2010/main" val="1326927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C40F2E-F918-4859-91C7-3879FC192379}"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AA9BD-25EC-4264-B627-45DBC5298A78}" type="slidenum">
              <a:rPr lang="en-US" smtClean="0"/>
              <a:t>‹#›</a:t>
            </a:fld>
            <a:endParaRPr lang="en-US"/>
          </a:p>
        </p:txBody>
      </p:sp>
    </p:spTree>
    <p:extLst>
      <p:ext uri="{BB962C8B-B14F-4D97-AF65-F5344CB8AC3E}">
        <p14:creationId xmlns:p14="http://schemas.microsoft.com/office/powerpoint/2010/main" val="687930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C40F2E-F918-4859-91C7-3879FC192379}"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AA9BD-25EC-4264-B627-45DBC5298A78}" type="slidenum">
              <a:rPr lang="en-US" smtClean="0"/>
              <a:t>‹#›</a:t>
            </a:fld>
            <a:endParaRPr lang="en-US"/>
          </a:p>
        </p:txBody>
      </p:sp>
    </p:spTree>
    <p:extLst>
      <p:ext uri="{BB962C8B-B14F-4D97-AF65-F5344CB8AC3E}">
        <p14:creationId xmlns:p14="http://schemas.microsoft.com/office/powerpoint/2010/main" val="1924691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C40F2E-F918-4859-91C7-3879FC192379}"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AA9BD-25EC-4264-B627-45DBC5298A78}" type="slidenum">
              <a:rPr lang="en-US" smtClean="0"/>
              <a:t>‹#›</a:t>
            </a:fld>
            <a:endParaRPr lang="en-US"/>
          </a:p>
        </p:txBody>
      </p:sp>
    </p:spTree>
    <p:extLst>
      <p:ext uri="{BB962C8B-B14F-4D97-AF65-F5344CB8AC3E}">
        <p14:creationId xmlns:p14="http://schemas.microsoft.com/office/powerpoint/2010/main" val="840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C40F2E-F918-4859-91C7-3879FC192379}" type="datetimeFigureOut">
              <a:rPr lang="en-US" smtClean="0"/>
              <a:t>6/30/2016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2AA9BD-25EC-4264-B627-45DBC5298A78}" type="slidenum">
              <a:rPr lang="en-US" smtClean="0"/>
              <a:t>‹#›</a:t>
            </a:fld>
            <a:endParaRPr lang="en-US"/>
          </a:p>
        </p:txBody>
      </p:sp>
    </p:spTree>
    <p:extLst>
      <p:ext uri="{BB962C8B-B14F-4D97-AF65-F5344CB8AC3E}">
        <p14:creationId xmlns:p14="http://schemas.microsoft.com/office/powerpoint/2010/main" val="3981729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C40F2E-F918-4859-91C7-3879FC192379}" type="datetimeFigureOut">
              <a:rPr lang="en-US" smtClean="0"/>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AA9BD-25EC-4264-B627-45DBC5298A78}" type="slidenum">
              <a:rPr lang="en-US" smtClean="0"/>
              <a:t>‹#›</a:t>
            </a:fld>
            <a:endParaRPr lang="en-US"/>
          </a:p>
        </p:txBody>
      </p:sp>
    </p:spTree>
    <p:extLst>
      <p:ext uri="{BB962C8B-B14F-4D97-AF65-F5344CB8AC3E}">
        <p14:creationId xmlns:p14="http://schemas.microsoft.com/office/powerpoint/2010/main" val="1887203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C40F2E-F918-4859-91C7-3879FC192379}" type="datetimeFigureOut">
              <a:rPr lang="en-US" smtClean="0"/>
              <a:t>6/30/2016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2AA9BD-25EC-4264-B627-45DBC5298A78}" type="slidenum">
              <a:rPr lang="en-US" smtClean="0"/>
              <a:t>‹#›</a:t>
            </a:fld>
            <a:endParaRPr lang="en-US"/>
          </a:p>
        </p:txBody>
      </p:sp>
    </p:spTree>
    <p:extLst>
      <p:ext uri="{BB962C8B-B14F-4D97-AF65-F5344CB8AC3E}">
        <p14:creationId xmlns:p14="http://schemas.microsoft.com/office/powerpoint/2010/main" val="1155344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C40F2E-F918-4859-91C7-3879FC192379}" type="datetimeFigureOut">
              <a:rPr lang="en-US" smtClean="0"/>
              <a:t>6/30/2016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2AA9BD-25EC-4264-B627-45DBC5298A78}" type="slidenum">
              <a:rPr lang="en-US" smtClean="0"/>
              <a:t>‹#›</a:t>
            </a:fld>
            <a:endParaRPr lang="en-US"/>
          </a:p>
        </p:txBody>
      </p:sp>
    </p:spTree>
    <p:extLst>
      <p:ext uri="{BB962C8B-B14F-4D97-AF65-F5344CB8AC3E}">
        <p14:creationId xmlns:p14="http://schemas.microsoft.com/office/powerpoint/2010/main" val="133849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40F2E-F918-4859-91C7-3879FC192379}" type="datetimeFigureOut">
              <a:rPr lang="en-US" smtClean="0"/>
              <a:t>6/30/2016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2AA9BD-25EC-4264-B627-45DBC5298A78}" type="slidenum">
              <a:rPr lang="en-US" smtClean="0"/>
              <a:t>‹#›</a:t>
            </a:fld>
            <a:endParaRPr lang="en-US"/>
          </a:p>
        </p:txBody>
      </p:sp>
    </p:spTree>
    <p:extLst>
      <p:ext uri="{BB962C8B-B14F-4D97-AF65-F5344CB8AC3E}">
        <p14:creationId xmlns:p14="http://schemas.microsoft.com/office/powerpoint/2010/main" val="328929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C40F2E-F918-4859-91C7-3879FC192379}" type="datetimeFigureOut">
              <a:rPr lang="en-US" smtClean="0"/>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AA9BD-25EC-4264-B627-45DBC5298A78}" type="slidenum">
              <a:rPr lang="en-US" smtClean="0"/>
              <a:t>‹#›</a:t>
            </a:fld>
            <a:endParaRPr lang="en-US"/>
          </a:p>
        </p:txBody>
      </p:sp>
    </p:spTree>
    <p:extLst>
      <p:ext uri="{BB962C8B-B14F-4D97-AF65-F5344CB8AC3E}">
        <p14:creationId xmlns:p14="http://schemas.microsoft.com/office/powerpoint/2010/main" val="184009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C40F2E-F918-4859-91C7-3879FC192379}" type="datetimeFigureOut">
              <a:rPr lang="en-US" smtClean="0"/>
              <a:t>6/30/2016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2AA9BD-25EC-4264-B627-45DBC5298A78}" type="slidenum">
              <a:rPr lang="en-US" smtClean="0"/>
              <a:t>‹#›</a:t>
            </a:fld>
            <a:endParaRPr lang="en-US"/>
          </a:p>
        </p:txBody>
      </p:sp>
    </p:spTree>
    <p:extLst>
      <p:ext uri="{BB962C8B-B14F-4D97-AF65-F5344CB8AC3E}">
        <p14:creationId xmlns:p14="http://schemas.microsoft.com/office/powerpoint/2010/main" val="17474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40F2E-F918-4859-91C7-3879FC192379}" type="datetimeFigureOut">
              <a:rPr lang="en-US" smtClean="0"/>
              <a:t>6/30/2016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AA9BD-25EC-4264-B627-45DBC5298A78}" type="slidenum">
              <a:rPr lang="en-US" smtClean="0"/>
              <a:t>‹#›</a:t>
            </a:fld>
            <a:endParaRPr lang="en-US"/>
          </a:p>
        </p:txBody>
      </p:sp>
    </p:spTree>
    <p:extLst>
      <p:ext uri="{BB962C8B-B14F-4D97-AF65-F5344CB8AC3E}">
        <p14:creationId xmlns:p14="http://schemas.microsoft.com/office/powerpoint/2010/main" val="996704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www.loc.gov/marc/umh/index.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loc.gov/marc/holding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8455"/>
            <a:ext cx="7772400" cy="2248929"/>
          </a:xfrm>
        </p:spPr>
        <p:txBody>
          <a:bodyPr>
            <a:normAutofit/>
          </a:bodyPr>
          <a:lstStyle/>
          <a:p>
            <a:r>
              <a:rPr lang="en-US" sz="3600" dirty="0" smtClean="0">
                <a:latin typeface="Vrinda" panose="020B0502040204020203" pitchFamily="34" charset="0"/>
                <a:cs typeface="Vrinda" panose="020B0502040204020203" pitchFamily="34" charset="0"/>
              </a:rPr>
              <a:t>MARC Holdings Format</a:t>
            </a:r>
            <a:endParaRPr lang="en-US" sz="3600" dirty="0">
              <a:latin typeface="Vrinda" panose="020B0502040204020203" pitchFamily="34" charset="0"/>
              <a:cs typeface="Vrinda" panose="020B0502040204020203" pitchFamily="34" charset="0"/>
            </a:endParaRPr>
          </a:p>
        </p:txBody>
      </p:sp>
      <p:sp>
        <p:nvSpPr>
          <p:cNvPr id="3" name="Subtitle 2"/>
          <p:cNvSpPr>
            <a:spLocks noGrp="1"/>
          </p:cNvSpPr>
          <p:nvPr>
            <p:ph type="subTitle" idx="1"/>
          </p:nvPr>
        </p:nvSpPr>
        <p:spPr>
          <a:xfrm>
            <a:off x="1143000" y="3196281"/>
            <a:ext cx="6858000" cy="2094733"/>
          </a:xfrm>
        </p:spPr>
        <p:txBody>
          <a:bodyPr>
            <a:normAutofit fontScale="85000" lnSpcReduction="20000"/>
          </a:bodyPr>
          <a:lstStyle/>
          <a:p>
            <a:r>
              <a:rPr lang="en-US" dirty="0" smtClean="0"/>
              <a:t>Webinar</a:t>
            </a:r>
          </a:p>
          <a:p>
            <a:r>
              <a:rPr lang="en-US" dirty="0" smtClean="0"/>
              <a:t>presented by</a:t>
            </a:r>
          </a:p>
          <a:p>
            <a:r>
              <a:rPr lang="en-US" dirty="0" smtClean="0"/>
              <a:t>Lynnette Fields</a:t>
            </a:r>
          </a:p>
          <a:p>
            <a:r>
              <a:rPr lang="en-US" dirty="0" smtClean="0"/>
              <a:t>Director of Technical Services</a:t>
            </a:r>
          </a:p>
          <a:p>
            <a:r>
              <a:rPr lang="en-US" dirty="0" smtClean="0"/>
              <a:t>Southern Illinois University Edwardsville</a:t>
            </a:r>
          </a:p>
          <a:p>
            <a:r>
              <a:rPr lang="en-US" dirty="0" smtClean="0"/>
              <a:t>lfields@siue.edu</a:t>
            </a:r>
          </a:p>
          <a:p>
            <a:endParaRPr lang="en-US" dirty="0" smtClean="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2031" y="5383088"/>
            <a:ext cx="2428979" cy="693282"/>
          </a:xfrm>
          <a:prstGeom prst="rect">
            <a:avLst/>
          </a:prstGeom>
        </p:spPr>
      </p:pic>
    </p:spTree>
    <p:extLst>
      <p:ext uri="{BB962C8B-B14F-4D97-AF65-F5344CB8AC3E}">
        <p14:creationId xmlns:p14="http://schemas.microsoft.com/office/powerpoint/2010/main" val="2091090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part item</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233" y="1428510"/>
            <a:ext cx="7886700" cy="2987253"/>
          </a:xfrm>
          <a:ln>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6289" y="4789844"/>
            <a:ext cx="5820587" cy="1619476"/>
          </a:xfrm>
          <a:prstGeom prst="rect">
            <a:avLst/>
          </a:prstGeom>
          <a:ln>
            <a:solidFill>
              <a:schemeClr val="tx1"/>
            </a:solidFill>
          </a:ln>
        </p:spPr>
      </p:pic>
      <p:sp>
        <p:nvSpPr>
          <p:cNvPr id="3" name="TextBox 2"/>
          <p:cNvSpPr txBox="1"/>
          <p:nvPr/>
        </p:nvSpPr>
        <p:spPr>
          <a:xfrm>
            <a:off x="5585253" y="2868560"/>
            <a:ext cx="2290499" cy="369332"/>
          </a:xfrm>
          <a:prstGeom prst="rect">
            <a:avLst/>
          </a:prstGeom>
          <a:noFill/>
          <a:ln w="28575">
            <a:solidFill>
              <a:srgbClr val="FF0066"/>
            </a:solidFill>
          </a:ln>
        </p:spPr>
        <p:txBody>
          <a:bodyPr wrap="none" rtlCol="0">
            <a:spAutoFit/>
          </a:bodyPr>
          <a:lstStyle/>
          <a:p>
            <a:r>
              <a:rPr lang="en-US" dirty="0" smtClean="0"/>
              <a:t>MARC Holdings record</a:t>
            </a:r>
            <a:endParaRPr lang="en-US" dirty="0"/>
          </a:p>
        </p:txBody>
      </p:sp>
      <p:sp>
        <p:nvSpPr>
          <p:cNvPr id="7" name="TextBox 6"/>
          <p:cNvSpPr txBox="1"/>
          <p:nvPr/>
        </p:nvSpPr>
        <p:spPr>
          <a:xfrm>
            <a:off x="4773827" y="5336092"/>
            <a:ext cx="3225113" cy="646331"/>
          </a:xfrm>
          <a:prstGeom prst="rect">
            <a:avLst/>
          </a:prstGeom>
          <a:noFill/>
          <a:ln w="28575">
            <a:solidFill>
              <a:srgbClr val="FF0066"/>
            </a:solidFill>
          </a:ln>
        </p:spPr>
        <p:txBody>
          <a:bodyPr wrap="square" rtlCol="0">
            <a:spAutoFit/>
          </a:bodyPr>
          <a:lstStyle/>
          <a:p>
            <a:r>
              <a:rPr lang="en-US" dirty="0" smtClean="0"/>
              <a:t>Public display that results from MARC Holdings record</a:t>
            </a:r>
            <a:endParaRPr lang="en-US" dirty="0"/>
          </a:p>
        </p:txBody>
      </p:sp>
    </p:spTree>
    <p:extLst>
      <p:ext uri="{BB962C8B-B14F-4D97-AF65-F5344CB8AC3E}">
        <p14:creationId xmlns:p14="http://schemas.microsoft.com/office/powerpoint/2010/main" val="3755288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Multipart item</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0706" y="1834054"/>
            <a:ext cx="6182588" cy="4334480"/>
          </a:xfrm>
          <a:ln>
            <a:solidFill>
              <a:schemeClr val="tx1"/>
            </a:solidFill>
          </a:ln>
        </p:spPr>
      </p:pic>
    </p:spTree>
    <p:extLst>
      <p:ext uri="{BB962C8B-B14F-4D97-AF65-F5344CB8AC3E}">
        <p14:creationId xmlns:p14="http://schemas.microsoft.com/office/powerpoint/2010/main" val="2502890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0617"/>
            <a:ext cx="7886700" cy="1120346"/>
          </a:xfrm>
        </p:spPr>
        <p:txBody>
          <a:bodyPr/>
          <a:lstStyle/>
          <a:p>
            <a:r>
              <a:rPr lang="en-US" dirty="0" smtClean="0"/>
              <a:t>Multipart item</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0361" y="4836894"/>
            <a:ext cx="5858693" cy="1810003"/>
          </a:xfrm>
          <a:prstGeom prst="rect">
            <a:avLst/>
          </a:prstGeom>
          <a:ln>
            <a:solidFill>
              <a:schemeClr val="tx1"/>
            </a:solidFill>
          </a:ln>
        </p:spPr>
      </p:pic>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8650" y="941755"/>
            <a:ext cx="7886700" cy="3763056"/>
          </a:xfrm>
          <a:ln>
            <a:solidFill>
              <a:schemeClr val="tx1"/>
            </a:solidFill>
          </a:ln>
        </p:spPr>
      </p:pic>
    </p:spTree>
    <p:extLst>
      <p:ext uri="{BB962C8B-B14F-4D97-AF65-F5344CB8AC3E}">
        <p14:creationId xmlns:p14="http://schemas.microsoft.com/office/powerpoint/2010/main" val="1116544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Serial item</a:t>
            </a:r>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6565" y="1855610"/>
            <a:ext cx="6182588" cy="3467584"/>
          </a:xfrm>
          <a:ln>
            <a:solidFill>
              <a:schemeClr val="tx1"/>
            </a:solidFill>
          </a:ln>
        </p:spPr>
      </p:pic>
    </p:spTree>
    <p:extLst>
      <p:ext uri="{BB962C8B-B14F-4D97-AF65-F5344CB8AC3E}">
        <p14:creationId xmlns:p14="http://schemas.microsoft.com/office/powerpoint/2010/main" val="803903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Serial item</a:t>
            </a:r>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2611" y="4247129"/>
            <a:ext cx="6163535" cy="2029108"/>
          </a:xfrm>
          <a:ln>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523" y="1360871"/>
            <a:ext cx="8648954" cy="2353956"/>
          </a:xfrm>
          <a:prstGeom prst="rect">
            <a:avLst/>
          </a:prstGeom>
          <a:ln>
            <a:solidFill>
              <a:schemeClr val="tx1"/>
            </a:solidFill>
          </a:ln>
        </p:spPr>
      </p:pic>
    </p:spTree>
    <p:extLst>
      <p:ext uri="{BB962C8B-B14F-4D97-AF65-F5344CB8AC3E}">
        <p14:creationId xmlns:p14="http://schemas.microsoft.com/office/powerpoint/2010/main" val="1644650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Holdings records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Can contain four basic pieces of information:</a:t>
            </a:r>
          </a:p>
          <a:p>
            <a:r>
              <a:rPr lang="en-US" dirty="0" smtClean="0"/>
              <a:t>Location</a:t>
            </a:r>
          </a:p>
          <a:p>
            <a:r>
              <a:rPr lang="en-US" dirty="0" smtClean="0"/>
              <a:t>Items held</a:t>
            </a:r>
          </a:p>
          <a:p>
            <a:r>
              <a:rPr lang="en-US" dirty="0" smtClean="0"/>
              <a:t>Publication pattern</a:t>
            </a:r>
          </a:p>
          <a:p>
            <a:r>
              <a:rPr lang="en-US" dirty="0" smtClean="0"/>
              <a:t>Notes</a:t>
            </a:r>
          </a:p>
          <a:p>
            <a:endParaRPr lang="en-US" dirty="0" smtClean="0"/>
          </a:p>
          <a:p>
            <a:pPr marL="0" indent="0">
              <a:buNone/>
            </a:pPr>
            <a:endParaRPr lang="en-US" dirty="0"/>
          </a:p>
          <a:p>
            <a:pPr marL="0" indent="0">
              <a:buNone/>
            </a:pPr>
            <a:r>
              <a:rPr lang="en-US" dirty="0" smtClean="0"/>
              <a:t>  </a:t>
            </a:r>
            <a:endParaRPr lang="en-US" dirty="0">
              <a:solidFill>
                <a:srgbClr val="FF0000"/>
              </a:solidFill>
            </a:endParaRPr>
          </a:p>
          <a:p>
            <a:pPr marL="457200" lvl="1" indent="0">
              <a:buNone/>
            </a:pPr>
            <a:r>
              <a:rPr lang="en-US" dirty="0" smtClean="0">
                <a:solidFill>
                  <a:srgbClr val="FF0000"/>
                </a:solidFill>
              </a:rPr>
              <a:t>	</a:t>
            </a:r>
            <a:r>
              <a:rPr lang="en-US" sz="2000" dirty="0" smtClean="0">
                <a:solidFill>
                  <a:srgbClr val="FF0000"/>
                </a:solidFill>
              </a:rPr>
              <a:t>		</a:t>
            </a:r>
            <a:endParaRPr lang="en-US" sz="2000" dirty="0" smtClean="0"/>
          </a:p>
        </p:txBody>
      </p:sp>
    </p:spTree>
    <p:extLst>
      <p:ext uri="{BB962C8B-B14F-4D97-AF65-F5344CB8AC3E}">
        <p14:creationId xmlns:p14="http://schemas.microsoft.com/office/powerpoint/2010/main" val="4032052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357953" cy="1325563"/>
          </a:xfrm>
        </p:spPr>
        <p:txBody>
          <a:bodyPr/>
          <a:lstStyle/>
          <a:p>
            <a:r>
              <a:rPr lang="en-US" dirty="0" smtClean="0"/>
              <a:t>Components of the MARC Holdings Record</a:t>
            </a:r>
            <a:endParaRPr lang="en-US" dirty="0"/>
          </a:p>
        </p:txBody>
      </p:sp>
      <p:sp>
        <p:nvSpPr>
          <p:cNvPr id="3" name="Content Placeholder 2"/>
          <p:cNvSpPr>
            <a:spLocks noGrp="1"/>
          </p:cNvSpPr>
          <p:nvPr>
            <p:ph idx="1"/>
          </p:nvPr>
        </p:nvSpPr>
        <p:spPr>
          <a:xfrm>
            <a:off x="628650" y="1825625"/>
            <a:ext cx="7975704" cy="4351338"/>
          </a:xfrm>
        </p:spPr>
        <p:txBody>
          <a:bodyPr>
            <a:normAutofit/>
          </a:bodyPr>
          <a:lstStyle/>
          <a:p>
            <a:r>
              <a:rPr lang="en-US" dirty="0" smtClean="0"/>
              <a:t>Leader and directory</a:t>
            </a:r>
          </a:p>
          <a:p>
            <a:r>
              <a:rPr lang="en-US" dirty="0" smtClean="0"/>
              <a:t>Variable control fields</a:t>
            </a:r>
          </a:p>
          <a:p>
            <a:r>
              <a:rPr lang="en-US" dirty="0" smtClean="0"/>
              <a:t>Variable data fields</a:t>
            </a:r>
          </a:p>
        </p:txBody>
      </p:sp>
    </p:spTree>
    <p:extLst>
      <p:ext uri="{BB962C8B-B14F-4D97-AF65-F5344CB8AC3E}">
        <p14:creationId xmlns:p14="http://schemas.microsoft.com/office/powerpoint/2010/main" val="1428654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357953" cy="1325563"/>
          </a:xfrm>
        </p:spPr>
        <p:txBody>
          <a:bodyPr/>
          <a:lstStyle/>
          <a:p>
            <a:r>
              <a:rPr lang="en-US" dirty="0" smtClean="0"/>
              <a:t>Components of the MARC Holdings Record (MFHD)</a:t>
            </a:r>
            <a:endParaRPr lang="en-US" dirty="0"/>
          </a:p>
        </p:txBody>
      </p:sp>
      <p:sp>
        <p:nvSpPr>
          <p:cNvPr id="3" name="Content Placeholder 2"/>
          <p:cNvSpPr>
            <a:spLocks noGrp="1"/>
          </p:cNvSpPr>
          <p:nvPr>
            <p:ph idx="1"/>
          </p:nvPr>
        </p:nvSpPr>
        <p:spPr>
          <a:xfrm>
            <a:off x="628650" y="1825625"/>
            <a:ext cx="7975704" cy="4351338"/>
          </a:xfrm>
        </p:spPr>
        <p:txBody>
          <a:bodyPr>
            <a:normAutofit/>
          </a:bodyPr>
          <a:lstStyle/>
          <a:p>
            <a:pPr>
              <a:buFont typeface="Wingdings" panose="05000000000000000000" pitchFamily="2" charset="2"/>
              <a:buChar char="§"/>
            </a:pPr>
            <a:r>
              <a:rPr lang="en-US" dirty="0" smtClean="0"/>
              <a:t>Leader and directory</a:t>
            </a:r>
          </a:p>
          <a:p>
            <a:pPr lvl="1">
              <a:buFont typeface="Wingdings" panose="05000000000000000000" pitchFamily="2" charset="2"/>
              <a:buChar char="§"/>
            </a:pPr>
            <a:r>
              <a:rPr lang="en-US" dirty="0" smtClean="0"/>
              <a:t>Provides information required for the processing of a record – identifies the type of holding record</a:t>
            </a:r>
          </a:p>
          <a:p>
            <a:pPr lvl="1">
              <a:buFont typeface="Wingdings" panose="05000000000000000000" pitchFamily="2" charset="2"/>
              <a:buChar char="§"/>
            </a:pPr>
            <a:r>
              <a:rPr lang="en-US" dirty="0" smtClean="0"/>
              <a:t>Data elements contain numbers or coded values and are identified by relative character position</a:t>
            </a:r>
          </a:p>
          <a:p>
            <a:pPr lvl="1">
              <a:buFont typeface="Wingdings" panose="05000000000000000000" pitchFamily="2" charset="2"/>
              <a:buChar char="§"/>
            </a:pPr>
            <a:r>
              <a:rPr lang="en-US" dirty="0" smtClean="0"/>
              <a:t>24 characters long and is the first field in the MARC holdings record</a:t>
            </a:r>
          </a:p>
          <a:p>
            <a:pPr marL="457200" lvl="1" indent="0">
              <a:buNone/>
            </a:pPr>
            <a:endParaRPr lang="en-US" dirty="0" smtClean="0">
              <a:solidFill>
                <a:srgbClr val="008000"/>
              </a:solidFill>
            </a:endParaRPr>
          </a:p>
        </p:txBody>
      </p:sp>
    </p:spTree>
    <p:extLst>
      <p:ext uri="{BB962C8B-B14F-4D97-AF65-F5344CB8AC3E}">
        <p14:creationId xmlns:p14="http://schemas.microsoft.com/office/powerpoint/2010/main" val="2553298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9623"/>
            <a:ext cx="7886700" cy="811598"/>
          </a:xfrm>
        </p:spPr>
        <p:txBody>
          <a:bodyPr>
            <a:normAutofit/>
          </a:bodyPr>
          <a:lstStyle/>
          <a:p>
            <a:r>
              <a:rPr lang="en-US" dirty="0"/>
              <a:t>Single part item - Leader</a:t>
            </a:r>
          </a:p>
        </p:txBody>
      </p:sp>
      <p:pic>
        <p:nvPicPr>
          <p:cNvPr id="4"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49" y="3314975"/>
            <a:ext cx="7886700" cy="2987253"/>
          </a:xfrm>
          <a:ln>
            <a:solidFill>
              <a:schemeClr val="tx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8837" y="1378926"/>
            <a:ext cx="5906324" cy="1247949"/>
          </a:xfrm>
          <a:prstGeom prst="rect">
            <a:avLst/>
          </a:prstGeom>
          <a:ln>
            <a:solidFill>
              <a:schemeClr val="tx1"/>
            </a:solidFill>
          </a:ln>
        </p:spPr>
      </p:pic>
      <p:sp>
        <p:nvSpPr>
          <p:cNvPr id="6" name="Left Arrow 5"/>
          <p:cNvSpPr/>
          <p:nvPr/>
        </p:nvSpPr>
        <p:spPr>
          <a:xfrm rot="16200000" flipV="1">
            <a:off x="551503" y="4346849"/>
            <a:ext cx="762000" cy="16150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601729" y="1920050"/>
            <a:ext cx="1400434" cy="246221"/>
          </a:xfrm>
          <a:prstGeom prst="rect">
            <a:avLst/>
          </a:prstGeom>
          <a:noFill/>
          <a:ln>
            <a:solidFill>
              <a:srgbClr val="FF0000"/>
            </a:solidFill>
          </a:ln>
        </p:spPr>
        <p:txBody>
          <a:bodyPr wrap="square" rtlCol="0">
            <a:spAutoFit/>
          </a:bodyPr>
          <a:lstStyle/>
          <a:p>
            <a:r>
              <a:rPr lang="en-US" sz="1000" dirty="0" smtClean="0">
                <a:solidFill>
                  <a:srgbClr val="FF0000"/>
                </a:solidFill>
              </a:rPr>
              <a:t>Character position 05</a:t>
            </a:r>
            <a:endParaRPr lang="en-US" sz="1000" dirty="0">
              <a:solidFill>
                <a:srgbClr val="FF0000"/>
              </a:solidFill>
            </a:endParaRPr>
          </a:p>
        </p:txBody>
      </p:sp>
      <p:sp>
        <p:nvSpPr>
          <p:cNvPr id="8" name="TextBox 7"/>
          <p:cNvSpPr txBox="1"/>
          <p:nvPr/>
        </p:nvSpPr>
        <p:spPr>
          <a:xfrm>
            <a:off x="3072713" y="2075935"/>
            <a:ext cx="807309" cy="400110"/>
          </a:xfrm>
          <a:prstGeom prst="rect">
            <a:avLst/>
          </a:prstGeom>
          <a:noFill/>
          <a:ln>
            <a:solidFill>
              <a:srgbClr val="FF0000"/>
            </a:solidFill>
          </a:ln>
        </p:spPr>
        <p:txBody>
          <a:bodyPr wrap="square" rtlCol="0">
            <a:spAutoFit/>
          </a:bodyPr>
          <a:lstStyle/>
          <a:p>
            <a:r>
              <a:rPr lang="en-US" sz="1000" dirty="0" smtClean="0">
                <a:solidFill>
                  <a:srgbClr val="FF0000"/>
                </a:solidFill>
              </a:rPr>
              <a:t>Character position 06</a:t>
            </a:r>
            <a:endParaRPr lang="en-US" sz="1000" dirty="0">
              <a:solidFill>
                <a:srgbClr val="FF0000"/>
              </a:solidFill>
            </a:endParaRPr>
          </a:p>
        </p:txBody>
      </p:sp>
      <p:sp>
        <p:nvSpPr>
          <p:cNvPr id="9" name="TextBox 8"/>
          <p:cNvSpPr txBox="1"/>
          <p:nvPr/>
        </p:nvSpPr>
        <p:spPr>
          <a:xfrm>
            <a:off x="5247503" y="2360100"/>
            <a:ext cx="1400434" cy="246221"/>
          </a:xfrm>
          <a:prstGeom prst="rect">
            <a:avLst/>
          </a:prstGeom>
          <a:noFill/>
          <a:ln>
            <a:solidFill>
              <a:srgbClr val="FF0000"/>
            </a:solidFill>
          </a:ln>
        </p:spPr>
        <p:txBody>
          <a:bodyPr wrap="square" rtlCol="0">
            <a:spAutoFit/>
          </a:bodyPr>
          <a:lstStyle/>
          <a:p>
            <a:r>
              <a:rPr lang="en-US" sz="1000" dirty="0" smtClean="0">
                <a:solidFill>
                  <a:srgbClr val="FF0000"/>
                </a:solidFill>
              </a:rPr>
              <a:t>Character position 17</a:t>
            </a:r>
            <a:endParaRPr lang="en-US" sz="1000" dirty="0">
              <a:solidFill>
                <a:srgbClr val="FF0000"/>
              </a:solidFill>
            </a:endParaRPr>
          </a:p>
        </p:txBody>
      </p:sp>
      <p:sp>
        <p:nvSpPr>
          <p:cNvPr id="11" name="TextBox 10"/>
          <p:cNvSpPr txBox="1"/>
          <p:nvPr/>
        </p:nvSpPr>
        <p:spPr>
          <a:xfrm>
            <a:off x="1482811" y="4901514"/>
            <a:ext cx="136026" cy="177532"/>
          </a:xfrm>
          <a:prstGeom prst="rect">
            <a:avLst/>
          </a:prstGeom>
          <a:noFill/>
          <a:ln>
            <a:solidFill>
              <a:srgbClr val="FF0000"/>
            </a:solidFill>
          </a:ln>
        </p:spPr>
        <p:txBody>
          <a:bodyPr wrap="square" rtlCol="0">
            <a:spAutoFit/>
          </a:bodyPr>
          <a:lstStyle/>
          <a:p>
            <a:endParaRPr lang="en-US" sz="1000" dirty="0">
              <a:solidFill>
                <a:srgbClr val="FF0000"/>
              </a:solidFill>
            </a:endParaRPr>
          </a:p>
        </p:txBody>
      </p:sp>
      <p:sp>
        <p:nvSpPr>
          <p:cNvPr id="13" name="TextBox 12"/>
          <p:cNvSpPr txBox="1"/>
          <p:nvPr/>
        </p:nvSpPr>
        <p:spPr>
          <a:xfrm>
            <a:off x="2063579" y="4870893"/>
            <a:ext cx="102973" cy="197619"/>
          </a:xfrm>
          <a:prstGeom prst="rect">
            <a:avLst/>
          </a:prstGeom>
          <a:noFill/>
          <a:ln>
            <a:solidFill>
              <a:srgbClr val="FF0000"/>
            </a:solidFill>
          </a:ln>
        </p:spPr>
        <p:txBody>
          <a:bodyPr wrap="square" rtlCol="0">
            <a:spAutoFit/>
          </a:bodyPr>
          <a:lstStyle/>
          <a:p>
            <a:endParaRPr lang="en-US" sz="1000" dirty="0">
              <a:solidFill>
                <a:srgbClr val="FF0000"/>
              </a:solidFill>
            </a:endParaRPr>
          </a:p>
        </p:txBody>
      </p:sp>
      <p:sp>
        <p:nvSpPr>
          <p:cNvPr id="14" name="TextBox 13"/>
          <p:cNvSpPr txBox="1"/>
          <p:nvPr/>
        </p:nvSpPr>
        <p:spPr>
          <a:xfrm>
            <a:off x="3157151" y="4309939"/>
            <a:ext cx="4180703" cy="369332"/>
          </a:xfrm>
          <a:prstGeom prst="rect">
            <a:avLst/>
          </a:prstGeom>
          <a:noFill/>
          <a:ln>
            <a:solidFill>
              <a:schemeClr val="tx1"/>
            </a:solidFill>
          </a:ln>
        </p:spPr>
        <p:txBody>
          <a:bodyPr wrap="square" rtlCol="0">
            <a:spAutoFit/>
          </a:bodyPr>
          <a:lstStyle/>
          <a:p>
            <a:r>
              <a:rPr lang="en-US" dirty="0" smtClean="0"/>
              <a:t>Character position counting begins with 0 </a:t>
            </a:r>
            <a:endParaRPr lang="en-US" dirty="0"/>
          </a:p>
        </p:txBody>
      </p:sp>
    </p:spTree>
    <p:extLst>
      <p:ext uri="{BB962C8B-B14F-4D97-AF65-F5344CB8AC3E}">
        <p14:creationId xmlns:p14="http://schemas.microsoft.com/office/powerpoint/2010/main" val="3632428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0617"/>
            <a:ext cx="7886700" cy="1120346"/>
          </a:xfrm>
        </p:spPr>
        <p:txBody>
          <a:bodyPr/>
          <a:lstStyle/>
          <a:p>
            <a:r>
              <a:rPr lang="en-US" dirty="0" smtClean="0"/>
              <a:t>Multipart item</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172" y="1128372"/>
            <a:ext cx="5963482" cy="1190791"/>
          </a:xfrm>
          <a:prstGeom prst="rect">
            <a:avLst/>
          </a:prstGeom>
        </p:spPr>
      </p:pic>
      <p:sp>
        <p:nvSpPr>
          <p:cNvPr id="7" name="TextBox 6"/>
          <p:cNvSpPr txBox="1"/>
          <p:nvPr/>
        </p:nvSpPr>
        <p:spPr>
          <a:xfrm>
            <a:off x="2825579" y="1779372"/>
            <a:ext cx="782594" cy="400110"/>
          </a:xfrm>
          <a:prstGeom prst="rect">
            <a:avLst/>
          </a:prstGeom>
          <a:noFill/>
          <a:ln>
            <a:solidFill>
              <a:srgbClr val="FF0000"/>
            </a:solidFill>
          </a:ln>
        </p:spPr>
        <p:txBody>
          <a:bodyPr wrap="square" rtlCol="0">
            <a:spAutoFit/>
          </a:bodyPr>
          <a:lstStyle/>
          <a:p>
            <a:r>
              <a:rPr lang="en-US" sz="1000" dirty="0" smtClean="0">
                <a:solidFill>
                  <a:srgbClr val="FF0000"/>
                </a:solidFill>
              </a:rPr>
              <a:t>Character position 06</a:t>
            </a:r>
            <a:endParaRPr lang="en-US" sz="1000" dirty="0">
              <a:solidFill>
                <a:srgbClr val="FF0000"/>
              </a:solidFill>
            </a:endParaRPr>
          </a:p>
        </p:txBody>
      </p:sp>
      <p:sp>
        <p:nvSpPr>
          <p:cNvPr id="9" name="TextBox 8"/>
          <p:cNvSpPr txBox="1"/>
          <p:nvPr/>
        </p:nvSpPr>
        <p:spPr>
          <a:xfrm>
            <a:off x="5305167" y="1641952"/>
            <a:ext cx="1400434" cy="246221"/>
          </a:xfrm>
          <a:prstGeom prst="rect">
            <a:avLst/>
          </a:prstGeom>
          <a:noFill/>
          <a:ln>
            <a:solidFill>
              <a:srgbClr val="FF0000"/>
            </a:solidFill>
          </a:ln>
        </p:spPr>
        <p:txBody>
          <a:bodyPr wrap="square" rtlCol="0">
            <a:spAutoFit/>
          </a:bodyPr>
          <a:lstStyle/>
          <a:p>
            <a:r>
              <a:rPr lang="en-US" sz="1000" dirty="0" smtClean="0">
                <a:solidFill>
                  <a:srgbClr val="FF0000"/>
                </a:solidFill>
              </a:rPr>
              <a:t>Character position 05</a:t>
            </a:r>
            <a:endParaRPr lang="en-US" sz="1000" dirty="0">
              <a:solidFill>
                <a:srgbClr val="FF0000"/>
              </a:solidFill>
            </a:endParaRPr>
          </a:p>
        </p:txBody>
      </p:sp>
      <p:sp>
        <p:nvSpPr>
          <p:cNvPr id="10" name="TextBox 9"/>
          <p:cNvSpPr txBox="1"/>
          <p:nvPr/>
        </p:nvSpPr>
        <p:spPr>
          <a:xfrm>
            <a:off x="5070995" y="2060561"/>
            <a:ext cx="1400434" cy="246221"/>
          </a:xfrm>
          <a:prstGeom prst="rect">
            <a:avLst/>
          </a:prstGeom>
          <a:noFill/>
          <a:ln>
            <a:solidFill>
              <a:srgbClr val="FF0000"/>
            </a:solidFill>
          </a:ln>
        </p:spPr>
        <p:txBody>
          <a:bodyPr wrap="square" rtlCol="0">
            <a:spAutoFit/>
          </a:bodyPr>
          <a:lstStyle/>
          <a:p>
            <a:r>
              <a:rPr lang="en-US" sz="1000" dirty="0" smtClean="0">
                <a:solidFill>
                  <a:srgbClr val="FF0000"/>
                </a:solidFill>
              </a:rPr>
              <a:t>Character position 17</a:t>
            </a:r>
            <a:endParaRPr lang="en-US" sz="1000" dirty="0">
              <a:solidFill>
                <a:srgbClr val="FF0000"/>
              </a:solidFill>
            </a:endParaRPr>
          </a:p>
        </p:txBody>
      </p:sp>
      <p:pic>
        <p:nvPicPr>
          <p:cNvPr id="15" name="Content Placeholder 1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81407" y="2737771"/>
            <a:ext cx="7421011" cy="3677163"/>
          </a:xfrm>
          <a:ln>
            <a:solidFill>
              <a:schemeClr val="tx1"/>
            </a:solidFill>
          </a:ln>
        </p:spPr>
      </p:pic>
      <p:sp>
        <p:nvSpPr>
          <p:cNvPr id="16" name="Left Arrow 15"/>
          <p:cNvSpPr/>
          <p:nvPr/>
        </p:nvSpPr>
        <p:spPr>
          <a:xfrm rot="16200000" flipV="1">
            <a:off x="535973" y="3875260"/>
            <a:ext cx="762000" cy="16150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524000" y="4398820"/>
            <a:ext cx="136026" cy="177532"/>
          </a:xfrm>
          <a:prstGeom prst="rect">
            <a:avLst/>
          </a:prstGeom>
          <a:noFill/>
          <a:ln>
            <a:solidFill>
              <a:srgbClr val="FF0000"/>
            </a:solidFill>
          </a:ln>
        </p:spPr>
        <p:txBody>
          <a:bodyPr wrap="square" rtlCol="0">
            <a:spAutoFit/>
          </a:bodyPr>
          <a:lstStyle/>
          <a:p>
            <a:endParaRPr lang="en-US" sz="1000" dirty="0">
              <a:solidFill>
                <a:srgbClr val="FF0000"/>
              </a:solidFill>
            </a:endParaRPr>
          </a:p>
        </p:txBody>
      </p:sp>
      <p:sp>
        <p:nvSpPr>
          <p:cNvPr id="18" name="TextBox 17"/>
          <p:cNvSpPr txBox="1"/>
          <p:nvPr/>
        </p:nvSpPr>
        <p:spPr>
          <a:xfrm>
            <a:off x="2145957" y="4398820"/>
            <a:ext cx="102973" cy="197619"/>
          </a:xfrm>
          <a:prstGeom prst="rect">
            <a:avLst/>
          </a:prstGeom>
          <a:noFill/>
          <a:ln>
            <a:solidFill>
              <a:srgbClr val="FF0000"/>
            </a:solidFill>
          </a:ln>
        </p:spPr>
        <p:txBody>
          <a:bodyPr wrap="square" rtlCol="0">
            <a:spAutoFit/>
          </a:bodyPr>
          <a:lstStyle/>
          <a:p>
            <a:endParaRPr lang="en-US" sz="1000" dirty="0">
              <a:solidFill>
                <a:srgbClr val="FF0000"/>
              </a:solidFill>
            </a:endParaRPr>
          </a:p>
        </p:txBody>
      </p:sp>
    </p:spTree>
    <p:extLst>
      <p:ext uri="{BB962C8B-B14F-4D97-AF65-F5344CB8AC3E}">
        <p14:creationId xmlns:p14="http://schemas.microsoft.com/office/powerpoint/2010/main" val="3322944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2321148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9623"/>
            <a:ext cx="7886700" cy="811598"/>
          </a:xfrm>
        </p:spPr>
        <p:txBody>
          <a:bodyPr>
            <a:normAutofit/>
          </a:bodyPr>
          <a:lstStyle/>
          <a:p>
            <a:r>
              <a:rPr lang="en-US" sz="3600" dirty="0" smtClean="0"/>
              <a:t>Serial item - Leader</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188" y="3076327"/>
            <a:ext cx="9019624" cy="2454840"/>
          </a:xfrm>
          <a:prstGeom prst="rect">
            <a:avLst/>
          </a:prstGeo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601" y="1030805"/>
            <a:ext cx="5896798" cy="1171739"/>
          </a:xfrm>
          <a:prstGeom prst="rect">
            <a:avLst/>
          </a:prstGeom>
          <a:ln>
            <a:solidFill>
              <a:schemeClr val="tx1"/>
            </a:solidFill>
          </a:ln>
        </p:spPr>
      </p:pic>
      <p:sp>
        <p:nvSpPr>
          <p:cNvPr id="8" name="TextBox 7"/>
          <p:cNvSpPr txBox="1"/>
          <p:nvPr/>
        </p:nvSpPr>
        <p:spPr>
          <a:xfrm>
            <a:off x="3097426" y="1675758"/>
            <a:ext cx="807309" cy="400110"/>
          </a:xfrm>
          <a:prstGeom prst="rect">
            <a:avLst/>
          </a:prstGeom>
          <a:noFill/>
          <a:ln>
            <a:solidFill>
              <a:srgbClr val="FF0000"/>
            </a:solidFill>
          </a:ln>
        </p:spPr>
        <p:txBody>
          <a:bodyPr wrap="square" rtlCol="0">
            <a:spAutoFit/>
          </a:bodyPr>
          <a:lstStyle/>
          <a:p>
            <a:r>
              <a:rPr lang="en-US" sz="1000" dirty="0" smtClean="0">
                <a:solidFill>
                  <a:srgbClr val="FF0000"/>
                </a:solidFill>
              </a:rPr>
              <a:t>Character position 06</a:t>
            </a:r>
            <a:endParaRPr lang="en-US" sz="1000" dirty="0">
              <a:solidFill>
                <a:srgbClr val="FF0000"/>
              </a:solidFill>
            </a:endParaRPr>
          </a:p>
        </p:txBody>
      </p:sp>
      <p:sp>
        <p:nvSpPr>
          <p:cNvPr id="9" name="TextBox 8"/>
          <p:cNvSpPr txBox="1"/>
          <p:nvPr/>
        </p:nvSpPr>
        <p:spPr>
          <a:xfrm>
            <a:off x="5494637" y="1552647"/>
            <a:ext cx="1400434" cy="246221"/>
          </a:xfrm>
          <a:prstGeom prst="rect">
            <a:avLst/>
          </a:prstGeom>
          <a:noFill/>
          <a:ln>
            <a:solidFill>
              <a:srgbClr val="FF0000"/>
            </a:solidFill>
          </a:ln>
        </p:spPr>
        <p:txBody>
          <a:bodyPr wrap="square" rtlCol="0">
            <a:spAutoFit/>
          </a:bodyPr>
          <a:lstStyle/>
          <a:p>
            <a:r>
              <a:rPr lang="en-US" sz="1000" dirty="0" smtClean="0">
                <a:solidFill>
                  <a:srgbClr val="FF0000"/>
                </a:solidFill>
              </a:rPr>
              <a:t>Character position 05</a:t>
            </a:r>
            <a:endParaRPr lang="en-US" sz="1000" dirty="0">
              <a:solidFill>
                <a:srgbClr val="FF0000"/>
              </a:solidFill>
            </a:endParaRPr>
          </a:p>
        </p:txBody>
      </p:sp>
      <p:sp>
        <p:nvSpPr>
          <p:cNvPr id="10" name="TextBox 9"/>
          <p:cNvSpPr txBox="1"/>
          <p:nvPr/>
        </p:nvSpPr>
        <p:spPr>
          <a:xfrm>
            <a:off x="5178086" y="1952757"/>
            <a:ext cx="1400434" cy="246221"/>
          </a:xfrm>
          <a:prstGeom prst="rect">
            <a:avLst/>
          </a:prstGeom>
          <a:noFill/>
          <a:ln>
            <a:solidFill>
              <a:srgbClr val="FF0000"/>
            </a:solidFill>
          </a:ln>
        </p:spPr>
        <p:txBody>
          <a:bodyPr wrap="square" rtlCol="0">
            <a:spAutoFit/>
          </a:bodyPr>
          <a:lstStyle/>
          <a:p>
            <a:r>
              <a:rPr lang="en-US" sz="1000" dirty="0" smtClean="0">
                <a:solidFill>
                  <a:srgbClr val="FF0000"/>
                </a:solidFill>
              </a:rPr>
              <a:t>Character position 17</a:t>
            </a:r>
            <a:endParaRPr lang="en-US" sz="1000" dirty="0">
              <a:solidFill>
                <a:srgbClr val="FF0000"/>
              </a:solidFill>
            </a:endParaRPr>
          </a:p>
        </p:txBody>
      </p:sp>
      <p:sp>
        <p:nvSpPr>
          <p:cNvPr id="11" name="Left Arrow 10"/>
          <p:cNvSpPr/>
          <p:nvPr/>
        </p:nvSpPr>
        <p:spPr>
          <a:xfrm rot="16200000" flipV="1">
            <a:off x="-25146" y="3770201"/>
            <a:ext cx="762000" cy="16150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66118" y="4349577"/>
            <a:ext cx="123568" cy="131701"/>
          </a:xfrm>
          <a:prstGeom prst="rect">
            <a:avLst/>
          </a:prstGeom>
          <a:noFill/>
          <a:ln>
            <a:solidFill>
              <a:srgbClr val="FF0000"/>
            </a:solidFill>
          </a:ln>
        </p:spPr>
        <p:txBody>
          <a:bodyPr wrap="square" rtlCol="0">
            <a:spAutoFit/>
          </a:bodyPr>
          <a:lstStyle/>
          <a:p>
            <a:endParaRPr lang="en-US" sz="1000" dirty="0">
              <a:solidFill>
                <a:srgbClr val="FF0000"/>
              </a:solidFill>
            </a:endParaRPr>
          </a:p>
        </p:txBody>
      </p:sp>
      <p:sp>
        <p:nvSpPr>
          <p:cNvPr id="13" name="TextBox 12"/>
          <p:cNvSpPr txBox="1"/>
          <p:nvPr/>
        </p:nvSpPr>
        <p:spPr>
          <a:xfrm>
            <a:off x="1215081" y="4303747"/>
            <a:ext cx="102973" cy="197619"/>
          </a:xfrm>
          <a:prstGeom prst="rect">
            <a:avLst/>
          </a:prstGeom>
          <a:noFill/>
          <a:ln>
            <a:solidFill>
              <a:srgbClr val="FF0000"/>
            </a:solidFill>
          </a:ln>
        </p:spPr>
        <p:txBody>
          <a:bodyPr wrap="square" rtlCol="0">
            <a:spAutoFit/>
          </a:bodyPr>
          <a:lstStyle/>
          <a:p>
            <a:endParaRPr lang="en-US" sz="1000" dirty="0">
              <a:solidFill>
                <a:srgbClr val="FF0000"/>
              </a:solidFill>
            </a:endParaRPr>
          </a:p>
        </p:txBody>
      </p:sp>
    </p:spTree>
    <p:extLst>
      <p:ext uri="{BB962C8B-B14F-4D97-AF65-F5344CB8AC3E}">
        <p14:creationId xmlns:p14="http://schemas.microsoft.com/office/powerpoint/2010/main" val="3612461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357953" cy="1325563"/>
          </a:xfrm>
        </p:spPr>
        <p:txBody>
          <a:bodyPr/>
          <a:lstStyle/>
          <a:p>
            <a:r>
              <a:rPr lang="en-US" dirty="0" smtClean="0"/>
              <a:t>Components of the MARC Holdings Record (MFHD)</a:t>
            </a:r>
            <a:endParaRPr lang="en-US" dirty="0"/>
          </a:p>
        </p:txBody>
      </p:sp>
      <p:sp>
        <p:nvSpPr>
          <p:cNvPr id="3" name="Content Placeholder 2"/>
          <p:cNvSpPr>
            <a:spLocks noGrp="1"/>
          </p:cNvSpPr>
          <p:nvPr>
            <p:ph idx="1"/>
          </p:nvPr>
        </p:nvSpPr>
        <p:spPr>
          <a:xfrm>
            <a:off x="628650" y="1825625"/>
            <a:ext cx="7975704" cy="4351338"/>
          </a:xfrm>
        </p:spPr>
        <p:txBody>
          <a:bodyPr>
            <a:normAutofit/>
          </a:bodyPr>
          <a:lstStyle/>
          <a:p>
            <a:pPr>
              <a:buFont typeface="Wingdings" panose="05000000000000000000" pitchFamily="2" charset="2"/>
              <a:buChar char="§"/>
            </a:pPr>
            <a:r>
              <a:rPr lang="en-US" dirty="0" smtClean="0"/>
              <a:t> Variable control fields – 00X fields</a:t>
            </a:r>
          </a:p>
          <a:p>
            <a:pPr lvl="1">
              <a:buFont typeface="Wingdings" panose="05000000000000000000" pitchFamily="2" charset="2"/>
              <a:buChar char="§"/>
            </a:pPr>
            <a:r>
              <a:rPr lang="en-US" dirty="0" smtClean="0"/>
              <a:t>Do not contain indicator positions or subfield codes</a:t>
            </a:r>
          </a:p>
          <a:p>
            <a:pPr lvl="2">
              <a:buFont typeface="Wingdings" panose="05000000000000000000" pitchFamily="2" charset="2"/>
              <a:buChar char="§"/>
            </a:pPr>
            <a:r>
              <a:rPr lang="en-US" dirty="0" smtClean="0"/>
              <a:t>001 – Control number</a:t>
            </a:r>
          </a:p>
          <a:p>
            <a:pPr lvl="2">
              <a:buFont typeface="Wingdings" panose="05000000000000000000" pitchFamily="2" charset="2"/>
              <a:buChar char="§"/>
            </a:pPr>
            <a:r>
              <a:rPr lang="en-US" dirty="0" smtClean="0"/>
              <a:t>003 – Control number identifier</a:t>
            </a:r>
          </a:p>
          <a:p>
            <a:pPr lvl="2">
              <a:buFont typeface="Wingdings" panose="05000000000000000000" pitchFamily="2" charset="2"/>
              <a:buChar char="§"/>
            </a:pPr>
            <a:r>
              <a:rPr lang="en-US" dirty="0" smtClean="0"/>
              <a:t>004 – Control number for related bibliographic record</a:t>
            </a:r>
          </a:p>
          <a:p>
            <a:pPr lvl="2">
              <a:buFont typeface="Wingdings" panose="05000000000000000000" pitchFamily="2" charset="2"/>
              <a:buChar char="§"/>
            </a:pPr>
            <a:r>
              <a:rPr lang="en-US" dirty="0" smtClean="0"/>
              <a:t>005 – Date and time of latest transaction</a:t>
            </a:r>
          </a:p>
          <a:p>
            <a:pPr lvl="2">
              <a:buFont typeface="Wingdings" panose="05000000000000000000" pitchFamily="2" charset="2"/>
              <a:buChar char="§"/>
            </a:pPr>
            <a:r>
              <a:rPr lang="en-US" dirty="0" smtClean="0"/>
              <a:t>007 – Physical description fixed field</a:t>
            </a:r>
          </a:p>
          <a:p>
            <a:pPr lvl="2">
              <a:buFont typeface="Wingdings" panose="05000000000000000000" pitchFamily="2" charset="2"/>
              <a:buChar char="§"/>
            </a:pPr>
            <a:r>
              <a:rPr lang="en-US" dirty="0" smtClean="0"/>
              <a:t>008 – Fixed-length data elements</a:t>
            </a:r>
          </a:p>
          <a:p>
            <a:pPr marL="457200" lvl="1" indent="0">
              <a:buNone/>
            </a:pPr>
            <a:endParaRPr lang="en-US" dirty="0" smtClean="0"/>
          </a:p>
          <a:p>
            <a:pPr marL="457200" lvl="1" indent="0">
              <a:buNone/>
            </a:pPr>
            <a:endParaRPr lang="en-US" dirty="0" smtClean="0">
              <a:solidFill>
                <a:srgbClr val="008000"/>
              </a:solidFill>
            </a:endParaRPr>
          </a:p>
        </p:txBody>
      </p:sp>
    </p:spTree>
    <p:extLst>
      <p:ext uri="{BB962C8B-B14F-4D97-AF65-F5344CB8AC3E}">
        <p14:creationId xmlns:p14="http://schemas.microsoft.com/office/powerpoint/2010/main" val="2420987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part item – Variable control fields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515" y="1749786"/>
            <a:ext cx="7886700" cy="2987253"/>
          </a:xfrm>
          <a:ln>
            <a:solidFill>
              <a:schemeClr val="tx1"/>
            </a:solidFill>
          </a:ln>
        </p:spPr>
      </p:pic>
      <p:sp>
        <p:nvSpPr>
          <p:cNvPr id="3" name="TextBox 2"/>
          <p:cNvSpPr txBox="1"/>
          <p:nvPr/>
        </p:nvSpPr>
        <p:spPr>
          <a:xfrm>
            <a:off x="305624" y="1690688"/>
            <a:ext cx="8121684" cy="2452943"/>
          </a:xfrm>
          <a:prstGeom prst="rect">
            <a:avLst/>
          </a:prstGeom>
          <a:noFill/>
          <a:ln w="38100">
            <a:solidFill>
              <a:srgbClr val="FF0066"/>
            </a:solidFill>
          </a:ln>
        </p:spPr>
        <p:txBody>
          <a:bodyPr wrap="square" rtlCol="0">
            <a:spAutoFit/>
          </a:bodyPr>
          <a:lstStyle/>
          <a:p>
            <a:endParaRPr lang="en-US" dirty="0"/>
          </a:p>
        </p:txBody>
      </p:sp>
      <p:sp>
        <p:nvSpPr>
          <p:cNvPr id="4" name="TextBox 3"/>
          <p:cNvSpPr txBox="1"/>
          <p:nvPr/>
        </p:nvSpPr>
        <p:spPr>
          <a:xfrm>
            <a:off x="305625" y="5025082"/>
            <a:ext cx="8690094"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Voyager doesn’t display the: 001 (Control number), </a:t>
            </a:r>
          </a:p>
          <a:p>
            <a:r>
              <a:rPr lang="en-US" dirty="0"/>
              <a:t>	</a:t>
            </a:r>
            <a:r>
              <a:rPr lang="en-US" dirty="0" smtClean="0"/>
              <a:t>		    003 (Control number identifier)</a:t>
            </a:r>
          </a:p>
          <a:p>
            <a:r>
              <a:rPr lang="en-US" dirty="0"/>
              <a:t> </a:t>
            </a:r>
            <a:r>
              <a:rPr lang="en-US" dirty="0" smtClean="0"/>
              <a:t>                                                        004 (control number for related bibliographic record</a:t>
            </a:r>
          </a:p>
          <a:p>
            <a:pPr marL="285750" indent="-285750">
              <a:buFont typeface="Arial" panose="020B0604020202020204" pitchFamily="34" charset="0"/>
              <a:buChar char="•"/>
            </a:pPr>
            <a:r>
              <a:rPr lang="en-US" dirty="0" smtClean="0"/>
              <a:t>005 – Date and time of latest transaction – September 20, 2014, 09:39:21 a.m. (093921) </a:t>
            </a:r>
          </a:p>
          <a:p>
            <a:pPr marL="285750" indent="-285750">
              <a:buFont typeface="Arial" panose="020B0604020202020204" pitchFamily="34" charset="0"/>
              <a:buChar char="•"/>
            </a:pPr>
            <a:r>
              <a:rPr lang="en-US" dirty="0" smtClean="0"/>
              <a:t>007 is blank because this is a print item </a:t>
            </a:r>
          </a:p>
          <a:p>
            <a:r>
              <a:rPr lang="en-US" dirty="0" smtClean="0"/>
              <a:t> </a:t>
            </a:r>
            <a:endParaRPr lang="en-US" dirty="0"/>
          </a:p>
        </p:txBody>
      </p:sp>
    </p:spTree>
    <p:extLst>
      <p:ext uri="{BB962C8B-B14F-4D97-AF65-F5344CB8AC3E}">
        <p14:creationId xmlns:p14="http://schemas.microsoft.com/office/powerpoint/2010/main" val="3119149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part item – Variable control fields - 008</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6802" y="3870747"/>
            <a:ext cx="7886700" cy="2987253"/>
          </a:xfrm>
          <a:ln>
            <a:solidFill>
              <a:schemeClr val="tx1"/>
            </a:solidFill>
          </a:ln>
        </p:spPr>
      </p:pic>
      <p:sp>
        <p:nvSpPr>
          <p:cNvPr id="4" name="TextBox 3"/>
          <p:cNvSpPr txBox="1"/>
          <p:nvPr/>
        </p:nvSpPr>
        <p:spPr>
          <a:xfrm>
            <a:off x="774358" y="4728520"/>
            <a:ext cx="7331675" cy="369332"/>
          </a:xfrm>
          <a:prstGeom prst="rect">
            <a:avLst/>
          </a:prstGeom>
          <a:noFill/>
        </p:spPr>
        <p:txBody>
          <a:bodyPr wrap="square" rtlCol="0">
            <a:spAutoFit/>
          </a:bodyPr>
          <a:lstStyle/>
          <a:p>
            <a:r>
              <a:rPr lang="en-US" dirty="0" smtClean="0"/>
              <a:t> </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7951" y="1607634"/>
            <a:ext cx="5925377" cy="3400900"/>
          </a:xfrm>
          <a:prstGeom prst="rect">
            <a:avLst/>
          </a:prstGeom>
          <a:ln>
            <a:solidFill>
              <a:schemeClr val="tx1"/>
            </a:solidFill>
          </a:ln>
        </p:spPr>
      </p:pic>
      <p:sp>
        <p:nvSpPr>
          <p:cNvPr id="7" name="Left Arrow 6"/>
          <p:cNvSpPr/>
          <p:nvPr/>
        </p:nvSpPr>
        <p:spPr>
          <a:xfrm rot="16200000" flipV="1">
            <a:off x="328401" y="5398101"/>
            <a:ext cx="762000" cy="16150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1434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0617"/>
            <a:ext cx="7886700" cy="1120346"/>
          </a:xfrm>
        </p:spPr>
        <p:txBody>
          <a:bodyPr>
            <a:normAutofit fontScale="90000"/>
          </a:bodyPr>
          <a:lstStyle/>
          <a:p>
            <a:r>
              <a:rPr lang="en-US" dirty="0" smtClean="0"/>
              <a:t>Multipart item - Variable control fields</a:t>
            </a:r>
            <a:endParaRPr lang="en-US" dirty="0"/>
          </a:p>
        </p:txBody>
      </p:sp>
      <p:sp>
        <p:nvSpPr>
          <p:cNvPr id="5" name="TextBox 4"/>
          <p:cNvSpPr txBox="1"/>
          <p:nvPr/>
        </p:nvSpPr>
        <p:spPr>
          <a:xfrm>
            <a:off x="1334530" y="5494638"/>
            <a:ext cx="6285470" cy="369332"/>
          </a:xfrm>
          <a:prstGeom prst="rect">
            <a:avLst/>
          </a:prstGeom>
          <a:noFill/>
        </p:spPr>
        <p:txBody>
          <a:bodyPr wrap="square" rtlCol="0">
            <a:spAutoFit/>
          </a:bodyPr>
          <a:lstStyle/>
          <a:p>
            <a:r>
              <a:rPr lang="en-US" dirty="0" smtClean="0"/>
              <a:t>007 not coded  because this is a print item</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315" y="1361885"/>
            <a:ext cx="7886700" cy="3763056"/>
          </a:xfrm>
        </p:spPr>
      </p:pic>
      <p:sp>
        <p:nvSpPr>
          <p:cNvPr id="8" name="TextBox 7"/>
          <p:cNvSpPr txBox="1"/>
          <p:nvPr/>
        </p:nvSpPr>
        <p:spPr>
          <a:xfrm>
            <a:off x="686315" y="1361885"/>
            <a:ext cx="7955177" cy="2452943"/>
          </a:xfrm>
          <a:prstGeom prst="rect">
            <a:avLst/>
          </a:prstGeom>
          <a:noFill/>
          <a:ln w="38100">
            <a:solidFill>
              <a:srgbClr val="FF0066"/>
            </a:solidFill>
          </a:ln>
        </p:spPr>
        <p:txBody>
          <a:bodyPr wrap="square" rtlCol="0">
            <a:spAutoFit/>
          </a:bodyPr>
          <a:lstStyle/>
          <a:p>
            <a:endParaRPr lang="en-US" dirty="0"/>
          </a:p>
        </p:txBody>
      </p:sp>
    </p:spTree>
    <p:extLst>
      <p:ext uri="{BB962C8B-B14F-4D97-AF65-F5344CB8AC3E}">
        <p14:creationId xmlns:p14="http://schemas.microsoft.com/office/powerpoint/2010/main" val="4253230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0617"/>
            <a:ext cx="7886700" cy="1120346"/>
          </a:xfrm>
        </p:spPr>
        <p:txBody>
          <a:bodyPr>
            <a:normAutofit fontScale="90000"/>
          </a:bodyPr>
          <a:lstStyle/>
          <a:p>
            <a:r>
              <a:rPr lang="en-US" dirty="0" smtClean="0"/>
              <a:t>Multipart item - Variable control fields - 008</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2622274"/>
            <a:ext cx="7886700" cy="3763056"/>
          </a:xfrm>
          <a:ln>
            <a:solidFill>
              <a:schemeClr val="tx1"/>
            </a:solidFill>
          </a:ln>
        </p:spPr>
      </p:pic>
      <p:sp>
        <p:nvSpPr>
          <p:cNvPr id="8" name="Left Arrow 7"/>
          <p:cNvSpPr/>
          <p:nvPr/>
        </p:nvSpPr>
        <p:spPr>
          <a:xfrm rot="16200000" flipV="1">
            <a:off x="666149" y="4275241"/>
            <a:ext cx="762000" cy="16150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4878" y="1210963"/>
            <a:ext cx="5868219" cy="3353268"/>
          </a:xfrm>
          <a:prstGeom prst="rect">
            <a:avLst/>
          </a:prstGeom>
          <a:ln>
            <a:solidFill>
              <a:schemeClr val="tx1"/>
            </a:solidFill>
          </a:ln>
        </p:spPr>
      </p:pic>
    </p:spTree>
    <p:extLst>
      <p:ext uri="{BB962C8B-B14F-4D97-AF65-F5344CB8AC3E}">
        <p14:creationId xmlns:p14="http://schemas.microsoft.com/office/powerpoint/2010/main" val="3069993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Serial item – Variable control fields </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2" y="2109738"/>
            <a:ext cx="9144000" cy="2488691"/>
          </a:xfrm>
          <a:prstGeom prst="rect">
            <a:avLst/>
          </a:prstGeom>
          <a:ln>
            <a:solidFill>
              <a:schemeClr val="tx1"/>
            </a:solidFill>
          </a:ln>
        </p:spPr>
      </p:pic>
      <p:sp>
        <p:nvSpPr>
          <p:cNvPr id="3" name="Content Placeholder 2"/>
          <p:cNvSpPr>
            <a:spLocks noGrp="1"/>
          </p:cNvSpPr>
          <p:nvPr>
            <p:ph idx="1"/>
          </p:nvPr>
        </p:nvSpPr>
        <p:spPr>
          <a:xfrm>
            <a:off x="628650" y="5684107"/>
            <a:ext cx="7886700" cy="492855"/>
          </a:xfrm>
        </p:spPr>
        <p:txBody>
          <a:bodyPr/>
          <a:lstStyle/>
          <a:p>
            <a:pPr marL="0" indent="0">
              <a:buNone/>
            </a:pPr>
            <a:endParaRPr lang="en-US" dirty="0"/>
          </a:p>
        </p:txBody>
      </p:sp>
      <p:sp>
        <p:nvSpPr>
          <p:cNvPr id="9" name="TextBox 8"/>
          <p:cNvSpPr txBox="1"/>
          <p:nvPr/>
        </p:nvSpPr>
        <p:spPr>
          <a:xfrm>
            <a:off x="107091" y="2109738"/>
            <a:ext cx="8408259" cy="1786759"/>
          </a:xfrm>
          <a:prstGeom prst="rect">
            <a:avLst/>
          </a:prstGeom>
          <a:noFill/>
          <a:ln w="38100">
            <a:solidFill>
              <a:srgbClr val="FF0066"/>
            </a:solidFill>
          </a:ln>
        </p:spPr>
        <p:txBody>
          <a:bodyPr wrap="square" rtlCol="0">
            <a:spAutoFit/>
          </a:bodyPr>
          <a:lstStyle/>
          <a:p>
            <a:endParaRPr lang="en-US" dirty="0"/>
          </a:p>
        </p:txBody>
      </p:sp>
    </p:spTree>
    <p:extLst>
      <p:ext uri="{BB962C8B-B14F-4D97-AF65-F5344CB8AC3E}">
        <p14:creationId xmlns:p14="http://schemas.microsoft.com/office/powerpoint/2010/main" val="1833798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Serial item – Variable control fields - 008</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11163"/>
            <a:ext cx="9144000" cy="2488691"/>
          </a:xfrm>
          <a:prstGeom prst="rect">
            <a:avLst/>
          </a:prstGeom>
          <a:ln>
            <a:solidFill>
              <a:schemeClr val="tx1"/>
            </a:solidFill>
          </a:ln>
        </p:spPr>
      </p:pic>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847564" y="1690689"/>
            <a:ext cx="5887272" cy="3381847"/>
          </a:xfrm>
          <a:ln>
            <a:solidFill>
              <a:schemeClr val="tx1"/>
            </a:solidFill>
          </a:ln>
        </p:spPr>
      </p:pic>
    </p:spTree>
    <p:extLst>
      <p:ext uri="{BB962C8B-B14F-4D97-AF65-F5344CB8AC3E}">
        <p14:creationId xmlns:p14="http://schemas.microsoft.com/office/powerpoint/2010/main" val="29912752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357953" cy="1325563"/>
          </a:xfrm>
        </p:spPr>
        <p:txBody>
          <a:bodyPr/>
          <a:lstStyle/>
          <a:p>
            <a:r>
              <a:rPr lang="en-US" dirty="0" smtClean="0"/>
              <a:t>Components of the MARC Holdings Record</a:t>
            </a:r>
            <a:endParaRPr lang="en-US" dirty="0"/>
          </a:p>
        </p:txBody>
      </p:sp>
      <p:sp>
        <p:nvSpPr>
          <p:cNvPr id="3" name="Content Placeholder 2"/>
          <p:cNvSpPr>
            <a:spLocks noGrp="1"/>
          </p:cNvSpPr>
          <p:nvPr>
            <p:ph idx="1"/>
          </p:nvPr>
        </p:nvSpPr>
        <p:spPr>
          <a:xfrm>
            <a:off x="628650" y="1825625"/>
            <a:ext cx="7975704" cy="4351338"/>
          </a:xfrm>
        </p:spPr>
        <p:txBody>
          <a:bodyPr>
            <a:normAutofit/>
          </a:bodyPr>
          <a:lstStyle/>
          <a:p>
            <a:pPr>
              <a:buFont typeface="Wingdings" panose="05000000000000000000" pitchFamily="2" charset="2"/>
              <a:buChar char="§"/>
            </a:pPr>
            <a:r>
              <a:rPr lang="en-US" dirty="0" smtClean="0"/>
              <a:t> Variable data fields </a:t>
            </a:r>
          </a:p>
          <a:p>
            <a:pPr lvl="1">
              <a:buFont typeface="Wingdings" panose="05000000000000000000" pitchFamily="2" charset="2"/>
              <a:buChar char="§"/>
            </a:pPr>
            <a:r>
              <a:rPr lang="en-US" dirty="0" smtClean="0"/>
              <a:t>Contain two indicator positions at the beginning of each field and subfield codes preceding each data element within the field</a:t>
            </a:r>
          </a:p>
          <a:p>
            <a:pPr lvl="2">
              <a:buFont typeface="Wingdings" panose="05000000000000000000" pitchFamily="2" charset="2"/>
              <a:buChar char="§"/>
            </a:pPr>
            <a:r>
              <a:rPr lang="en-US" dirty="0" smtClean="0"/>
              <a:t>852 - Location</a:t>
            </a:r>
          </a:p>
          <a:p>
            <a:pPr lvl="2">
              <a:buFont typeface="Wingdings" panose="05000000000000000000" pitchFamily="2" charset="2"/>
              <a:buChar char="§"/>
            </a:pPr>
            <a:r>
              <a:rPr lang="en-US" dirty="0" smtClean="0"/>
              <a:t>853 – Captions and Pattern – Basic </a:t>
            </a:r>
            <a:r>
              <a:rPr lang="en-US" dirty="0"/>
              <a:t>B</a:t>
            </a:r>
            <a:r>
              <a:rPr lang="en-US" dirty="0" smtClean="0"/>
              <a:t>ibliographic </a:t>
            </a:r>
            <a:r>
              <a:rPr lang="en-US" dirty="0"/>
              <a:t>U</a:t>
            </a:r>
            <a:r>
              <a:rPr lang="en-US" dirty="0" smtClean="0"/>
              <a:t>nit</a:t>
            </a:r>
          </a:p>
          <a:p>
            <a:pPr lvl="2">
              <a:buFont typeface="Wingdings" panose="05000000000000000000" pitchFamily="2" charset="2"/>
              <a:buChar char="§"/>
            </a:pPr>
            <a:r>
              <a:rPr lang="en-US" dirty="0" smtClean="0"/>
              <a:t>856 – Electronic Location and Access</a:t>
            </a:r>
          </a:p>
          <a:p>
            <a:pPr lvl="2">
              <a:buFont typeface="Wingdings" panose="05000000000000000000" pitchFamily="2" charset="2"/>
              <a:buChar char="§"/>
            </a:pPr>
            <a:r>
              <a:rPr lang="en-US" dirty="0" smtClean="0"/>
              <a:t>863 – Enumeration and Chronology – Basic Bibliographic Unit</a:t>
            </a:r>
          </a:p>
          <a:p>
            <a:pPr lvl="2">
              <a:buFont typeface="Wingdings" panose="05000000000000000000" pitchFamily="2" charset="2"/>
              <a:buChar char="§"/>
            </a:pPr>
            <a:r>
              <a:rPr lang="en-US" dirty="0" smtClean="0"/>
              <a:t>866 – Textual Holdings – Basic Bibliographic Unit</a:t>
            </a:r>
          </a:p>
          <a:p>
            <a:pPr marL="914400" lvl="2" indent="0">
              <a:buNone/>
            </a:pPr>
            <a:endParaRPr lang="en-US" dirty="0" smtClean="0"/>
          </a:p>
          <a:p>
            <a:pPr marL="457200" lvl="1" indent="0">
              <a:buNone/>
            </a:pPr>
            <a:endParaRPr lang="en-US" dirty="0" smtClean="0"/>
          </a:p>
          <a:p>
            <a:pPr marL="457200" lvl="1" indent="0">
              <a:buNone/>
            </a:pPr>
            <a:endParaRPr lang="en-US" dirty="0" smtClean="0">
              <a:solidFill>
                <a:srgbClr val="008000"/>
              </a:solidFill>
            </a:endParaRPr>
          </a:p>
        </p:txBody>
      </p:sp>
    </p:spTree>
    <p:extLst>
      <p:ext uri="{BB962C8B-B14F-4D97-AF65-F5344CB8AC3E}">
        <p14:creationId xmlns:p14="http://schemas.microsoft.com/office/powerpoint/2010/main" val="1504578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852 – Location - Single part item</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321" y="1911089"/>
            <a:ext cx="7886700" cy="2987253"/>
          </a:xfrm>
          <a:ln>
            <a:solidFill>
              <a:schemeClr val="tx1"/>
            </a:solidFill>
          </a:ln>
        </p:spPr>
      </p:pic>
      <p:sp>
        <p:nvSpPr>
          <p:cNvPr id="3" name="TextBox 2"/>
          <p:cNvSpPr txBox="1"/>
          <p:nvPr/>
        </p:nvSpPr>
        <p:spPr>
          <a:xfrm>
            <a:off x="727505" y="5070722"/>
            <a:ext cx="7510333" cy="1754326"/>
          </a:xfrm>
          <a:prstGeom prst="rect">
            <a:avLst/>
          </a:prstGeom>
          <a:noFill/>
          <a:ln>
            <a:solidFill>
              <a:schemeClr val="tx1"/>
            </a:solidFill>
          </a:ln>
        </p:spPr>
        <p:txBody>
          <a:bodyPr wrap="square" rtlCol="0">
            <a:spAutoFit/>
          </a:bodyPr>
          <a:lstStyle/>
          <a:p>
            <a:r>
              <a:rPr lang="en-US" dirty="0" smtClean="0"/>
              <a:t>1</a:t>
            </a:r>
            <a:r>
              <a:rPr lang="en-US" baseline="30000" dirty="0" smtClean="0"/>
              <a:t>st</a:t>
            </a:r>
            <a:r>
              <a:rPr lang="en-US" dirty="0" smtClean="0"/>
              <a:t> indicator – shelving scheme – 0 = Library of Congress classification</a:t>
            </a:r>
          </a:p>
          <a:p>
            <a:r>
              <a:rPr lang="en-US" dirty="0" smtClean="0"/>
              <a:t>2</a:t>
            </a:r>
            <a:r>
              <a:rPr lang="en-US" baseline="30000" dirty="0" smtClean="0"/>
              <a:t>nd</a:t>
            </a:r>
            <a:r>
              <a:rPr lang="en-US" dirty="0" smtClean="0"/>
              <a:t> indicator – shelving order - # = No information provided</a:t>
            </a:r>
          </a:p>
          <a:p>
            <a:r>
              <a:rPr lang="en-US" dirty="0" smtClean="0"/>
              <a:t>$b – </a:t>
            </a:r>
            <a:r>
              <a:rPr lang="en-US" dirty="0" err="1" smtClean="0"/>
              <a:t>Sublocation</a:t>
            </a:r>
            <a:r>
              <a:rPr lang="en-US" dirty="0" smtClean="0"/>
              <a:t> or collection</a:t>
            </a:r>
          </a:p>
          <a:p>
            <a:r>
              <a:rPr lang="en-US" dirty="0" smtClean="0"/>
              <a:t>$h – Classification part</a:t>
            </a:r>
          </a:p>
          <a:p>
            <a:r>
              <a:rPr lang="en-US" dirty="0" smtClean="0"/>
              <a:t>$</a:t>
            </a:r>
            <a:r>
              <a:rPr lang="en-US" dirty="0" err="1" smtClean="0"/>
              <a:t>i</a:t>
            </a:r>
            <a:r>
              <a:rPr lang="en-US" dirty="0" smtClean="0"/>
              <a:t> – Item part</a:t>
            </a:r>
          </a:p>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4763" y="2547605"/>
            <a:ext cx="5820587" cy="1619476"/>
          </a:xfrm>
          <a:prstGeom prst="rect">
            <a:avLst/>
          </a:prstGeom>
          <a:ln w="38100">
            <a:solidFill>
              <a:srgbClr val="FF0000"/>
            </a:solidFill>
          </a:ln>
        </p:spPr>
      </p:pic>
    </p:spTree>
    <p:extLst>
      <p:ext uri="{BB962C8B-B14F-4D97-AF65-F5344CB8AC3E}">
        <p14:creationId xmlns:p14="http://schemas.microsoft.com/office/powerpoint/2010/main" val="1074827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Goals</a:t>
            </a:r>
            <a:endParaRPr lang="en-US" dirty="0"/>
          </a:p>
        </p:txBody>
      </p:sp>
      <p:sp>
        <p:nvSpPr>
          <p:cNvPr id="5" name="Content Placeholder 4"/>
          <p:cNvSpPr>
            <a:spLocks noGrp="1"/>
          </p:cNvSpPr>
          <p:nvPr>
            <p:ph idx="1"/>
          </p:nvPr>
        </p:nvSpPr>
        <p:spPr>
          <a:xfrm>
            <a:off x="628649" y="1825625"/>
            <a:ext cx="8080635" cy="4351338"/>
          </a:xfrm>
        </p:spPr>
        <p:txBody>
          <a:bodyPr>
            <a:normAutofit fontScale="85000" lnSpcReduction="20000"/>
          </a:bodyPr>
          <a:lstStyle/>
          <a:p>
            <a:pPr marL="0" indent="0">
              <a:buNone/>
            </a:pPr>
            <a:r>
              <a:rPr lang="en-US" i="1" dirty="0" smtClean="0"/>
              <a:t>Webinar is</a:t>
            </a:r>
            <a:r>
              <a:rPr lang="en-US" dirty="0" smtClean="0"/>
              <a:t>…</a:t>
            </a:r>
          </a:p>
          <a:p>
            <a:pPr>
              <a:buFont typeface="Wingdings" panose="05000000000000000000" pitchFamily="2" charset="2"/>
              <a:buChar char="§"/>
            </a:pPr>
            <a:r>
              <a:rPr lang="en-US" dirty="0" smtClean="0"/>
              <a:t>A basic </a:t>
            </a:r>
            <a:r>
              <a:rPr lang="en-US" dirty="0"/>
              <a:t>introduction to </a:t>
            </a:r>
            <a:r>
              <a:rPr lang="en-US" i="1" dirty="0"/>
              <a:t>MARC 21 Format for </a:t>
            </a:r>
            <a:r>
              <a:rPr lang="en-US" i="1" u="sng" dirty="0" smtClean="0"/>
              <a:t>Holdings</a:t>
            </a:r>
            <a:r>
              <a:rPr lang="en-US" i="1" dirty="0" smtClean="0"/>
              <a:t> Data</a:t>
            </a:r>
          </a:p>
          <a:p>
            <a:pPr lvl="1">
              <a:buFont typeface="Wingdings" panose="05000000000000000000" pitchFamily="2" charset="2"/>
              <a:buChar char="§"/>
            </a:pPr>
            <a:r>
              <a:rPr lang="en-US" dirty="0"/>
              <a:t>s</a:t>
            </a:r>
            <a:r>
              <a:rPr lang="en-US" dirty="0" smtClean="0"/>
              <a:t>tructure of the MARC holdings record</a:t>
            </a:r>
          </a:p>
          <a:p>
            <a:pPr lvl="1">
              <a:buFont typeface="Wingdings" panose="05000000000000000000" pitchFamily="2" charset="2"/>
              <a:buChar char="§"/>
            </a:pPr>
            <a:r>
              <a:rPr lang="en-US" dirty="0"/>
              <a:t>d</a:t>
            </a:r>
            <a:r>
              <a:rPr lang="en-US" dirty="0" smtClean="0"/>
              <a:t>escription of fields (data elements)</a:t>
            </a:r>
          </a:p>
          <a:p>
            <a:pPr>
              <a:buFont typeface="Wingdings" panose="05000000000000000000" pitchFamily="2" charset="2"/>
              <a:buChar char="§"/>
            </a:pPr>
            <a:r>
              <a:rPr lang="en-US" dirty="0" smtClean="0"/>
              <a:t>A brief review of display </a:t>
            </a:r>
            <a:r>
              <a:rPr lang="en-US" dirty="0"/>
              <a:t>of records in online library </a:t>
            </a:r>
            <a:r>
              <a:rPr lang="en-US" dirty="0" smtClean="0"/>
              <a:t>systems</a:t>
            </a:r>
          </a:p>
          <a:p>
            <a:pPr marL="0" indent="0">
              <a:buNone/>
            </a:pPr>
            <a:endParaRPr lang="en-US" i="1" dirty="0" smtClean="0"/>
          </a:p>
          <a:p>
            <a:pPr marL="0" indent="0">
              <a:buNone/>
            </a:pPr>
            <a:r>
              <a:rPr lang="en-US" i="1" dirty="0" smtClean="0"/>
              <a:t>Webinar </a:t>
            </a:r>
            <a:r>
              <a:rPr lang="en-US" i="1" dirty="0" smtClean="0">
                <a:solidFill>
                  <a:srgbClr val="FF0000"/>
                </a:solidFill>
              </a:rPr>
              <a:t>is not…</a:t>
            </a:r>
          </a:p>
          <a:p>
            <a:pPr>
              <a:buFont typeface="Wingdings" panose="05000000000000000000" pitchFamily="2" charset="2"/>
              <a:buChar char="§"/>
            </a:pPr>
            <a:r>
              <a:rPr lang="en-US" dirty="0" smtClean="0">
                <a:solidFill>
                  <a:srgbClr val="FF0000"/>
                </a:solidFill>
              </a:rPr>
              <a:t>An introduction to MARC format for authority or bibliographic data</a:t>
            </a:r>
          </a:p>
          <a:p>
            <a:pPr>
              <a:buFont typeface="Wingdings" panose="05000000000000000000" pitchFamily="2" charset="2"/>
              <a:buChar char="§"/>
            </a:pPr>
            <a:r>
              <a:rPr lang="en-US" dirty="0" smtClean="0">
                <a:solidFill>
                  <a:srgbClr val="FF0000"/>
                </a:solidFill>
              </a:rPr>
              <a:t>An introduction to cataloging or descriptive cataloging standards (</a:t>
            </a:r>
            <a:r>
              <a:rPr lang="en-US" i="1" dirty="0" smtClean="0">
                <a:solidFill>
                  <a:srgbClr val="FF0000"/>
                </a:solidFill>
              </a:rPr>
              <a:t>RDA: Resource Description and Access, etc.) </a:t>
            </a:r>
          </a:p>
          <a:p>
            <a:pPr>
              <a:buFont typeface="Wingdings" panose="05000000000000000000" pitchFamily="2" charset="2"/>
              <a:buChar char="§"/>
            </a:pPr>
            <a:r>
              <a:rPr lang="en-US" dirty="0" smtClean="0">
                <a:solidFill>
                  <a:srgbClr val="FF0000"/>
                </a:solidFill>
              </a:rPr>
              <a:t>A detailed step-by-step procedure on how to create MARC holdings records</a:t>
            </a:r>
          </a:p>
        </p:txBody>
      </p:sp>
    </p:spTree>
    <p:extLst>
      <p:ext uri="{BB962C8B-B14F-4D97-AF65-F5344CB8AC3E}">
        <p14:creationId xmlns:p14="http://schemas.microsoft.com/office/powerpoint/2010/main" val="2878203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0617"/>
            <a:ext cx="7886700" cy="1120346"/>
          </a:xfrm>
        </p:spPr>
        <p:txBody>
          <a:bodyPr/>
          <a:lstStyle/>
          <a:p>
            <a:r>
              <a:rPr lang="en-US" dirty="0" smtClean="0"/>
              <a:t>852 – Location - Multipart item</a:t>
            </a:r>
            <a:endParaRPr lang="en-US" dirty="0"/>
          </a:p>
        </p:txBody>
      </p:sp>
      <p:sp>
        <p:nvSpPr>
          <p:cNvPr id="9" name="TextBox 8"/>
          <p:cNvSpPr txBox="1"/>
          <p:nvPr/>
        </p:nvSpPr>
        <p:spPr>
          <a:xfrm>
            <a:off x="727505" y="5070722"/>
            <a:ext cx="7510333" cy="1754326"/>
          </a:xfrm>
          <a:prstGeom prst="rect">
            <a:avLst/>
          </a:prstGeom>
          <a:noFill/>
          <a:ln>
            <a:solidFill>
              <a:schemeClr val="tx1"/>
            </a:solidFill>
          </a:ln>
        </p:spPr>
        <p:txBody>
          <a:bodyPr wrap="square" rtlCol="0">
            <a:spAutoFit/>
          </a:bodyPr>
          <a:lstStyle/>
          <a:p>
            <a:r>
              <a:rPr lang="en-US" dirty="0" smtClean="0"/>
              <a:t>1</a:t>
            </a:r>
            <a:r>
              <a:rPr lang="en-US" baseline="30000" dirty="0" smtClean="0"/>
              <a:t>st</a:t>
            </a:r>
            <a:r>
              <a:rPr lang="en-US" dirty="0" smtClean="0"/>
              <a:t> indicator – shelving scheme – 0 = Library of Congress classification</a:t>
            </a:r>
          </a:p>
          <a:p>
            <a:r>
              <a:rPr lang="en-US" dirty="0" smtClean="0"/>
              <a:t>2</a:t>
            </a:r>
            <a:r>
              <a:rPr lang="en-US" baseline="30000" dirty="0" smtClean="0"/>
              <a:t>nd</a:t>
            </a:r>
            <a:r>
              <a:rPr lang="en-US" dirty="0" smtClean="0"/>
              <a:t> indicator – shelving order - # = No information provided</a:t>
            </a:r>
          </a:p>
          <a:p>
            <a:r>
              <a:rPr lang="en-US" dirty="0" smtClean="0"/>
              <a:t>$b – </a:t>
            </a:r>
            <a:r>
              <a:rPr lang="en-US" dirty="0" err="1" smtClean="0"/>
              <a:t>Sublocation</a:t>
            </a:r>
            <a:r>
              <a:rPr lang="en-US" dirty="0" smtClean="0"/>
              <a:t> or collection</a:t>
            </a:r>
          </a:p>
          <a:p>
            <a:r>
              <a:rPr lang="en-US" dirty="0" smtClean="0"/>
              <a:t>$h – Classification part</a:t>
            </a:r>
          </a:p>
          <a:p>
            <a:r>
              <a:rPr lang="en-US" dirty="0" smtClean="0"/>
              <a:t>$</a:t>
            </a:r>
            <a:r>
              <a:rPr lang="en-US" dirty="0" err="1" smtClean="0"/>
              <a:t>i</a:t>
            </a:r>
            <a:r>
              <a:rPr lang="en-US" dirty="0" smtClean="0"/>
              <a:t> – Item part</a:t>
            </a:r>
          </a:p>
          <a:p>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321" y="1062573"/>
            <a:ext cx="7886700" cy="3763056"/>
          </a:xfrm>
          <a:ln>
            <a:solidFill>
              <a:schemeClr val="tx1"/>
            </a:solidFill>
          </a:ln>
        </p:spPr>
      </p:pic>
      <p:sp>
        <p:nvSpPr>
          <p:cNvPr id="10" name="Left Arrow 9"/>
          <p:cNvSpPr/>
          <p:nvPr/>
        </p:nvSpPr>
        <p:spPr>
          <a:xfrm rot="10800000" flipV="1">
            <a:off x="68992" y="3841300"/>
            <a:ext cx="762000" cy="16150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9078" y="1062573"/>
            <a:ext cx="5858693" cy="1810003"/>
          </a:xfrm>
          <a:prstGeom prst="rect">
            <a:avLst/>
          </a:prstGeom>
          <a:ln w="38100">
            <a:solidFill>
              <a:srgbClr val="FF0000"/>
            </a:solidFill>
          </a:ln>
        </p:spPr>
      </p:pic>
    </p:spTree>
    <p:extLst>
      <p:ext uri="{BB962C8B-B14F-4D97-AF65-F5344CB8AC3E}">
        <p14:creationId xmlns:p14="http://schemas.microsoft.com/office/powerpoint/2010/main" val="1504457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852 – Location -Serial item</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5625"/>
            <a:ext cx="9144000" cy="2488691"/>
          </a:xfrm>
          <a:prstGeom prst="rect">
            <a:avLst/>
          </a:prstGeom>
          <a:ln>
            <a:solidFill>
              <a:schemeClr val="tx1"/>
            </a:solidFill>
          </a:ln>
        </p:spPr>
      </p:pic>
      <p:sp>
        <p:nvSpPr>
          <p:cNvPr id="3" name="Content Placeholder 2"/>
          <p:cNvSpPr>
            <a:spLocks noGrp="1"/>
          </p:cNvSpPr>
          <p:nvPr>
            <p:ph idx="1"/>
          </p:nvPr>
        </p:nvSpPr>
        <p:spPr>
          <a:xfrm>
            <a:off x="628650" y="1825625"/>
            <a:ext cx="7886700" cy="45719"/>
          </a:xfrm>
        </p:spPr>
        <p:txBody>
          <a:bodyPr>
            <a:normAutofit fontScale="25000" lnSpcReduction="20000"/>
          </a:bodyPr>
          <a:lstStyle/>
          <a:p>
            <a:endParaRPr lang="en-US" dirty="0"/>
          </a:p>
        </p:txBody>
      </p:sp>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811" y="1607459"/>
            <a:ext cx="6163535" cy="2029108"/>
          </a:xfrm>
          <a:prstGeom prst="rect">
            <a:avLst/>
          </a:prstGeom>
          <a:ln w="38100">
            <a:solidFill>
              <a:srgbClr val="FF0000"/>
            </a:solidFill>
          </a:ln>
        </p:spPr>
      </p:pic>
      <p:sp>
        <p:nvSpPr>
          <p:cNvPr id="7" name="Left Arrow 6"/>
          <p:cNvSpPr/>
          <p:nvPr/>
        </p:nvSpPr>
        <p:spPr>
          <a:xfrm rot="16200000" flipV="1">
            <a:off x="58996" y="3502033"/>
            <a:ext cx="762000" cy="16150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727505" y="5070722"/>
            <a:ext cx="7510333" cy="1754326"/>
          </a:xfrm>
          <a:prstGeom prst="rect">
            <a:avLst/>
          </a:prstGeom>
          <a:noFill/>
          <a:ln>
            <a:solidFill>
              <a:schemeClr val="tx1"/>
            </a:solidFill>
          </a:ln>
        </p:spPr>
        <p:txBody>
          <a:bodyPr wrap="square" rtlCol="0">
            <a:spAutoFit/>
          </a:bodyPr>
          <a:lstStyle/>
          <a:p>
            <a:r>
              <a:rPr lang="en-US" dirty="0" smtClean="0"/>
              <a:t>1</a:t>
            </a:r>
            <a:r>
              <a:rPr lang="en-US" baseline="30000" dirty="0" smtClean="0"/>
              <a:t>st</a:t>
            </a:r>
            <a:r>
              <a:rPr lang="en-US" dirty="0" smtClean="0"/>
              <a:t> indicator – shelving scheme – 5 = Title</a:t>
            </a:r>
          </a:p>
          <a:p>
            <a:r>
              <a:rPr lang="en-US" dirty="0" smtClean="0"/>
              <a:t>2</a:t>
            </a:r>
            <a:r>
              <a:rPr lang="en-US" baseline="30000" dirty="0" smtClean="0"/>
              <a:t>nd</a:t>
            </a:r>
            <a:r>
              <a:rPr lang="en-US" dirty="0" smtClean="0"/>
              <a:t> indicator – shelving order - # = No information provided</a:t>
            </a:r>
          </a:p>
          <a:p>
            <a:r>
              <a:rPr lang="en-US" dirty="0" smtClean="0"/>
              <a:t>$b – </a:t>
            </a:r>
            <a:r>
              <a:rPr lang="en-US" dirty="0" err="1" smtClean="0"/>
              <a:t>Sublocation</a:t>
            </a:r>
            <a:r>
              <a:rPr lang="en-US" dirty="0" smtClean="0"/>
              <a:t> or collection</a:t>
            </a:r>
          </a:p>
          <a:p>
            <a:r>
              <a:rPr lang="en-US" dirty="0" smtClean="0"/>
              <a:t>$l – Shelving form of title</a:t>
            </a:r>
          </a:p>
          <a:p>
            <a:r>
              <a:rPr lang="en-US" dirty="0" smtClean="0"/>
              <a:t>$</a:t>
            </a:r>
            <a:r>
              <a:rPr lang="en-US" dirty="0"/>
              <a:t>z</a:t>
            </a:r>
            <a:r>
              <a:rPr lang="en-US" dirty="0" smtClean="0"/>
              <a:t> – Public note</a:t>
            </a:r>
          </a:p>
          <a:p>
            <a:endParaRPr lang="en-US" dirty="0"/>
          </a:p>
        </p:txBody>
      </p:sp>
    </p:spTree>
    <p:extLst>
      <p:ext uri="{BB962C8B-B14F-4D97-AF65-F5344CB8AC3E}">
        <p14:creationId xmlns:p14="http://schemas.microsoft.com/office/powerpoint/2010/main" val="9583744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357953" cy="1325563"/>
          </a:xfrm>
        </p:spPr>
        <p:txBody>
          <a:bodyPr/>
          <a:lstStyle/>
          <a:p>
            <a:r>
              <a:rPr lang="en-US" dirty="0" smtClean="0"/>
              <a:t>856 – Electronic Location and Access – Single item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709" y="2224965"/>
            <a:ext cx="7975600" cy="2564117"/>
          </a:xfr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5202" y="1829834"/>
            <a:ext cx="6249272" cy="1781424"/>
          </a:xfrm>
          <a:prstGeom prst="rect">
            <a:avLst/>
          </a:prstGeom>
          <a:ln w="38100">
            <a:solidFill>
              <a:srgbClr val="FF0000"/>
            </a:solidFill>
          </a:ln>
        </p:spPr>
      </p:pic>
      <p:sp>
        <p:nvSpPr>
          <p:cNvPr id="6" name="Left Arrow 5"/>
          <p:cNvSpPr/>
          <p:nvPr/>
        </p:nvSpPr>
        <p:spPr>
          <a:xfrm rot="10800000" flipV="1">
            <a:off x="82377" y="4580238"/>
            <a:ext cx="376741" cy="13600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27505" y="5070722"/>
            <a:ext cx="7510333" cy="1477328"/>
          </a:xfrm>
          <a:prstGeom prst="rect">
            <a:avLst/>
          </a:prstGeom>
          <a:noFill/>
          <a:ln>
            <a:solidFill>
              <a:schemeClr val="tx1"/>
            </a:solidFill>
          </a:ln>
        </p:spPr>
        <p:txBody>
          <a:bodyPr wrap="square" rtlCol="0">
            <a:spAutoFit/>
          </a:bodyPr>
          <a:lstStyle/>
          <a:p>
            <a:r>
              <a:rPr lang="en-US" dirty="0" smtClean="0"/>
              <a:t>1</a:t>
            </a:r>
            <a:r>
              <a:rPr lang="en-US" baseline="30000" dirty="0" smtClean="0"/>
              <a:t>st</a:t>
            </a:r>
            <a:r>
              <a:rPr lang="en-US" dirty="0" smtClean="0"/>
              <a:t> indicator – Access method – 4 = HTTP</a:t>
            </a:r>
          </a:p>
          <a:p>
            <a:r>
              <a:rPr lang="en-US" dirty="0" smtClean="0"/>
              <a:t>2</a:t>
            </a:r>
            <a:r>
              <a:rPr lang="en-US" baseline="30000" dirty="0" smtClean="0"/>
              <a:t>nd</a:t>
            </a:r>
            <a:r>
              <a:rPr lang="en-US" dirty="0" smtClean="0"/>
              <a:t> indicator – Relationship - 0 = Resource</a:t>
            </a:r>
          </a:p>
          <a:p>
            <a:r>
              <a:rPr lang="en-US" dirty="0" smtClean="0"/>
              <a:t>$z – Public note</a:t>
            </a:r>
          </a:p>
          <a:p>
            <a:r>
              <a:rPr lang="en-US" dirty="0" smtClean="0"/>
              <a:t>$u – Uniform Resource Identifier</a:t>
            </a:r>
          </a:p>
          <a:p>
            <a:endParaRPr lang="en-US" dirty="0"/>
          </a:p>
        </p:txBody>
      </p:sp>
    </p:spTree>
    <p:extLst>
      <p:ext uri="{BB962C8B-B14F-4D97-AF65-F5344CB8AC3E}">
        <p14:creationId xmlns:p14="http://schemas.microsoft.com/office/powerpoint/2010/main" val="809709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357953" cy="1325563"/>
          </a:xfrm>
        </p:spPr>
        <p:txBody>
          <a:bodyPr/>
          <a:lstStyle/>
          <a:p>
            <a:r>
              <a:rPr lang="en-US" dirty="0" smtClean="0"/>
              <a:t>856 – Electronic Location and Access – Single item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4466" y="4169095"/>
            <a:ext cx="7975600" cy="2564117"/>
          </a:xfrm>
          <a:ln>
            <a:solidFill>
              <a:schemeClr val="tx1"/>
            </a:solidFill>
          </a:ln>
        </p:spPr>
      </p:pic>
      <p:sp>
        <p:nvSpPr>
          <p:cNvPr id="6" name="Left Arrow 5"/>
          <p:cNvSpPr/>
          <p:nvPr/>
        </p:nvSpPr>
        <p:spPr>
          <a:xfrm rot="10800000" flipV="1">
            <a:off x="1441620" y="5651157"/>
            <a:ext cx="376741" cy="13600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4606" y="1603039"/>
            <a:ext cx="5896798" cy="3581900"/>
          </a:xfrm>
          <a:prstGeom prst="rect">
            <a:avLst/>
          </a:prstGeom>
          <a:ln>
            <a:solidFill>
              <a:schemeClr val="tx1"/>
            </a:solidFill>
          </a:ln>
        </p:spPr>
      </p:pic>
      <p:sp>
        <p:nvSpPr>
          <p:cNvPr id="5" name="TextBox 4"/>
          <p:cNvSpPr txBox="1"/>
          <p:nvPr/>
        </p:nvSpPr>
        <p:spPr>
          <a:xfrm>
            <a:off x="4341340" y="2552440"/>
            <a:ext cx="1416908" cy="376162"/>
          </a:xfrm>
          <a:prstGeom prst="rect">
            <a:avLst/>
          </a:prstGeom>
          <a:noFill/>
          <a:ln w="28575">
            <a:solidFill>
              <a:srgbClr val="FF0066"/>
            </a:solidFill>
          </a:ln>
        </p:spPr>
        <p:txBody>
          <a:bodyPr wrap="square" rtlCol="0">
            <a:spAutoFit/>
          </a:bodyPr>
          <a:lstStyle/>
          <a:p>
            <a:endParaRPr lang="en-US" dirty="0"/>
          </a:p>
        </p:txBody>
      </p:sp>
      <p:sp>
        <p:nvSpPr>
          <p:cNvPr id="9" name="TextBox 8"/>
          <p:cNvSpPr txBox="1"/>
          <p:nvPr/>
        </p:nvSpPr>
        <p:spPr>
          <a:xfrm>
            <a:off x="5758248" y="2795507"/>
            <a:ext cx="1416908" cy="376162"/>
          </a:xfrm>
          <a:prstGeom prst="rect">
            <a:avLst/>
          </a:prstGeom>
          <a:noFill/>
          <a:ln w="28575">
            <a:solidFill>
              <a:srgbClr val="FF0066"/>
            </a:solidFill>
          </a:ln>
        </p:spPr>
        <p:txBody>
          <a:bodyPr wrap="square" rtlCol="0">
            <a:spAutoFit/>
          </a:bodyPr>
          <a:lstStyle/>
          <a:p>
            <a:endParaRPr lang="en-US" dirty="0"/>
          </a:p>
        </p:txBody>
      </p:sp>
    </p:spTree>
    <p:extLst>
      <p:ext uri="{BB962C8B-B14F-4D97-AF65-F5344CB8AC3E}">
        <p14:creationId xmlns:p14="http://schemas.microsoft.com/office/powerpoint/2010/main" val="15947924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0617"/>
            <a:ext cx="7886700" cy="1120346"/>
          </a:xfrm>
        </p:spPr>
        <p:txBody>
          <a:bodyPr>
            <a:normAutofit fontScale="90000"/>
          </a:bodyPr>
          <a:lstStyle/>
          <a:p>
            <a:r>
              <a:rPr lang="en-US" dirty="0" smtClean="0"/>
              <a:t>853 – Captions and patterns - Multipart item</a:t>
            </a:r>
            <a:endParaRPr lang="en-US" dirty="0"/>
          </a:p>
        </p:txBody>
      </p:sp>
      <p:sp>
        <p:nvSpPr>
          <p:cNvPr id="9" name="TextBox 8"/>
          <p:cNvSpPr txBox="1"/>
          <p:nvPr/>
        </p:nvSpPr>
        <p:spPr>
          <a:xfrm>
            <a:off x="727505" y="5070722"/>
            <a:ext cx="7510333" cy="1754326"/>
          </a:xfrm>
          <a:prstGeom prst="rect">
            <a:avLst/>
          </a:prstGeom>
          <a:noFill/>
          <a:ln>
            <a:solidFill>
              <a:schemeClr val="tx1"/>
            </a:solidFill>
          </a:ln>
        </p:spPr>
        <p:txBody>
          <a:bodyPr wrap="square" rtlCol="0">
            <a:spAutoFit/>
          </a:bodyPr>
          <a:lstStyle/>
          <a:p>
            <a:r>
              <a:rPr lang="en-US" dirty="0" smtClean="0"/>
              <a:t>1</a:t>
            </a:r>
            <a:r>
              <a:rPr lang="en-US" baseline="30000" dirty="0" smtClean="0"/>
              <a:t>st</a:t>
            </a:r>
            <a:r>
              <a:rPr lang="en-US" dirty="0" smtClean="0"/>
              <a:t> indicator – Compressibility and expandability – 2 = Can compress or expand</a:t>
            </a:r>
          </a:p>
          <a:p>
            <a:r>
              <a:rPr lang="en-US" dirty="0" smtClean="0"/>
              <a:t>2</a:t>
            </a:r>
            <a:r>
              <a:rPr lang="en-US" baseline="30000" dirty="0" smtClean="0"/>
              <a:t>nd</a:t>
            </a:r>
            <a:r>
              <a:rPr lang="en-US" dirty="0" smtClean="0"/>
              <a:t> indicator – Caption evaluation - 0 = Captions verified; all levels present</a:t>
            </a:r>
          </a:p>
          <a:p>
            <a:r>
              <a:rPr lang="en-US" dirty="0" smtClean="0"/>
              <a:t>$8 – Field link and sequence number</a:t>
            </a:r>
          </a:p>
          <a:p>
            <a:r>
              <a:rPr lang="en-US" dirty="0" smtClean="0"/>
              <a:t>$a – First level of enumeration</a:t>
            </a:r>
          </a:p>
          <a:p>
            <a:r>
              <a:rPr lang="en-US" dirty="0" smtClean="0"/>
              <a:t>$</a:t>
            </a:r>
            <a:r>
              <a:rPr lang="en-US" dirty="0"/>
              <a:t>t</a:t>
            </a:r>
            <a:r>
              <a:rPr lang="en-US" dirty="0" smtClean="0"/>
              <a:t> – copy</a:t>
            </a:r>
          </a:p>
          <a:p>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1210963"/>
            <a:ext cx="7886700" cy="3763056"/>
          </a:xfrm>
          <a:ln>
            <a:solidFill>
              <a:schemeClr val="tx1"/>
            </a:solidFill>
          </a:ln>
        </p:spPr>
      </p:pic>
      <p:sp>
        <p:nvSpPr>
          <p:cNvPr id="10" name="Left Arrow 9"/>
          <p:cNvSpPr/>
          <p:nvPr/>
        </p:nvSpPr>
        <p:spPr>
          <a:xfrm rot="10800000" flipV="1">
            <a:off x="247650" y="4211325"/>
            <a:ext cx="762000" cy="16150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7346" y="1307666"/>
            <a:ext cx="5858693" cy="1810003"/>
          </a:xfrm>
          <a:prstGeom prst="rect">
            <a:avLst/>
          </a:prstGeom>
          <a:ln w="38100">
            <a:solidFill>
              <a:srgbClr val="FF0000"/>
            </a:solidFill>
          </a:ln>
        </p:spPr>
      </p:pic>
    </p:spTree>
    <p:extLst>
      <p:ext uri="{BB962C8B-B14F-4D97-AF65-F5344CB8AC3E}">
        <p14:creationId xmlns:p14="http://schemas.microsoft.com/office/powerpoint/2010/main" val="39393413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0617"/>
            <a:ext cx="7886700" cy="1120346"/>
          </a:xfrm>
        </p:spPr>
        <p:txBody>
          <a:bodyPr>
            <a:normAutofit fontScale="90000"/>
          </a:bodyPr>
          <a:lstStyle/>
          <a:p>
            <a:r>
              <a:rPr lang="en-US" dirty="0" smtClean="0"/>
              <a:t>863 – Enumeration and chronology - Multipart item</a:t>
            </a:r>
            <a:endParaRPr lang="en-US" dirty="0"/>
          </a:p>
        </p:txBody>
      </p:sp>
      <p:sp>
        <p:nvSpPr>
          <p:cNvPr id="9" name="TextBox 8"/>
          <p:cNvSpPr txBox="1"/>
          <p:nvPr/>
        </p:nvSpPr>
        <p:spPr>
          <a:xfrm>
            <a:off x="727504" y="5020534"/>
            <a:ext cx="7510333" cy="1754326"/>
          </a:xfrm>
          <a:prstGeom prst="rect">
            <a:avLst/>
          </a:prstGeom>
          <a:noFill/>
          <a:ln>
            <a:solidFill>
              <a:schemeClr val="tx1"/>
            </a:solidFill>
          </a:ln>
        </p:spPr>
        <p:txBody>
          <a:bodyPr wrap="square" rtlCol="0">
            <a:spAutoFit/>
          </a:bodyPr>
          <a:lstStyle/>
          <a:p>
            <a:r>
              <a:rPr lang="en-US" dirty="0" smtClean="0"/>
              <a:t>1</a:t>
            </a:r>
            <a:r>
              <a:rPr lang="en-US" baseline="30000" dirty="0" smtClean="0"/>
              <a:t>st</a:t>
            </a:r>
            <a:r>
              <a:rPr lang="en-US" dirty="0" smtClean="0"/>
              <a:t> indicator – Field encoding level – 4=Holdings level 4</a:t>
            </a:r>
          </a:p>
          <a:p>
            <a:r>
              <a:rPr lang="en-US" dirty="0" smtClean="0"/>
              <a:t>2</a:t>
            </a:r>
            <a:r>
              <a:rPr lang="en-US" baseline="30000" dirty="0" smtClean="0"/>
              <a:t>nd</a:t>
            </a:r>
            <a:r>
              <a:rPr lang="en-US" dirty="0" smtClean="0"/>
              <a:t> indicator – Form of holdings – 1=uncompressed</a:t>
            </a:r>
          </a:p>
          <a:p>
            <a:r>
              <a:rPr lang="en-US" dirty="0" smtClean="0"/>
              <a:t>$8 – Field link and sequence number – [linking number].[sequence number]</a:t>
            </a:r>
          </a:p>
          <a:p>
            <a:r>
              <a:rPr lang="en-US" dirty="0" smtClean="0"/>
              <a:t>$a – First level of enumeration</a:t>
            </a:r>
          </a:p>
          <a:p>
            <a:r>
              <a:rPr lang="en-US" dirty="0" smtClean="0"/>
              <a:t>$</a:t>
            </a:r>
            <a:r>
              <a:rPr lang="en-US" dirty="0"/>
              <a:t>t</a:t>
            </a:r>
            <a:r>
              <a:rPr lang="en-US" dirty="0" smtClean="0"/>
              <a:t> – copy</a:t>
            </a:r>
          </a:p>
          <a:p>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1210963"/>
            <a:ext cx="7886700" cy="3763056"/>
          </a:xfrm>
          <a:ln>
            <a:solidFill>
              <a:schemeClr val="tx1"/>
            </a:solidFill>
          </a:ln>
        </p:spPr>
      </p:pic>
      <p:sp>
        <p:nvSpPr>
          <p:cNvPr id="10" name="Left Arrow 9"/>
          <p:cNvSpPr/>
          <p:nvPr/>
        </p:nvSpPr>
        <p:spPr>
          <a:xfrm rot="10800000" flipV="1">
            <a:off x="66410" y="4508516"/>
            <a:ext cx="762000" cy="16150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eft Brace 12"/>
          <p:cNvSpPr/>
          <p:nvPr/>
        </p:nvSpPr>
        <p:spPr>
          <a:xfrm>
            <a:off x="970504" y="4375097"/>
            <a:ext cx="140759" cy="39796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7362" y="1524326"/>
            <a:ext cx="5858693" cy="1810003"/>
          </a:xfrm>
          <a:prstGeom prst="rect">
            <a:avLst/>
          </a:prstGeom>
          <a:ln w="38100">
            <a:solidFill>
              <a:srgbClr val="FF0000"/>
            </a:solidFill>
          </a:ln>
        </p:spPr>
      </p:pic>
    </p:spTree>
    <p:extLst>
      <p:ext uri="{BB962C8B-B14F-4D97-AF65-F5344CB8AC3E}">
        <p14:creationId xmlns:p14="http://schemas.microsoft.com/office/powerpoint/2010/main" val="3784777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866 – Textual Holdings – General Information</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919"/>
          <a:stretch/>
        </p:blipFill>
        <p:spPr>
          <a:xfrm>
            <a:off x="90616" y="2150076"/>
            <a:ext cx="8880390" cy="2493947"/>
          </a:xfrm>
          <a:prstGeom prst="rect">
            <a:avLst/>
          </a:prstGeom>
          <a:ln>
            <a:solidFill>
              <a:schemeClr val="tx1"/>
            </a:solidFill>
          </a:ln>
        </p:spPr>
      </p:pic>
      <p:sp>
        <p:nvSpPr>
          <p:cNvPr id="3" name="Content Placeholder 2"/>
          <p:cNvSpPr>
            <a:spLocks noGrp="1"/>
          </p:cNvSpPr>
          <p:nvPr>
            <p:ph idx="1"/>
          </p:nvPr>
        </p:nvSpPr>
        <p:spPr>
          <a:xfrm>
            <a:off x="628650" y="1825625"/>
            <a:ext cx="7886700" cy="45719"/>
          </a:xfrm>
        </p:spPr>
        <p:txBody>
          <a:bodyPr>
            <a:normAutofit fontScale="25000" lnSpcReduction="20000"/>
          </a:bodyPr>
          <a:lstStyle/>
          <a:p>
            <a:endParaRPr lang="en-US" dirty="0"/>
          </a:p>
        </p:txBody>
      </p:sp>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7471" y="1690689"/>
            <a:ext cx="6163535" cy="2029108"/>
          </a:xfrm>
          <a:prstGeom prst="rect">
            <a:avLst/>
          </a:prstGeom>
          <a:ln w="38100">
            <a:solidFill>
              <a:srgbClr val="FF0000"/>
            </a:solidFill>
          </a:ln>
        </p:spPr>
      </p:pic>
      <p:sp>
        <p:nvSpPr>
          <p:cNvPr id="7" name="Left Arrow 6"/>
          <p:cNvSpPr/>
          <p:nvPr/>
        </p:nvSpPr>
        <p:spPr>
          <a:xfrm rot="16200000" flipV="1">
            <a:off x="162861" y="3922164"/>
            <a:ext cx="762000" cy="16150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43861" y="4922755"/>
            <a:ext cx="7510333" cy="1754326"/>
          </a:xfrm>
          <a:prstGeom prst="rect">
            <a:avLst/>
          </a:prstGeom>
          <a:noFill/>
          <a:ln>
            <a:solidFill>
              <a:schemeClr val="tx1"/>
            </a:solidFill>
          </a:ln>
        </p:spPr>
        <p:txBody>
          <a:bodyPr wrap="square" rtlCol="0">
            <a:spAutoFit/>
          </a:bodyPr>
          <a:lstStyle/>
          <a:p>
            <a:r>
              <a:rPr lang="en-US" dirty="0" smtClean="0"/>
              <a:t>1</a:t>
            </a:r>
            <a:r>
              <a:rPr lang="en-US" baseline="30000" dirty="0" smtClean="0"/>
              <a:t>st</a:t>
            </a:r>
            <a:r>
              <a:rPr lang="en-US" dirty="0" smtClean="0"/>
              <a:t> indicator – Field encoding level – 3 – Holdings level 3</a:t>
            </a:r>
          </a:p>
          <a:p>
            <a:r>
              <a:rPr lang="en-US" dirty="0" smtClean="0"/>
              <a:t>2</a:t>
            </a:r>
            <a:r>
              <a:rPr lang="en-US" baseline="30000" dirty="0" smtClean="0"/>
              <a:t>nd</a:t>
            </a:r>
            <a:r>
              <a:rPr lang="en-US" dirty="0" smtClean="0"/>
              <a:t> indicator – Type of notation – 0 – Non-standard</a:t>
            </a:r>
          </a:p>
          <a:p>
            <a:r>
              <a:rPr lang="en-US" dirty="0" smtClean="0"/>
              <a:t>$8 – Field link and sequence number – </a:t>
            </a:r>
          </a:p>
          <a:p>
            <a:r>
              <a:rPr lang="en-US" dirty="0" smtClean="0"/>
              <a:t>$a – First level of enumeration</a:t>
            </a:r>
          </a:p>
          <a:p>
            <a:endParaRPr lang="en-US" dirty="0" smtClean="0"/>
          </a:p>
          <a:p>
            <a:endParaRPr lang="en-US" dirty="0"/>
          </a:p>
        </p:txBody>
      </p:sp>
    </p:spTree>
    <p:extLst>
      <p:ext uri="{BB962C8B-B14F-4D97-AF65-F5344CB8AC3E}">
        <p14:creationId xmlns:p14="http://schemas.microsoft.com/office/powerpoint/2010/main" val="13322371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Multipart holding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9323" y="2093362"/>
            <a:ext cx="7497221" cy="4086795"/>
          </a:xfr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5421" y="1313244"/>
            <a:ext cx="5677692" cy="2114845"/>
          </a:xfrm>
          <a:prstGeom prst="rect">
            <a:avLst/>
          </a:prstGeom>
          <a:ln w="38100">
            <a:solidFill>
              <a:srgbClr val="FF0000"/>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5823" y="3669727"/>
            <a:ext cx="4143953" cy="619211"/>
          </a:xfrm>
          <a:prstGeom prst="rect">
            <a:avLst/>
          </a:prstGeom>
          <a:ln>
            <a:solidFill>
              <a:srgbClr val="FF0000"/>
            </a:solidFill>
          </a:ln>
        </p:spPr>
      </p:pic>
      <p:sp>
        <p:nvSpPr>
          <p:cNvPr id="7" name="TextBox 6"/>
          <p:cNvSpPr txBox="1"/>
          <p:nvPr/>
        </p:nvSpPr>
        <p:spPr>
          <a:xfrm>
            <a:off x="1457412" y="3767667"/>
            <a:ext cx="100455" cy="152392"/>
          </a:xfrm>
          <a:prstGeom prst="rect">
            <a:avLst/>
          </a:prstGeom>
          <a:noFill/>
          <a:ln>
            <a:solidFill>
              <a:srgbClr val="FF0000"/>
            </a:solidFill>
          </a:ln>
        </p:spPr>
        <p:txBody>
          <a:bodyPr wrap="square" rtlCol="0">
            <a:spAutoFit/>
          </a:bodyPr>
          <a:lstStyle/>
          <a:p>
            <a:endParaRPr lang="en-US" sz="1000" dirty="0">
              <a:solidFill>
                <a:srgbClr val="FF0000"/>
              </a:solidFill>
            </a:endParaRPr>
          </a:p>
        </p:txBody>
      </p:sp>
      <p:sp>
        <p:nvSpPr>
          <p:cNvPr id="8" name="TextBox 7"/>
          <p:cNvSpPr txBox="1"/>
          <p:nvPr/>
        </p:nvSpPr>
        <p:spPr>
          <a:xfrm>
            <a:off x="3104307" y="5130800"/>
            <a:ext cx="4424801" cy="369332"/>
          </a:xfrm>
          <a:prstGeom prst="rect">
            <a:avLst/>
          </a:prstGeom>
          <a:noFill/>
          <a:ln>
            <a:solidFill>
              <a:srgbClr val="FF0000"/>
            </a:solidFill>
          </a:ln>
        </p:spPr>
        <p:txBody>
          <a:bodyPr wrap="none" rtlCol="0">
            <a:spAutoFit/>
          </a:bodyPr>
          <a:lstStyle/>
          <a:p>
            <a:r>
              <a:rPr lang="en-US" dirty="0" smtClean="0"/>
              <a:t>853 field tells us the holdings will be volumes</a:t>
            </a:r>
            <a:endParaRPr lang="en-US" dirty="0"/>
          </a:p>
        </p:txBody>
      </p:sp>
      <p:sp>
        <p:nvSpPr>
          <p:cNvPr id="9" name="TextBox 8"/>
          <p:cNvSpPr txBox="1"/>
          <p:nvPr/>
        </p:nvSpPr>
        <p:spPr>
          <a:xfrm>
            <a:off x="1154787" y="6231756"/>
            <a:ext cx="6374321" cy="369332"/>
          </a:xfrm>
          <a:prstGeom prst="rect">
            <a:avLst/>
          </a:prstGeom>
          <a:noFill/>
          <a:ln>
            <a:solidFill>
              <a:srgbClr val="FF0000"/>
            </a:solidFill>
          </a:ln>
        </p:spPr>
        <p:txBody>
          <a:bodyPr wrap="square" rtlCol="0">
            <a:spAutoFit/>
          </a:bodyPr>
          <a:lstStyle/>
          <a:p>
            <a:r>
              <a:rPr lang="en-US" dirty="0" smtClean="0"/>
              <a:t>863 $8 puts the fields in order for the display</a:t>
            </a:r>
            <a:endParaRPr lang="en-US" dirty="0"/>
          </a:p>
        </p:txBody>
      </p:sp>
    </p:spTree>
    <p:extLst>
      <p:ext uri="{BB962C8B-B14F-4D97-AF65-F5344CB8AC3E}">
        <p14:creationId xmlns:p14="http://schemas.microsoft.com/office/powerpoint/2010/main" val="19963547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Serials holding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140" y="2387337"/>
            <a:ext cx="7363853" cy="3658111"/>
          </a:xfrm>
          <a:ln>
            <a:solidFill>
              <a:srgbClr val="FF0000"/>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7734" y="1027907"/>
            <a:ext cx="3810532" cy="1810003"/>
          </a:xfrm>
          <a:prstGeom prst="rect">
            <a:avLst/>
          </a:prstGeom>
          <a:ln w="38100">
            <a:solidFill>
              <a:srgbClr val="FF0000"/>
            </a:solidFill>
          </a:ln>
        </p:spPr>
      </p:pic>
      <p:sp>
        <p:nvSpPr>
          <p:cNvPr id="6" name="TextBox 5"/>
          <p:cNvSpPr txBox="1"/>
          <p:nvPr/>
        </p:nvSpPr>
        <p:spPr>
          <a:xfrm>
            <a:off x="3200400" y="5308600"/>
            <a:ext cx="5180521" cy="369332"/>
          </a:xfrm>
          <a:prstGeom prst="rect">
            <a:avLst/>
          </a:prstGeom>
          <a:noFill/>
          <a:ln>
            <a:solidFill>
              <a:srgbClr val="FF0000"/>
            </a:solidFill>
          </a:ln>
        </p:spPr>
        <p:txBody>
          <a:bodyPr wrap="none" rtlCol="0">
            <a:spAutoFit/>
          </a:bodyPr>
          <a:lstStyle/>
          <a:p>
            <a:r>
              <a:rPr lang="en-US" dirty="0" smtClean="0"/>
              <a:t>853 field tells us the holdings will be date and edition</a:t>
            </a:r>
            <a:endParaRPr lang="en-US" dirty="0"/>
          </a:p>
        </p:txBody>
      </p:sp>
      <p:sp>
        <p:nvSpPr>
          <p:cNvPr id="8" name="TextBox 7"/>
          <p:cNvSpPr txBox="1"/>
          <p:nvPr/>
        </p:nvSpPr>
        <p:spPr>
          <a:xfrm>
            <a:off x="702733" y="6180667"/>
            <a:ext cx="6374321" cy="369332"/>
          </a:xfrm>
          <a:prstGeom prst="rect">
            <a:avLst/>
          </a:prstGeom>
          <a:noFill/>
          <a:ln>
            <a:solidFill>
              <a:srgbClr val="FF0000"/>
            </a:solidFill>
          </a:ln>
        </p:spPr>
        <p:txBody>
          <a:bodyPr wrap="square" rtlCol="0">
            <a:spAutoFit/>
          </a:bodyPr>
          <a:lstStyle/>
          <a:p>
            <a:r>
              <a:rPr lang="en-US" dirty="0" smtClean="0"/>
              <a:t>863 $8 puts the fields in order for the display</a:t>
            </a:r>
            <a:endParaRPr lang="en-US" dirty="0"/>
          </a:p>
        </p:txBody>
      </p:sp>
      <p:sp>
        <p:nvSpPr>
          <p:cNvPr id="9" name="TextBox 8"/>
          <p:cNvSpPr txBox="1"/>
          <p:nvPr/>
        </p:nvSpPr>
        <p:spPr>
          <a:xfrm>
            <a:off x="1338878" y="4064000"/>
            <a:ext cx="100455" cy="152392"/>
          </a:xfrm>
          <a:prstGeom prst="rect">
            <a:avLst/>
          </a:prstGeom>
          <a:noFill/>
          <a:ln>
            <a:solidFill>
              <a:srgbClr val="FF0000"/>
            </a:solidFill>
          </a:ln>
        </p:spPr>
        <p:txBody>
          <a:bodyPr wrap="square" rtlCol="0">
            <a:spAutoFit/>
          </a:bodyPr>
          <a:lstStyle/>
          <a:p>
            <a:endParaRPr lang="en-US" sz="1000" dirty="0">
              <a:solidFill>
                <a:srgbClr val="FF0000"/>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4296" y="3716289"/>
            <a:ext cx="3810532" cy="695422"/>
          </a:xfrm>
          <a:prstGeom prst="rect">
            <a:avLst/>
          </a:prstGeom>
          <a:ln>
            <a:solidFill>
              <a:srgbClr val="FF0000"/>
            </a:solidFill>
          </a:ln>
        </p:spPr>
      </p:pic>
    </p:spTree>
    <p:extLst>
      <p:ext uri="{BB962C8B-B14F-4D97-AF65-F5344CB8AC3E}">
        <p14:creationId xmlns:p14="http://schemas.microsoft.com/office/powerpoint/2010/main" val="7576657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normAutofit/>
          </a:bodyPr>
          <a:lstStyle/>
          <a:p>
            <a:pPr marL="0" indent="0" algn="ctr">
              <a:buNone/>
            </a:pPr>
            <a:r>
              <a:rPr lang="en-US" i="1" dirty="0" smtClean="0"/>
              <a:t>Understanding MARC Holdings Records</a:t>
            </a:r>
          </a:p>
          <a:p>
            <a:pPr marL="0" indent="0" algn="ctr">
              <a:buNone/>
            </a:pPr>
            <a:r>
              <a:rPr lang="en-US" dirty="0">
                <a:hlinkClick r:id="rId3"/>
              </a:rPr>
              <a:t>http://</a:t>
            </a:r>
            <a:r>
              <a:rPr lang="en-US" dirty="0" smtClean="0">
                <a:hlinkClick r:id="rId3"/>
              </a:rPr>
              <a:t>www.loc.gov/marc/umh/index.html</a:t>
            </a:r>
            <a:endParaRPr lang="en-US" dirty="0" smtClean="0"/>
          </a:p>
          <a:p>
            <a:pPr marL="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8613" y="3039847"/>
            <a:ext cx="4006774" cy="3818153"/>
          </a:xfrm>
          <a:prstGeom prst="rect">
            <a:avLst/>
          </a:prstGeom>
          <a:ln>
            <a:solidFill>
              <a:schemeClr val="tx1"/>
            </a:solidFill>
          </a:ln>
        </p:spPr>
      </p:pic>
    </p:spTree>
    <p:extLst>
      <p:ext uri="{BB962C8B-B14F-4D97-AF65-F5344CB8AC3E}">
        <p14:creationId xmlns:p14="http://schemas.microsoft.com/office/powerpoint/2010/main" val="135376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standards?</a:t>
            </a:r>
            <a:endParaRPr lang="en-US" dirty="0"/>
          </a:p>
        </p:txBody>
      </p:sp>
      <p:sp>
        <p:nvSpPr>
          <p:cNvPr id="3" name="Content Placeholder 2"/>
          <p:cNvSpPr>
            <a:spLocks noGrp="1"/>
          </p:cNvSpPr>
          <p:nvPr>
            <p:ph idx="1"/>
          </p:nvPr>
        </p:nvSpPr>
        <p:spPr/>
        <p:txBody>
          <a:bodyPr/>
          <a:lstStyle/>
          <a:p>
            <a:r>
              <a:rPr lang="en-US" dirty="0" smtClean="0"/>
              <a:t>Enables libraries to use commercially available or open source library automation data to manage library operations</a:t>
            </a:r>
          </a:p>
          <a:p>
            <a:r>
              <a:rPr lang="en-US" dirty="0" smtClean="0"/>
              <a:t>Allow libraries to replace one system with another knowing that the data will be compatible</a:t>
            </a:r>
            <a:endParaRPr lang="en-US" dirty="0"/>
          </a:p>
        </p:txBody>
      </p:sp>
    </p:spTree>
    <p:extLst>
      <p:ext uri="{BB962C8B-B14F-4D97-AF65-F5344CB8AC3E}">
        <p14:creationId xmlns:p14="http://schemas.microsoft.com/office/powerpoint/2010/main" val="27992175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a:xfrm>
            <a:off x="628649" y="1792674"/>
            <a:ext cx="7886700" cy="4351338"/>
          </a:xfrm>
        </p:spPr>
        <p:txBody>
          <a:bodyPr>
            <a:normAutofit/>
          </a:bodyPr>
          <a:lstStyle/>
          <a:p>
            <a:pPr marL="0" indent="0" algn="ctr">
              <a:buNone/>
            </a:pPr>
            <a:r>
              <a:rPr lang="en-US" i="1" dirty="0" smtClean="0"/>
              <a:t>MARC 21 Format for Holdings Data</a:t>
            </a:r>
          </a:p>
          <a:p>
            <a:pPr marL="0" indent="0" algn="ctr">
              <a:buNone/>
            </a:pPr>
            <a:r>
              <a:rPr lang="en-US" dirty="0">
                <a:hlinkClick r:id="rId3"/>
              </a:rPr>
              <a:t>http://www.loc.gov/marc/holdings</a:t>
            </a:r>
            <a:r>
              <a:rPr lang="en-US" dirty="0" smtClean="0">
                <a:hlinkClick r:id="rId3"/>
              </a:rPr>
              <a:t>/</a:t>
            </a: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3206" y="3683407"/>
            <a:ext cx="5277587" cy="1743318"/>
          </a:xfrm>
          <a:prstGeom prst="rect">
            <a:avLst/>
          </a:prstGeom>
          <a:ln>
            <a:solidFill>
              <a:schemeClr val="tx1"/>
            </a:solidFill>
          </a:ln>
        </p:spPr>
      </p:pic>
    </p:spTree>
    <p:extLst>
      <p:ext uri="{BB962C8B-B14F-4D97-AF65-F5344CB8AC3E}">
        <p14:creationId xmlns:p14="http://schemas.microsoft.com/office/powerpoint/2010/main" val="22584424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 Session</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Questions? </a:t>
            </a:r>
            <a:endParaRPr lang="en-US" dirty="0"/>
          </a:p>
        </p:txBody>
      </p:sp>
    </p:spTree>
    <p:extLst>
      <p:ext uri="{BB962C8B-B14F-4D97-AF65-F5344CB8AC3E}">
        <p14:creationId xmlns:p14="http://schemas.microsoft.com/office/powerpoint/2010/main" val="23803918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i="1" dirty="0" smtClean="0"/>
          </a:p>
          <a:p>
            <a:pPr marL="0" indent="0">
              <a:buNone/>
            </a:pPr>
            <a:endParaRPr lang="en-US" i="1" dirty="0"/>
          </a:p>
          <a:p>
            <a:pPr marL="0" indent="0">
              <a:buNone/>
            </a:pPr>
            <a:endParaRPr lang="en-US" i="1" dirty="0" smtClean="0"/>
          </a:p>
          <a:p>
            <a:pPr marL="0" indent="0">
              <a:buNone/>
            </a:pPr>
            <a:endParaRPr lang="en-US" i="1" dirty="0"/>
          </a:p>
          <a:p>
            <a:pPr marL="0" indent="0">
              <a:buNone/>
            </a:pPr>
            <a:endParaRPr lang="en-US" i="1" dirty="0" smtClean="0"/>
          </a:p>
          <a:p>
            <a:pPr marL="0" indent="0">
              <a:buNone/>
            </a:pPr>
            <a:r>
              <a:rPr lang="en-US" i="1" dirty="0"/>
              <a:t>	</a:t>
            </a:r>
            <a:r>
              <a:rPr lang="en-US" i="1" dirty="0" smtClean="0"/>
              <a:t>				</a:t>
            </a:r>
          </a:p>
          <a:p>
            <a:pPr marL="0" indent="0">
              <a:buNone/>
            </a:pPr>
            <a:r>
              <a:rPr lang="en-US" i="1" dirty="0"/>
              <a:t>	</a:t>
            </a:r>
            <a:r>
              <a:rPr lang="en-US" i="1" dirty="0" smtClean="0"/>
              <a:t>					Thank you!</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416515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 MARC</a:t>
            </a:r>
            <a:r>
              <a:rPr lang="en-US" dirty="0" smtClean="0">
                <a:solidFill>
                  <a:srgbClr val="FF0000"/>
                </a:solidFill>
              </a:rPr>
              <a:t> </a:t>
            </a:r>
            <a:r>
              <a:rPr lang="en-US" dirty="0" smtClean="0"/>
              <a:t>record is a </a:t>
            </a:r>
            <a:r>
              <a:rPr lang="en-US" dirty="0" err="1" smtClean="0">
                <a:solidFill>
                  <a:srgbClr val="FF0000"/>
                </a:solidFill>
              </a:rPr>
              <a:t>MA</a:t>
            </a:r>
            <a:r>
              <a:rPr lang="en-US" dirty="0" err="1" smtClean="0"/>
              <a:t>chine-</a:t>
            </a:r>
            <a:r>
              <a:rPr lang="en-US" dirty="0" err="1" smtClean="0">
                <a:solidFill>
                  <a:srgbClr val="FF0000"/>
                </a:solidFill>
              </a:rPr>
              <a:t>R</a:t>
            </a:r>
            <a:r>
              <a:rPr lang="en-US" dirty="0" err="1" smtClean="0"/>
              <a:t>eadable</a:t>
            </a:r>
            <a:r>
              <a:rPr lang="en-US" dirty="0" smtClean="0"/>
              <a:t> </a:t>
            </a:r>
            <a:r>
              <a:rPr lang="en-US" dirty="0" smtClean="0">
                <a:solidFill>
                  <a:srgbClr val="FF0000"/>
                </a:solidFill>
              </a:rPr>
              <a:t>C</a:t>
            </a:r>
            <a:r>
              <a:rPr lang="en-US" dirty="0" smtClean="0"/>
              <a:t>ataloging record.</a:t>
            </a:r>
          </a:p>
          <a:p>
            <a:pPr marL="0" indent="0">
              <a:buNone/>
            </a:pPr>
            <a:r>
              <a:rPr lang="en-US" dirty="0" smtClean="0">
                <a:solidFill>
                  <a:srgbClr val="FF0000"/>
                </a:solidFill>
              </a:rPr>
              <a:t>Machine-readable </a:t>
            </a:r>
            <a:r>
              <a:rPr lang="en-US" dirty="0" smtClean="0"/>
              <a:t>means that one particular type of machine, a computer can read and interpret the data in the record.</a:t>
            </a:r>
            <a:endParaRPr lang="en-US" dirty="0" smtClean="0">
              <a:solidFill>
                <a:srgbClr val="FF0000"/>
              </a:solidFill>
            </a:endParaRPr>
          </a:p>
          <a:p>
            <a:pPr marL="0" indent="0">
              <a:buNone/>
            </a:pPr>
            <a:endParaRPr lang="en-US" dirty="0"/>
          </a:p>
          <a:p>
            <a:pPr marL="0" indent="0">
              <a:buNone/>
            </a:pPr>
            <a:r>
              <a:rPr lang="en-US" dirty="0" smtClean="0"/>
              <a:t>  </a:t>
            </a:r>
            <a:endParaRPr lang="en-US" dirty="0">
              <a:solidFill>
                <a:srgbClr val="FF0000"/>
              </a:solidFill>
            </a:endParaRPr>
          </a:p>
          <a:p>
            <a:pPr marL="457200" lvl="1" indent="0">
              <a:buNone/>
            </a:pPr>
            <a:r>
              <a:rPr lang="en-US" dirty="0" smtClean="0">
                <a:solidFill>
                  <a:srgbClr val="FF0000"/>
                </a:solidFill>
              </a:rPr>
              <a:t>	</a:t>
            </a:r>
            <a:r>
              <a:rPr lang="en-US" sz="2000" dirty="0" smtClean="0">
                <a:solidFill>
                  <a:srgbClr val="FF0000"/>
                </a:solidFill>
              </a:rPr>
              <a:t>		</a:t>
            </a:r>
            <a:endParaRPr lang="en-US" sz="2000" dirty="0" smtClean="0"/>
          </a:p>
        </p:txBody>
      </p:sp>
    </p:spTree>
    <p:extLst>
      <p:ext uri="{BB962C8B-B14F-4D97-AF65-F5344CB8AC3E}">
        <p14:creationId xmlns:p14="http://schemas.microsoft.com/office/powerpoint/2010/main" val="155111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MARC records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Cataloging records come in three types:</a:t>
            </a:r>
          </a:p>
          <a:p>
            <a:r>
              <a:rPr lang="en-US" dirty="0" smtClean="0"/>
              <a:t>Bibliographic</a:t>
            </a:r>
          </a:p>
          <a:p>
            <a:r>
              <a:rPr lang="en-US" dirty="0" smtClean="0"/>
              <a:t>Authority</a:t>
            </a:r>
          </a:p>
          <a:p>
            <a:r>
              <a:rPr lang="en-US" dirty="0" smtClean="0">
                <a:solidFill>
                  <a:srgbClr val="FF0000"/>
                </a:solidFill>
              </a:rPr>
              <a:t>Holdings</a:t>
            </a:r>
          </a:p>
          <a:p>
            <a:pPr marL="0" indent="0">
              <a:buNone/>
            </a:pPr>
            <a:endParaRPr lang="en-US" dirty="0"/>
          </a:p>
          <a:p>
            <a:pPr marL="0" indent="0">
              <a:buNone/>
            </a:pPr>
            <a:r>
              <a:rPr lang="en-US" dirty="0" smtClean="0"/>
              <a:t>  </a:t>
            </a:r>
            <a:endParaRPr lang="en-US" dirty="0">
              <a:solidFill>
                <a:srgbClr val="FF0000"/>
              </a:solidFill>
            </a:endParaRPr>
          </a:p>
          <a:p>
            <a:pPr marL="457200" lvl="1" indent="0">
              <a:buNone/>
            </a:pPr>
            <a:r>
              <a:rPr lang="en-US" dirty="0" smtClean="0">
                <a:solidFill>
                  <a:srgbClr val="FF0000"/>
                </a:solidFill>
              </a:rPr>
              <a:t>	</a:t>
            </a:r>
            <a:r>
              <a:rPr lang="en-US" sz="2000" dirty="0" smtClean="0">
                <a:solidFill>
                  <a:srgbClr val="FF0000"/>
                </a:solidFill>
              </a:rPr>
              <a:t>		</a:t>
            </a:r>
            <a:endParaRPr lang="en-US" sz="2000" dirty="0" smtClean="0"/>
          </a:p>
        </p:txBody>
      </p:sp>
    </p:spTree>
    <p:extLst>
      <p:ext uri="{BB962C8B-B14F-4D97-AF65-F5344CB8AC3E}">
        <p14:creationId xmlns:p14="http://schemas.microsoft.com/office/powerpoint/2010/main" val="1288284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Holdings Records (MFHD)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Holdings records are dependent on the associated bibliographic record, and must be linked to it or the holdings information must be embedded in the bibliographic record.</a:t>
            </a:r>
          </a:p>
          <a:p>
            <a:pPr marL="0" indent="0">
              <a:buNone/>
            </a:pPr>
            <a:endParaRPr lang="en-US" dirty="0">
              <a:solidFill>
                <a:srgbClr val="FF0000"/>
              </a:solidFill>
            </a:endParaRPr>
          </a:p>
          <a:p>
            <a:pPr marL="0" indent="0">
              <a:buNone/>
            </a:pPr>
            <a:endParaRPr lang="en-US" dirty="0" smtClean="0">
              <a:solidFill>
                <a:srgbClr val="FF0000"/>
              </a:solidFill>
            </a:endParaRPr>
          </a:p>
          <a:p>
            <a:pPr marL="0" indent="0">
              <a:buNone/>
            </a:pPr>
            <a:endParaRPr lang="en-US" dirty="0"/>
          </a:p>
          <a:p>
            <a:pPr marL="0" indent="0">
              <a:buNone/>
            </a:pPr>
            <a:r>
              <a:rPr lang="en-US" dirty="0" smtClean="0"/>
              <a:t>  </a:t>
            </a:r>
            <a:endParaRPr lang="en-US" dirty="0">
              <a:solidFill>
                <a:srgbClr val="FF0000"/>
              </a:solidFill>
            </a:endParaRPr>
          </a:p>
          <a:p>
            <a:pPr marL="457200" lvl="1" indent="0">
              <a:buNone/>
            </a:pPr>
            <a:r>
              <a:rPr lang="en-US" dirty="0" smtClean="0">
                <a:solidFill>
                  <a:srgbClr val="FF0000"/>
                </a:solidFill>
              </a:rPr>
              <a:t>	</a:t>
            </a:r>
            <a:r>
              <a:rPr lang="en-US" sz="2000" dirty="0" smtClean="0">
                <a:solidFill>
                  <a:srgbClr val="FF0000"/>
                </a:solidFill>
              </a:rPr>
              <a:t>		</a:t>
            </a:r>
            <a:endParaRPr lang="en-US" sz="2000" dirty="0" smtClean="0"/>
          </a:p>
        </p:txBody>
      </p:sp>
    </p:spTree>
    <p:extLst>
      <p:ext uri="{BB962C8B-B14F-4D97-AF65-F5344CB8AC3E}">
        <p14:creationId xmlns:p14="http://schemas.microsoft.com/office/powerpoint/2010/main" val="2235413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 Holdings records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Carrier for holdings information for three types of bibliographic items:</a:t>
            </a:r>
          </a:p>
          <a:p>
            <a:r>
              <a:rPr lang="en-US" dirty="0" smtClean="0"/>
              <a:t>Single part item</a:t>
            </a:r>
          </a:p>
          <a:p>
            <a:r>
              <a:rPr lang="en-US" dirty="0" smtClean="0"/>
              <a:t>Multipart item</a:t>
            </a:r>
          </a:p>
          <a:p>
            <a:r>
              <a:rPr lang="en-US" dirty="0" smtClean="0"/>
              <a:t>Serial item</a:t>
            </a:r>
          </a:p>
          <a:p>
            <a:endParaRPr lang="en-US" dirty="0" smtClean="0"/>
          </a:p>
          <a:p>
            <a:pPr marL="0" indent="0">
              <a:buNone/>
            </a:pPr>
            <a:endParaRPr lang="en-US" dirty="0"/>
          </a:p>
          <a:p>
            <a:pPr marL="0" indent="0">
              <a:buNone/>
            </a:pPr>
            <a:r>
              <a:rPr lang="en-US" dirty="0" smtClean="0"/>
              <a:t>  </a:t>
            </a:r>
            <a:endParaRPr lang="en-US" dirty="0">
              <a:solidFill>
                <a:srgbClr val="FF0000"/>
              </a:solidFill>
            </a:endParaRPr>
          </a:p>
          <a:p>
            <a:pPr marL="457200" lvl="1" indent="0">
              <a:buNone/>
            </a:pPr>
            <a:r>
              <a:rPr lang="en-US" dirty="0" smtClean="0">
                <a:solidFill>
                  <a:srgbClr val="FF0000"/>
                </a:solidFill>
              </a:rPr>
              <a:t>	</a:t>
            </a:r>
            <a:r>
              <a:rPr lang="en-US" sz="2000" dirty="0" smtClean="0">
                <a:solidFill>
                  <a:srgbClr val="FF0000"/>
                </a:solidFill>
              </a:rPr>
              <a:t>		</a:t>
            </a:r>
            <a:endParaRPr lang="en-US" sz="2000" dirty="0" smtClean="0"/>
          </a:p>
        </p:txBody>
      </p:sp>
    </p:spTree>
    <p:extLst>
      <p:ext uri="{BB962C8B-B14F-4D97-AF65-F5344CB8AC3E}">
        <p14:creationId xmlns:p14="http://schemas.microsoft.com/office/powerpoint/2010/main" val="3490726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5"/>
            <a:ext cx="7886700" cy="1249491"/>
          </a:xfrm>
        </p:spPr>
        <p:txBody>
          <a:bodyPr/>
          <a:lstStyle/>
          <a:p>
            <a:r>
              <a:rPr lang="en-US" dirty="0" smtClean="0"/>
              <a:t>Single part item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60226" y="1825625"/>
            <a:ext cx="6023547" cy="4351338"/>
          </a:xfrm>
          <a:ln>
            <a:solidFill>
              <a:schemeClr val="tx1"/>
            </a:solidFill>
          </a:ln>
        </p:spPr>
      </p:pic>
      <p:sp>
        <p:nvSpPr>
          <p:cNvPr id="5" name="TextBox 4"/>
          <p:cNvSpPr txBox="1"/>
          <p:nvPr/>
        </p:nvSpPr>
        <p:spPr>
          <a:xfrm>
            <a:off x="1560225" y="1825625"/>
            <a:ext cx="6023548" cy="2787564"/>
          </a:xfrm>
          <a:prstGeom prst="rect">
            <a:avLst/>
          </a:prstGeom>
          <a:noFill/>
          <a:ln w="38100">
            <a:solidFill>
              <a:srgbClr val="FF0066"/>
            </a:solidFill>
          </a:ln>
        </p:spPr>
        <p:txBody>
          <a:bodyPr wrap="square" rtlCol="0">
            <a:spAutoFit/>
          </a:bodyPr>
          <a:lstStyle/>
          <a:p>
            <a:endParaRPr lang="en-US" dirty="0"/>
          </a:p>
        </p:txBody>
      </p:sp>
      <p:sp>
        <p:nvSpPr>
          <p:cNvPr id="6" name="TextBox 5"/>
          <p:cNvSpPr txBox="1"/>
          <p:nvPr/>
        </p:nvSpPr>
        <p:spPr>
          <a:xfrm>
            <a:off x="1560225" y="4712042"/>
            <a:ext cx="6023548" cy="1464921"/>
          </a:xfrm>
          <a:prstGeom prst="rect">
            <a:avLst/>
          </a:prstGeom>
          <a:noFill/>
          <a:ln w="38100">
            <a:solidFill>
              <a:schemeClr val="accent1">
                <a:lumMod val="75000"/>
              </a:schemeClr>
            </a:solidFill>
          </a:ln>
        </p:spPr>
        <p:txBody>
          <a:bodyPr wrap="square" rtlCol="0">
            <a:spAutoFit/>
          </a:bodyPr>
          <a:lstStyle/>
          <a:p>
            <a:endParaRPr lang="en-US" dirty="0"/>
          </a:p>
        </p:txBody>
      </p:sp>
      <p:sp>
        <p:nvSpPr>
          <p:cNvPr id="3" name="TextBox 2"/>
          <p:cNvSpPr txBox="1"/>
          <p:nvPr/>
        </p:nvSpPr>
        <p:spPr>
          <a:xfrm>
            <a:off x="279380" y="2840163"/>
            <a:ext cx="1071625" cy="646331"/>
          </a:xfrm>
          <a:prstGeom prst="rect">
            <a:avLst/>
          </a:prstGeom>
          <a:noFill/>
          <a:ln w="28575">
            <a:solidFill>
              <a:srgbClr val="FF0066"/>
            </a:solidFill>
          </a:ln>
        </p:spPr>
        <p:txBody>
          <a:bodyPr wrap="square" rtlCol="0">
            <a:spAutoFit/>
          </a:bodyPr>
          <a:lstStyle/>
          <a:p>
            <a:r>
              <a:rPr lang="en-US" dirty="0" smtClean="0"/>
              <a:t>From bib record</a:t>
            </a:r>
            <a:endParaRPr lang="en-US" dirty="0"/>
          </a:p>
        </p:txBody>
      </p:sp>
      <p:sp>
        <p:nvSpPr>
          <p:cNvPr id="8" name="TextBox 7"/>
          <p:cNvSpPr txBox="1"/>
          <p:nvPr/>
        </p:nvSpPr>
        <p:spPr>
          <a:xfrm>
            <a:off x="298255" y="4992130"/>
            <a:ext cx="1052750" cy="923330"/>
          </a:xfrm>
          <a:prstGeom prst="rect">
            <a:avLst/>
          </a:prstGeom>
          <a:noFill/>
          <a:ln w="28575">
            <a:solidFill>
              <a:srgbClr val="0070C0"/>
            </a:solidFill>
          </a:ln>
        </p:spPr>
        <p:txBody>
          <a:bodyPr wrap="square" rtlCol="0">
            <a:spAutoFit/>
          </a:bodyPr>
          <a:lstStyle/>
          <a:p>
            <a:r>
              <a:rPr lang="en-US" dirty="0" smtClean="0"/>
              <a:t>From holdings record</a:t>
            </a:r>
            <a:endParaRPr lang="en-US" dirty="0"/>
          </a:p>
        </p:txBody>
      </p:sp>
    </p:spTree>
    <p:extLst>
      <p:ext uri="{BB962C8B-B14F-4D97-AF65-F5344CB8AC3E}">
        <p14:creationId xmlns:p14="http://schemas.microsoft.com/office/powerpoint/2010/main" val="71412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10178</TotalTime>
  <Words>2890</Words>
  <Application>Microsoft Office PowerPoint</Application>
  <PresentationFormat>On-screen Show (4:3)</PresentationFormat>
  <Paragraphs>348</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Vrinda</vt:lpstr>
      <vt:lpstr>Wingdings</vt:lpstr>
      <vt:lpstr>Office Theme</vt:lpstr>
      <vt:lpstr>MARC Holdings Format</vt:lpstr>
      <vt:lpstr>PowerPoint Presentation</vt:lpstr>
      <vt:lpstr>Goals</vt:lpstr>
      <vt:lpstr>Why use standards?</vt:lpstr>
      <vt:lpstr>Definition</vt:lpstr>
      <vt:lpstr>Types of MARC records</vt:lpstr>
      <vt:lpstr>MARC Holdings Records (MFHD)</vt:lpstr>
      <vt:lpstr>MARC Holdings records</vt:lpstr>
      <vt:lpstr>Single part item</vt:lpstr>
      <vt:lpstr>Single part item</vt:lpstr>
      <vt:lpstr>Multipart item</vt:lpstr>
      <vt:lpstr>Multipart item</vt:lpstr>
      <vt:lpstr>Serial item</vt:lpstr>
      <vt:lpstr>Serial item</vt:lpstr>
      <vt:lpstr>MARC Holdings records</vt:lpstr>
      <vt:lpstr>Components of the MARC Holdings Record</vt:lpstr>
      <vt:lpstr>Components of the MARC Holdings Record (MFHD)</vt:lpstr>
      <vt:lpstr>Single part item - Leader</vt:lpstr>
      <vt:lpstr>Multipart item</vt:lpstr>
      <vt:lpstr>Serial item - Leader</vt:lpstr>
      <vt:lpstr>Components of the MARC Holdings Record (MFHD)</vt:lpstr>
      <vt:lpstr>Single part item – Variable control fields</vt:lpstr>
      <vt:lpstr>Single part item – Variable control fields - 008</vt:lpstr>
      <vt:lpstr>Multipart item - Variable control fields</vt:lpstr>
      <vt:lpstr>Multipart item - Variable control fields - 008</vt:lpstr>
      <vt:lpstr>Serial item – Variable control fields </vt:lpstr>
      <vt:lpstr>Serial item – Variable control fields - 008</vt:lpstr>
      <vt:lpstr>Components of the MARC Holdings Record</vt:lpstr>
      <vt:lpstr>852 – Location - Single part item</vt:lpstr>
      <vt:lpstr>852 – Location - Multipart item</vt:lpstr>
      <vt:lpstr>852 – Location -Serial item</vt:lpstr>
      <vt:lpstr>856 – Electronic Location and Access – Single item</vt:lpstr>
      <vt:lpstr>856 – Electronic Location and Access – Single item</vt:lpstr>
      <vt:lpstr>853 – Captions and patterns - Multipart item</vt:lpstr>
      <vt:lpstr>863 – Enumeration and chronology - Multipart item</vt:lpstr>
      <vt:lpstr>866 – Textual Holdings – General Information</vt:lpstr>
      <vt:lpstr>Multipart holding</vt:lpstr>
      <vt:lpstr>Serials holding</vt:lpstr>
      <vt:lpstr>For more information</vt:lpstr>
      <vt:lpstr>For more information</vt:lpstr>
      <vt:lpstr>Q&amp;A Session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 for Non-Catalogers</dc:title>
  <dc:creator>Mendes, Luiz H</dc:creator>
  <cp:lastModifiedBy>Mendes, Luiz H</cp:lastModifiedBy>
  <cp:revision>162</cp:revision>
  <cp:lastPrinted>2016-06-13T18:21:57Z</cp:lastPrinted>
  <dcterms:created xsi:type="dcterms:W3CDTF">2016-05-16T22:32:38Z</dcterms:created>
  <dcterms:modified xsi:type="dcterms:W3CDTF">2016-06-30T22:47:12Z</dcterms:modified>
</cp:coreProperties>
</file>