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7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3BE056-EDEB-4644-BC1F-F53E41F9B320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5A6B9C4-1A9F-4C61-86B2-48A83F755628}">
      <dgm:prSet/>
      <dgm:spPr/>
      <dgm:t>
        <a:bodyPr/>
        <a:lstStyle/>
        <a:p>
          <a:pPr rtl="0"/>
          <a:r>
            <a:rPr lang="en-US" b="0" dirty="0" smtClean="0"/>
            <a:t>Sierra	</a:t>
          </a:r>
          <a:endParaRPr lang="en-US" dirty="0"/>
        </a:p>
      </dgm:t>
    </dgm:pt>
    <dgm:pt modelId="{73CF06D7-A802-4808-9989-62FA90FC334B}" type="parTrans" cxnId="{E4E5CAAE-B094-448E-A94B-77D8DE03652F}">
      <dgm:prSet/>
      <dgm:spPr/>
      <dgm:t>
        <a:bodyPr/>
        <a:lstStyle/>
        <a:p>
          <a:endParaRPr lang="en-US"/>
        </a:p>
      </dgm:t>
    </dgm:pt>
    <dgm:pt modelId="{EA5AA357-52A2-4BAB-9044-C42E2BAAC44E}" type="sibTrans" cxnId="{E4E5CAAE-B094-448E-A94B-77D8DE03652F}">
      <dgm:prSet/>
      <dgm:spPr/>
      <dgm:t>
        <a:bodyPr/>
        <a:lstStyle/>
        <a:p>
          <a:endParaRPr lang="en-US"/>
        </a:p>
      </dgm:t>
    </dgm:pt>
    <dgm:pt modelId="{38CDA4ED-81CA-41C9-848A-122ECB399DC7}" type="pres">
      <dgm:prSet presAssocID="{613BE056-EDEB-4644-BC1F-F53E41F9B320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CC50BC1-CD6B-4A88-B2F2-FD2FF19C41E9}" type="pres">
      <dgm:prSet presAssocID="{75A6B9C4-1A9F-4C61-86B2-48A83F755628}" presName="composite" presStyleCnt="0"/>
      <dgm:spPr/>
    </dgm:pt>
    <dgm:pt modelId="{BA0C71A7-537F-4042-8D58-0D5BDE5C8C50}" type="pres">
      <dgm:prSet presAssocID="{75A6B9C4-1A9F-4C61-86B2-48A83F755628}" presName="imgShp" presStyleLbl="fgImgPlace1" presStyleIdx="0" presStyleCnt="1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ED92FCDD-4B24-447E-A86E-1308FCAB62A6}" type="pres">
      <dgm:prSet presAssocID="{75A6B9C4-1A9F-4C61-86B2-48A83F755628}" presName="tx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9DD7307-FF93-4678-AC7E-9E5D43124EA3}" type="presOf" srcId="{75A6B9C4-1A9F-4C61-86B2-48A83F755628}" destId="{ED92FCDD-4B24-447E-A86E-1308FCAB62A6}" srcOrd="0" destOrd="0" presId="urn:microsoft.com/office/officeart/2005/8/layout/vList3"/>
    <dgm:cxn modelId="{E4E5CAAE-B094-448E-A94B-77D8DE03652F}" srcId="{613BE056-EDEB-4644-BC1F-F53E41F9B320}" destId="{75A6B9C4-1A9F-4C61-86B2-48A83F755628}" srcOrd="0" destOrd="0" parTransId="{73CF06D7-A802-4808-9989-62FA90FC334B}" sibTransId="{EA5AA357-52A2-4BAB-9044-C42E2BAAC44E}"/>
    <dgm:cxn modelId="{F01C6384-B24F-4D1D-ADC0-3FFEA738BB5C}" type="presOf" srcId="{613BE056-EDEB-4644-BC1F-F53E41F9B320}" destId="{38CDA4ED-81CA-41C9-848A-122ECB399DC7}" srcOrd="0" destOrd="0" presId="urn:microsoft.com/office/officeart/2005/8/layout/vList3"/>
    <dgm:cxn modelId="{A0C0BA51-6342-4F36-8A03-EAFFDB8838E5}" type="presParOf" srcId="{38CDA4ED-81CA-41C9-848A-122ECB399DC7}" destId="{1CC50BC1-CD6B-4A88-B2F2-FD2FF19C41E9}" srcOrd="0" destOrd="0" presId="urn:microsoft.com/office/officeart/2005/8/layout/vList3"/>
    <dgm:cxn modelId="{7617F71E-A702-4F44-B76F-236F165FAE1F}" type="presParOf" srcId="{1CC50BC1-CD6B-4A88-B2F2-FD2FF19C41E9}" destId="{BA0C71A7-537F-4042-8D58-0D5BDE5C8C50}" srcOrd="0" destOrd="0" presId="urn:microsoft.com/office/officeart/2005/8/layout/vList3"/>
    <dgm:cxn modelId="{86B426AD-FC79-489C-B68B-D0C295CC1AB9}" type="presParOf" srcId="{1CC50BC1-CD6B-4A88-B2F2-FD2FF19C41E9}" destId="{ED92FCDD-4B24-447E-A86E-1308FCAB62A6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7DC2F94-EB6F-4A22-8C82-C15C0D15C1D2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3634531-D81B-441D-98CB-82A5BDDE4860}">
      <dgm:prSet/>
      <dgm:spPr/>
      <dgm:t>
        <a:bodyPr/>
        <a:lstStyle/>
        <a:p>
          <a:pPr rtl="0"/>
          <a:r>
            <a:rPr lang="en-US" b="0" dirty="0" smtClean="0"/>
            <a:t>Alma	</a:t>
          </a:r>
          <a:endParaRPr lang="en-US" dirty="0"/>
        </a:p>
      </dgm:t>
    </dgm:pt>
    <dgm:pt modelId="{61444524-CB1F-4F7D-8ED7-86EE634702F4}" type="parTrans" cxnId="{69354044-6AE8-4E25-B146-FC0237271FFF}">
      <dgm:prSet/>
      <dgm:spPr/>
      <dgm:t>
        <a:bodyPr/>
        <a:lstStyle/>
        <a:p>
          <a:endParaRPr lang="en-US"/>
        </a:p>
      </dgm:t>
    </dgm:pt>
    <dgm:pt modelId="{AC5B98B8-F2B5-4D86-981A-A4BE4272FE44}" type="sibTrans" cxnId="{69354044-6AE8-4E25-B146-FC0237271FFF}">
      <dgm:prSet/>
      <dgm:spPr/>
      <dgm:t>
        <a:bodyPr/>
        <a:lstStyle/>
        <a:p>
          <a:endParaRPr lang="en-US"/>
        </a:p>
      </dgm:t>
    </dgm:pt>
    <dgm:pt modelId="{E38EC1E4-B78B-4F82-97FB-078C8EBFC67B}" type="pres">
      <dgm:prSet presAssocID="{B7DC2F94-EB6F-4A22-8C82-C15C0D15C1D2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5B347B6-8B1F-4CF4-BA33-496D47A8D25C}" type="pres">
      <dgm:prSet presAssocID="{73634531-D81B-441D-98CB-82A5BDDE4860}" presName="composite" presStyleCnt="0"/>
      <dgm:spPr/>
    </dgm:pt>
    <dgm:pt modelId="{19D0CBE0-F603-415B-84B5-9023A3120980}" type="pres">
      <dgm:prSet presAssocID="{73634531-D81B-441D-98CB-82A5BDDE4860}" presName="imgShp" presStyleLbl="fgImgPlace1" presStyleIdx="0" presStyleCnt="1" custScaleX="146962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</dgm:spPr>
      <dgm:t>
        <a:bodyPr/>
        <a:lstStyle/>
        <a:p>
          <a:endParaRPr lang="en-US"/>
        </a:p>
      </dgm:t>
    </dgm:pt>
    <dgm:pt modelId="{AEA4A477-EDA9-4710-8A4D-358339BECE12}" type="pres">
      <dgm:prSet presAssocID="{73634531-D81B-441D-98CB-82A5BDDE4860}" presName="tx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9354044-6AE8-4E25-B146-FC0237271FFF}" srcId="{B7DC2F94-EB6F-4A22-8C82-C15C0D15C1D2}" destId="{73634531-D81B-441D-98CB-82A5BDDE4860}" srcOrd="0" destOrd="0" parTransId="{61444524-CB1F-4F7D-8ED7-86EE634702F4}" sibTransId="{AC5B98B8-F2B5-4D86-981A-A4BE4272FE44}"/>
    <dgm:cxn modelId="{A5D4AC54-0037-424B-8E4A-E6A544437915}" type="presOf" srcId="{B7DC2F94-EB6F-4A22-8C82-C15C0D15C1D2}" destId="{E38EC1E4-B78B-4F82-97FB-078C8EBFC67B}" srcOrd="0" destOrd="0" presId="urn:microsoft.com/office/officeart/2005/8/layout/vList3"/>
    <dgm:cxn modelId="{A1C28643-C4E0-4010-8066-3AEB642028A2}" type="presOf" srcId="{73634531-D81B-441D-98CB-82A5BDDE4860}" destId="{AEA4A477-EDA9-4710-8A4D-358339BECE12}" srcOrd="0" destOrd="0" presId="urn:microsoft.com/office/officeart/2005/8/layout/vList3"/>
    <dgm:cxn modelId="{6DF545F8-0537-49B6-91FE-A8DD80796A5E}" type="presParOf" srcId="{E38EC1E4-B78B-4F82-97FB-078C8EBFC67B}" destId="{15B347B6-8B1F-4CF4-BA33-496D47A8D25C}" srcOrd="0" destOrd="0" presId="urn:microsoft.com/office/officeart/2005/8/layout/vList3"/>
    <dgm:cxn modelId="{876DDC2E-4A91-4009-A044-A950125C4ED3}" type="presParOf" srcId="{15B347B6-8B1F-4CF4-BA33-496D47A8D25C}" destId="{19D0CBE0-F603-415B-84B5-9023A3120980}" srcOrd="0" destOrd="0" presId="urn:microsoft.com/office/officeart/2005/8/layout/vList3"/>
    <dgm:cxn modelId="{FB19F3A8-3FAB-4A61-89A7-50E5EA6D63DC}" type="presParOf" srcId="{15B347B6-8B1F-4CF4-BA33-496D47A8D25C}" destId="{AEA4A477-EDA9-4710-8A4D-358339BECE12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13BE056-EDEB-4644-BC1F-F53E41F9B320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5A6B9C4-1A9F-4C61-86B2-48A83F755628}">
      <dgm:prSet/>
      <dgm:spPr/>
      <dgm:t>
        <a:bodyPr/>
        <a:lstStyle/>
        <a:p>
          <a:pPr rtl="0"/>
          <a:r>
            <a:rPr lang="en-US" b="0" dirty="0" smtClean="0"/>
            <a:t>Sierra	</a:t>
          </a:r>
          <a:endParaRPr lang="en-US" dirty="0"/>
        </a:p>
      </dgm:t>
    </dgm:pt>
    <dgm:pt modelId="{73CF06D7-A802-4808-9989-62FA90FC334B}" type="parTrans" cxnId="{E4E5CAAE-B094-448E-A94B-77D8DE03652F}">
      <dgm:prSet/>
      <dgm:spPr/>
      <dgm:t>
        <a:bodyPr/>
        <a:lstStyle/>
        <a:p>
          <a:endParaRPr lang="en-US"/>
        </a:p>
      </dgm:t>
    </dgm:pt>
    <dgm:pt modelId="{EA5AA357-52A2-4BAB-9044-C42E2BAAC44E}" type="sibTrans" cxnId="{E4E5CAAE-B094-448E-A94B-77D8DE03652F}">
      <dgm:prSet/>
      <dgm:spPr/>
      <dgm:t>
        <a:bodyPr/>
        <a:lstStyle/>
        <a:p>
          <a:endParaRPr lang="en-US"/>
        </a:p>
      </dgm:t>
    </dgm:pt>
    <dgm:pt modelId="{38CDA4ED-81CA-41C9-848A-122ECB399DC7}" type="pres">
      <dgm:prSet presAssocID="{613BE056-EDEB-4644-BC1F-F53E41F9B320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CC50BC1-CD6B-4A88-B2F2-FD2FF19C41E9}" type="pres">
      <dgm:prSet presAssocID="{75A6B9C4-1A9F-4C61-86B2-48A83F755628}" presName="composite" presStyleCnt="0"/>
      <dgm:spPr/>
    </dgm:pt>
    <dgm:pt modelId="{BA0C71A7-537F-4042-8D58-0D5BDE5C8C50}" type="pres">
      <dgm:prSet presAssocID="{75A6B9C4-1A9F-4C61-86B2-48A83F755628}" presName="imgShp" presStyleLbl="fgImgPlace1" presStyleIdx="0" presStyleCnt="1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ED92FCDD-4B24-447E-A86E-1308FCAB62A6}" type="pres">
      <dgm:prSet presAssocID="{75A6B9C4-1A9F-4C61-86B2-48A83F755628}" presName="tx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9DD7307-FF93-4678-AC7E-9E5D43124EA3}" type="presOf" srcId="{75A6B9C4-1A9F-4C61-86B2-48A83F755628}" destId="{ED92FCDD-4B24-447E-A86E-1308FCAB62A6}" srcOrd="0" destOrd="0" presId="urn:microsoft.com/office/officeart/2005/8/layout/vList3"/>
    <dgm:cxn modelId="{E4E5CAAE-B094-448E-A94B-77D8DE03652F}" srcId="{613BE056-EDEB-4644-BC1F-F53E41F9B320}" destId="{75A6B9C4-1A9F-4C61-86B2-48A83F755628}" srcOrd="0" destOrd="0" parTransId="{73CF06D7-A802-4808-9989-62FA90FC334B}" sibTransId="{EA5AA357-52A2-4BAB-9044-C42E2BAAC44E}"/>
    <dgm:cxn modelId="{F01C6384-B24F-4D1D-ADC0-3FFEA738BB5C}" type="presOf" srcId="{613BE056-EDEB-4644-BC1F-F53E41F9B320}" destId="{38CDA4ED-81CA-41C9-848A-122ECB399DC7}" srcOrd="0" destOrd="0" presId="urn:microsoft.com/office/officeart/2005/8/layout/vList3"/>
    <dgm:cxn modelId="{A0C0BA51-6342-4F36-8A03-EAFFDB8838E5}" type="presParOf" srcId="{38CDA4ED-81CA-41C9-848A-122ECB399DC7}" destId="{1CC50BC1-CD6B-4A88-B2F2-FD2FF19C41E9}" srcOrd="0" destOrd="0" presId="urn:microsoft.com/office/officeart/2005/8/layout/vList3"/>
    <dgm:cxn modelId="{7617F71E-A702-4F44-B76F-236F165FAE1F}" type="presParOf" srcId="{1CC50BC1-CD6B-4A88-B2F2-FD2FF19C41E9}" destId="{BA0C71A7-537F-4042-8D58-0D5BDE5C8C50}" srcOrd="0" destOrd="0" presId="urn:microsoft.com/office/officeart/2005/8/layout/vList3"/>
    <dgm:cxn modelId="{86B426AD-FC79-489C-B68B-D0C295CC1AB9}" type="presParOf" srcId="{1CC50BC1-CD6B-4A88-B2F2-FD2FF19C41E9}" destId="{ED92FCDD-4B24-447E-A86E-1308FCAB62A6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7DC2F94-EB6F-4A22-8C82-C15C0D15C1D2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3634531-D81B-441D-98CB-82A5BDDE4860}">
      <dgm:prSet/>
      <dgm:spPr/>
      <dgm:t>
        <a:bodyPr/>
        <a:lstStyle/>
        <a:p>
          <a:pPr rtl="0"/>
          <a:r>
            <a:rPr lang="en-US" b="0" dirty="0" smtClean="0"/>
            <a:t>Alma	</a:t>
          </a:r>
          <a:endParaRPr lang="en-US" dirty="0"/>
        </a:p>
      </dgm:t>
    </dgm:pt>
    <dgm:pt modelId="{61444524-CB1F-4F7D-8ED7-86EE634702F4}" type="parTrans" cxnId="{69354044-6AE8-4E25-B146-FC0237271FFF}">
      <dgm:prSet/>
      <dgm:spPr/>
      <dgm:t>
        <a:bodyPr/>
        <a:lstStyle/>
        <a:p>
          <a:endParaRPr lang="en-US"/>
        </a:p>
      </dgm:t>
    </dgm:pt>
    <dgm:pt modelId="{AC5B98B8-F2B5-4D86-981A-A4BE4272FE44}" type="sibTrans" cxnId="{69354044-6AE8-4E25-B146-FC0237271FFF}">
      <dgm:prSet/>
      <dgm:spPr/>
      <dgm:t>
        <a:bodyPr/>
        <a:lstStyle/>
        <a:p>
          <a:endParaRPr lang="en-US"/>
        </a:p>
      </dgm:t>
    </dgm:pt>
    <dgm:pt modelId="{E38EC1E4-B78B-4F82-97FB-078C8EBFC67B}" type="pres">
      <dgm:prSet presAssocID="{B7DC2F94-EB6F-4A22-8C82-C15C0D15C1D2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5B347B6-8B1F-4CF4-BA33-496D47A8D25C}" type="pres">
      <dgm:prSet presAssocID="{73634531-D81B-441D-98CB-82A5BDDE4860}" presName="composite" presStyleCnt="0"/>
      <dgm:spPr/>
    </dgm:pt>
    <dgm:pt modelId="{19D0CBE0-F603-415B-84B5-9023A3120980}" type="pres">
      <dgm:prSet presAssocID="{73634531-D81B-441D-98CB-82A5BDDE4860}" presName="imgShp" presStyleLbl="fgImgPlace1" presStyleIdx="0" presStyleCnt="1" custScaleX="146962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</dgm:spPr>
      <dgm:t>
        <a:bodyPr/>
        <a:lstStyle/>
        <a:p>
          <a:endParaRPr lang="en-US"/>
        </a:p>
      </dgm:t>
    </dgm:pt>
    <dgm:pt modelId="{AEA4A477-EDA9-4710-8A4D-358339BECE12}" type="pres">
      <dgm:prSet presAssocID="{73634531-D81B-441D-98CB-82A5BDDE4860}" presName="txShp" presStyleLbl="node1" presStyleIdx="0" presStyleCnt="1" custLinFactNeighborX="-2000" custLinFactNeighborY="-131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9354044-6AE8-4E25-B146-FC0237271FFF}" srcId="{B7DC2F94-EB6F-4A22-8C82-C15C0D15C1D2}" destId="{73634531-D81B-441D-98CB-82A5BDDE4860}" srcOrd="0" destOrd="0" parTransId="{61444524-CB1F-4F7D-8ED7-86EE634702F4}" sibTransId="{AC5B98B8-F2B5-4D86-981A-A4BE4272FE44}"/>
    <dgm:cxn modelId="{A5D4AC54-0037-424B-8E4A-E6A544437915}" type="presOf" srcId="{B7DC2F94-EB6F-4A22-8C82-C15C0D15C1D2}" destId="{E38EC1E4-B78B-4F82-97FB-078C8EBFC67B}" srcOrd="0" destOrd="0" presId="urn:microsoft.com/office/officeart/2005/8/layout/vList3"/>
    <dgm:cxn modelId="{A1C28643-C4E0-4010-8066-3AEB642028A2}" type="presOf" srcId="{73634531-D81B-441D-98CB-82A5BDDE4860}" destId="{AEA4A477-EDA9-4710-8A4D-358339BECE12}" srcOrd="0" destOrd="0" presId="urn:microsoft.com/office/officeart/2005/8/layout/vList3"/>
    <dgm:cxn modelId="{6DF545F8-0537-49B6-91FE-A8DD80796A5E}" type="presParOf" srcId="{E38EC1E4-B78B-4F82-97FB-078C8EBFC67B}" destId="{15B347B6-8B1F-4CF4-BA33-496D47A8D25C}" srcOrd="0" destOrd="0" presId="urn:microsoft.com/office/officeart/2005/8/layout/vList3"/>
    <dgm:cxn modelId="{876DDC2E-4A91-4009-A044-A950125C4ED3}" type="presParOf" srcId="{15B347B6-8B1F-4CF4-BA33-496D47A8D25C}" destId="{19D0CBE0-F603-415B-84B5-9023A3120980}" srcOrd="0" destOrd="0" presId="urn:microsoft.com/office/officeart/2005/8/layout/vList3"/>
    <dgm:cxn modelId="{FB19F3A8-3FAB-4A61-89A7-50E5EA6D63DC}" type="presParOf" srcId="{15B347B6-8B1F-4CF4-BA33-496D47A8D25C}" destId="{AEA4A477-EDA9-4710-8A4D-358339BECE12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92FCDD-4B24-447E-A86E-1308FCAB62A6}">
      <dsp:nvSpPr>
        <dsp:cNvPr id="0" name=""/>
        <dsp:cNvSpPr/>
      </dsp:nvSpPr>
      <dsp:spPr>
        <a:xfrm rot="10800000">
          <a:off x="845157" y="0"/>
          <a:ext cx="2783439" cy="57626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116" tIns="102870" rIns="192024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b="0" kern="1200" dirty="0" smtClean="0"/>
            <a:t>Sierra	</a:t>
          </a:r>
          <a:endParaRPr lang="en-US" sz="2700" kern="1200" dirty="0"/>
        </a:p>
      </dsp:txBody>
      <dsp:txXfrm rot="10800000">
        <a:off x="989222" y="0"/>
        <a:ext cx="2639374" cy="576262"/>
      </dsp:txXfrm>
    </dsp:sp>
    <dsp:sp modelId="{BA0C71A7-537F-4042-8D58-0D5BDE5C8C50}">
      <dsp:nvSpPr>
        <dsp:cNvPr id="0" name=""/>
        <dsp:cNvSpPr/>
      </dsp:nvSpPr>
      <dsp:spPr>
        <a:xfrm>
          <a:off x="557026" y="0"/>
          <a:ext cx="576262" cy="576262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A4A477-EDA9-4710-8A4D-358339BECE12}">
      <dsp:nvSpPr>
        <dsp:cNvPr id="0" name=""/>
        <dsp:cNvSpPr/>
      </dsp:nvSpPr>
      <dsp:spPr>
        <a:xfrm rot="10800000">
          <a:off x="912812" y="0"/>
          <a:ext cx="2783435" cy="57626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116" tIns="102870" rIns="192024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b="0" kern="1200" dirty="0" smtClean="0"/>
            <a:t>Alma	</a:t>
          </a:r>
          <a:endParaRPr lang="en-US" sz="2700" kern="1200" dirty="0"/>
        </a:p>
      </dsp:txBody>
      <dsp:txXfrm rot="10800000">
        <a:off x="1056877" y="0"/>
        <a:ext cx="2639370" cy="576262"/>
      </dsp:txXfrm>
    </dsp:sp>
    <dsp:sp modelId="{19D0CBE0-F603-415B-84B5-9023A3120980}">
      <dsp:nvSpPr>
        <dsp:cNvPr id="0" name=""/>
        <dsp:cNvSpPr/>
      </dsp:nvSpPr>
      <dsp:spPr>
        <a:xfrm>
          <a:off x="489369" y="0"/>
          <a:ext cx="846886" cy="576262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92FCDD-4B24-447E-A86E-1308FCAB62A6}">
      <dsp:nvSpPr>
        <dsp:cNvPr id="0" name=""/>
        <dsp:cNvSpPr/>
      </dsp:nvSpPr>
      <dsp:spPr>
        <a:xfrm rot="10800000">
          <a:off x="845157" y="0"/>
          <a:ext cx="2783439" cy="57626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116" tIns="102870" rIns="192024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b="0" kern="1200" dirty="0" smtClean="0"/>
            <a:t>Sierra	</a:t>
          </a:r>
          <a:endParaRPr lang="en-US" sz="2700" kern="1200" dirty="0"/>
        </a:p>
      </dsp:txBody>
      <dsp:txXfrm rot="10800000">
        <a:off x="989222" y="0"/>
        <a:ext cx="2639374" cy="576262"/>
      </dsp:txXfrm>
    </dsp:sp>
    <dsp:sp modelId="{BA0C71A7-537F-4042-8D58-0D5BDE5C8C50}">
      <dsp:nvSpPr>
        <dsp:cNvPr id="0" name=""/>
        <dsp:cNvSpPr/>
      </dsp:nvSpPr>
      <dsp:spPr>
        <a:xfrm>
          <a:off x="557026" y="0"/>
          <a:ext cx="576262" cy="576262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A4A477-EDA9-4710-8A4D-358339BECE12}">
      <dsp:nvSpPr>
        <dsp:cNvPr id="0" name=""/>
        <dsp:cNvSpPr/>
      </dsp:nvSpPr>
      <dsp:spPr>
        <a:xfrm rot="10800000">
          <a:off x="857143" y="0"/>
          <a:ext cx="2783435" cy="57626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116" tIns="102870" rIns="192024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b="0" kern="1200" dirty="0" smtClean="0"/>
            <a:t>Alma	</a:t>
          </a:r>
          <a:endParaRPr lang="en-US" sz="2700" kern="1200" dirty="0"/>
        </a:p>
      </dsp:txBody>
      <dsp:txXfrm rot="10800000">
        <a:off x="1001208" y="0"/>
        <a:ext cx="2639370" cy="576262"/>
      </dsp:txXfrm>
    </dsp:sp>
    <dsp:sp modelId="{19D0CBE0-F603-415B-84B5-9023A3120980}">
      <dsp:nvSpPr>
        <dsp:cNvPr id="0" name=""/>
        <dsp:cNvSpPr/>
      </dsp:nvSpPr>
      <dsp:spPr>
        <a:xfrm>
          <a:off x="489369" y="0"/>
          <a:ext cx="846886" cy="576262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E062-D399-4CA3-A6B8-8456AF3A0A2A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C4C8-A1B0-4842-BB87-DA703BFF6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480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E062-D399-4CA3-A6B8-8456AF3A0A2A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C4C8-A1B0-4842-BB87-DA703BFF6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110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E062-D399-4CA3-A6B8-8456AF3A0A2A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C4C8-A1B0-4842-BB87-DA703BFF68F0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694544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E062-D399-4CA3-A6B8-8456AF3A0A2A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C4C8-A1B0-4842-BB87-DA703BFF6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8077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E062-D399-4CA3-A6B8-8456AF3A0A2A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C4C8-A1B0-4842-BB87-DA703BFF68F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240855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E062-D399-4CA3-A6B8-8456AF3A0A2A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C4C8-A1B0-4842-BB87-DA703BFF6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7879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E062-D399-4CA3-A6B8-8456AF3A0A2A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C4C8-A1B0-4842-BB87-DA703BFF6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0863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E062-D399-4CA3-A6B8-8456AF3A0A2A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C4C8-A1B0-4842-BB87-DA703BFF6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183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E062-D399-4CA3-A6B8-8456AF3A0A2A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C4C8-A1B0-4842-BB87-DA703BFF6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878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E062-D399-4CA3-A6B8-8456AF3A0A2A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C4C8-A1B0-4842-BB87-DA703BFF6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222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E062-D399-4CA3-A6B8-8456AF3A0A2A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C4C8-A1B0-4842-BB87-DA703BFF6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461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E062-D399-4CA3-A6B8-8456AF3A0A2A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C4C8-A1B0-4842-BB87-DA703BFF6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102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E062-D399-4CA3-A6B8-8456AF3A0A2A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C4C8-A1B0-4842-BB87-DA703BFF6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415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E062-D399-4CA3-A6B8-8456AF3A0A2A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C4C8-A1B0-4842-BB87-DA703BFF6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273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E062-D399-4CA3-A6B8-8456AF3A0A2A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C4C8-A1B0-4842-BB87-DA703BFF6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396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E062-D399-4CA3-A6B8-8456AF3A0A2A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C4C8-A1B0-4842-BB87-DA703BFF6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711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4E062-D399-4CA3-A6B8-8456AF3A0A2A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84BC4C8-A1B0-4842-BB87-DA703BFF6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232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hyperlink" Target="https://knowledge.exlibrisgroup.com/@api/deki/files/42465/Acquisitions_-_RTA_Real_Time_Acquisitions_-_Alma_and_YBP_integration.swf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dmiller1@ebsco.com" TargetMode="External"/><Relationship Id="rId3" Type="http://schemas.openxmlformats.org/officeDocument/2006/relationships/hyperlink" Target="http://knowledge.exlibrisgroup.com/@api/deki/files/39141/All_You_Wanted_To_Know_About_Acquisitions_in_Alma.pdf" TargetMode="External"/><Relationship Id="rId7" Type="http://schemas.openxmlformats.org/officeDocument/2006/relationships/hyperlink" Target="https://tinyurl.com/zqcxnyv" TargetMode="External"/><Relationship Id="rId2" Type="http://schemas.openxmlformats.org/officeDocument/2006/relationships/hyperlink" Target="https://knowledge.exlibrisgroup.com/Alma/Product_Documentation/Alma_Online_Help_(English)/Acquisitions/010Introduction_to_Acquisition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alstate.atlassian.net/wiki/display/ULMST/YBP-Alma+Integration+-+GobiAPI" TargetMode="External"/><Relationship Id="rId5" Type="http://schemas.openxmlformats.org/officeDocument/2006/relationships/hyperlink" Target="https://calstate.atlassian.net/wiki/display/ULMST/Alma+Acquisitions+Integrations" TargetMode="External"/><Relationship Id="rId4" Type="http://schemas.openxmlformats.org/officeDocument/2006/relationships/hyperlink" Target="https://knowledge.exlibrisgroup.com/Alma/Product_Documentation/Alma_Online_Help_(English)/Integrations_with_External_Systems/020Acquisitions/020Electronic_Data_Interchange_(EDI)" TargetMode="External"/><Relationship Id="rId9" Type="http://schemas.openxmlformats.org/officeDocument/2006/relationships/hyperlink" Target="mailto:skapusta@ybp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Gobi Ordering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</a:t>
            </a:r>
            <a:r>
              <a:rPr lang="en-US" dirty="0" smtClean="0"/>
              <a:t>ith YBP and Alma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53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 Current </a:t>
            </a:r>
            <a:r>
              <a:rPr lang="en-US" b="1" dirty="0" smtClean="0"/>
              <a:t>YBP Ordering Workflow w/Sierra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26650"/>
            <a:ext cx="8596668" cy="5049079"/>
          </a:xfrm>
        </p:spPr>
        <p:txBody>
          <a:bodyPr>
            <a:normAutofit/>
          </a:bodyPr>
          <a:lstStyle/>
          <a:p>
            <a:pPr lvl="0">
              <a:buFont typeface="+mj-lt"/>
              <a:buAutoNum type="arabicParenR"/>
            </a:pPr>
            <a:r>
              <a:rPr lang="en-US" sz="2000" dirty="0"/>
              <a:t>Order books and </a:t>
            </a:r>
            <a:r>
              <a:rPr lang="en-US" sz="2000" dirty="0" err="1"/>
              <a:t>ebooks</a:t>
            </a:r>
            <a:r>
              <a:rPr lang="en-US" sz="2000" dirty="0"/>
              <a:t> </a:t>
            </a:r>
            <a:r>
              <a:rPr lang="en-US" sz="2000" dirty="0" smtClean="0"/>
              <a:t>in </a:t>
            </a:r>
            <a:r>
              <a:rPr lang="en-US" sz="2000" dirty="0"/>
              <a:t>Gobi </a:t>
            </a:r>
            <a:endParaRPr lang="en-US" sz="2000" dirty="0" smtClean="0"/>
          </a:p>
          <a:p>
            <a:pPr lvl="0">
              <a:buFont typeface="+mj-lt"/>
              <a:buAutoNum type="arabicParenR"/>
            </a:pPr>
            <a:r>
              <a:rPr lang="en-US" sz="2000" dirty="0" smtClean="0"/>
              <a:t>Download </a:t>
            </a:r>
            <a:r>
              <a:rPr lang="en-US" sz="2000" dirty="0"/>
              <a:t>the resulting order file </a:t>
            </a:r>
            <a:r>
              <a:rPr lang="en-US" sz="2000" dirty="0" smtClean="0"/>
              <a:t>(a </a:t>
            </a:r>
            <a:r>
              <a:rPr lang="en-US" sz="2000" dirty="0"/>
              <a:t>day later) containing brief bibliographic and order </a:t>
            </a:r>
            <a:r>
              <a:rPr lang="en-US" sz="2000" dirty="0" smtClean="0"/>
              <a:t>data </a:t>
            </a:r>
            <a:endParaRPr lang="en-US" sz="2000" dirty="0" smtClean="0"/>
          </a:p>
          <a:p>
            <a:pPr lvl="0">
              <a:buFont typeface="+mj-lt"/>
              <a:buAutoNum type="arabicParenR"/>
            </a:pPr>
            <a:r>
              <a:rPr lang="en-US" sz="2000" dirty="0" smtClean="0"/>
              <a:t>Load brief </a:t>
            </a:r>
            <a:r>
              <a:rPr lang="en-US" sz="2000" dirty="0"/>
              <a:t>MARC data into Sierra </a:t>
            </a:r>
            <a:r>
              <a:rPr lang="en-US" sz="2000" dirty="0" smtClean="0"/>
              <a:t>with </a:t>
            </a:r>
            <a:r>
              <a:rPr lang="en-US" sz="2000" dirty="0"/>
              <a:t>load </a:t>
            </a:r>
            <a:r>
              <a:rPr lang="en-US" sz="2000" dirty="0" smtClean="0"/>
              <a:t>profile, creating brief </a:t>
            </a:r>
            <a:r>
              <a:rPr lang="en-US" sz="2000" dirty="0"/>
              <a:t>bib and order </a:t>
            </a:r>
            <a:r>
              <a:rPr lang="en-US" sz="2000" dirty="0" smtClean="0"/>
              <a:t>records </a:t>
            </a:r>
            <a:endParaRPr lang="en-US" sz="2000" dirty="0" smtClean="0"/>
          </a:p>
          <a:p>
            <a:pPr lvl="0">
              <a:buFont typeface="+mj-lt"/>
              <a:buAutoNum type="arabicParenR"/>
            </a:pPr>
            <a:r>
              <a:rPr lang="en-US" sz="2000" dirty="0" smtClean="0"/>
              <a:t>Post your session to </a:t>
            </a:r>
            <a:r>
              <a:rPr lang="en-US" sz="2000" dirty="0"/>
              <a:t>encumber </a:t>
            </a:r>
            <a:r>
              <a:rPr lang="en-US" sz="2000" dirty="0" smtClean="0"/>
              <a:t>funds</a:t>
            </a:r>
            <a:endParaRPr lang="en-US" dirty="0"/>
          </a:p>
          <a:p>
            <a:pPr lvl="0">
              <a:buFont typeface="+mj-lt"/>
              <a:buAutoNum type="arabicParenR"/>
            </a:pPr>
            <a:r>
              <a:rPr lang="en-US" sz="2000" dirty="0"/>
              <a:t>Using Create Lists and the file of records just loaded, output a .</a:t>
            </a:r>
            <a:r>
              <a:rPr lang="en-US" sz="2000" dirty="0" err="1"/>
              <a:t>prt</a:t>
            </a:r>
            <a:r>
              <a:rPr lang="en-US" sz="2000" dirty="0"/>
              <a:t> file </a:t>
            </a:r>
            <a:r>
              <a:rPr lang="en-US" sz="2000" dirty="0" smtClean="0"/>
              <a:t>containing invoice information fields</a:t>
            </a:r>
            <a:r>
              <a:rPr lang="en-US" sz="2000" dirty="0"/>
              <a:t>: </a:t>
            </a:r>
            <a:endParaRPr lang="en-US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/>
              <a:t>Sierra Order Record # (81) </a:t>
            </a:r>
            <a:endParaRPr lang="en-US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/>
              <a:t>Identity (</a:t>
            </a:r>
            <a:r>
              <a:rPr lang="en-US" sz="1800" dirty="0" err="1"/>
              <a:t>i</a:t>
            </a:r>
            <a:r>
              <a:rPr lang="en-US" sz="1800" dirty="0"/>
              <a:t>)</a:t>
            </a:r>
            <a:endParaRPr lang="en-US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/>
              <a:t>Acct. No. (a</a:t>
            </a:r>
            <a:r>
              <a:rPr lang="en-US" sz="1800" dirty="0" smtClean="0"/>
              <a:t>)</a:t>
            </a:r>
          </a:p>
          <a:p>
            <a:pPr>
              <a:buFont typeface="+mj-lt"/>
              <a:buAutoNum type="arabicParenR"/>
            </a:pPr>
            <a:r>
              <a:rPr lang="en-US" dirty="0" smtClean="0"/>
              <a:t>Return that file to the Gobi FTP site</a:t>
            </a:r>
            <a:endParaRPr lang="en-US" dirty="0"/>
          </a:p>
          <a:p>
            <a:pPr marL="457200" indent="-457200">
              <a:buFont typeface="+mj-lt"/>
              <a:buAutoNum type="arabicParenR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6662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45489"/>
          </a:xfrm>
        </p:spPr>
        <p:txBody>
          <a:bodyPr/>
          <a:lstStyle/>
          <a:p>
            <a:r>
              <a:rPr lang="en-US" dirty="0" smtClean="0"/>
              <a:t>Old (Sierra) vs New (Alma) with GobiAPI</a:t>
            </a:r>
            <a:endParaRPr lang="en-US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031917062"/>
              </p:ext>
            </p:extLst>
          </p:nvPr>
        </p:nvGraphicFramePr>
        <p:xfrm>
          <a:off x="675745" y="1584721"/>
          <a:ext cx="4185623" cy="5762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290615"/>
            <a:ext cx="3967817" cy="3750747"/>
          </a:xfrm>
        </p:spPr>
        <p:txBody>
          <a:bodyPr>
            <a:normAutofit lnSpcReduction="10000"/>
          </a:bodyPr>
          <a:lstStyle/>
          <a:p>
            <a:pPr>
              <a:buFont typeface="+mj-lt"/>
              <a:buAutoNum type="arabicPeriod"/>
            </a:pPr>
            <a:r>
              <a:rPr lang="en-US" sz="2400" dirty="0" smtClean="0"/>
              <a:t>Order books and </a:t>
            </a:r>
            <a:r>
              <a:rPr lang="en-US" sz="2400" dirty="0" err="1" smtClean="0"/>
              <a:t>ebook</a:t>
            </a:r>
            <a:r>
              <a:rPr lang="en-US" sz="2400" dirty="0" smtClean="0"/>
              <a:t> in Gobi</a:t>
            </a:r>
          </a:p>
          <a:p>
            <a:pPr>
              <a:buFont typeface="+mj-lt"/>
              <a:buAutoNum type="arabicPeriod"/>
            </a:pPr>
            <a:r>
              <a:rPr lang="en-US" sz="2400" dirty="0" smtClean="0"/>
              <a:t>Download .</a:t>
            </a:r>
            <a:r>
              <a:rPr lang="en-US" sz="2400" dirty="0" err="1" smtClean="0"/>
              <a:t>ord</a:t>
            </a:r>
            <a:r>
              <a:rPr lang="en-US" sz="2400" dirty="0" smtClean="0"/>
              <a:t> file</a:t>
            </a:r>
          </a:p>
          <a:p>
            <a:pPr>
              <a:buFont typeface="+mj-lt"/>
              <a:buAutoNum type="arabicPeriod"/>
            </a:pPr>
            <a:r>
              <a:rPr lang="en-US" sz="2400" dirty="0" smtClean="0"/>
              <a:t>Load brief records into Sierra</a:t>
            </a:r>
          </a:p>
          <a:p>
            <a:pPr>
              <a:buFont typeface="+mj-lt"/>
              <a:buAutoNum type="arabicPeriod"/>
            </a:pPr>
            <a:r>
              <a:rPr lang="en-US" sz="2400" dirty="0" smtClean="0"/>
              <a:t>Post encumbrances</a:t>
            </a:r>
          </a:p>
          <a:p>
            <a:pPr>
              <a:buFont typeface="+mj-lt"/>
              <a:buAutoNum type="arabicPeriod"/>
            </a:pPr>
            <a:r>
              <a:rPr lang="en-US" sz="2400" dirty="0" smtClean="0"/>
              <a:t>Create List of order info</a:t>
            </a:r>
          </a:p>
          <a:p>
            <a:pPr>
              <a:buFont typeface="+mj-lt"/>
              <a:buAutoNum type="arabicPeriod"/>
            </a:pPr>
            <a:r>
              <a:rPr lang="en-US" sz="2400" dirty="0" smtClean="0"/>
              <a:t>Send order data back to YBP</a:t>
            </a:r>
          </a:p>
          <a:p>
            <a:pPr>
              <a:buFont typeface="+mj-lt"/>
              <a:buAutoNum type="arabicPeriod"/>
            </a:pPr>
            <a:endParaRPr lang="en-US" dirty="0" smtClean="0"/>
          </a:p>
          <a:p>
            <a:pPr>
              <a:buFont typeface="+mj-lt"/>
              <a:buAutoNum type="arabicPeriod"/>
            </a:pPr>
            <a:endParaRPr lang="en-US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3854194"/>
              </p:ext>
            </p:extLst>
          </p:nvPr>
        </p:nvGraphicFramePr>
        <p:xfrm>
          <a:off x="5113402" y="1584721"/>
          <a:ext cx="4185618" cy="5762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4838" y="2290615"/>
            <a:ext cx="3859163" cy="3750747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sz="2400" dirty="0" smtClean="0"/>
              <a:t>Order books and </a:t>
            </a:r>
            <a:r>
              <a:rPr lang="en-US" sz="2400" dirty="0" err="1" smtClean="0"/>
              <a:t>ebooks</a:t>
            </a:r>
            <a:r>
              <a:rPr lang="en-US" sz="2400" dirty="0" smtClean="0"/>
              <a:t> in </a:t>
            </a:r>
            <a:r>
              <a:rPr lang="en-US" sz="2400" dirty="0" smtClean="0"/>
              <a:t>Gobi…</a:t>
            </a:r>
          </a:p>
          <a:p>
            <a:pPr>
              <a:buFont typeface="+mj-lt"/>
              <a:buAutoNum type="arabicPeriod"/>
            </a:pPr>
            <a:r>
              <a:rPr lang="en-US" sz="2400" dirty="0" smtClean="0"/>
              <a:t>Steps 2 – 6 are handled by the GobiAPI</a:t>
            </a:r>
          </a:p>
          <a:p>
            <a:pPr>
              <a:buFont typeface="+mj-lt"/>
              <a:buAutoNum type="arabicPeriod"/>
            </a:pPr>
            <a:r>
              <a:rPr lang="en-US" sz="2400" dirty="0" smtClean="0"/>
              <a:t>See</a:t>
            </a:r>
            <a:r>
              <a:rPr lang="en-US" sz="2400" dirty="0" smtClean="0"/>
              <a:t>…</a:t>
            </a:r>
          </a:p>
          <a:p>
            <a:pPr marL="0" indent="0" algn="ctr">
              <a:buNone/>
            </a:pPr>
            <a:r>
              <a:rPr lang="en-US" sz="2400" dirty="0" smtClean="0">
                <a:hlinkClick r:id="rId12"/>
              </a:rPr>
              <a:t>Real-Time Acquisitions - Alma and YBP</a:t>
            </a:r>
            <a:endParaRPr lang="en-US" sz="2400" dirty="0" smtClean="0"/>
          </a:p>
          <a:p>
            <a:pPr marL="0" indent="0" algn="r">
              <a:buNone/>
            </a:pPr>
            <a:r>
              <a:rPr lang="en-US" sz="2400" dirty="0" smtClean="0"/>
              <a:t>…for a demo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3747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29370"/>
            <a:ext cx="8596668" cy="1025719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Old (Sierra) vs New (Alma) with Gobi and EOCR/EOD </a:t>
            </a:r>
            <a:endParaRPr lang="en-US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835519026"/>
              </p:ext>
            </p:extLst>
          </p:nvPr>
        </p:nvGraphicFramePr>
        <p:xfrm>
          <a:off x="675745" y="1707646"/>
          <a:ext cx="4185623" cy="5762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536466"/>
            <a:ext cx="3967817" cy="3504896"/>
          </a:xfrm>
        </p:spPr>
        <p:txBody>
          <a:bodyPr>
            <a:normAutofit fontScale="92500" lnSpcReduction="10000"/>
          </a:bodyPr>
          <a:lstStyle/>
          <a:p>
            <a:pPr>
              <a:buFont typeface="+mj-lt"/>
              <a:buAutoNum type="arabicPeriod"/>
            </a:pPr>
            <a:r>
              <a:rPr lang="en-US" sz="2400" dirty="0" smtClean="0"/>
              <a:t>Order books and </a:t>
            </a:r>
            <a:r>
              <a:rPr lang="en-US" sz="2400" dirty="0" err="1" smtClean="0"/>
              <a:t>ebooks</a:t>
            </a:r>
            <a:r>
              <a:rPr lang="en-US" sz="2400" dirty="0" smtClean="0"/>
              <a:t> </a:t>
            </a:r>
            <a:r>
              <a:rPr lang="en-US" sz="2400" dirty="0" smtClean="0"/>
              <a:t>in Gobi</a:t>
            </a:r>
          </a:p>
          <a:p>
            <a:pPr>
              <a:buFont typeface="+mj-lt"/>
              <a:buAutoNum type="arabicPeriod"/>
            </a:pPr>
            <a:r>
              <a:rPr lang="en-US" sz="2400" dirty="0" smtClean="0"/>
              <a:t>Download .</a:t>
            </a:r>
            <a:r>
              <a:rPr lang="en-US" sz="2400" dirty="0" err="1" smtClean="0"/>
              <a:t>ord</a:t>
            </a:r>
            <a:r>
              <a:rPr lang="en-US" sz="2400" dirty="0" smtClean="0"/>
              <a:t> file</a:t>
            </a:r>
          </a:p>
          <a:p>
            <a:pPr>
              <a:buFont typeface="+mj-lt"/>
              <a:buAutoNum type="arabicPeriod"/>
            </a:pPr>
            <a:r>
              <a:rPr lang="en-US" sz="2400" dirty="0" smtClean="0"/>
              <a:t>Load brief records into Sierra</a:t>
            </a:r>
          </a:p>
          <a:p>
            <a:pPr>
              <a:buFont typeface="+mj-lt"/>
              <a:buAutoNum type="arabicPeriod"/>
            </a:pPr>
            <a:r>
              <a:rPr lang="en-US" sz="2400" dirty="0" smtClean="0"/>
              <a:t>Post encumbrances</a:t>
            </a:r>
          </a:p>
          <a:p>
            <a:pPr>
              <a:buFont typeface="+mj-lt"/>
              <a:buAutoNum type="arabicPeriod"/>
            </a:pPr>
            <a:r>
              <a:rPr lang="en-US" sz="2400" dirty="0" smtClean="0"/>
              <a:t>Create List of order info</a:t>
            </a:r>
          </a:p>
          <a:p>
            <a:pPr>
              <a:buFont typeface="+mj-lt"/>
              <a:buAutoNum type="arabicPeriod"/>
            </a:pPr>
            <a:r>
              <a:rPr lang="en-US" sz="2400" dirty="0" smtClean="0"/>
              <a:t>Send order data back to YBP</a:t>
            </a:r>
          </a:p>
          <a:p>
            <a:pPr>
              <a:buFont typeface="+mj-lt"/>
              <a:buAutoNum type="arabicPeriod"/>
            </a:pPr>
            <a:endParaRPr lang="en-US" dirty="0" smtClean="0"/>
          </a:p>
          <a:p>
            <a:pPr>
              <a:buFont typeface="+mj-lt"/>
              <a:buAutoNum type="arabicPeriod"/>
            </a:pPr>
            <a:endParaRPr lang="en-US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957255333"/>
              </p:ext>
            </p:extLst>
          </p:nvPr>
        </p:nvGraphicFramePr>
        <p:xfrm>
          <a:off x="5153159" y="1707646"/>
          <a:ext cx="4185618" cy="5762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4839" y="2536466"/>
            <a:ext cx="3859163" cy="3750747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sz="2400" dirty="0" smtClean="0"/>
              <a:t>Order books and </a:t>
            </a:r>
            <a:r>
              <a:rPr lang="en-US" sz="2400" dirty="0" err="1" smtClean="0"/>
              <a:t>ebooks</a:t>
            </a:r>
            <a:r>
              <a:rPr lang="en-US" sz="2400" dirty="0" smtClean="0"/>
              <a:t> in Gobi</a:t>
            </a:r>
          </a:p>
          <a:p>
            <a:pPr>
              <a:buFont typeface="+mj-lt"/>
              <a:buAutoNum type="arabicPeriod"/>
            </a:pPr>
            <a:r>
              <a:rPr lang="en-US" sz="2400" dirty="0" smtClean="0"/>
              <a:t>Download Gobi EOCR (EOD) file</a:t>
            </a:r>
          </a:p>
          <a:p>
            <a:pPr>
              <a:buFont typeface="+mj-lt"/>
              <a:buAutoNum type="arabicPeriod"/>
            </a:pPr>
            <a:r>
              <a:rPr lang="en-US" sz="2400" dirty="0" smtClean="0"/>
              <a:t>Load EOCR/EOD </a:t>
            </a:r>
            <a:r>
              <a:rPr lang="en-US" sz="2400" dirty="0" smtClean="0"/>
              <a:t>file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*</a:t>
            </a:r>
            <a:r>
              <a:rPr lang="en-US" sz="2400" dirty="0" smtClean="0"/>
              <a:t> </a:t>
            </a:r>
            <a:r>
              <a:rPr lang="en-US" sz="2400" dirty="0" smtClean="0"/>
              <a:t>into Alma using </a:t>
            </a:r>
            <a:r>
              <a:rPr lang="en-US" sz="2400" dirty="0" smtClean="0"/>
              <a:t>“New Order” Import Profile</a:t>
            </a:r>
            <a:endParaRPr lang="en-US" sz="2400" dirty="0" smtClean="0"/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*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Pickup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and loading of these files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can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be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scheduled in Alma</a:t>
            </a:r>
            <a:endParaRPr lang="en-US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+mj-lt"/>
              <a:buAutoNum type="arabicPeriod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39476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77334" y="413468"/>
            <a:ext cx="8596668" cy="1248355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Invoicing, Full MARC Records, Set-up, etc</a:t>
            </a:r>
            <a:r>
              <a:rPr lang="en-US" dirty="0"/>
              <a:t>.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7333" y="1566407"/>
            <a:ext cx="9158429" cy="5088835"/>
          </a:xfrm>
        </p:spPr>
        <p:txBody>
          <a:bodyPr/>
          <a:lstStyle/>
          <a:p>
            <a:pPr marL="0" indent="0">
              <a:buNone/>
            </a:pPr>
            <a:r>
              <a:rPr lang="en-US" sz="2000" i="1" dirty="0" smtClean="0">
                <a:solidFill>
                  <a:schemeClr val="accent2">
                    <a:lumMod val="75000"/>
                  </a:schemeClr>
                </a:solidFill>
              </a:rPr>
              <a:t>In Alma, you can…</a:t>
            </a:r>
            <a:endParaRPr lang="en-US" sz="2000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en-US" sz="1800" dirty="0" smtClean="0"/>
              <a:t>Receive EDI invoices from YBP…</a:t>
            </a:r>
          </a:p>
          <a:p>
            <a:pPr lvl="2"/>
            <a:r>
              <a:rPr lang="en-US" sz="1600" dirty="0"/>
              <a:t>b</a:t>
            </a:r>
            <a:r>
              <a:rPr lang="en-US" sz="1600" dirty="0" smtClean="0"/>
              <a:t>y mapping </a:t>
            </a:r>
            <a:r>
              <a:rPr lang="en-US" sz="1600" dirty="0" smtClean="0"/>
              <a:t>YBP’s </a:t>
            </a:r>
            <a:r>
              <a:rPr lang="en-US" sz="1600" dirty="0"/>
              <a:t>order </a:t>
            </a:r>
            <a:r>
              <a:rPr lang="en-US" sz="1600" dirty="0" smtClean="0"/>
              <a:t>number to Alma “Vendor </a:t>
            </a:r>
            <a:r>
              <a:rPr lang="en-US" sz="1600" dirty="0"/>
              <a:t>Reference Number</a:t>
            </a:r>
            <a:r>
              <a:rPr lang="en-US" sz="1600" dirty="0" smtClean="0"/>
              <a:t>” field (EOCR)</a:t>
            </a:r>
          </a:p>
          <a:p>
            <a:pPr lvl="2"/>
            <a:r>
              <a:rPr lang="en-US" sz="1600" dirty="0"/>
              <a:t>w</a:t>
            </a:r>
            <a:r>
              <a:rPr lang="en-US" sz="1600" dirty="0" smtClean="0"/>
              <a:t>hether using the GobiAPI or not</a:t>
            </a:r>
          </a:p>
          <a:p>
            <a:pPr lvl="1"/>
            <a:r>
              <a:rPr lang="en-US" sz="1800" dirty="0" smtClean="0"/>
              <a:t>Use YBP &amp; WCM partner services for full MARC records (GobiAPI or not)</a:t>
            </a:r>
          </a:p>
          <a:p>
            <a:pPr lvl="1"/>
            <a:r>
              <a:rPr lang="en-US" sz="1800" dirty="0" smtClean="0"/>
              <a:t>Use Shelf-Ready services (GobiAPI or not)</a:t>
            </a:r>
          </a:p>
          <a:p>
            <a:pPr marL="0" indent="0">
              <a:buNone/>
            </a:pPr>
            <a:r>
              <a:rPr lang="en-US" sz="2000" i="1" dirty="0" smtClean="0">
                <a:solidFill>
                  <a:schemeClr val="accent2">
                    <a:lumMod val="75000"/>
                  </a:schemeClr>
                </a:solidFill>
              </a:rPr>
              <a:t>Libraries will need to…</a:t>
            </a:r>
          </a:p>
          <a:p>
            <a:r>
              <a:rPr lang="en-US" sz="2000" dirty="0" smtClean="0"/>
              <a:t>Start the conversation with YBP now – they will help you</a:t>
            </a:r>
          </a:p>
          <a:p>
            <a:r>
              <a:rPr lang="en-US" sz="2000" dirty="0" smtClean="0"/>
              <a:t>Decide how/what services you will choose (EDI invoices, GobiAPI, etc.) </a:t>
            </a:r>
          </a:p>
          <a:p>
            <a:r>
              <a:rPr lang="en-US" sz="2000" dirty="0" smtClean="0"/>
              <a:t>Adjust your tech specs with YBP</a:t>
            </a:r>
          </a:p>
          <a:p>
            <a:r>
              <a:rPr lang="en-US" sz="2000" dirty="0" smtClean="0"/>
              <a:t>Configure Alma </a:t>
            </a:r>
            <a:r>
              <a:rPr lang="en-US" sz="2000" dirty="0" err="1" smtClean="0"/>
              <a:t>Acq</a:t>
            </a:r>
            <a:r>
              <a:rPr lang="en-US" sz="2000" dirty="0" smtClean="0"/>
              <a:t> processes to match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77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So…Homework.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455090"/>
            <a:ext cx="9420823" cy="48821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From Ex </a:t>
            </a:r>
            <a:r>
              <a:rPr lang="en-US" sz="2400" dirty="0" err="1" smtClean="0"/>
              <a:t>Libris</a:t>
            </a:r>
            <a:r>
              <a:rPr lang="en-US" sz="2400" dirty="0" smtClean="0"/>
              <a:t> </a:t>
            </a:r>
            <a:r>
              <a:rPr lang="en-US" sz="2400" dirty="0" err="1" smtClean="0"/>
              <a:t>KnowledgeCenter</a:t>
            </a:r>
            <a:endParaRPr lang="en-US" sz="2400" dirty="0"/>
          </a:p>
          <a:p>
            <a:pPr lvl="1"/>
            <a:r>
              <a:rPr lang="en-US" sz="1800" dirty="0" smtClean="0">
                <a:hlinkClick r:id="rId2"/>
              </a:rPr>
              <a:t>Introduction to Acquisitions</a:t>
            </a:r>
            <a:r>
              <a:rPr lang="en-US" sz="1800" dirty="0" smtClean="0"/>
              <a:t>  </a:t>
            </a:r>
            <a:r>
              <a:rPr lang="en-US" sz="1800" b="1" dirty="0" smtClean="0"/>
              <a:t>https</a:t>
            </a:r>
            <a:r>
              <a:rPr lang="en-US" sz="1800" b="1" dirty="0"/>
              <a:t>://tinyurl.com/zaz7um6</a:t>
            </a:r>
            <a:endParaRPr lang="en-US" sz="1800" dirty="0" smtClean="0"/>
          </a:p>
          <a:p>
            <a:pPr lvl="1"/>
            <a:r>
              <a:rPr lang="en-US" sz="1800" u="sng" dirty="0">
                <a:hlinkClick r:id="rId3"/>
              </a:rPr>
              <a:t>All You Wanted To Know About Acquisitions in </a:t>
            </a:r>
            <a:r>
              <a:rPr lang="en-US" sz="1800" u="sng" dirty="0" smtClean="0">
                <a:hlinkClick r:id="rId3"/>
              </a:rPr>
              <a:t>Alma</a:t>
            </a:r>
            <a:r>
              <a:rPr lang="en-US" sz="1800" dirty="0" smtClean="0"/>
              <a:t>  </a:t>
            </a:r>
            <a:r>
              <a:rPr lang="en-US" sz="1800" b="1" dirty="0" smtClean="0"/>
              <a:t>https</a:t>
            </a:r>
            <a:r>
              <a:rPr lang="en-US" sz="1800" b="1" dirty="0"/>
              <a:t>://tinyurl.com/h8qte4d</a:t>
            </a:r>
            <a:endParaRPr lang="en-US" sz="1800" u="sng" dirty="0" smtClean="0"/>
          </a:p>
          <a:p>
            <a:pPr lvl="1"/>
            <a:r>
              <a:rPr lang="en-US" sz="1800" dirty="0" smtClean="0">
                <a:hlinkClick r:id="rId4"/>
              </a:rPr>
              <a:t>Alma EDI</a:t>
            </a:r>
            <a:r>
              <a:rPr lang="en-US" sz="1800" dirty="0" smtClean="0"/>
              <a:t>  </a:t>
            </a:r>
            <a:r>
              <a:rPr lang="en-US" sz="1800" b="1" dirty="0"/>
              <a:t>https://tinyurl.com/jgxcz4a</a:t>
            </a:r>
            <a:endParaRPr lang="en-US" sz="1800" dirty="0" smtClean="0"/>
          </a:p>
          <a:p>
            <a:pPr marL="57150" indent="0">
              <a:buNone/>
            </a:pPr>
            <a:endParaRPr lang="en-US" sz="2000" dirty="0" smtClean="0"/>
          </a:p>
          <a:p>
            <a:pPr marL="57150" indent="0">
              <a:buNone/>
            </a:pPr>
            <a:r>
              <a:rPr lang="en-US" sz="2000" dirty="0" smtClean="0"/>
              <a:t>On the ULMS Wiki</a:t>
            </a:r>
          </a:p>
          <a:p>
            <a:pPr lvl="1"/>
            <a:r>
              <a:rPr lang="en-US" sz="1800" dirty="0" smtClean="0">
                <a:hlinkClick r:id="rId5"/>
              </a:rPr>
              <a:t>Alma Acquisitions Integrations</a:t>
            </a:r>
            <a:r>
              <a:rPr lang="en-US" sz="1800" dirty="0" smtClean="0"/>
              <a:t>  </a:t>
            </a:r>
            <a:r>
              <a:rPr lang="en-US" sz="1800" b="1" dirty="0"/>
              <a:t>https://</a:t>
            </a:r>
            <a:r>
              <a:rPr lang="en-US" sz="1800" b="1" dirty="0" smtClean="0"/>
              <a:t>tinyurl.com/jg24ttc</a:t>
            </a:r>
          </a:p>
          <a:p>
            <a:pPr lvl="1"/>
            <a:r>
              <a:rPr lang="en-US" sz="1800" dirty="0" smtClean="0">
                <a:hlinkClick r:id="rId6"/>
              </a:rPr>
              <a:t>GobiAPI info</a:t>
            </a:r>
            <a:r>
              <a:rPr lang="en-US" sz="1800" dirty="0" smtClean="0"/>
              <a:t>  </a:t>
            </a:r>
            <a:r>
              <a:rPr lang="en-US" sz="1800" b="1" dirty="0">
                <a:hlinkClick r:id="rId7"/>
              </a:rPr>
              <a:t>https://</a:t>
            </a:r>
            <a:r>
              <a:rPr lang="en-US" sz="1800" b="1" dirty="0" smtClean="0">
                <a:hlinkClick r:id="rId7"/>
              </a:rPr>
              <a:t>tinyurl.com/zqcxnyv</a:t>
            </a:r>
            <a:endParaRPr lang="en-US" sz="1800" b="1" dirty="0" smtClean="0"/>
          </a:p>
          <a:p>
            <a:pPr marL="57150" indent="0">
              <a:buNone/>
            </a:pPr>
            <a:endParaRPr lang="en-US" sz="2000" dirty="0" smtClean="0"/>
          </a:p>
          <a:p>
            <a:pPr marL="57150" indent="0">
              <a:buNone/>
            </a:pPr>
            <a:r>
              <a:rPr lang="en-US" sz="2000" dirty="0" smtClean="0"/>
              <a:t>Talk to YBP (now, </a:t>
            </a:r>
            <a:r>
              <a:rPr lang="en-US" sz="2000" dirty="0" err="1" smtClean="0"/>
              <a:t>Ebsco</a:t>
            </a:r>
            <a:r>
              <a:rPr lang="en-US" sz="2000" dirty="0" smtClean="0"/>
              <a:t>)</a:t>
            </a:r>
          </a:p>
          <a:p>
            <a:pPr lvl="1"/>
            <a:r>
              <a:rPr lang="en-US" sz="1800" b="1" dirty="0" smtClean="0"/>
              <a:t>Dan Miller, New Business Dev. Mgr. </a:t>
            </a:r>
            <a:r>
              <a:rPr lang="en-US" sz="1800" dirty="0" smtClean="0">
                <a:hlinkClick r:id="rId8"/>
              </a:rPr>
              <a:t>dmiller1@ebsco.com</a:t>
            </a:r>
            <a:endParaRPr lang="en-US" sz="1800" dirty="0" smtClean="0"/>
          </a:p>
          <a:p>
            <a:pPr lvl="1"/>
            <a:r>
              <a:rPr lang="en-US" sz="1800" b="1" dirty="0" smtClean="0"/>
              <a:t>Suzanne </a:t>
            </a:r>
            <a:r>
              <a:rPr lang="en-US" sz="1800" b="1" dirty="0" err="1" smtClean="0"/>
              <a:t>Kapusta</a:t>
            </a:r>
            <a:r>
              <a:rPr lang="en-US" sz="1800" b="1" dirty="0" smtClean="0"/>
              <a:t>, Snr. Collection Development Mgr. </a:t>
            </a:r>
            <a:r>
              <a:rPr lang="en-US" sz="1800" dirty="0">
                <a:hlinkClick r:id="rId9"/>
              </a:rPr>
              <a:t>skapusta@ybp.com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422477845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526</TotalTime>
  <Words>434</Words>
  <Application>Microsoft Office PowerPoint</Application>
  <PresentationFormat>Widescreen</PresentationFormat>
  <Paragraphs>65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Trebuchet MS</vt:lpstr>
      <vt:lpstr>Wingdings</vt:lpstr>
      <vt:lpstr>Wingdings 3</vt:lpstr>
      <vt:lpstr>Facet</vt:lpstr>
      <vt:lpstr>Gobi Ordering</vt:lpstr>
      <vt:lpstr>A Current YBP Ordering Workflow w/Sierra </vt:lpstr>
      <vt:lpstr>Old (Sierra) vs New (Alma) with GobiAPI</vt:lpstr>
      <vt:lpstr>Old (Sierra) vs New (Alma) with Gobi and EOCR/EOD </vt:lpstr>
      <vt:lpstr>Invoicing, Full MARC Records, Set-up, etc. </vt:lpstr>
      <vt:lpstr>So…Homework.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Gobi Ordering</dc:title>
  <dc:creator>%USERNAME%</dc:creator>
  <cp:lastModifiedBy>%USERNAME%</cp:lastModifiedBy>
  <cp:revision>29</cp:revision>
  <dcterms:created xsi:type="dcterms:W3CDTF">2017-02-28T23:57:41Z</dcterms:created>
  <dcterms:modified xsi:type="dcterms:W3CDTF">2017-03-09T03:15:06Z</dcterms:modified>
</cp:coreProperties>
</file>