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1" r:id="rId3"/>
    <p:sldMasterId id="2147483720" r:id="rId4"/>
  </p:sldMasterIdLst>
  <p:notesMasterIdLst>
    <p:notesMasterId r:id="rId41"/>
  </p:notesMasterIdLst>
  <p:sldIdLst>
    <p:sldId id="256" r:id="rId5"/>
    <p:sldId id="257" r:id="rId6"/>
    <p:sldId id="258" r:id="rId7"/>
    <p:sldId id="259" r:id="rId8"/>
    <p:sldId id="263" r:id="rId9"/>
    <p:sldId id="264" r:id="rId10"/>
    <p:sldId id="265" r:id="rId11"/>
    <p:sldId id="260" r:id="rId12"/>
    <p:sldId id="284" r:id="rId13"/>
    <p:sldId id="285" r:id="rId14"/>
    <p:sldId id="262" r:id="rId15"/>
    <p:sldId id="288" r:id="rId16"/>
    <p:sldId id="286" r:id="rId17"/>
    <p:sldId id="261" r:id="rId18"/>
    <p:sldId id="281" r:id="rId19"/>
    <p:sldId id="282" r:id="rId20"/>
    <p:sldId id="283" r:id="rId21"/>
    <p:sldId id="266" r:id="rId22"/>
    <p:sldId id="267" r:id="rId23"/>
    <p:sldId id="268" r:id="rId24"/>
    <p:sldId id="269" r:id="rId25"/>
    <p:sldId id="270" r:id="rId26"/>
    <p:sldId id="271" r:id="rId27"/>
    <p:sldId id="275" r:id="rId28"/>
    <p:sldId id="272" r:id="rId29"/>
    <p:sldId id="273" r:id="rId30"/>
    <p:sldId id="274" r:id="rId31"/>
    <p:sldId id="276" r:id="rId32"/>
    <p:sldId id="277" r:id="rId33"/>
    <p:sldId id="289" r:id="rId34"/>
    <p:sldId id="279" r:id="rId35"/>
    <p:sldId id="278" r:id="rId36"/>
    <p:sldId id="290" r:id="rId37"/>
    <p:sldId id="292" r:id="rId38"/>
    <p:sldId id="280" r:id="rId39"/>
    <p:sldId id="29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326"/>
    <a:srgbClr val="595959"/>
    <a:srgbClr val="1F497D"/>
    <a:srgbClr val="F79646"/>
    <a:srgbClr val="525254"/>
    <a:srgbClr val="313133"/>
    <a:srgbClr val="EE3A43"/>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6"/>
    <p:restoredTop sz="94632"/>
  </p:normalViewPr>
  <p:slideViewPr>
    <p:cSldViewPr snapToGrid="0">
      <p:cViewPr>
        <p:scale>
          <a:sx n="164" d="100"/>
          <a:sy n="164" d="100"/>
        </p:scale>
        <p:origin x="480" y="9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3/16/17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dirty="0"/>
          </a:p>
        </p:txBody>
      </p:sp>
    </p:spTree>
    <p:extLst>
      <p:ext uri="{BB962C8B-B14F-4D97-AF65-F5344CB8AC3E}">
        <p14:creationId xmlns:p14="http://schemas.microsoft.com/office/powerpoint/2010/main" val="390750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dirty="0"/>
          </a:p>
        </p:txBody>
      </p:sp>
    </p:spTree>
    <p:extLst>
      <p:ext uri="{BB962C8B-B14F-4D97-AF65-F5344CB8AC3E}">
        <p14:creationId xmlns:p14="http://schemas.microsoft.com/office/powerpoint/2010/main" val="330306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dirty="0"/>
          </a:p>
        </p:txBody>
      </p:sp>
    </p:spTree>
    <p:extLst>
      <p:ext uri="{BB962C8B-B14F-4D97-AF65-F5344CB8AC3E}">
        <p14:creationId xmlns:p14="http://schemas.microsoft.com/office/powerpoint/2010/main" val="397186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16</a:t>
            </a:fld>
            <a:endParaRPr lang="en-US" dirty="0"/>
          </a:p>
        </p:txBody>
      </p:sp>
    </p:spTree>
    <p:extLst>
      <p:ext uri="{BB962C8B-B14F-4D97-AF65-F5344CB8AC3E}">
        <p14:creationId xmlns:p14="http://schemas.microsoft.com/office/powerpoint/2010/main" val="199026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17</a:t>
            </a:fld>
            <a:endParaRPr lang="en-US" dirty="0"/>
          </a:p>
        </p:txBody>
      </p:sp>
    </p:spTree>
    <p:extLst>
      <p:ext uri="{BB962C8B-B14F-4D97-AF65-F5344CB8AC3E}">
        <p14:creationId xmlns:p14="http://schemas.microsoft.com/office/powerpoint/2010/main" val="96897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34</a:t>
            </a:fld>
            <a:endParaRPr lang="en-US" dirty="0"/>
          </a:p>
        </p:txBody>
      </p:sp>
    </p:spTree>
    <p:extLst>
      <p:ext uri="{BB962C8B-B14F-4D97-AF65-F5344CB8AC3E}">
        <p14:creationId xmlns:p14="http://schemas.microsoft.com/office/powerpoint/2010/main" val="298525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35</a:t>
            </a:fld>
            <a:endParaRPr lang="en-US" dirty="0"/>
          </a:p>
        </p:txBody>
      </p:sp>
    </p:spTree>
    <p:extLst>
      <p:ext uri="{BB962C8B-B14F-4D97-AF65-F5344CB8AC3E}">
        <p14:creationId xmlns:p14="http://schemas.microsoft.com/office/powerpoint/2010/main" val="147216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36</a:t>
            </a:fld>
            <a:endParaRPr lang="en-US" dirty="0"/>
          </a:p>
        </p:txBody>
      </p:sp>
    </p:spTree>
    <p:extLst>
      <p:ext uri="{BB962C8B-B14F-4D97-AF65-F5344CB8AC3E}">
        <p14:creationId xmlns:p14="http://schemas.microsoft.com/office/powerpoint/2010/main" val="1122111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 Id="rId3"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 Id="rId3"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69120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r>
              <a:rPr lang="en-US" dirty="0"/>
              <a:t>Click icon to add table</a:t>
            </a:r>
          </a:p>
        </p:txBody>
      </p:sp>
      <p:sp>
        <p:nvSpPr>
          <p:cNvPr id="1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468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a:t>Edit style - header</a:t>
            </a:r>
            <a:endParaRPr lang="he-IL"/>
          </a:p>
          <a:p>
            <a:pPr lvl="1"/>
            <a:r>
              <a:rPr lang="en-US"/>
              <a:t>2nd level</a:t>
            </a:r>
            <a:endParaRPr lang="he-IL"/>
          </a:p>
        </p:txBody>
      </p:sp>
      <p:pic>
        <p:nvPicPr>
          <p:cNvPr id="7" name="תמונה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4" b="59"/>
          <a:stretch/>
        </p:blipFill>
        <p:spPr>
          <a:xfrm>
            <a:off x="528772" y="1034564"/>
            <a:ext cx="2568370" cy="2553630"/>
          </a:xfrm>
          <a:prstGeom prst="flowChartConnector">
            <a:avLst/>
          </a:prstGeom>
        </p:spPr>
      </p:pic>
    </p:spTree>
    <p:extLst>
      <p:ext uri="{BB962C8B-B14F-4D97-AF65-F5344CB8AC3E}">
        <p14:creationId xmlns:p14="http://schemas.microsoft.com/office/powerpoint/2010/main" val="211453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8" name="Oval 7"/>
          <p:cNvSpPr/>
          <p:nvPr userDrawn="1"/>
        </p:nvSpPr>
        <p:spPr>
          <a:xfrm>
            <a:off x="7557725"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1" name="Oval 10"/>
          <p:cNvSpPr/>
          <p:nvPr userDrawn="1"/>
        </p:nvSpPr>
        <p:spPr>
          <a:xfrm>
            <a:off x="5876402"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4" name="Oval 13"/>
          <p:cNvSpPr/>
          <p:nvPr userDrawn="1"/>
        </p:nvSpPr>
        <p:spPr>
          <a:xfrm>
            <a:off x="4195081"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7" name="Oval 16"/>
          <p:cNvSpPr/>
          <p:nvPr userDrawn="1"/>
        </p:nvSpPr>
        <p:spPr>
          <a:xfrm>
            <a:off x="2513760"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0" name="Oval 19"/>
          <p:cNvSpPr/>
          <p:nvPr userDrawn="1"/>
        </p:nvSpPr>
        <p:spPr>
          <a:xfrm>
            <a:off x="832439" y="1235590"/>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Tree>
    <p:extLst>
      <p:ext uri="{BB962C8B-B14F-4D97-AF65-F5344CB8AC3E}">
        <p14:creationId xmlns:p14="http://schemas.microsoft.com/office/powerpoint/2010/main" val="383732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525254"/>
                </a:solidFill>
                <a:latin typeface="+mn-lt"/>
              </a:defRPr>
            </a:lvl1pPr>
          </a:lstStyle>
          <a:p>
            <a:r>
              <a:rPr lang="en-US"/>
              <a:t>AGENDA/KEY TOPICS</a:t>
            </a:r>
          </a:p>
        </p:txBody>
      </p:sp>
    </p:spTree>
    <p:extLst>
      <p:ext uri="{BB962C8B-B14F-4D97-AF65-F5344CB8AC3E}">
        <p14:creationId xmlns:p14="http://schemas.microsoft.com/office/powerpoint/2010/main" val="48362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a:t>Your Text Here</a:t>
            </a:r>
          </a:p>
          <a:p>
            <a:pPr lvl="0"/>
            <a:r>
              <a:rPr lang="en-US"/>
              <a:t>Your Text Here</a:t>
            </a:r>
          </a:p>
          <a:p>
            <a:pPr lvl="0"/>
            <a:r>
              <a:rPr lang="en-US"/>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37" b="74"/>
          <a:stretch/>
        </p:blipFill>
        <p:spPr>
          <a:xfrm>
            <a:off x="7198491" y="252381"/>
            <a:ext cx="1380743" cy="1374370"/>
          </a:xfrm>
          <a:prstGeom prst="ellipse">
            <a:avLst/>
          </a:prstGeom>
          <a:ln w="63500" cap="rnd">
            <a:solidFill>
              <a:schemeClr val="bg1"/>
            </a:solidFill>
          </a:ln>
          <a:effectLst/>
        </p:spPr>
      </p:pic>
    </p:spTree>
    <p:extLst>
      <p:ext uri="{BB962C8B-B14F-4D97-AF65-F5344CB8AC3E}">
        <p14:creationId xmlns:p14="http://schemas.microsoft.com/office/powerpoint/2010/main" val="230045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8686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58153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Tree>
    <p:extLst>
      <p:ext uri="{BB962C8B-B14F-4D97-AF65-F5344CB8AC3E}">
        <p14:creationId xmlns:p14="http://schemas.microsoft.com/office/powerpoint/2010/main" val="39069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541" t="161" r="1761" b="31"/>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Tree>
    <p:extLst>
      <p:ext uri="{BB962C8B-B14F-4D97-AF65-F5344CB8AC3E}">
        <p14:creationId xmlns:p14="http://schemas.microsoft.com/office/powerpoint/2010/main" val="252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2716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42811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93394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2945"/>
          <a:stretch/>
        </p:blipFill>
        <p:spPr bwMode="auto">
          <a:xfrm>
            <a:off x="0" y="0"/>
            <a:ext cx="9143999"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43558"/>
            <a:ext cx="9144000" cy="5427767"/>
          </a:xfrm>
          <a:prstGeom prst="rect">
            <a:avLst/>
          </a:prstGeom>
        </p:spPr>
      </p:pic>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655836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0793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44000" cy="5427767"/>
          </a:xfrm>
          <a:prstGeom prst="rect">
            <a:avLst/>
          </a:prstGeom>
        </p:spPr>
      </p:pic>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0" y="1"/>
            <a:ext cx="9144000" cy="46601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2" name="מלבן 14"/>
          <p:cNvSpPr/>
          <p:nvPr userDrawn="1"/>
        </p:nvSpPr>
        <p:spPr>
          <a:xfrm>
            <a:off x="-17446" y="2643758"/>
            <a:ext cx="9161446"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92329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4238227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3"/>
          <a:stretch/>
        </p:blipFill>
        <p:spPr bwMode="auto">
          <a:xfrm>
            <a:off x="-831" y="0"/>
            <a:ext cx="9144831" cy="479279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מלבן 14"/>
          <p:cNvSpPr/>
          <p:nvPr userDrawn="1"/>
        </p:nvSpPr>
        <p:spPr>
          <a:xfrm>
            <a:off x="0" y="2643758"/>
            <a:ext cx="9144000" cy="1488581"/>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408234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08233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17104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7" name="Title 1"/>
          <p:cNvSpPr>
            <a:spLocks noGrp="1"/>
          </p:cNvSpPr>
          <p:nvPr>
            <p:ph type="title"/>
          </p:nvPr>
        </p:nvSpPr>
        <p:spPr>
          <a:xfrm>
            <a:off x="457200" y="51470"/>
            <a:ext cx="8229600"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Tree>
    <p:extLst>
      <p:ext uri="{BB962C8B-B14F-4D97-AF65-F5344CB8AC3E}">
        <p14:creationId xmlns:p14="http://schemas.microsoft.com/office/powerpoint/2010/main" val="1373379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7212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4277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a:t>Edit style - header</a:t>
            </a:r>
            <a:endParaRPr lang="he-IL"/>
          </a:p>
          <a:p>
            <a:pPr lvl="1"/>
            <a:r>
              <a:rPr lang="en-US"/>
              <a:t>2nd level</a:t>
            </a:r>
            <a:endParaRPr lang="he-IL"/>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026647"/>
            <a:ext cx="2560056" cy="2569464"/>
          </a:xfrm>
          <a:prstGeom prst="flowChartConnector">
            <a:avLst/>
          </a:prstGeom>
        </p:spPr>
      </p:pic>
    </p:spTree>
    <p:extLst>
      <p:ext uri="{BB962C8B-B14F-4D97-AF65-F5344CB8AC3E}">
        <p14:creationId xmlns:p14="http://schemas.microsoft.com/office/powerpoint/2010/main" val="2328597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74633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accent2"/>
                </a:solidFill>
                <a:latin typeface="+mn-lt"/>
              </a:defRPr>
            </a:lvl1pPr>
          </a:lstStyle>
          <a:p>
            <a:r>
              <a:rPr lang="en-US"/>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482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a:t>Your Text Here</a:t>
            </a:r>
          </a:p>
          <a:p>
            <a:pPr lvl="0"/>
            <a:r>
              <a:rPr lang="en-US"/>
              <a:t>Your Text Here</a:t>
            </a:r>
          </a:p>
          <a:p>
            <a:pPr lvl="0"/>
            <a:r>
              <a:rPr lang="en-US"/>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Tree>
    <p:extLst>
      <p:ext uri="{BB962C8B-B14F-4D97-AF65-F5344CB8AC3E}">
        <p14:creationId xmlns:p14="http://schemas.microsoft.com/office/powerpoint/2010/main" val="7372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 b="7"/>
          <a:stretch/>
        </p:blipFill>
        <p:spPr bwMode="auto">
          <a:xfrm>
            <a:off x="-1"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881547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692" b="623"/>
          <a:stretch/>
        </p:blipFill>
        <p:spPr bwMode="auto">
          <a:xfrm>
            <a:off x="786" y="0"/>
            <a:ext cx="9143214"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Tree>
    <p:extLst>
      <p:ext uri="{BB962C8B-B14F-4D97-AF65-F5344CB8AC3E}">
        <p14:creationId xmlns:p14="http://schemas.microsoft.com/office/powerpoint/2010/main" val="2118899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 b="-8704"/>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33079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643757"/>
            <a:ext cx="9144000" cy="1488581"/>
          </a:xfrm>
          <a:prstGeom prst="rect">
            <a:avLst/>
          </a:prstGeom>
          <a:solidFill>
            <a:schemeClr val="accent2">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Title 1"/>
          <p:cNvSpPr>
            <a:spLocks noGrp="1"/>
          </p:cNvSpPr>
          <p:nvPr>
            <p:ph type="ctrTitle" hasCustomPrompt="1"/>
          </p:nvPr>
        </p:nvSpPr>
        <p:spPr>
          <a:xfrm>
            <a:off x="685800" y="2855685"/>
            <a:ext cx="7772400" cy="1084217"/>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9" name="Text Placeholder 3"/>
          <p:cNvSpPr>
            <a:spLocks noGrp="1"/>
          </p:cNvSpPr>
          <p:nvPr>
            <p:ph type="body" sz="quarter" idx="10" hasCustomPrompt="1"/>
          </p:nvPr>
        </p:nvSpPr>
        <p:spPr>
          <a:xfrm>
            <a:off x="785092" y="3374634"/>
            <a:ext cx="7573817" cy="393700"/>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sp>
        <p:nvSpPr>
          <p:cNvPr id="17" name="מלבן 14"/>
          <p:cNvSpPr/>
          <p:nvPr userDrawn="1"/>
        </p:nvSpPr>
        <p:spPr>
          <a:xfrm>
            <a:off x="1"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977036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2402553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499"/>
          <a:stretch/>
        </p:blipFill>
        <p:spPr bwMode="auto">
          <a:xfrm>
            <a:off x="0" y="0"/>
            <a:ext cx="9143999" cy="4651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5486"/>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961587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a:t>
            </a:r>
            <a:endParaRPr lang="he-IL"/>
          </a:p>
        </p:txBody>
      </p:sp>
    </p:spTree>
    <p:extLst>
      <p:ext uri="{BB962C8B-B14F-4D97-AF65-F5344CB8AC3E}">
        <p14:creationId xmlns:p14="http://schemas.microsoft.com/office/powerpoint/2010/main" val="1410981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1402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a:t>Edit style - header</a:t>
            </a:r>
            <a:endParaRPr lang="he-IL"/>
          </a:p>
          <a:p>
            <a:pPr lvl="1"/>
            <a:r>
              <a:rPr lang="en-US"/>
              <a:t>2nd level</a:t>
            </a:r>
            <a:endParaRPr lang="he-IL"/>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8" y="1026647"/>
            <a:ext cx="2568096" cy="2569464"/>
          </a:xfrm>
          <a:prstGeom prst="flowChartConnector">
            <a:avLst/>
          </a:prstGeom>
        </p:spPr>
      </p:pic>
    </p:spTree>
    <p:extLst>
      <p:ext uri="{BB962C8B-B14F-4D97-AF65-F5344CB8AC3E}">
        <p14:creationId xmlns:p14="http://schemas.microsoft.com/office/powerpoint/2010/main" val="3182088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611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tx2"/>
                </a:solidFill>
                <a:latin typeface="+mn-lt"/>
              </a:defRPr>
            </a:lvl1pPr>
          </a:lstStyle>
          <a:p>
            <a:r>
              <a:rPr lang="en-US"/>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961843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a:t>Your Text Here</a:t>
            </a:r>
          </a:p>
          <a:p>
            <a:pPr lvl="0"/>
            <a:r>
              <a:rPr lang="en-US"/>
              <a:t>Your Text Here</a:t>
            </a:r>
          </a:p>
          <a:p>
            <a:pPr lvl="0"/>
            <a:r>
              <a:rPr lang="en-US"/>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2163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3"/>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602150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Tree>
    <p:extLst>
      <p:ext uri="{BB962C8B-B14F-4D97-AF65-F5344CB8AC3E}">
        <p14:creationId xmlns:p14="http://schemas.microsoft.com/office/powerpoint/2010/main" val="3089173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spTree>
    <p:extLst>
      <p:ext uri="{BB962C8B-B14F-4D97-AF65-F5344CB8AC3E}">
        <p14:creationId xmlns:p14="http://schemas.microsoft.com/office/powerpoint/2010/main" val="120291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860585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810279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585453"/>
            <a:ext cx="9144000" cy="15416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64822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1455941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25"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לבן 9"/>
          <p:cNvSpPr/>
          <p:nvPr userDrawn="1"/>
        </p:nvSpPr>
        <p:spPr>
          <a:xfrm>
            <a:off x="347240" y="2388050"/>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7"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8"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29168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8"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Tree>
    <p:extLst>
      <p:ext uri="{BB962C8B-B14F-4D97-AF65-F5344CB8AC3E}">
        <p14:creationId xmlns:p14="http://schemas.microsoft.com/office/powerpoint/2010/main" val="247441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Table Placeholder 4"/>
          <p:cNvSpPr>
            <a:spLocks noGrp="1"/>
          </p:cNvSpPr>
          <p:nvPr>
            <p:ph type="tbl" sz="quarter" idx="13"/>
          </p:nvPr>
        </p:nvSpPr>
        <p:spPr>
          <a:xfrm>
            <a:off x="467543" y="771550"/>
            <a:ext cx="8208913" cy="3888432"/>
          </a:xfrm>
        </p:spPr>
        <p:txBody>
          <a:bodyPr/>
          <a:lstStyle/>
          <a:p>
            <a:endParaRPr lang="en-US" dirty="0"/>
          </a:p>
        </p:txBody>
      </p:sp>
    </p:spTree>
    <p:extLst>
      <p:ext uri="{BB962C8B-B14F-4D97-AF65-F5344CB8AC3E}">
        <p14:creationId xmlns:p14="http://schemas.microsoft.com/office/powerpoint/2010/main" val="2262505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קשת מלאה 15"/>
          <p:cNvSpPr/>
          <p:nvPr userDrawn="1"/>
        </p:nvSpPr>
        <p:spPr>
          <a:xfrm rot="5400000">
            <a:off x="385330" y="883753"/>
            <a:ext cx="2855254" cy="2855254"/>
          </a:xfrm>
          <a:prstGeom prst="blockArc">
            <a:avLst>
              <a:gd name="adj1" fmla="val 10800000"/>
              <a:gd name="adj2" fmla="val 95653"/>
              <a:gd name="adj3" fmla="val 2531"/>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5"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rgbClr val="DA4326"/>
                </a:solidFill>
                <a:latin typeface="+mn-lt"/>
              </a:defRPr>
            </a:lvl1pPr>
            <a:lvl2pPr marL="0" indent="0">
              <a:buNone/>
              <a:defRPr sz="2000">
                <a:latin typeface="+mn-lt"/>
              </a:defRPr>
            </a:lvl2pPr>
          </a:lstStyle>
          <a:p>
            <a:pPr lvl="0"/>
            <a:r>
              <a:rPr lang="en-US"/>
              <a:t>Edit style - header</a:t>
            </a:r>
            <a:endParaRPr lang="he-IL"/>
          </a:p>
          <a:p>
            <a:pPr lvl="1"/>
            <a:r>
              <a:rPr lang="en-US"/>
              <a:t>2nd level</a:t>
            </a:r>
            <a:endParaRPr lang="he-IL"/>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026647"/>
            <a:ext cx="2568133" cy="2569464"/>
          </a:xfrm>
          <a:prstGeom prst="flowChartConnector">
            <a:avLst/>
          </a:prstGeom>
        </p:spPr>
      </p:pic>
    </p:spTree>
    <p:extLst>
      <p:ext uri="{BB962C8B-B14F-4D97-AF65-F5344CB8AC3E}">
        <p14:creationId xmlns:p14="http://schemas.microsoft.com/office/powerpoint/2010/main" val="954691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8"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a:t>KEY  TOPICS</a:t>
            </a:r>
          </a:p>
        </p:txBody>
      </p:sp>
      <p:sp>
        <p:nvSpPr>
          <p:cNvPr id="12" name="Oval 11"/>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3"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4" name="Oval 13"/>
          <p:cNvSpPr/>
          <p:nvPr userDrawn="1"/>
        </p:nvSpPr>
        <p:spPr>
          <a:xfrm>
            <a:off x="7557725"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15" name="Oval 14"/>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6"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17" name="Oval 16"/>
          <p:cNvSpPr/>
          <p:nvPr userDrawn="1"/>
        </p:nvSpPr>
        <p:spPr>
          <a:xfrm>
            <a:off x="5876402"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8" name="Oval 17"/>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19"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0" name="Oval 19"/>
          <p:cNvSpPr/>
          <p:nvPr userDrawn="1"/>
        </p:nvSpPr>
        <p:spPr>
          <a:xfrm>
            <a:off x="4195081"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21" name="Oval 20"/>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2"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3" name="Oval 22"/>
          <p:cNvSpPr/>
          <p:nvPr userDrawn="1"/>
        </p:nvSpPr>
        <p:spPr>
          <a:xfrm>
            <a:off x="2513760"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24" name="Oval 23"/>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25"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26" name="Oval 25"/>
          <p:cNvSpPr/>
          <p:nvPr userDrawn="1"/>
        </p:nvSpPr>
        <p:spPr>
          <a:xfrm>
            <a:off x="832439" y="1235590"/>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7" name="Straight Connector 26"/>
          <p:cNvCxnSpPr/>
          <p:nvPr userDrawn="1"/>
        </p:nvCxnSpPr>
        <p:spPr>
          <a:xfrm>
            <a:off x="472312"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153633"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82474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507771"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193047" y="3011377"/>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32"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3"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4"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5"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6"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a:t>Your Text Here</a:t>
            </a:r>
          </a:p>
        </p:txBody>
      </p:sp>
      <p:sp>
        <p:nvSpPr>
          <p:cNvPr id="37"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8"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39"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40"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
        <p:nvSpPr>
          <p:cNvPr id="41"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a:t>You can replace this text with your own.</a:t>
            </a:r>
          </a:p>
        </p:txBody>
      </p:sp>
    </p:spTree>
    <p:extLst>
      <p:ext uri="{BB962C8B-B14F-4D97-AF65-F5344CB8AC3E}">
        <p14:creationId xmlns:p14="http://schemas.microsoft.com/office/powerpoint/2010/main" val="3929581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rgbClr val="DA4326"/>
                </a:solidFill>
                <a:latin typeface="+mn-lt"/>
              </a:defRPr>
            </a:lvl1pPr>
          </a:lstStyle>
          <a:p>
            <a:r>
              <a:rPr lang="en-US"/>
              <a:t>AGENDA/KEY TOPICS</a:t>
            </a:r>
          </a:p>
        </p:txBody>
      </p:sp>
    </p:spTree>
    <p:extLst>
      <p:ext uri="{BB962C8B-B14F-4D97-AF65-F5344CB8AC3E}">
        <p14:creationId xmlns:p14="http://schemas.microsoft.com/office/powerpoint/2010/main" val="458533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7"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a:t>AGENDA/KEY TOPICS</a:t>
            </a:r>
          </a:p>
        </p:txBody>
      </p:sp>
      <p:sp>
        <p:nvSpPr>
          <p:cNvPr id="8"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a:t>Your Text Here</a:t>
            </a:r>
          </a:p>
          <a:p>
            <a:pPr lvl="0"/>
            <a:r>
              <a:rPr lang="en-US"/>
              <a:t>Your Text Here</a:t>
            </a:r>
          </a:p>
          <a:p>
            <a:pPr lvl="0"/>
            <a:r>
              <a:rPr lang="en-US"/>
              <a:t>Your Text Here</a:t>
            </a:r>
          </a:p>
        </p:txBody>
      </p:sp>
      <p:sp>
        <p:nvSpPr>
          <p:cNvPr id="9"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Tree>
    <p:extLst>
      <p:ext uri="{BB962C8B-B14F-4D97-AF65-F5344CB8AC3E}">
        <p14:creationId xmlns:p14="http://schemas.microsoft.com/office/powerpoint/2010/main" val="407870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662"/>
          <a:stretch/>
        </p:blipFill>
        <p:spPr bwMode="auto">
          <a:xfrm>
            <a:off x="0" y="1"/>
            <a:ext cx="9144000" cy="43953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9502"/>
            <a:ext cx="9144000" cy="5427767"/>
          </a:xfrm>
          <a:prstGeom prst="rect">
            <a:avLst/>
          </a:prstGeom>
        </p:spPr>
      </p:pic>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6871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1" b="-38"/>
          <a:stretch/>
        </p:blipFill>
        <p:spPr bwMode="auto">
          <a:xfrm>
            <a:off x="1" y="0"/>
            <a:ext cx="9143998"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820600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6" name="מלבן 9"/>
          <p:cNvSpPr/>
          <p:nvPr userDrawn="1"/>
        </p:nvSpPr>
        <p:spPr>
          <a:xfrm>
            <a:off x="347240" y="2571750"/>
            <a:ext cx="6700105" cy="1592790"/>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a:t>Edit title Edit </a:t>
            </a:r>
            <a:r>
              <a:rPr lang="en-US" err="1"/>
              <a:t>titleEdit</a:t>
            </a:r>
            <a:r>
              <a:rPr lang="en-US"/>
              <a:t> </a:t>
            </a:r>
            <a:r>
              <a:rPr lang="en-US" err="1"/>
              <a:t>titleEdit</a:t>
            </a:r>
            <a:r>
              <a:rPr lang="en-US"/>
              <a:t> </a:t>
            </a:r>
            <a:r>
              <a:rPr lang="en-US" err="1"/>
              <a:t>titleEdit</a:t>
            </a:r>
            <a:r>
              <a:rPr lang="en-US"/>
              <a:t> </a:t>
            </a:r>
            <a:r>
              <a:rPr lang="en-US" err="1"/>
              <a:t>titleEdit</a:t>
            </a:r>
            <a:r>
              <a:rPr lang="en-US"/>
              <a:t> </a:t>
            </a:r>
            <a:r>
              <a:rPr lang="en-US" err="1"/>
              <a:t>titleEdit</a:t>
            </a:r>
            <a:r>
              <a:rPr lang="en-US"/>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193615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DA43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32170792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386" t="2213" b="-56"/>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מלבן 14"/>
          <p:cNvSpPr/>
          <p:nvPr userDrawn="1"/>
        </p:nvSpPr>
        <p:spPr>
          <a:xfrm>
            <a:off x="0" y="2643758"/>
            <a:ext cx="9144000" cy="1488581"/>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4432582"/>
            <a:ext cx="9144000" cy="720428"/>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4132339"/>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Title 1"/>
          <p:cNvSpPr>
            <a:spLocks noGrp="1"/>
          </p:cNvSpPr>
          <p:nvPr>
            <p:ph type="ctrTitle" hasCustomPrompt="1"/>
          </p:nvPr>
        </p:nvSpPr>
        <p:spPr>
          <a:xfrm>
            <a:off x="685800" y="2859782"/>
            <a:ext cx="7772400" cy="813163"/>
          </a:xfrm>
        </p:spPr>
        <p:txBody>
          <a:bodyPr anchor="t">
            <a:noAutofit/>
          </a:bodyPr>
          <a:lstStyle>
            <a:lvl1pPr indent="-457200" algn="ctr">
              <a:lnSpc>
                <a:spcPts val="3840"/>
              </a:lnSpc>
              <a:defRPr sz="3200" b="1">
                <a:solidFill>
                  <a:schemeClr val="bg1"/>
                </a:solidFill>
                <a:latin typeface="+mn-lt"/>
              </a:defRPr>
            </a:lvl1pPr>
          </a:lstStyle>
          <a:p>
            <a:r>
              <a:rPr lang="en-US"/>
              <a:t>THANK YOU</a:t>
            </a:r>
          </a:p>
        </p:txBody>
      </p:sp>
      <p:sp>
        <p:nvSpPr>
          <p:cNvPr id="14" name="Text Placeholder 3"/>
          <p:cNvSpPr>
            <a:spLocks noGrp="1"/>
          </p:cNvSpPr>
          <p:nvPr>
            <p:ph type="body" sz="quarter" idx="10" hasCustomPrompt="1"/>
          </p:nvPr>
        </p:nvSpPr>
        <p:spPr>
          <a:xfrm>
            <a:off x="785093" y="3446164"/>
            <a:ext cx="7573817" cy="295275"/>
          </a:xfrm>
        </p:spPr>
        <p:txBody>
          <a:bodyPr/>
          <a:lstStyle>
            <a:lvl1pPr marL="0" indent="0" algn="ctr">
              <a:buNone/>
              <a:defRPr sz="2800">
                <a:solidFill>
                  <a:schemeClr val="bg1"/>
                </a:solidFill>
                <a:latin typeface="+mn-lt"/>
              </a:defRPr>
            </a:lvl1pPr>
          </a:lstStyle>
          <a:p>
            <a:r>
              <a:rPr lang="en-US" sz="2400" b="0" u="sng"/>
              <a:t>xxxx@exlibrisgroup.com</a:t>
            </a:r>
            <a:endParaRPr lang="en-US" b="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2566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043" b="-6374"/>
          <a:stretch/>
        </p:blipFill>
        <p:spPr bwMode="auto">
          <a:xfrm>
            <a:off x="786" y="0"/>
            <a:ext cx="9143214" cy="45314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03020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27"/>
          <a:stretch/>
        </p:blipFill>
        <p:spPr bwMode="auto">
          <a:xfrm>
            <a:off x="-831" y="0"/>
            <a:ext cx="9144831"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מלבן 7"/>
          <p:cNvSpPr/>
          <p:nvPr userDrawn="1"/>
        </p:nvSpPr>
        <p:spPr>
          <a:xfrm>
            <a:off x="0" y="3909263"/>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מלבן 9"/>
          <p:cNvSpPr/>
          <p:nvPr userDrawn="1"/>
        </p:nvSpPr>
        <p:spPr>
          <a:xfrm>
            <a:off x="347240" y="2388050"/>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41973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457200" y="51470"/>
            <a:ext cx="8229600" cy="576064"/>
          </a:xfrm>
        </p:spPr>
        <p:txBody>
          <a:bodyPr/>
          <a:lstStyle/>
          <a:p>
            <a:r>
              <a:rPr lang="en-US"/>
              <a:t>Click to edit Master title style</a:t>
            </a:r>
          </a:p>
        </p:txBody>
      </p:sp>
      <p:sp>
        <p:nvSpPr>
          <p:cNvPr id="9"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Tree>
    <p:extLst>
      <p:ext uri="{BB962C8B-B14F-4D97-AF65-F5344CB8AC3E}">
        <p14:creationId xmlns:p14="http://schemas.microsoft.com/office/powerpoint/2010/main" val="241954903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3.xml"/><Relationship Id="rId16"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2017 Ex Libris | Confidential &amp; Proprietary</a:t>
            </a:r>
            <a:endParaRPr lang="en-US" sz="9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38" name="Picture 37"/>
          <p:cNvPicPr>
            <a:picLocks noChangeAspect="1"/>
          </p:cNvPicPr>
          <p:nvPr/>
        </p:nvPicPr>
        <p:blipFill rotWithShape="1">
          <a:blip r:embed="rId27"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693" r:id="rId4"/>
    <p:sldLayoutId id="2147483728" r:id="rId5"/>
    <p:sldLayoutId id="2147483729" r:id="rId6"/>
    <p:sldLayoutId id="2147483726" r:id="rId7"/>
    <p:sldLayoutId id="2147483727" r:id="rId8"/>
    <p:sldLayoutId id="2147483660" r:id="rId9"/>
    <p:sldLayoutId id="2147483650" r:id="rId10"/>
    <p:sldLayoutId id="2147483661" r:id="rId11"/>
    <p:sldLayoutId id="2147483663" r:id="rId12"/>
    <p:sldLayoutId id="2147483664" r:id="rId13"/>
    <p:sldLayoutId id="2147483665" r:id="rId14"/>
    <p:sldLayoutId id="2147483666" r:id="rId15"/>
    <p:sldLayoutId id="2147483695" r:id="rId16"/>
    <p:sldLayoutId id="2147483667"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3" name="TextBox 12"/>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2017 Ex Libris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422759973"/>
      </p:ext>
    </p:extLst>
  </p:cSld>
  <p:clrMap bg1="lt1" tx1="dk1" bg2="lt2" tx2="dk2" accent1="accent1" accent2="accent2" accent3="accent3" accent4="accent4" accent5="accent5" accent6="accent6" hlink="hlink" folHlink="folHlink"/>
  <p:sldLayoutIdLst>
    <p:sldLayoutId id="2147483670" r:id="rId1"/>
    <p:sldLayoutId id="2147483739" r:id="rId2"/>
    <p:sldLayoutId id="2147483671" r:id="rId3"/>
    <p:sldLayoutId id="2147483672" r:id="rId4"/>
    <p:sldLayoutId id="2147483673" r:id="rId5"/>
    <p:sldLayoutId id="2147483675" r:id="rId6"/>
    <p:sldLayoutId id="2147483676" r:id="rId7"/>
    <p:sldLayoutId id="2147483677" r:id="rId8"/>
    <p:sldLayoutId id="2147483678" r:id="rId9"/>
    <p:sldLayoutId id="2147483679" r:id="rId10"/>
    <p:sldLayoutId id="2147483680" r:id="rId11"/>
    <p:sldLayoutId id="2147483740" r:id="rId1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38" name="Picture 37"/>
          <p:cNvPicPr>
            <a:picLocks noChangeAspect="1"/>
          </p:cNvPicPr>
          <p:nvPr/>
        </p:nvPicPr>
        <p:blipFill rotWithShape="1">
          <a:blip r:embed="rId16"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2017 Ex Libris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1030755515"/>
      </p:ext>
    </p:extLst>
  </p:cSld>
  <p:clrMap bg1="lt1" tx1="dk1" bg2="lt2" tx2="dk2" accent1="accent1" accent2="accent2" accent3="accent3" accent4="accent4" accent5="accent5" accent6="accent6" hlink="hlink" folHlink="folHlink"/>
  <p:sldLayoutIdLst>
    <p:sldLayoutId id="2147483682" r:id="rId1"/>
    <p:sldLayoutId id="2147483741" r:id="rId2"/>
    <p:sldLayoutId id="214748374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743" r:id="rId12"/>
    <p:sldLayoutId id="2147483692" r:id="rId13"/>
    <p:sldLayoutId id="2147483744" r:id="rId1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38" name="Picture 37"/>
          <p:cNvPicPr>
            <a:picLocks noChangeAspect="1"/>
          </p:cNvPicPr>
          <p:nvPr/>
        </p:nvPicPr>
        <p:blipFill rotWithShape="1">
          <a:blip r:embed="rId14"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2017 Ex Libris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952065303"/>
      </p:ext>
    </p:extLst>
  </p:cSld>
  <p:clrMap bg1="lt1" tx1="dk1" bg2="lt2" tx2="dk2" accent1="accent1" accent2="accent2" accent3="accent3" accent4="accent4" accent5="accent5" accent6="accent6" hlink="hlink" folHlink="folHlink"/>
  <p:sldLayoutIdLst>
    <p:sldLayoutId id="2147483721" r:id="rId1"/>
    <p:sldLayoutId id="2147483745" r:id="rId2"/>
    <p:sldLayoutId id="2147483747" r:id="rId3"/>
    <p:sldLayoutId id="2147483753" r:id="rId4"/>
    <p:sldLayoutId id="2147483754" r:id="rId5"/>
    <p:sldLayoutId id="2147483722" r:id="rId6"/>
    <p:sldLayoutId id="2147483746" r:id="rId7"/>
    <p:sldLayoutId id="2147483748" r:id="rId8"/>
    <p:sldLayoutId id="2147483750" r:id="rId9"/>
    <p:sldLayoutId id="2147483749" r:id="rId10"/>
    <p:sldLayoutId id="2147483751" r:id="rId11"/>
    <p:sldLayoutId id="2147483752" r:id="rId1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knowledge.exlibrisgroup.com/Primo/Knowledge_Articles/Preventing_FRBR_Groups_Based_on_a_Resource_Typ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knowledge.exlibrisgroup.com/Primo/Product_Documentation/Technical_Guide/030Duplicate_Detection_Process/030Duplicate_Detection_Vector#ww1049864" TargetMode="External"/><Relationship Id="rId4" Type="http://schemas.openxmlformats.org/officeDocument/2006/relationships/hyperlink" Target="https://knowledge.exlibrisgroup.com/Primo/Product_Documentation/Technical_Guide/030Duplicate_Detection_Process/030Duplicate_Detection_Vector#ww1050024" TargetMode="External"/><Relationship Id="rId1" Type="http://schemas.openxmlformats.org/officeDocument/2006/relationships/slideLayout" Target="../slideLayouts/slideLayout9.xml"/><Relationship Id="rId2" Type="http://schemas.openxmlformats.org/officeDocument/2006/relationships/hyperlink" Target="https://knowledge.exlibrisgroup.com/Primo/Product_Documentation/Technical_Guide/030Duplicate_Detection_Process/030Duplicate_Detection_Vector#ww104994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knowledge.exlibrisgroup.com/Primo/Product_Documentation/Technical_Guide/030Duplicate_Detection_Process/030Duplicate_Detection_Vecto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knowledge.exlibrisgroup.com/Primo/Product_Documentation/Technical_Guide/030Duplicate_Detection_Process/030Duplicate_Detection_Vecto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9.xml"/><Relationship Id="rId2"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Jim LeFager</a:t>
            </a:r>
          </a:p>
          <a:p>
            <a:endParaRPr lang="en-US" dirty="0">
              <a:solidFill>
                <a:srgbClr val="FFFFFF"/>
              </a:solidFill>
              <a:latin typeface="Calibri"/>
            </a:endParaRPr>
          </a:p>
        </p:txBody>
      </p:sp>
      <p:sp>
        <p:nvSpPr>
          <p:cNvPr id="3" name="Title 2"/>
          <p:cNvSpPr>
            <a:spLocks noGrp="1"/>
          </p:cNvSpPr>
          <p:nvPr>
            <p:ph type="ctrTitle"/>
          </p:nvPr>
        </p:nvSpPr>
        <p:spPr/>
        <p:txBody>
          <a:bodyPr/>
          <a:lstStyle/>
          <a:p>
            <a:r>
              <a:rPr lang="en-US" dirty="0"/>
              <a:t>FRBR &amp; DeDup</a:t>
            </a:r>
          </a:p>
        </p:txBody>
      </p:sp>
      <p:sp>
        <p:nvSpPr>
          <p:cNvPr id="4" name="Subtitle 3"/>
          <p:cNvSpPr>
            <a:spLocks noGrp="1"/>
          </p:cNvSpPr>
          <p:nvPr>
            <p:ph type="subTitle" idx="1"/>
          </p:nvPr>
        </p:nvSpPr>
        <p:spPr/>
        <p:txBody>
          <a:bodyPr/>
          <a:lstStyle/>
          <a:p>
            <a:r>
              <a:rPr lang="en-US" dirty="0"/>
              <a:t>California State Library System</a:t>
            </a:r>
          </a:p>
        </p:txBody>
      </p:sp>
    </p:spTree>
    <p:extLst>
      <p:ext uri="{BB962C8B-B14F-4D97-AF65-F5344CB8AC3E}">
        <p14:creationId xmlns:p14="http://schemas.microsoft.com/office/powerpoint/2010/main" val="164288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p:cNvSpPr>
            <a:spLocks noGrp="1"/>
          </p:cNvSpPr>
          <p:nvPr>
            <p:ph type="title"/>
          </p:nvPr>
        </p:nvSpPr>
        <p:spPr/>
        <p:txBody>
          <a:bodyPr/>
          <a:lstStyle/>
          <a:p>
            <a:r>
              <a:rPr lang="en-US" dirty="0"/>
              <a:t>FRBR VECTOR FOR MARC21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1333908"/>
              </p:ext>
            </p:extLst>
          </p:nvPr>
        </p:nvGraphicFramePr>
        <p:xfrm>
          <a:off x="74141" y="1169775"/>
          <a:ext cx="8622184" cy="2750267"/>
        </p:xfrm>
        <a:graphic>
          <a:graphicData uri="http://schemas.openxmlformats.org/drawingml/2006/table">
            <a:tbl>
              <a:tblPr/>
              <a:tblGrid>
                <a:gridCol w="2155546">
                  <a:extLst>
                    <a:ext uri="{9D8B030D-6E8A-4147-A177-3AD203B41FA5}">
                      <a16:colId xmlns:a16="http://schemas.microsoft.com/office/drawing/2014/main" xmlns="" val="20000"/>
                    </a:ext>
                  </a:extLst>
                </a:gridCol>
                <a:gridCol w="2155546">
                  <a:extLst>
                    <a:ext uri="{9D8B030D-6E8A-4147-A177-3AD203B41FA5}">
                      <a16:colId xmlns:a16="http://schemas.microsoft.com/office/drawing/2014/main" xmlns="" val="20001"/>
                    </a:ext>
                  </a:extLst>
                </a:gridCol>
                <a:gridCol w="2155546">
                  <a:extLst>
                    <a:ext uri="{9D8B030D-6E8A-4147-A177-3AD203B41FA5}">
                      <a16:colId xmlns:a16="http://schemas.microsoft.com/office/drawing/2014/main" xmlns="" val="20002"/>
                    </a:ext>
                  </a:extLst>
                </a:gridCol>
                <a:gridCol w="2155546">
                  <a:extLst>
                    <a:ext uri="{9D8B030D-6E8A-4147-A177-3AD203B41FA5}">
                      <a16:colId xmlns:a16="http://schemas.microsoft.com/office/drawing/2014/main" xmlns="" val="20003"/>
                    </a:ext>
                  </a:extLst>
                </a:gridCol>
              </a:tblGrid>
              <a:tr h="237195">
                <a:tc>
                  <a:txBody>
                    <a:bodyPr/>
                    <a:lstStyle/>
                    <a:p>
                      <a:pPr fontAlgn="t"/>
                      <a:r>
                        <a:rPr lang="en-US" sz="900" b="0" dirty="0">
                          <a:solidFill>
                            <a:srgbClr val="FFFFFF"/>
                          </a:solidFill>
                          <a:effectLst/>
                          <a:latin typeface="Lato" charset="0"/>
                        </a:rPr>
                        <a:t>Field ID</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tc>
                  <a:txBody>
                    <a:bodyPr/>
                    <a:lstStyle/>
                    <a:p>
                      <a:pPr fontAlgn="t"/>
                      <a:r>
                        <a:rPr lang="en-US" sz="900" b="0" dirty="0">
                          <a:solidFill>
                            <a:srgbClr val="FFFFFF"/>
                          </a:solidFill>
                          <a:effectLst/>
                          <a:latin typeface="Lato" charset="0"/>
                        </a:rPr>
                        <a:t>Source (value of $$K for K fields)</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tc>
                  <a:txBody>
                    <a:bodyPr/>
                    <a:lstStyle/>
                    <a:p>
                      <a:pPr fontAlgn="t"/>
                      <a:r>
                        <a:rPr lang="en-US" sz="900" b="0" dirty="0">
                          <a:solidFill>
                            <a:srgbClr val="FFFFFF"/>
                          </a:solidFill>
                          <a:effectLst/>
                          <a:latin typeface="Lato" charset="0"/>
                        </a:rPr>
                        <a:t>Key part type (value of $$A for K fields)</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tc>
                  <a:txBody>
                    <a:bodyPr/>
                    <a:lstStyle/>
                    <a:p>
                      <a:pPr fontAlgn="t"/>
                      <a:r>
                        <a:rPr lang="en-US" sz="900" b="0" dirty="0">
                          <a:solidFill>
                            <a:srgbClr val="FFFFFF"/>
                          </a:solidFill>
                          <a:effectLst/>
                          <a:latin typeface="Lato" charset="0"/>
                        </a:rPr>
                        <a:t>Note</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extLst>
                  <a:ext uri="{0D108BD9-81ED-4DB2-BD59-A6C34878D82A}">
                    <a16:rowId xmlns:a16="http://schemas.microsoft.com/office/drawing/2014/main" xmlns="" val="10000"/>
                  </a:ext>
                </a:extLst>
              </a:tr>
              <a:tr h="207171">
                <a:tc>
                  <a:txBody>
                    <a:bodyPr/>
                    <a:lstStyle/>
                    <a:p>
                      <a:pPr algn="l" fontAlgn="ctr"/>
                      <a:r>
                        <a:rPr lang="en-US" sz="900" dirty="0">
                          <a:solidFill>
                            <a:srgbClr val="000000"/>
                          </a:solidFill>
                          <a:effectLst/>
                          <a:latin typeface="Open Sans" charset="0"/>
                        </a:rPr>
                        <a:t>T</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Always 1</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sk-SK" sz="900" dirty="0">
                          <a:effectLst/>
                        </a:rPr>
                        <a:t> </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sk-SK" sz="900" dirty="0">
                          <a:effectLst/>
                        </a:rPr>
                        <a:t> </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31438">
                <a:tc>
                  <a:txBody>
                    <a:bodyPr/>
                    <a:lstStyle/>
                    <a:p>
                      <a:pPr algn="l" fontAlgn="ctr"/>
                      <a:r>
                        <a:rPr lang="en-US" sz="900" dirty="0">
                          <a:solidFill>
                            <a:srgbClr val="000000"/>
                          </a:solidFill>
                          <a:effectLst/>
                          <a:latin typeface="Open Sans" charset="0"/>
                        </a:rPr>
                        <a:t>K1</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100 or 110 or 111</a:t>
                      </a:r>
                    </a:p>
                    <a:p>
                      <a:pPr algn="l" fontAlgn="ctr"/>
                      <a:r>
                        <a:rPr lang="en-US" sz="900" dirty="0">
                          <a:solidFill>
                            <a:srgbClr val="000000"/>
                          </a:solidFill>
                          <a:effectLst/>
                          <a:latin typeface="Open Sans" charset="0"/>
                        </a:rPr>
                        <a:t>OR</a:t>
                      </a:r>
                    </a:p>
                    <a:p>
                      <a:pPr algn="l" fontAlgn="ctr"/>
                      <a:r>
                        <a:rPr lang="en-US" sz="900" dirty="0">
                          <a:solidFill>
                            <a:srgbClr val="000000"/>
                          </a:solidFill>
                          <a:effectLst/>
                          <a:latin typeface="Open Sans" charset="0"/>
                        </a:rPr>
                        <a:t>700, 710, 711</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A</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Single occurrence of 100, 110, 111; multiple occurrences of 700, 710, 711</a:t>
                      </a:r>
                    </a:p>
                    <a:p>
                      <a:pPr algn="l" fontAlgn="ctr"/>
                      <a:r>
                        <a:rPr lang="en-US" sz="900" dirty="0">
                          <a:solidFill>
                            <a:srgbClr val="000000"/>
                          </a:solidFill>
                          <a:effectLst/>
                          <a:latin typeface="Open Sans" charset="0"/>
                        </a:rPr>
                        <a:t>Take subfields a, b, c, d, q and n for 111</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07171">
                <a:tc>
                  <a:txBody>
                    <a:bodyPr/>
                    <a:lstStyle/>
                    <a:p>
                      <a:pPr algn="l" fontAlgn="ctr"/>
                      <a:r>
                        <a:rPr lang="is-IS" sz="900">
                          <a:solidFill>
                            <a:srgbClr val="000000"/>
                          </a:solidFill>
                          <a:effectLst/>
                          <a:latin typeface="Open Sans" charset="0"/>
                        </a:rPr>
                        <a:t>K2</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is-IS" sz="900">
                          <a:solidFill>
                            <a:srgbClr val="000000"/>
                          </a:solidFill>
                          <a:effectLst/>
                          <a:latin typeface="Open Sans" charset="0"/>
                        </a:rPr>
                        <a:t>130</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TO</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Subfields a, d, m, n, p, r, s</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07171">
                <a:tc rowSpan="6">
                  <a:txBody>
                    <a:bodyPr/>
                    <a:lstStyle/>
                    <a:p>
                      <a:pPr algn="l" fontAlgn="ctr"/>
                      <a:r>
                        <a:rPr lang="en-US" sz="900" dirty="0">
                          <a:solidFill>
                            <a:srgbClr val="000000"/>
                          </a:solidFill>
                          <a:effectLst/>
                          <a:latin typeface="Open Sans" charset="0"/>
                        </a:rPr>
                        <a:t>K3</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is-IS" sz="900">
                          <a:solidFill>
                            <a:srgbClr val="000000"/>
                          </a:solidFill>
                          <a:effectLst/>
                          <a:latin typeface="Open Sans" charset="0"/>
                        </a:rPr>
                        <a:t>240</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6">
                  <a:txBody>
                    <a:bodyPr/>
                    <a:lstStyle/>
                    <a:p>
                      <a:pPr algn="l" fontAlgn="ctr"/>
                      <a:r>
                        <a:rPr lang="en-US" sz="900" dirty="0">
                          <a:solidFill>
                            <a:srgbClr val="000000"/>
                          </a:solidFill>
                          <a:effectLst/>
                          <a:latin typeface="Open Sans" charset="0"/>
                        </a:rPr>
                        <a:t>T</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Subfields a, d, m, n, p, r, s</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69304">
                <a:tc vMerge="1">
                  <a:txBody>
                    <a:bodyPr/>
                    <a:lstStyle/>
                    <a:p>
                      <a:endParaRPr lang="en-US"/>
                    </a:p>
                  </a:txBody>
                  <a:tcPr/>
                </a:tc>
                <a:tc>
                  <a:txBody>
                    <a:bodyPr/>
                    <a:lstStyle/>
                    <a:p>
                      <a:pPr algn="l" fontAlgn="ctr"/>
                      <a:r>
                        <a:rPr lang="en-US" sz="900" dirty="0">
                          <a:solidFill>
                            <a:srgbClr val="000000"/>
                          </a:solidFill>
                          <a:effectLst/>
                          <a:latin typeface="Open Sans" charset="0"/>
                        </a:rPr>
                        <a:t>And (if 240 exists and format is not SE) 245</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r>
                        <a:rPr lang="en-US" sz="900" dirty="0">
                          <a:solidFill>
                            <a:srgbClr val="000000"/>
                          </a:solidFill>
                          <a:effectLst/>
                          <a:latin typeface="Open Sans" charset="0"/>
                        </a:rPr>
                        <a:t>Subfields a, b, e, f, g, n, p</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69304">
                <a:tc vMerge="1">
                  <a:txBody>
                    <a:bodyPr/>
                    <a:lstStyle/>
                    <a:p>
                      <a:endParaRPr lang="en-US"/>
                    </a:p>
                  </a:txBody>
                  <a:tcPr/>
                </a:tc>
                <a:tc>
                  <a:txBody>
                    <a:bodyPr/>
                    <a:lstStyle/>
                    <a:p>
                      <a:pPr algn="l" fontAlgn="ctr"/>
                      <a:r>
                        <a:rPr lang="en-US" sz="900" dirty="0">
                          <a:solidFill>
                            <a:srgbClr val="000000"/>
                          </a:solidFill>
                          <a:effectLst/>
                          <a:latin typeface="Open Sans" charset="0"/>
                        </a:rPr>
                        <a:t>OR (if 240 does not exist and format is SE) 245</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r>
                        <a:rPr lang="en-US" sz="900" dirty="0">
                          <a:solidFill>
                            <a:srgbClr val="000000"/>
                          </a:solidFill>
                          <a:effectLst/>
                          <a:latin typeface="Open Sans" charset="0"/>
                        </a:rPr>
                        <a:t>Subfields a, b, e, f, g, n, p</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07171">
                <a:tc vMerge="1">
                  <a:txBody>
                    <a:bodyPr/>
                    <a:lstStyle/>
                    <a:p>
                      <a:endParaRPr lang="en-US"/>
                    </a:p>
                  </a:txBody>
                  <a:tcPr/>
                </a:tc>
                <a:tc>
                  <a:txBody>
                    <a:bodyPr/>
                    <a:lstStyle/>
                    <a:p>
                      <a:pPr algn="l" fontAlgn="ctr"/>
                      <a:r>
                        <a:rPr lang="is-IS" sz="900">
                          <a:solidFill>
                            <a:srgbClr val="000000"/>
                          </a:solidFill>
                          <a:effectLst/>
                          <a:latin typeface="Open Sans" charset="0"/>
                        </a:rPr>
                        <a:t>OR 242</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r>
                        <a:rPr lang="en-US" sz="900" dirty="0">
                          <a:solidFill>
                            <a:srgbClr val="000000"/>
                          </a:solidFill>
                          <a:effectLst/>
                          <a:latin typeface="Open Sans" charset="0"/>
                        </a:rPr>
                        <a:t>Subfields a, b, f, g, n, p</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07171">
                <a:tc vMerge="1">
                  <a:txBody>
                    <a:bodyPr/>
                    <a:lstStyle/>
                    <a:p>
                      <a:endParaRPr lang="en-US"/>
                    </a:p>
                  </a:txBody>
                  <a:tcPr/>
                </a:tc>
                <a:tc>
                  <a:txBody>
                    <a:bodyPr/>
                    <a:lstStyle/>
                    <a:p>
                      <a:pPr algn="l" fontAlgn="ctr"/>
                      <a:r>
                        <a:rPr lang="is-IS" sz="900">
                          <a:solidFill>
                            <a:srgbClr val="000000"/>
                          </a:solidFill>
                          <a:effectLst/>
                          <a:latin typeface="Open Sans" charset="0"/>
                        </a:rPr>
                        <a:t>OR 246, 247</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r>
                        <a:rPr lang="en-US" sz="900" dirty="0">
                          <a:solidFill>
                            <a:srgbClr val="000000"/>
                          </a:solidFill>
                          <a:effectLst/>
                          <a:latin typeface="Open Sans" charset="0"/>
                        </a:rPr>
                        <a:t>Subfields a, b, f, g, n, p</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07171">
                <a:tc vMerge="1">
                  <a:txBody>
                    <a:bodyPr/>
                    <a:lstStyle/>
                    <a:p>
                      <a:endParaRPr lang="en-US"/>
                    </a:p>
                  </a:txBody>
                  <a:tcPr/>
                </a:tc>
                <a:tc>
                  <a:txBody>
                    <a:bodyPr/>
                    <a:lstStyle/>
                    <a:p>
                      <a:pPr algn="l" fontAlgn="ctr"/>
                      <a:r>
                        <a:rPr lang="de-DE" sz="900" dirty="0">
                          <a:solidFill>
                            <a:srgbClr val="000000"/>
                          </a:solidFill>
                          <a:effectLst/>
                          <a:latin typeface="Open Sans" charset="0"/>
                        </a:rPr>
                        <a:t>OR 740</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r>
                        <a:rPr lang="en-US" sz="900" dirty="0">
                          <a:solidFill>
                            <a:srgbClr val="000000"/>
                          </a:solidFill>
                          <a:effectLst/>
                          <a:latin typeface="Open Sans" charset="0"/>
                        </a:rPr>
                        <a:t>Subfield a, n, p</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95929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p:cNvSpPr>
            <a:spLocks noGrp="1"/>
          </p:cNvSpPr>
          <p:nvPr>
            <p:ph type="title"/>
          </p:nvPr>
        </p:nvSpPr>
        <p:spPr/>
        <p:txBody>
          <a:bodyPr/>
          <a:lstStyle/>
          <a:p>
            <a:r>
              <a:rPr lang="en-US" dirty="0"/>
              <a:t>Example of Matching Records</a:t>
            </a:r>
          </a:p>
        </p:txBody>
      </p:sp>
      <p:pic>
        <p:nvPicPr>
          <p:cNvPr id="5" name="Picture 4"/>
          <p:cNvPicPr>
            <a:picLocks noChangeAspect="1"/>
          </p:cNvPicPr>
          <p:nvPr/>
        </p:nvPicPr>
        <p:blipFill>
          <a:blip r:embed="rId2"/>
          <a:stretch>
            <a:fillRect/>
          </a:stretch>
        </p:blipFill>
        <p:spPr>
          <a:xfrm>
            <a:off x="0" y="771550"/>
            <a:ext cx="8996789" cy="3660291"/>
          </a:xfrm>
          <a:prstGeom prst="rect">
            <a:avLst/>
          </a:prstGeom>
        </p:spPr>
      </p:pic>
    </p:spTree>
    <p:extLst>
      <p:ext uri="{BB962C8B-B14F-4D97-AF65-F5344CB8AC3E}">
        <p14:creationId xmlns:p14="http://schemas.microsoft.com/office/powerpoint/2010/main" val="179846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p:cNvSpPr>
            <a:spLocks noGrp="1"/>
          </p:cNvSpPr>
          <p:nvPr>
            <p:ph type="title"/>
          </p:nvPr>
        </p:nvSpPr>
        <p:spPr/>
        <p:txBody>
          <a:bodyPr/>
          <a:lstStyle/>
          <a:p>
            <a:r>
              <a:rPr lang="en-US" dirty="0"/>
              <a:t>Example of Non-Matching Records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245231"/>
              </p:ext>
            </p:extLst>
          </p:nvPr>
        </p:nvGraphicFramePr>
        <p:xfrm>
          <a:off x="115329" y="922640"/>
          <a:ext cx="8690920" cy="3558745"/>
        </p:xfrm>
        <a:graphic>
          <a:graphicData uri="http://schemas.openxmlformats.org/drawingml/2006/table">
            <a:tbl>
              <a:tblPr/>
              <a:tblGrid>
                <a:gridCol w="4345460">
                  <a:extLst>
                    <a:ext uri="{9D8B030D-6E8A-4147-A177-3AD203B41FA5}">
                      <a16:colId xmlns:a16="http://schemas.microsoft.com/office/drawing/2014/main" xmlns="" val="20000"/>
                    </a:ext>
                  </a:extLst>
                </a:gridCol>
                <a:gridCol w="4345460">
                  <a:extLst>
                    <a:ext uri="{9D8B030D-6E8A-4147-A177-3AD203B41FA5}">
                      <a16:colId xmlns:a16="http://schemas.microsoft.com/office/drawing/2014/main" xmlns="" val="20001"/>
                    </a:ext>
                  </a:extLst>
                </a:gridCol>
              </a:tblGrid>
              <a:tr h="433191">
                <a:tc>
                  <a:txBody>
                    <a:bodyPr/>
                    <a:lstStyle/>
                    <a:p>
                      <a:pPr fontAlgn="t"/>
                      <a:r>
                        <a:rPr lang="en-US" sz="900" b="0" dirty="0">
                          <a:solidFill>
                            <a:srgbClr val="FFFFFF"/>
                          </a:solidFill>
                          <a:effectLst/>
                          <a:latin typeface="Lato" charset="0"/>
                        </a:rPr>
                        <a:t>Record</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tc>
                  <a:txBody>
                    <a:bodyPr/>
                    <a:lstStyle/>
                    <a:p>
                      <a:pPr fontAlgn="t"/>
                      <a:r>
                        <a:rPr lang="en-US" sz="900" b="0" dirty="0">
                          <a:solidFill>
                            <a:srgbClr val="FFFFFF"/>
                          </a:solidFill>
                          <a:effectLst/>
                          <a:latin typeface="Lato" charset="0"/>
                        </a:rPr>
                        <a:t>Vector and keys</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extLst>
                  <a:ext uri="{0D108BD9-81ED-4DB2-BD59-A6C34878D82A}">
                    <a16:rowId xmlns:a16="http://schemas.microsoft.com/office/drawing/2014/main" xmlns="" val="10000"/>
                  </a:ext>
                </a:extLst>
              </a:tr>
              <a:tr h="1562777">
                <a:tc>
                  <a:txBody>
                    <a:bodyPr/>
                    <a:lstStyle/>
                    <a:p>
                      <a:pPr algn="l" fontAlgn="ctr"/>
                      <a:r>
                        <a:rPr lang="en-US" sz="900" dirty="0">
                          <a:solidFill>
                            <a:srgbClr val="000000"/>
                          </a:solidFill>
                          <a:effectLst/>
                          <a:latin typeface="Open Sans" charset="0"/>
                        </a:rPr>
                        <a:t>100 1_ |a Chorpenning, Charlotte B. |q (Charlotte Barrows)</a:t>
                      </a:r>
                    </a:p>
                    <a:p>
                      <a:pPr algn="l" fontAlgn="ctr"/>
                      <a:r>
                        <a:rPr lang="en-US" sz="900" dirty="0">
                          <a:solidFill>
                            <a:srgbClr val="000000"/>
                          </a:solidFill>
                          <a:effectLst/>
                          <a:latin typeface="Open Sans" charset="0"/>
                        </a:rPr>
                        <a:t>245 10 |a Alice in Wonderland, |c dramatized by Charlotte B. Chorpenning, a play from the library of the Association of the Junior Leagues of America, inc.</a:t>
                      </a:r>
                    </a:p>
                    <a:p>
                      <a:pPr algn="l" fontAlgn="ctr"/>
                      <a:r>
                        <a:rPr lang="en-US" sz="900" dirty="0">
                          <a:solidFill>
                            <a:srgbClr val="000000"/>
                          </a:solidFill>
                          <a:effectLst/>
                          <a:latin typeface="Open Sans" charset="0"/>
                        </a:rPr>
                        <a:t>260 __ |a Chicago, |b The Dramatic Publishing Company |c [1946]</a:t>
                      </a:r>
                    </a:p>
                    <a:p>
                      <a:pPr algn="l" fontAlgn="ctr"/>
                      <a:r>
                        <a:rPr lang="en-US" sz="900" dirty="0">
                          <a:solidFill>
                            <a:srgbClr val="000000"/>
                          </a:solidFill>
                          <a:effectLst/>
                          <a:latin typeface="Open Sans" charset="0"/>
                        </a:rPr>
                        <a:t>700 1_ |a Carroll, Lewis, |d 1832-1898. |t Alice's adventures in Wonderland</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T1</a:t>
                      </a:r>
                    </a:p>
                    <a:p>
                      <a:pPr algn="l" fontAlgn="ctr"/>
                      <a:r>
                        <a:rPr lang="en-US" sz="900" dirty="0">
                          <a:solidFill>
                            <a:srgbClr val="000000"/>
                          </a:solidFill>
                          <a:effectLst/>
                          <a:latin typeface="Open Sans" charset="0"/>
                        </a:rPr>
                        <a:t>K1 chorpenning charlotte b</a:t>
                      </a:r>
                    </a:p>
                    <a:p>
                      <a:pPr algn="l" fontAlgn="ctr"/>
                      <a:r>
                        <a:rPr lang="en-US" sz="900" dirty="0">
                          <a:solidFill>
                            <a:srgbClr val="000000"/>
                          </a:solidFill>
                          <a:effectLst/>
                          <a:latin typeface="Open Sans" charset="0"/>
                        </a:rPr>
                        <a:t>K3 alice in wonderland</a:t>
                      </a:r>
                    </a:p>
                    <a:p>
                      <a:pPr algn="l" fontAlgn="ctr"/>
                      <a:r>
                        <a:rPr lang="en-US" sz="900" dirty="0">
                          <a:solidFill>
                            <a:srgbClr val="000000"/>
                          </a:solidFill>
                          <a:effectLst/>
                          <a:latin typeface="Open Sans" charset="0"/>
                        </a:rPr>
                        <a:t>The following key is created:</a:t>
                      </a:r>
                    </a:p>
                    <a:p>
                      <a:pPr algn="l" fontAlgn="ctr">
                        <a:buFont typeface="Arial" charset="0"/>
                        <a:buChar char="•"/>
                      </a:pPr>
                      <a:r>
                        <a:rPr lang="en-US" sz="900" dirty="0">
                          <a:solidFill>
                            <a:srgbClr val="000000"/>
                          </a:solidFill>
                          <a:effectLst/>
                          <a:latin typeface="Open Sans" charset="0"/>
                        </a:rPr>
                        <a:t>chorpenning charlotte b alice in wonderland</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562777">
                <a:tc>
                  <a:txBody>
                    <a:bodyPr/>
                    <a:lstStyle/>
                    <a:p>
                      <a:pPr algn="l" fontAlgn="ctr"/>
                      <a:r>
                        <a:rPr lang="en-US" sz="900" dirty="0">
                          <a:solidFill>
                            <a:srgbClr val="000000"/>
                          </a:solidFill>
                          <a:effectLst/>
                          <a:latin typeface="Open Sans" charset="0"/>
                        </a:rPr>
                        <a:t>050 00 |a VXB 0196-0197 (viewing copy)</a:t>
                      </a:r>
                    </a:p>
                    <a:p>
                      <a:pPr algn="l" fontAlgn="ctr"/>
                      <a:r>
                        <a:rPr lang="en-US" sz="900" dirty="0">
                          <a:solidFill>
                            <a:srgbClr val="000000"/>
                          </a:solidFill>
                          <a:effectLst/>
                          <a:latin typeface="Open Sans" charset="0"/>
                        </a:rPr>
                        <a:t>245 00 |a Alice in Wonderland.</a:t>
                      </a:r>
                    </a:p>
                    <a:p>
                      <a:pPr algn="l" fontAlgn="ctr"/>
                      <a:r>
                        <a:rPr lang="en-US" sz="900" dirty="0">
                          <a:solidFill>
                            <a:srgbClr val="000000"/>
                          </a:solidFill>
                          <a:effectLst/>
                          <a:latin typeface="Open Sans" charset="0"/>
                        </a:rPr>
                        <a:t>260 __ |c 1999.</a:t>
                      </a:r>
                    </a:p>
                    <a:p>
                      <a:pPr algn="l" fontAlgn="ctr"/>
                      <a:r>
                        <a:rPr lang="en-US" sz="900" dirty="0">
                          <a:solidFill>
                            <a:srgbClr val="000000"/>
                          </a:solidFill>
                          <a:effectLst/>
                          <a:latin typeface="Open Sans" charset="0"/>
                        </a:rPr>
                        <a:t>300 __ |a 2 videocassettes of 2 : |b sd., col. ; |c 1/2 in. viewing copy.</a:t>
                      </a:r>
                    </a:p>
                    <a:p>
                      <a:pPr algn="l" fontAlgn="ctr"/>
                      <a:r>
                        <a:rPr lang="en-US" sz="900" dirty="0">
                          <a:solidFill>
                            <a:srgbClr val="000000"/>
                          </a:solidFill>
                          <a:effectLst/>
                          <a:latin typeface="Open Sans" charset="0"/>
                        </a:rPr>
                        <a:t>710 2_ |a Copyright Collection (Library of Congress)</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900" dirty="0">
                          <a:solidFill>
                            <a:srgbClr val="000000"/>
                          </a:solidFill>
                          <a:effectLst/>
                          <a:latin typeface="Open Sans" charset="0"/>
                        </a:rPr>
                        <a:t>T1</a:t>
                      </a:r>
                    </a:p>
                    <a:p>
                      <a:pPr algn="l" fontAlgn="ctr"/>
                      <a:r>
                        <a:rPr lang="en-US" sz="900" dirty="0">
                          <a:solidFill>
                            <a:srgbClr val="000000"/>
                          </a:solidFill>
                          <a:effectLst/>
                          <a:latin typeface="Open Sans" charset="0"/>
                        </a:rPr>
                        <a:t>K1 copyright collection library of congress</a:t>
                      </a:r>
                    </a:p>
                    <a:p>
                      <a:pPr algn="l" fontAlgn="ctr"/>
                      <a:r>
                        <a:rPr lang="en-US" sz="900" dirty="0">
                          <a:solidFill>
                            <a:srgbClr val="000000"/>
                          </a:solidFill>
                          <a:effectLst/>
                          <a:latin typeface="Open Sans" charset="0"/>
                        </a:rPr>
                        <a:t>K3 alice in wonderland</a:t>
                      </a:r>
                    </a:p>
                    <a:p>
                      <a:pPr algn="l" fontAlgn="ctr"/>
                      <a:r>
                        <a:rPr lang="en-US" sz="900" dirty="0">
                          <a:solidFill>
                            <a:srgbClr val="000000"/>
                          </a:solidFill>
                          <a:effectLst/>
                          <a:latin typeface="Open Sans" charset="0"/>
                        </a:rPr>
                        <a:t>The following key is created:</a:t>
                      </a:r>
                    </a:p>
                    <a:p>
                      <a:pPr algn="l" fontAlgn="ctr">
                        <a:buFont typeface="Arial" charset="0"/>
                        <a:buChar char="•"/>
                      </a:pPr>
                      <a:r>
                        <a:rPr lang="en-US" sz="900" dirty="0">
                          <a:solidFill>
                            <a:srgbClr val="000000"/>
                          </a:solidFill>
                          <a:effectLst/>
                          <a:latin typeface="Open Sans" charset="0"/>
                        </a:rPr>
                        <a:t>copyright collection library of congress alice in wonderland</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57745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p:cNvSpPr>
            <a:spLocks noGrp="1"/>
          </p:cNvSpPr>
          <p:nvPr>
            <p:ph type="title"/>
          </p:nvPr>
        </p:nvSpPr>
        <p:spPr/>
        <p:txBody>
          <a:bodyPr/>
          <a:lstStyle/>
          <a:p>
            <a:r>
              <a:rPr lang="en-US" dirty="0"/>
              <a:t>Example of the PNX from a CALSTATE Record</a:t>
            </a:r>
          </a:p>
        </p:txBody>
      </p:sp>
      <p:sp>
        <p:nvSpPr>
          <p:cNvPr id="4" name="Content Placeholder 3"/>
          <p:cNvSpPr>
            <a:spLocks noGrp="1"/>
          </p:cNvSpPr>
          <p:nvPr>
            <p:ph idx="1"/>
          </p:nvPr>
        </p:nvSpPr>
        <p:spPr/>
        <p:txBody>
          <a:bodyPr/>
          <a:lstStyle/>
          <a:p>
            <a:pPr marL="0" indent="0">
              <a:buNone/>
            </a:pPr>
            <a:r>
              <a:rPr lang="en-US" dirty="0"/>
              <a:t>&lt;frbr&gt;    </a:t>
            </a:r>
          </a:p>
          <a:p>
            <a:pPr marL="0" indent="0">
              <a:buNone/>
            </a:pPr>
            <a:r>
              <a:rPr lang="en-US" dirty="0"/>
              <a:t>&lt;t&gt;1&lt;/t&gt;    </a:t>
            </a:r>
          </a:p>
          <a:p>
            <a:pPr marL="0" indent="0">
              <a:buNone/>
            </a:pPr>
            <a:r>
              <a:rPr lang="en-US" dirty="0"/>
              <a:t>&lt;k1&gt;$$Ktolstoy leo graf 1828 1910$$AA&lt;/k1&gt;    </a:t>
            </a:r>
          </a:p>
          <a:p>
            <a:pPr marL="0" indent="0">
              <a:buNone/>
            </a:pPr>
            <a:r>
              <a:rPr lang="en-US" dirty="0"/>
              <a:t>&lt;k3&gt;$$Kvoina i mir maude$$AT&lt;/k3&gt;   </a:t>
            </a:r>
          </a:p>
          <a:p>
            <a:pPr marL="0" indent="0">
              <a:buNone/>
            </a:pPr>
            <a:r>
              <a:rPr lang="en-US" dirty="0"/>
              <a:t> &lt;k3&gt;$$Kwar and peace$$AT&lt;/k3&gt;  </a:t>
            </a:r>
          </a:p>
          <a:p>
            <a:pPr marL="0" indent="0">
              <a:buNone/>
            </a:pPr>
            <a:r>
              <a:rPr lang="en-US" dirty="0"/>
              <a:t>&lt;/frbr&gt;</a:t>
            </a:r>
          </a:p>
        </p:txBody>
      </p:sp>
    </p:spTree>
    <p:extLst>
      <p:ext uri="{BB962C8B-B14F-4D97-AF65-F5344CB8AC3E}">
        <p14:creationId xmlns:p14="http://schemas.microsoft.com/office/powerpoint/2010/main" val="83981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p:cNvSpPr>
            <a:spLocks noGrp="1"/>
          </p:cNvSpPr>
          <p:nvPr>
            <p:ph type="title"/>
          </p:nvPr>
        </p:nvSpPr>
        <p:spPr/>
        <p:txBody>
          <a:bodyPr/>
          <a:lstStyle/>
          <a:p>
            <a:r>
              <a:rPr lang="en-US" dirty="0"/>
              <a:t>FRBR Vector and Algorithm</a:t>
            </a:r>
          </a:p>
        </p:txBody>
      </p:sp>
      <p:sp>
        <p:nvSpPr>
          <p:cNvPr id="4" name="Content Placeholder 3"/>
          <p:cNvSpPr>
            <a:spLocks noGrp="1"/>
          </p:cNvSpPr>
          <p:nvPr>
            <p:ph idx="1"/>
          </p:nvPr>
        </p:nvSpPr>
        <p:spPr/>
        <p:txBody>
          <a:bodyPr vert="horz" lIns="91440" tIns="45720" rIns="91440" bIns="45720" rtlCol="0" anchor="t">
            <a:normAutofit lnSpcReduction="10000"/>
          </a:bodyPr>
          <a:lstStyle/>
          <a:p>
            <a:r>
              <a:rPr lang="en-US" dirty="0"/>
              <a:t>The FRBR vector includes part keys and the key type so they can be combined in the matching process. The keys are normalized. There can be several types of keys, each with multiple occurrences:</a:t>
            </a:r>
          </a:p>
          <a:p>
            <a:pPr lvl="1"/>
            <a:r>
              <a:rPr lang="en-US" b="1" dirty="0"/>
              <a:t>A</a:t>
            </a:r>
            <a:r>
              <a:rPr lang="en-US" dirty="0"/>
              <a:t>—author part key – Author part keys are combined with title part keys to create a key that represents the work.</a:t>
            </a:r>
          </a:p>
          <a:p>
            <a:pPr lvl="1"/>
            <a:r>
              <a:rPr lang="en-US" b="1" dirty="0"/>
              <a:t>T</a:t>
            </a:r>
            <a:r>
              <a:rPr lang="en-US" dirty="0"/>
              <a:t>—title part key – Title part keys are combined with author part keys to create a key that represents the work.</a:t>
            </a:r>
          </a:p>
          <a:p>
            <a:pPr lvl="1"/>
            <a:r>
              <a:rPr lang="en-US" b="1" dirty="0"/>
              <a:t>TO</a:t>
            </a:r>
            <a:r>
              <a:rPr lang="en-US" dirty="0"/>
              <a:t>—title only key – This is a title key that is not combined with authors. This key should be created only from titles that are sufficient to identify the work by themselves. The MARC 130 (uniform title) tag is an example of such a field.</a:t>
            </a:r>
          </a:p>
          <a:p>
            <a:endParaRPr lang="en-US" dirty="0"/>
          </a:p>
        </p:txBody>
      </p:sp>
    </p:spTree>
    <p:extLst>
      <p:ext uri="{BB962C8B-B14F-4D97-AF65-F5344CB8AC3E}">
        <p14:creationId xmlns:p14="http://schemas.microsoft.com/office/powerpoint/2010/main" val="1917026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p:cNvSpPr>
            <a:spLocks noGrp="1"/>
          </p:cNvSpPr>
          <p:nvPr>
            <p:ph type="ctrTitle"/>
          </p:nvPr>
        </p:nvSpPr>
        <p:spPr>
          <a:xfrm>
            <a:off x="666225" y="0"/>
            <a:ext cx="6272286" cy="783044"/>
          </a:xfrm>
        </p:spPr>
        <p:txBody>
          <a:bodyPr/>
          <a:lstStyle/>
          <a:p>
            <a:r>
              <a:rPr lang="en-US" dirty="0"/>
              <a:t>Preventing FRBR</a:t>
            </a:r>
          </a:p>
        </p:txBody>
      </p:sp>
      <p:sp>
        <p:nvSpPr>
          <p:cNvPr id="4" name="Content Placeholder 3"/>
          <p:cNvSpPr>
            <a:spLocks noGrp="1"/>
          </p:cNvSpPr>
          <p:nvPr>
            <p:ph type="body" sz="quarter" idx="25"/>
          </p:nvPr>
        </p:nvSpPr>
        <p:spPr/>
        <p:txBody>
          <a:bodyPr vert="horz" lIns="91440" tIns="45720" rIns="91440" bIns="45720" rtlCol="0" anchor="t">
            <a:normAutofit/>
          </a:bodyPr>
          <a:lstStyle/>
          <a:p>
            <a:pPr marL="0" indent="0">
              <a:buNone/>
            </a:pPr>
            <a:r>
              <a:rPr lang="en-US" dirty="0"/>
              <a:t>FRBR can be prevented for Specific Records or groups of records, for example by Resource Type.  This would require a Normalization Rule Change to the FRBR Section of the Alma Norm Rules</a:t>
            </a:r>
          </a:p>
          <a:p>
            <a:endParaRPr lang="en-US" dirty="0"/>
          </a:p>
        </p:txBody>
      </p:sp>
    </p:spTree>
    <p:extLst>
      <p:ext uri="{BB962C8B-B14F-4D97-AF65-F5344CB8AC3E}">
        <p14:creationId xmlns:p14="http://schemas.microsoft.com/office/powerpoint/2010/main" val="136414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p:cNvSpPr>
            <a:spLocks noGrp="1"/>
          </p:cNvSpPr>
          <p:nvPr>
            <p:ph type="title"/>
          </p:nvPr>
        </p:nvSpPr>
        <p:spPr/>
        <p:txBody>
          <a:bodyPr/>
          <a:lstStyle/>
          <a:p>
            <a:r>
              <a:rPr lang="en-US" dirty="0"/>
              <a:t>Preventing FRBR Links</a:t>
            </a:r>
          </a:p>
        </p:txBody>
      </p:sp>
      <p:sp>
        <p:nvSpPr>
          <p:cNvPr id="4" name="Content Placeholder 3"/>
          <p:cNvSpPr>
            <a:spLocks noGrp="1"/>
          </p:cNvSpPr>
          <p:nvPr>
            <p:ph idx="1"/>
          </p:nvPr>
        </p:nvSpPr>
        <p:spPr/>
        <p:txBody>
          <a:bodyPr vert="horz" lIns="91440" tIns="45720" rIns="91440" bIns="45720" rtlCol="0" anchor="t">
            <a:normAutofit/>
          </a:bodyPr>
          <a:lstStyle/>
          <a:p>
            <a:r>
              <a:rPr lang="en-US" dirty="0"/>
              <a:t>Preventing FRBR Groups Based on Resource Type</a:t>
            </a:r>
          </a:p>
          <a:p>
            <a:pPr lvl="1"/>
            <a:r>
              <a:rPr lang="en-US" dirty="0">
                <a:hlinkClick r:id="rId3"/>
              </a:rPr>
              <a:t>https://knowledge.exlibrisgroup.com/Primo/Knowledge_Articles/Preventing_FRBR_Groups_Based_on_a_Resource_Type</a:t>
            </a:r>
          </a:p>
          <a:p>
            <a:pPr lvl="1"/>
            <a:endParaRPr lang="en-US" dirty="0"/>
          </a:p>
          <a:p>
            <a:r>
              <a:rPr lang="en-US" dirty="0"/>
              <a:t>How to Disable FRBR for new records in Primo</a:t>
            </a:r>
          </a:p>
          <a:p>
            <a:pPr lvl="1"/>
            <a:r>
              <a:rPr lang="en-US" dirty="0"/>
              <a:t>https://knowledge.exlibrisgroup.com/Primo/Knowledge_Articles/How_to_Disable_FRBR_for_new_records_in_Primo</a:t>
            </a:r>
          </a:p>
        </p:txBody>
      </p:sp>
    </p:spTree>
    <p:extLst>
      <p:ext uri="{BB962C8B-B14F-4D97-AF65-F5344CB8AC3E}">
        <p14:creationId xmlns:p14="http://schemas.microsoft.com/office/powerpoint/2010/main" val="473221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p:cNvSpPr>
            <a:spLocks noGrp="1"/>
          </p:cNvSpPr>
          <p:nvPr>
            <p:ph type="title"/>
          </p:nvPr>
        </p:nvSpPr>
        <p:spPr/>
        <p:txBody>
          <a:bodyPr/>
          <a:lstStyle/>
          <a:p>
            <a:r>
              <a:rPr lang="en-US" b="0" dirty="0"/>
              <a:t>FRBRization</a:t>
            </a:r>
            <a:endParaRPr lang="en-US" dirty="0"/>
          </a:p>
        </p:txBody>
      </p:sp>
      <p:sp>
        <p:nvSpPr>
          <p:cNvPr id="4" name="Content Placeholder 3"/>
          <p:cNvSpPr>
            <a:spLocks noGrp="1"/>
          </p:cNvSpPr>
          <p:nvPr>
            <p:ph idx="1"/>
          </p:nvPr>
        </p:nvSpPr>
        <p:spPr/>
        <p:txBody>
          <a:bodyPr vert="horz" lIns="91440" tIns="45720" rIns="91440" bIns="45720" rtlCol="0" anchor="t">
            <a:normAutofit/>
          </a:bodyPr>
          <a:lstStyle/>
          <a:p>
            <a:r>
              <a:rPr lang="en-US" dirty="0"/>
              <a:t>Resources available in the Ex Libris Knowledge Center</a:t>
            </a:r>
          </a:p>
          <a:p>
            <a:pPr lvl="1"/>
            <a:r>
              <a:rPr lang="en-US" dirty="0">
                <a:latin typeface="Calibri"/>
              </a:rPr>
              <a:t>https://knowledge.exlibrisgroup.com/Primo/Product_Documentation/Technical_Guide/040FRBRization#wwconnect_header</a:t>
            </a:r>
          </a:p>
        </p:txBody>
      </p:sp>
    </p:spTree>
    <p:extLst>
      <p:ext uri="{BB962C8B-B14F-4D97-AF65-F5344CB8AC3E}">
        <p14:creationId xmlns:p14="http://schemas.microsoft.com/office/powerpoint/2010/main" val="1438932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dirty="0"/>
          </a:p>
        </p:txBody>
      </p:sp>
      <p:sp>
        <p:nvSpPr>
          <p:cNvPr id="5" name="Title 4"/>
          <p:cNvSpPr>
            <a:spLocks noGrp="1"/>
          </p:cNvSpPr>
          <p:nvPr>
            <p:ph type="ctrTitle"/>
          </p:nvPr>
        </p:nvSpPr>
        <p:spPr/>
        <p:txBody>
          <a:bodyPr/>
          <a:lstStyle/>
          <a:p>
            <a:r>
              <a:rPr lang="en-US" dirty="0"/>
              <a:t>Dedup</a:t>
            </a:r>
          </a:p>
        </p:txBody>
      </p:sp>
      <p:sp>
        <p:nvSpPr>
          <p:cNvPr id="6" name="Subtitle 5"/>
          <p:cNvSpPr>
            <a:spLocks noGrp="1"/>
          </p:cNvSpPr>
          <p:nvPr>
            <p:ph type="subTitle" idx="1"/>
          </p:nvPr>
        </p:nvSpPr>
        <p:spPr/>
        <p:txBody>
          <a:bodyPr/>
          <a:lstStyle/>
          <a:p>
            <a:endParaRPr lang="en-US"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18</a:t>
            </a:fld>
            <a:endParaRPr lang="en-US" dirty="0"/>
          </a:p>
        </p:txBody>
      </p:sp>
    </p:spTree>
    <p:extLst>
      <p:ext uri="{BB962C8B-B14F-4D97-AF65-F5344CB8AC3E}">
        <p14:creationId xmlns:p14="http://schemas.microsoft.com/office/powerpoint/2010/main" val="3193432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0" dirty="0"/>
              <a:t>Duplicate Detection Process</a:t>
            </a:r>
            <a:br>
              <a:rPr lang="en-US" b="0" dirty="0"/>
            </a:br>
            <a:endParaRPr lang="en-US" dirty="0"/>
          </a:p>
        </p:txBody>
      </p:sp>
      <p:sp>
        <p:nvSpPr>
          <p:cNvPr id="7" name="Text Placeholder 6"/>
          <p:cNvSpPr>
            <a:spLocks noGrp="1"/>
          </p:cNvSpPr>
          <p:nvPr>
            <p:ph type="body" sz="quarter" idx="25"/>
          </p:nvPr>
        </p:nvSpPr>
        <p:spPr/>
        <p:txBody>
          <a:bodyPr/>
          <a:lstStyle/>
          <a:p>
            <a:r>
              <a:rPr lang="en-US" b="0" dirty="0"/>
              <a:t>The duplication detection or matching process is based on creating a dedup vector for every PNX record in the Primo database. The vector includes all the data required by the Duplication Detection algorithm to determine if two records are equivalent.</a:t>
            </a:r>
            <a:endParaRPr lang="en-US" dirty="0"/>
          </a:p>
        </p:txBody>
      </p:sp>
    </p:spTree>
    <p:extLst>
      <p:ext uri="{BB962C8B-B14F-4D97-AF65-F5344CB8AC3E}">
        <p14:creationId xmlns:p14="http://schemas.microsoft.com/office/powerpoint/2010/main" val="1925952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ctrTitle"/>
          </p:nvPr>
        </p:nvSpPr>
        <p:spPr/>
        <p:txBody>
          <a:bodyPr/>
          <a:lstStyle/>
          <a:p>
            <a:r>
              <a:rPr lang="en-US" dirty="0"/>
              <a:t>FRBR</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647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fontScale="85000" lnSpcReduction="20000"/>
          </a:bodyPr>
          <a:lstStyle/>
          <a:p>
            <a:r>
              <a:rPr lang="en-US" dirty="0"/>
              <a:t>Duplicate records are assigned the same matchID. For every group of duplicate records, the dedup process creates a merged record based on a preferred record (which is selected by the Preferred Record algorithm). In the current version, the preferred record is based on the delivery category and the record with the most fields in the Display section. The default priority is:</a:t>
            </a:r>
          </a:p>
          <a:p>
            <a:pPr lvl="1"/>
            <a:r>
              <a:rPr lang="en-US" dirty="0"/>
              <a:t>SFX resource</a:t>
            </a:r>
          </a:p>
          <a:p>
            <a:pPr lvl="1"/>
            <a:r>
              <a:rPr lang="en-US" dirty="0"/>
              <a:t>Online resource</a:t>
            </a:r>
          </a:p>
          <a:p>
            <a:pPr lvl="1"/>
            <a:r>
              <a:rPr lang="en-US" dirty="0"/>
              <a:t>Metalib resource</a:t>
            </a:r>
          </a:p>
          <a:p>
            <a:pPr lvl="1"/>
            <a:r>
              <a:rPr lang="en-US" dirty="0"/>
              <a:t>Physical item</a:t>
            </a:r>
          </a:p>
          <a:p>
            <a:pPr lvl="1"/>
            <a:r>
              <a:rPr lang="en-US" dirty="0"/>
              <a:t>Microform</a:t>
            </a:r>
          </a:p>
          <a:p>
            <a:r>
              <a:rPr lang="en-US" dirty="0"/>
              <a:t>In addition to the preferred record, fields from the Control, Links, Search, Facets, Additional Data, and Delivery sections are merged from all records and are included in the dedup merged record. All local fields are included. The availability and source fields from the Display section are also retained for every record.</a:t>
            </a:r>
          </a:p>
          <a:p>
            <a:endParaRPr lang="en-US" dirty="0"/>
          </a:p>
        </p:txBody>
      </p:sp>
    </p:spTree>
    <p:extLst>
      <p:ext uri="{BB962C8B-B14F-4D97-AF65-F5344CB8AC3E}">
        <p14:creationId xmlns:p14="http://schemas.microsoft.com/office/powerpoint/2010/main" val="721268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p:cNvSpPr>
            <a:spLocks noGrp="1"/>
          </p:cNvSpPr>
          <p:nvPr>
            <p:ph type="title"/>
          </p:nvPr>
        </p:nvSpPr>
        <p:spPr/>
        <p:txBody>
          <a:bodyPr>
            <a:normAutofit/>
          </a:bodyPr>
          <a:lstStyle/>
          <a:p>
            <a:r>
              <a:rPr lang="en-US" b="0" dirty="0"/>
              <a:t>Duplicate Detection Vector</a:t>
            </a:r>
            <a:endParaRPr lang="en-US" dirty="0"/>
          </a:p>
        </p:txBody>
      </p:sp>
      <p:sp>
        <p:nvSpPr>
          <p:cNvPr id="4" name="Content Placeholder 3"/>
          <p:cNvSpPr>
            <a:spLocks noGrp="1"/>
          </p:cNvSpPr>
          <p:nvPr>
            <p:ph idx="1"/>
          </p:nvPr>
        </p:nvSpPr>
        <p:spPr/>
        <p:txBody>
          <a:bodyPr>
            <a:normAutofit fontScale="77500" lnSpcReduction="20000"/>
          </a:bodyPr>
          <a:lstStyle/>
          <a:p>
            <a:pPr marL="0" indent="0">
              <a:buNone/>
            </a:pPr>
            <a:r>
              <a:rPr lang="en-US" dirty="0"/>
              <a:t>The dedup vector includes the following:</a:t>
            </a:r>
          </a:p>
          <a:p>
            <a:r>
              <a:rPr lang="en-US" dirty="0"/>
              <a:t>Type (T). The type defines the matching rules that will be used. Currently Primo allows the following types:</a:t>
            </a:r>
          </a:p>
          <a:p>
            <a:pPr lvl="1"/>
            <a:r>
              <a:rPr lang="en-US" dirty="0"/>
              <a:t>Non-serials (T=1)—for all other records (refer to </a:t>
            </a:r>
            <a:r>
              <a:rPr lang="en-US" u="sng" dirty="0">
                <a:hlinkClick r:id="rId2"/>
              </a:rPr>
              <a:t>The Non-Serials Vector and Algorithm</a:t>
            </a:r>
            <a:r>
              <a:rPr lang="en-US" dirty="0"/>
              <a:t>).</a:t>
            </a:r>
          </a:p>
          <a:p>
            <a:pPr lvl="1"/>
            <a:r>
              <a:rPr lang="en-US" dirty="0"/>
              <a:t>Serials (T=2)—for serial records (refer to </a:t>
            </a:r>
            <a:r>
              <a:rPr lang="en-US" u="sng" dirty="0">
                <a:hlinkClick r:id="rId3"/>
              </a:rPr>
              <a:t>The Serials Vector and Algorithm</a:t>
            </a:r>
            <a:r>
              <a:rPr lang="en-US" dirty="0"/>
              <a:t>).</a:t>
            </a:r>
          </a:p>
          <a:p>
            <a:pPr lvl="1"/>
            <a:r>
              <a:rPr lang="en-US" dirty="0"/>
              <a:t>Articles (T=3)—for articles (refer to </a:t>
            </a:r>
            <a:r>
              <a:rPr lang="en-US" u="sng" dirty="0">
                <a:hlinkClick r:id="rId4"/>
              </a:rPr>
              <a:t>Deduplication Algorithm for Articles</a:t>
            </a:r>
            <a:r>
              <a:rPr lang="en-US" dirty="0"/>
              <a:t>).</a:t>
            </a:r>
          </a:p>
          <a:p>
            <a:r>
              <a:rPr lang="en-US" dirty="0"/>
              <a:t>The Serials and Non-serials duplication detection algorithm has two phases: Candidate Selection and Record Matching. The Articles duplication detection algorithm has only a match phase.</a:t>
            </a:r>
          </a:p>
          <a:p>
            <a:r>
              <a:rPr lang="en-US" dirty="0"/>
              <a:t>Candidate Fields (C1-C10)—The Candidate Selection phase locates up to a set number of potential records for matching. This section in the vector is indexed in the persistence layer. The indexes are used to locate candidates.</a:t>
            </a:r>
          </a:p>
          <a:p>
            <a:r>
              <a:rPr lang="en-US" dirty="0"/>
              <a:t>Matching Fields (F1-F20)—During the record matching phase, fields from the Matching Fields section are compared. Fields that match are assigned weight points, as determined by the rules used. Records that cross the threshold are considered duplicates and are assigned the MatchID of the matching record.</a:t>
            </a:r>
          </a:p>
          <a:p>
            <a:endParaRPr lang="en-US" dirty="0"/>
          </a:p>
        </p:txBody>
      </p:sp>
    </p:spTree>
    <p:extLst>
      <p:ext uri="{BB962C8B-B14F-4D97-AF65-F5344CB8AC3E}">
        <p14:creationId xmlns:p14="http://schemas.microsoft.com/office/powerpoint/2010/main" val="2819944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p:cNvSpPr>
            <a:spLocks noGrp="1"/>
          </p:cNvSpPr>
          <p:nvPr>
            <p:ph type="title"/>
          </p:nvPr>
        </p:nvSpPr>
        <p:spPr/>
        <p:txBody>
          <a:bodyPr>
            <a:normAutofit/>
          </a:bodyPr>
          <a:lstStyle/>
          <a:p>
            <a:r>
              <a:rPr lang="en-US" b="0" dirty="0"/>
              <a:t>The Serials Vector and Algorithm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5479258"/>
              </p:ext>
            </p:extLst>
          </p:nvPr>
        </p:nvGraphicFramePr>
        <p:xfrm>
          <a:off x="251520" y="1419622"/>
          <a:ext cx="8228013" cy="1923298"/>
        </p:xfrm>
        <a:graphic>
          <a:graphicData uri="http://schemas.openxmlformats.org/drawingml/2006/table">
            <a:tbl>
              <a:tblPr/>
              <a:tblGrid>
                <a:gridCol w="2742671">
                  <a:extLst>
                    <a:ext uri="{9D8B030D-6E8A-4147-A177-3AD203B41FA5}">
                      <a16:colId xmlns:a16="http://schemas.microsoft.com/office/drawing/2014/main" xmlns="" val="1713612261"/>
                    </a:ext>
                  </a:extLst>
                </a:gridCol>
                <a:gridCol w="2742671">
                  <a:extLst>
                    <a:ext uri="{9D8B030D-6E8A-4147-A177-3AD203B41FA5}">
                      <a16:colId xmlns:a16="http://schemas.microsoft.com/office/drawing/2014/main" xmlns="" val="1898728233"/>
                    </a:ext>
                  </a:extLst>
                </a:gridCol>
                <a:gridCol w="2742671">
                  <a:extLst>
                    <a:ext uri="{9D8B030D-6E8A-4147-A177-3AD203B41FA5}">
                      <a16:colId xmlns:a16="http://schemas.microsoft.com/office/drawing/2014/main" xmlns="" val="461196886"/>
                    </a:ext>
                  </a:extLst>
                </a:gridCol>
              </a:tblGrid>
              <a:tr h="249412">
                <a:tc>
                  <a:txBody>
                    <a:bodyPr/>
                    <a:lstStyle/>
                    <a:p>
                      <a:pPr fontAlgn="t"/>
                      <a:r>
                        <a:rPr lang="en-US" sz="1200" b="0" dirty="0">
                          <a:solidFill>
                            <a:srgbClr val="FFFFFF"/>
                          </a:solidFill>
                          <a:effectLst/>
                          <a:latin typeface="Lato"/>
                        </a:rPr>
                        <a:t>Field ID</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200" b="0" dirty="0">
                          <a:solidFill>
                            <a:srgbClr val="FFFFFF"/>
                          </a:solidFill>
                          <a:effectLst/>
                          <a:latin typeface="Lato"/>
                        </a:rPr>
                        <a:t>Field Content</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200" b="0" dirty="0">
                          <a:solidFill>
                            <a:srgbClr val="FFFFFF"/>
                          </a:solidFill>
                          <a:effectLst/>
                          <a:latin typeface="Lato"/>
                        </a:rPr>
                        <a:t>Note</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extLst>
                  <a:ext uri="{0D108BD9-81ED-4DB2-BD59-A6C34878D82A}">
                    <a16:rowId xmlns:a16="http://schemas.microsoft.com/office/drawing/2014/main" xmlns="" val="3350155095"/>
                  </a:ext>
                </a:extLst>
              </a:tr>
              <a:tr h="408829">
                <a:tc>
                  <a:txBody>
                    <a:bodyPr/>
                    <a:lstStyle/>
                    <a:p>
                      <a:pPr algn="l" fontAlgn="ctr"/>
                      <a:r>
                        <a:rPr lang="en-US" sz="1200" dirty="0">
                          <a:solidFill>
                            <a:srgbClr val="000000"/>
                          </a:solidFill>
                          <a:effectLst/>
                          <a:latin typeface="Open Sans"/>
                        </a:rPr>
                        <a:t>C1</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UnivID, UnivID_invalid</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This is a unique universal ID (for example, LCCN).</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582197923"/>
                  </a:ext>
                </a:extLst>
              </a:tr>
              <a:tr h="223699">
                <a:tc>
                  <a:txBody>
                    <a:bodyPr/>
                    <a:lstStyle/>
                    <a:p>
                      <a:pPr algn="l" fontAlgn="ctr"/>
                      <a:r>
                        <a:rPr lang="en-US" sz="1200" dirty="0">
                          <a:solidFill>
                            <a:srgbClr val="000000"/>
                          </a:solidFill>
                          <a:effectLst/>
                          <a:latin typeface="Open Sans"/>
                        </a:rPr>
                        <a:t>C2</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ctr"/>
                      <a:r>
                        <a:rPr lang="en-US" sz="1200" dirty="0">
                          <a:solidFill>
                            <a:srgbClr val="000000"/>
                          </a:solidFill>
                          <a:effectLst/>
                          <a:latin typeface="Open Sans"/>
                        </a:rPr>
                        <a:t>ISSN, ISSN_invalid, ISSN_cancelled</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ctr"/>
                      <a:r>
                        <a:rPr lang="en-US" sz="1200" dirty="0">
                          <a:effectLst/>
                        </a:rPr>
                        <a:t> </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528638246"/>
                  </a:ext>
                </a:extLst>
              </a:tr>
              <a:tr h="223699">
                <a:tc>
                  <a:txBody>
                    <a:bodyPr/>
                    <a:lstStyle/>
                    <a:p>
                      <a:pPr algn="l" fontAlgn="ctr"/>
                      <a:r>
                        <a:rPr lang="en-US" sz="1200" dirty="0">
                          <a:solidFill>
                            <a:srgbClr val="000000"/>
                          </a:solidFill>
                          <a:effectLst/>
                          <a:latin typeface="Open Sans"/>
                        </a:rPr>
                        <a:t>C3</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Short Title</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effectLst/>
                        </a:rPr>
                        <a:t> </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563004604"/>
                  </a:ext>
                </a:extLst>
              </a:tr>
              <a:tr h="223699">
                <a:tc>
                  <a:txBody>
                    <a:bodyPr/>
                    <a:lstStyle/>
                    <a:p>
                      <a:pPr algn="l" fontAlgn="ctr"/>
                      <a:r>
                        <a:rPr lang="en-US" sz="1200" dirty="0">
                          <a:solidFill>
                            <a:srgbClr val="000000"/>
                          </a:solidFill>
                          <a:effectLst/>
                          <a:latin typeface="Open Sans"/>
                        </a:rPr>
                        <a:t>C4</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Place of Publication</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Only the first occurrence is used.</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166450356"/>
                  </a:ext>
                </a:extLst>
              </a:tr>
              <a:tr h="593960">
                <a:tc>
                  <a:txBody>
                    <a:bodyPr/>
                    <a:lstStyle/>
                    <a:p>
                      <a:pPr algn="l" fontAlgn="ctr"/>
                      <a:r>
                        <a:rPr lang="en-US" sz="1200" dirty="0">
                          <a:solidFill>
                            <a:srgbClr val="000000"/>
                          </a:solidFill>
                          <a:effectLst/>
                          <a:latin typeface="Open Sans"/>
                        </a:rPr>
                        <a:t>C5</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Single match ID</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Intended for the Alma’s MMS ID or another ID that is reliable enough to serve as the sole basis for the match.</a:t>
                      </a:r>
                    </a:p>
                  </a:txBody>
                  <a:tcPr marL="19284" marR="19284" marT="19284" marB="1928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2151836267"/>
                  </a:ext>
                </a:extLst>
              </a:tr>
            </a:tbl>
          </a:graphicData>
        </a:graphic>
      </p:graphicFrame>
      <p:sp>
        <p:nvSpPr>
          <p:cNvPr id="6" name="TextBox 5"/>
          <p:cNvSpPr txBox="1"/>
          <p:nvPr/>
        </p:nvSpPr>
        <p:spPr>
          <a:xfrm>
            <a:off x="251520" y="838912"/>
            <a:ext cx="2458622" cy="369332"/>
          </a:xfrm>
          <a:prstGeom prst="rect">
            <a:avLst/>
          </a:prstGeom>
          <a:noFill/>
        </p:spPr>
        <p:txBody>
          <a:bodyPr wrap="none" rtlCol="0">
            <a:spAutoFit/>
          </a:bodyPr>
          <a:lstStyle/>
          <a:p>
            <a:r>
              <a:rPr lang="en-US" dirty="0"/>
              <a:t>Serials Candidate Vector</a:t>
            </a:r>
          </a:p>
        </p:txBody>
      </p:sp>
    </p:spTree>
    <p:extLst>
      <p:ext uri="{BB962C8B-B14F-4D97-AF65-F5344CB8AC3E}">
        <p14:creationId xmlns:p14="http://schemas.microsoft.com/office/powerpoint/2010/main" val="785237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p:cNvSpPr>
            <a:spLocks noGrp="1"/>
          </p:cNvSpPr>
          <p:nvPr>
            <p:ph type="title"/>
          </p:nvPr>
        </p:nvSpPr>
        <p:spPr/>
        <p:txBody>
          <a:bodyPr>
            <a:normAutofit/>
          </a:bodyPr>
          <a:lstStyle/>
          <a:p>
            <a:r>
              <a:rPr lang="en-US" dirty="0"/>
              <a:t>Serials Matching Vector</a:t>
            </a:r>
          </a:p>
        </p:txBody>
      </p:sp>
      <p:graphicFrame>
        <p:nvGraphicFramePr>
          <p:cNvPr id="5" name="Table 4"/>
          <p:cNvGraphicFramePr>
            <a:graphicFrameLocks noGrp="1"/>
          </p:cNvGraphicFramePr>
          <p:nvPr>
            <p:extLst>
              <p:ext uri="{D42A27DB-BD31-4B8C-83A1-F6EECF244321}">
                <p14:modId xmlns:p14="http://schemas.microsoft.com/office/powerpoint/2010/main" val="3900116112"/>
              </p:ext>
            </p:extLst>
          </p:nvPr>
        </p:nvGraphicFramePr>
        <p:xfrm>
          <a:off x="1043607" y="1172439"/>
          <a:ext cx="6984777" cy="3449498"/>
        </p:xfrm>
        <a:graphic>
          <a:graphicData uri="http://schemas.openxmlformats.org/drawingml/2006/table">
            <a:tbl>
              <a:tblPr/>
              <a:tblGrid>
                <a:gridCol w="2328259">
                  <a:extLst>
                    <a:ext uri="{9D8B030D-6E8A-4147-A177-3AD203B41FA5}">
                      <a16:colId xmlns:a16="http://schemas.microsoft.com/office/drawing/2014/main" xmlns="" val="3819248414"/>
                    </a:ext>
                  </a:extLst>
                </a:gridCol>
                <a:gridCol w="2328259">
                  <a:extLst>
                    <a:ext uri="{9D8B030D-6E8A-4147-A177-3AD203B41FA5}">
                      <a16:colId xmlns:a16="http://schemas.microsoft.com/office/drawing/2014/main" xmlns="" val="243561980"/>
                    </a:ext>
                  </a:extLst>
                </a:gridCol>
                <a:gridCol w="2328259">
                  <a:extLst>
                    <a:ext uri="{9D8B030D-6E8A-4147-A177-3AD203B41FA5}">
                      <a16:colId xmlns:a16="http://schemas.microsoft.com/office/drawing/2014/main" xmlns="" val="752224810"/>
                    </a:ext>
                  </a:extLst>
                </a:gridCol>
              </a:tblGrid>
              <a:tr h="219415">
                <a:tc>
                  <a:txBody>
                    <a:bodyPr/>
                    <a:lstStyle/>
                    <a:p>
                      <a:pPr fontAlgn="t"/>
                      <a:r>
                        <a:rPr lang="en-US" sz="1100" b="0" dirty="0">
                          <a:solidFill>
                            <a:srgbClr val="FFFFFF"/>
                          </a:solidFill>
                          <a:effectLst/>
                          <a:latin typeface="Lato"/>
                        </a:rPr>
                        <a:t>Field ID</a:t>
                      </a:r>
                    </a:p>
                  </a:txBody>
                  <a:tcPr marL="54854" marR="54854" marT="27427" marB="27427">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100" b="0" dirty="0">
                          <a:solidFill>
                            <a:srgbClr val="FFFFFF"/>
                          </a:solidFill>
                          <a:effectLst/>
                          <a:latin typeface="Lato"/>
                        </a:rPr>
                        <a:t>Field Content</a:t>
                      </a:r>
                    </a:p>
                  </a:txBody>
                  <a:tcPr marL="54854" marR="54854" marT="27427" marB="27427">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100" b="0" dirty="0">
                          <a:solidFill>
                            <a:srgbClr val="FFFFFF"/>
                          </a:solidFill>
                          <a:effectLst/>
                          <a:latin typeface="Lato"/>
                        </a:rPr>
                        <a:t>Note</a:t>
                      </a:r>
                    </a:p>
                  </a:txBody>
                  <a:tcPr marL="54854" marR="54854" marT="27427" marB="27427">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extLst>
                  <a:ext uri="{0D108BD9-81ED-4DB2-BD59-A6C34878D82A}">
                    <a16:rowId xmlns:a16="http://schemas.microsoft.com/office/drawing/2014/main" xmlns="" val="2634301367"/>
                  </a:ext>
                </a:extLst>
              </a:tr>
              <a:tr h="198845">
                <a:tc>
                  <a:txBody>
                    <a:bodyPr/>
                    <a:lstStyle/>
                    <a:p>
                      <a:pPr algn="l" fontAlgn="ctr"/>
                      <a:r>
                        <a:rPr lang="en-US" sz="1100" dirty="0">
                          <a:solidFill>
                            <a:srgbClr val="000000"/>
                          </a:solidFill>
                          <a:effectLst/>
                          <a:latin typeface="Open Sans"/>
                        </a:rPr>
                        <a:t>F1</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UnivID</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415882237"/>
                  </a:ext>
                </a:extLst>
              </a:tr>
              <a:tr h="363406">
                <a:tc>
                  <a:txBody>
                    <a:bodyPr/>
                    <a:lstStyle/>
                    <a:p>
                      <a:pPr algn="l" fontAlgn="ctr"/>
                      <a:r>
                        <a:rPr lang="en-US" sz="1100" dirty="0">
                          <a:solidFill>
                            <a:srgbClr val="000000"/>
                          </a:solidFill>
                          <a:effectLst/>
                          <a:latin typeface="Open Sans"/>
                        </a:rPr>
                        <a:t>F2</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Univ_invalid</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Multiple occurrences are delimited by a semicolon.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937138543"/>
                  </a:ext>
                </a:extLst>
              </a:tr>
              <a:tr h="363406">
                <a:tc>
                  <a:txBody>
                    <a:bodyPr/>
                    <a:lstStyle/>
                    <a:p>
                      <a:pPr algn="l" fontAlgn="ctr"/>
                      <a:r>
                        <a:rPr lang="en-US" sz="1100" dirty="0">
                          <a:solidFill>
                            <a:srgbClr val="000000"/>
                          </a:solidFill>
                          <a:effectLst/>
                          <a:latin typeface="Open Sans"/>
                        </a:rPr>
                        <a:t>F3</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ISSN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Multiple occurrences are delimited by a semicolon.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574408802"/>
                  </a:ext>
                </a:extLst>
              </a:tr>
              <a:tr h="363406">
                <a:tc>
                  <a:txBody>
                    <a:bodyPr/>
                    <a:lstStyle/>
                    <a:p>
                      <a:pPr algn="l" fontAlgn="ctr"/>
                      <a:r>
                        <a:rPr lang="en-US" sz="1100" dirty="0">
                          <a:solidFill>
                            <a:srgbClr val="000000"/>
                          </a:solidFill>
                          <a:effectLst/>
                          <a:latin typeface="Open Sans"/>
                        </a:rPr>
                        <a:t>F4</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ISSN_invalid</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Multiple occurrences are delimited by a semicolon.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935077630"/>
                  </a:ext>
                </a:extLst>
              </a:tr>
              <a:tr h="363406">
                <a:tc>
                  <a:txBody>
                    <a:bodyPr/>
                    <a:lstStyle/>
                    <a:p>
                      <a:pPr algn="l" fontAlgn="ctr"/>
                      <a:r>
                        <a:rPr lang="en-US" sz="1100" dirty="0">
                          <a:solidFill>
                            <a:srgbClr val="000000"/>
                          </a:solidFill>
                          <a:effectLst/>
                          <a:latin typeface="Open Sans"/>
                        </a:rPr>
                        <a:t>F5</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ISSN_cancelled</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Multiple occurrences are delimited by a semicolon.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292965044"/>
                  </a:ext>
                </a:extLst>
              </a:tr>
              <a:tr h="198845">
                <a:tc>
                  <a:txBody>
                    <a:bodyPr/>
                    <a:lstStyle/>
                    <a:p>
                      <a:pPr algn="l" fontAlgn="ctr"/>
                      <a:r>
                        <a:rPr lang="en-US" sz="1100" dirty="0">
                          <a:solidFill>
                            <a:srgbClr val="000000"/>
                          </a:solidFill>
                          <a:effectLst/>
                          <a:latin typeface="Open Sans"/>
                        </a:rPr>
                        <a:t>F6</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Start publication year</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794614591"/>
                  </a:ext>
                </a:extLst>
              </a:tr>
              <a:tr h="198845">
                <a:tc>
                  <a:txBody>
                    <a:bodyPr/>
                    <a:lstStyle/>
                    <a:p>
                      <a:pPr algn="l" fontAlgn="ctr"/>
                      <a:r>
                        <a:rPr lang="en-US" sz="1100" dirty="0">
                          <a:solidFill>
                            <a:srgbClr val="000000"/>
                          </a:solidFill>
                          <a:effectLst/>
                          <a:latin typeface="Open Sans"/>
                        </a:rPr>
                        <a:t>F7</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Full title</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346611169"/>
                  </a:ext>
                </a:extLst>
              </a:tr>
              <a:tr h="363406">
                <a:tc>
                  <a:txBody>
                    <a:bodyPr/>
                    <a:lstStyle/>
                    <a:p>
                      <a:pPr algn="l" fontAlgn="ctr"/>
                      <a:r>
                        <a:rPr lang="en-US" sz="1100" dirty="0">
                          <a:solidFill>
                            <a:srgbClr val="000000"/>
                          </a:solidFill>
                          <a:effectLst/>
                          <a:latin typeface="Open Sans"/>
                        </a:rPr>
                        <a:t>F8</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Brief title</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Remove subtitle and any additional information.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4153641428"/>
                  </a:ext>
                </a:extLst>
              </a:tr>
              <a:tr h="198845">
                <a:tc>
                  <a:txBody>
                    <a:bodyPr/>
                    <a:lstStyle/>
                    <a:p>
                      <a:pPr algn="l" fontAlgn="ctr"/>
                      <a:r>
                        <a:rPr lang="en-US" sz="1100" dirty="0">
                          <a:solidFill>
                            <a:srgbClr val="000000"/>
                          </a:solidFill>
                          <a:effectLst/>
                          <a:latin typeface="Open Sans"/>
                        </a:rPr>
                        <a:t>F9</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Country of publication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8363789"/>
                  </a:ext>
                </a:extLst>
              </a:tr>
              <a:tr h="198845">
                <a:tc>
                  <a:txBody>
                    <a:bodyPr/>
                    <a:lstStyle/>
                    <a:p>
                      <a:pPr algn="l" fontAlgn="ctr"/>
                      <a:r>
                        <a:rPr lang="en-US" sz="1100" dirty="0">
                          <a:solidFill>
                            <a:srgbClr val="000000"/>
                          </a:solidFill>
                          <a:effectLst/>
                          <a:latin typeface="Open Sans"/>
                        </a:rPr>
                        <a:t>F10</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Place of publication</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428317735"/>
                  </a:ext>
                </a:extLst>
              </a:tr>
              <a:tr h="363406">
                <a:tc>
                  <a:txBody>
                    <a:bodyPr/>
                    <a:lstStyle/>
                    <a:p>
                      <a:pPr algn="l" fontAlgn="ctr"/>
                      <a:r>
                        <a:rPr lang="en-US" sz="1100" dirty="0">
                          <a:solidFill>
                            <a:srgbClr val="000000"/>
                          </a:solidFill>
                          <a:effectLst/>
                          <a:latin typeface="Open Sans"/>
                        </a:rPr>
                        <a:t>F11</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Main entry (author, corporate body, meeting)</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42" marR="17142" marT="17142" marB="1714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039554712"/>
                  </a:ext>
                </a:extLst>
              </a:tr>
            </a:tbl>
          </a:graphicData>
        </a:graphic>
      </p:graphicFrame>
    </p:spTree>
    <p:extLst>
      <p:ext uri="{BB962C8B-B14F-4D97-AF65-F5344CB8AC3E}">
        <p14:creationId xmlns:p14="http://schemas.microsoft.com/office/powerpoint/2010/main" val="4206031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p:cNvSpPr>
            <a:spLocks noGrp="1"/>
          </p:cNvSpPr>
          <p:nvPr>
            <p:ph type="title"/>
          </p:nvPr>
        </p:nvSpPr>
        <p:spPr/>
        <p:txBody>
          <a:bodyPr/>
          <a:lstStyle/>
          <a:p>
            <a:r>
              <a:rPr lang="en-US" dirty="0"/>
              <a:t>Quick Match	</a:t>
            </a:r>
          </a:p>
        </p:txBody>
      </p:sp>
      <p:sp>
        <p:nvSpPr>
          <p:cNvPr id="4" name="Content Placeholder 3"/>
          <p:cNvSpPr>
            <a:spLocks noGrp="1"/>
          </p:cNvSpPr>
          <p:nvPr>
            <p:ph idx="1"/>
          </p:nvPr>
        </p:nvSpPr>
        <p:spPr/>
        <p:txBody>
          <a:bodyPr>
            <a:normAutofit fontScale="77500" lnSpcReduction="20000"/>
          </a:bodyPr>
          <a:lstStyle/>
          <a:p>
            <a:pPr marL="0" indent="0">
              <a:buNone/>
            </a:pPr>
            <a:r>
              <a:rPr lang="en-US" dirty="0"/>
              <a:t>The quick match compares the following fields:</a:t>
            </a:r>
          </a:p>
          <a:p>
            <a:r>
              <a:rPr lang="en-US" dirty="0"/>
              <a:t>Single match ID</a:t>
            </a:r>
          </a:p>
          <a:p>
            <a:r>
              <a:rPr lang="en-US" dirty="0"/>
              <a:t>UnivID/UnivID_invalid</a:t>
            </a:r>
          </a:p>
          <a:p>
            <a:r>
              <a:rPr lang="en-US" dirty="0"/>
              <a:t>ISSN/ISSN_invalid/ISSN_cancelled</a:t>
            </a:r>
          </a:p>
          <a:p>
            <a:r>
              <a:rPr lang="en-US" dirty="0"/>
              <a:t>Full title</a:t>
            </a:r>
          </a:p>
          <a:p>
            <a:r>
              <a:rPr lang="en-US" dirty="0"/>
              <a:t>The full match compares all fields in the vector.</a:t>
            </a:r>
          </a:p>
          <a:p>
            <a:r>
              <a:rPr lang="en-US" dirty="0"/>
              <a:t>The table in the link below lists the default weights for quick and full matches for serials. If 800 points are reached in the quick-match stage, the records are considered a match. If not, the record proceeds to the full-match stage, which checks all fields. As in the quick-match stage, if 800 points are reached, the records are considered a match.</a:t>
            </a:r>
          </a:p>
          <a:p>
            <a:pPr lvl="1"/>
            <a:r>
              <a:rPr lang="en-US" dirty="0">
                <a:hlinkClick r:id="rId2"/>
              </a:rPr>
              <a:t>https://knowledge.exlibrisgroup.com/Primo/Product_Documentation/Technical_Guide/030Duplicate_Detection_Process/030Duplicate_Detection_Vector</a:t>
            </a:r>
            <a:endParaRPr lang="en-US" dirty="0"/>
          </a:p>
          <a:p>
            <a:pPr lvl="1"/>
            <a:endParaRPr lang="en-US" dirty="0"/>
          </a:p>
          <a:p>
            <a:r>
              <a:rPr lang="en-US" dirty="0"/>
              <a:t>In both the quick-match and full-match stages, the weight from the UnivID and ISSN matches is compared, and the higher of the two weights, not the sum, is assigned to the record.</a:t>
            </a:r>
          </a:p>
          <a:p>
            <a:endParaRPr lang="en-US" dirty="0"/>
          </a:p>
        </p:txBody>
      </p:sp>
    </p:spTree>
    <p:extLst>
      <p:ext uri="{BB962C8B-B14F-4D97-AF65-F5344CB8AC3E}">
        <p14:creationId xmlns:p14="http://schemas.microsoft.com/office/powerpoint/2010/main" val="3221570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p:cNvSpPr>
            <a:spLocks noGrp="1"/>
          </p:cNvSpPr>
          <p:nvPr>
            <p:ph type="title"/>
          </p:nvPr>
        </p:nvSpPr>
        <p:spPr/>
        <p:txBody>
          <a:bodyPr/>
          <a:lstStyle/>
          <a:p>
            <a:r>
              <a:rPr lang="en-US" dirty="0"/>
              <a:t>Non-Serials Candidate Vector</a:t>
            </a:r>
          </a:p>
        </p:txBody>
      </p:sp>
      <p:graphicFrame>
        <p:nvGraphicFramePr>
          <p:cNvPr id="5" name="Table 4"/>
          <p:cNvGraphicFramePr>
            <a:graphicFrameLocks noGrp="1"/>
          </p:cNvGraphicFramePr>
          <p:nvPr/>
        </p:nvGraphicFramePr>
        <p:xfrm>
          <a:off x="457200" y="1625457"/>
          <a:ext cx="8229600" cy="2543460"/>
        </p:xfrm>
        <a:graphic>
          <a:graphicData uri="http://schemas.openxmlformats.org/drawingml/2006/table">
            <a:tbl>
              <a:tblPr/>
              <a:tblGrid>
                <a:gridCol w="2743200">
                  <a:extLst>
                    <a:ext uri="{9D8B030D-6E8A-4147-A177-3AD203B41FA5}">
                      <a16:colId xmlns:a16="http://schemas.microsoft.com/office/drawing/2014/main" xmlns="" val="35486219"/>
                    </a:ext>
                  </a:extLst>
                </a:gridCol>
                <a:gridCol w="2743200">
                  <a:extLst>
                    <a:ext uri="{9D8B030D-6E8A-4147-A177-3AD203B41FA5}">
                      <a16:colId xmlns:a16="http://schemas.microsoft.com/office/drawing/2014/main" xmlns="" val="2253998212"/>
                    </a:ext>
                  </a:extLst>
                </a:gridCol>
                <a:gridCol w="2743200">
                  <a:extLst>
                    <a:ext uri="{9D8B030D-6E8A-4147-A177-3AD203B41FA5}">
                      <a16:colId xmlns:a16="http://schemas.microsoft.com/office/drawing/2014/main" xmlns="" val="3831943168"/>
                    </a:ext>
                  </a:extLst>
                </a:gridCol>
              </a:tblGrid>
              <a:tr h="249460">
                <a:tc gridSpan="3">
                  <a:txBody>
                    <a:bodyPr/>
                    <a:lstStyle/>
                    <a:p>
                      <a:r>
                        <a:rPr lang="en-US" sz="1200" dirty="0"/>
                        <a:t>Non-Serials Candidate Vector Fields</a:t>
                      </a:r>
                    </a:p>
                  </a:txBody>
                  <a:tcPr marL="32147" marR="32147" marT="32147" marB="32147"/>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38771589"/>
                  </a:ext>
                </a:extLst>
              </a:tr>
              <a:tr h="249460">
                <a:tc>
                  <a:txBody>
                    <a:bodyPr/>
                    <a:lstStyle/>
                    <a:p>
                      <a:pPr fontAlgn="t"/>
                      <a:r>
                        <a:rPr lang="en-US" sz="1200" b="0" dirty="0">
                          <a:solidFill>
                            <a:srgbClr val="FFFFFF"/>
                          </a:solidFill>
                          <a:effectLst/>
                          <a:latin typeface="Lato"/>
                        </a:rPr>
                        <a:t>Field ID</a:t>
                      </a:r>
                    </a:p>
                  </a:txBody>
                  <a:tcPr marL="32147" marR="32147" marT="32147" marB="32147">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200" b="0" dirty="0">
                          <a:solidFill>
                            <a:srgbClr val="FFFFFF"/>
                          </a:solidFill>
                          <a:effectLst/>
                          <a:latin typeface="Lato"/>
                        </a:rPr>
                        <a:t>Field Content</a:t>
                      </a:r>
                    </a:p>
                  </a:txBody>
                  <a:tcPr marL="32147" marR="32147" marT="32147" marB="32147">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200" b="0" dirty="0">
                          <a:solidFill>
                            <a:srgbClr val="FFFFFF"/>
                          </a:solidFill>
                          <a:effectLst/>
                          <a:latin typeface="Lato"/>
                        </a:rPr>
                        <a:t>Note</a:t>
                      </a:r>
                    </a:p>
                  </a:txBody>
                  <a:tcPr marL="32147" marR="32147" marT="32147" marB="32147">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extLst>
                  <a:ext uri="{0D108BD9-81ED-4DB2-BD59-A6C34878D82A}">
                    <a16:rowId xmlns:a16="http://schemas.microsoft.com/office/drawing/2014/main" xmlns="" val="748233041"/>
                  </a:ext>
                </a:extLst>
              </a:tr>
              <a:tr h="408908">
                <a:tc>
                  <a:txBody>
                    <a:bodyPr/>
                    <a:lstStyle/>
                    <a:p>
                      <a:pPr algn="l" fontAlgn="ctr"/>
                      <a:r>
                        <a:rPr lang="en-US" sz="1200" dirty="0">
                          <a:solidFill>
                            <a:srgbClr val="000000"/>
                          </a:solidFill>
                          <a:effectLst/>
                          <a:latin typeface="Open Sans"/>
                        </a:rPr>
                        <a:t>C1</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UnivID and UnivID_invalid</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A unique universal ID (for example, LCCN)</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876682308"/>
                  </a:ext>
                </a:extLst>
              </a:tr>
              <a:tr h="408908">
                <a:tc>
                  <a:txBody>
                    <a:bodyPr/>
                    <a:lstStyle/>
                    <a:p>
                      <a:pPr algn="l" fontAlgn="ctr"/>
                      <a:r>
                        <a:rPr lang="en-US" sz="1200" dirty="0">
                          <a:solidFill>
                            <a:srgbClr val="000000"/>
                          </a:solidFill>
                          <a:effectLst/>
                          <a:latin typeface="Open Sans"/>
                        </a:rPr>
                        <a:t>C2</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ISBN, ISBN_invalid</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Multiple occurrences delimited by a semicolon.</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629335558"/>
                  </a:ext>
                </a:extLst>
              </a:tr>
              <a:tr h="408908">
                <a:tc>
                  <a:txBody>
                    <a:bodyPr/>
                    <a:lstStyle/>
                    <a:p>
                      <a:pPr algn="l" fontAlgn="ctr"/>
                      <a:r>
                        <a:rPr lang="en-US" sz="1200" dirty="0">
                          <a:solidFill>
                            <a:srgbClr val="000000"/>
                          </a:solidFill>
                          <a:effectLst/>
                          <a:latin typeface="Open Sans"/>
                        </a:rPr>
                        <a:t>C3</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Short title</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The first 25 characters of the normalized title.</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630662568"/>
                  </a:ext>
                </a:extLst>
              </a:tr>
              <a:tr h="223742">
                <a:tc>
                  <a:txBody>
                    <a:bodyPr/>
                    <a:lstStyle/>
                    <a:p>
                      <a:pPr algn="l" fontAlgn="ctr"/>
                      <a:r>
                        <a:rPr lang="en-US" sz="1200" dirty="0">
                          <a:solidFill>
                            <a:srgbClr val="000000"/>
                          </a:solidFill>
                          <a:effectLst/>
                          <a:latin typeface="Open Sans"/>
                        </a:rPr>
                        <a:t>C4</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Year</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effectLst/>
                        </a:rPr>
                        <a:t> </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814333583"/>
                  </a:ext>
                </a:extLst>
              </a:tr>
              <a:tr h="594074">
                <a:tc>
                  <a:txBody>
                    <a:bodyPr/>
                    <a:lstStyle/>
                    <a:p>
                      <a:pPr algn="l" fontAlgn="ctr"/>
                      <a:r>
                        <a:rPr lang="en-US" sz="1200" dirty="0">
                          <a:solidFill>
                            <a:srgbClr val="000000"/>
                          </a:solidFill>
                          <a:effectLst/>
                          <a:latin typeface="Open Sans"/>
                        </a:rPr>
                        <a:t>C5</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Single match ID</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200" dirty="0">
                          <a:solidFill>
                            <a:srgbClr val="000000"/>
                          </a:solidFill>
                          <a:effectLst/>
                          <a:latin typeface="Open Sans"/>
                        </a:rPr>
                        <a:t>Intended for the Alma’s MMS ID or another ID that is reliable enough to serve as the sole basis for the match.</a:t>
                      </a:r>
                    </a:p>
                  </a:txBody>
                  <a:tcPr marL="19288" marR="19288" marT="19288" marB="1928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253574432"/>
                  </a:ext>
                </a:extLst>
              </a:tr>
            </a:tbl>
          </a:graphicData>
        </a:graphic>
      </p:graphicFrame>
      <p:sp>
        <p:nvSpPr>
          <p:cNvPr id="6" name="Rectangle 1"/>
          <p:cNvSpPr>
            <a:spLocks noChangeArrowheads="1"/>
          </p:cNvSpPr>
          <p:nvPr/>
        </p:nvSpPr>
        <p:spPr bwMode="auto">
          <a:xfrm>
            <a:off x="457200" y="162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8462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p:cNvSpPr>
            <a:spLocks noGrp="1"/>
          </p:cNvSpPr>
          <p:nvPr>
            <p:ph type="title"/>
          </p:nvPr>
        </p:nvSpPr>
        <p:spPr/>
        <p:txBody>
          <a:bodyPr>
            <a:normAutofit/>
          </a:bodyPr>
          <a:lstStyle/>
          <a:p>
            <a:r>
              <a:rPr lang="en-US" dirty="0"/>
              <a:t>Non-Serials Matching Vector</a:t>
            </a:r>
          </a:p>
        </p:txBody>
      </p:sp>
      <p:graphicFrame>
        <p:nvGraphicFramePr>
          <p:cNvPr id="5" name="Table 4"/>
          <p:cNvGraphicFramePr>
            <a:graphicFrameLocks noGrp="1"/>
          </p:cNvGraphicFramePr>
          <p:nvPr>
            <p:extLst>
              <p:ext uri="{D42A27DB-BD31-4B8C-83A1-F6EECF244321}">
                <p14:modId xmlns:p14="http://schemas.microsoft.com/office/powerpoint/2010/main" val="439820386"/>
              </p:ext>
            </p:extLst>
          </p:nvPr>
        </p:nvGraphicFramePr>
        <p:xfrm>
          <a:off x="453082" y="848497"/>
          <a:ext cx="7773373" cy="3774431"/>
        </p:xfrm>
        <a:graphic>
          <a:graphicData uri="http://schemas.openxmlformats.org/drawingml/2006/table">
            <a:tbl>
              <a:tblPr/>
              <a:tblGrid>
                <a:gridCol w="2900767">
                  <a:extLst>
                    <a:ext uri="{9D8B030D-6E8A-4147-A177-3AD203B41FA5}">
                      <a16:colId xmlns:a16="http://schemas.microsoft.com/office/drawing/2014/main" xmlns="" val="1007891864"/>
                    </a:ext>
                  </a:extLst>
                </a:gridCol>
                <a:gridCol w="2436303">
                  <a:extLst>
                    <a:ext uri="{9D8B030D-6E8A-4147-A177-3AD203B41FA5}">
                      <a16:colId xmlns:a16="http://schemas.microsoft.com/office/drawing/2014/main" xmlns="" val="3156724505"/>
                    </a:ext>
                  </a:extLst>
                </a:gridCol>
                <a:gridCol w="2436303">
                  <a:extLst>
                    <a:ext uri="{9D8B030D-6E8A-4147-A177-3AD203B41FA5}">
                      <a16:colId xmlns:a16="http://schemas.microsoft.com/office/drawing/2014/main" xmlns="" val="93573094"/>
                    </a:ext>
                  </a:extLst>
                </a:gridCol>
              </a:tblGrid>
              <a:tr h="245769">
                <a:tc>
                  <a:txBody>
                    <a:bodyPr/>
                    <a:lstStyle/>
                    <a:p>
                      <a:pPr fontAlgn="t"/>
                      <a:r>
                        <a:rPr lang="en-US" sz="1100" b="0" dirty="0">
                          <a:solidFill>
                            <a:srgbClr val="FFFFFF"/>
                          </a:solidFill>
                          <a:effectLst/>
                          <a:latin typeface="Lato"/>
                        </a:rPr>
                        <a:t>Field ID</a:t>
                      </a:r>
                    </a:p>
                  </a:txBody>
                  <a:tcPr marL="28550" marR="28550" marT="28550" marB="28550">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100" b="0" dirty="0">
                          <a:solidFill>
                            <a:srgbClr val="FFFFFF"/>
                          </a:solidFill>
                          <a:effectLst/>
                          <a:latin typeface="Lato"/>
                        </a:rPr>
                        <a:t>Field Content</a:t>
                      </a:r>
                    </a:p>
                  </a:txBody>
                  <a:tcPr marL="28550" marR="28550" marT="28550" marB="28550">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tc>
                  <a:txBody>
                    <a:bodyPr/>
                    <a:lstStyle/>
                    <a:p>
                      <a:pPr fontAlgn="t"/>
                      <a:r>
                        <a:rPr lang="en-US" sz="1100" b="0" dirty="0">
                          <a:solidFill>
                            <a:srgbClr val="FFFFFF"/>
                          </a:solidFill>
                          <a:effectLst/>
                          <a:latin typeface="Lato"/>
                        </a:rPr>
                        <a:t>Note</a:t>
                      </a:r>
                    </a:p>
                  </a:txBody>
                  <a:tcPr marL="28550" marR="28550" marT="28550" marB="28550">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2C4D82"/>
                    </a:solidFill>
                  </a:tcPr>
                </a:tc>
                <a:extLst>
                  <a:ext uri="{0D108BD9-81ED-4DB2-BD59-A6C34878D82A}">
                    <a16:rowId xmlns:a16="http://schemas.microsoft.com/office/drawing/2014/main" xmlns="" val="2083454539"/>
                  </a:ext>
                </a:extLst>
              </a:tr>
              <a:tr h="220792">
                <a:tc>
                  <a:txBody>
                    <a:bodyPr/>
                    <a:lstStyle/>
                    <a:p>
                      <a:pPr algn="l" fontAlgn="ctr"/>
                      <a:r>
                        <a:rPr lang="en-US" sz="1100" dirty="0">
                          <a:solidFill>
                            <a:srgbClr val="000000"/>
                          </a:solidFill>
                          <a:effectLst/>
                          <a:latin typeface="Open Sans"/>
                        </a:rPr>
                        <a:t>F1</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UnivID</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951635653"/>
                  </a:ext>
                </a:extLst>
              </a:tr>
              <a:tr h="404117">
                <a:tc>
                  <a:txBody>
                    <a:bodyPr/>
                    <a:lstStyle/>
                    <a:p>
                      <a:pPr algn="l" fontAlgn="ctr"/>
                      <a:r>
                        <a:rPr lang="en-US" sz="1100" dirty="0">
                          <a:solidFill>
                            <a:srgbClr val="000000"/>
                          </a:solidFill>
                          <a:effectLst/>
                          <a:latin typeface="Open Sans"/>
                        </a:rPr>
                        <a:t>F2</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UnivID_invalid</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Multiple occurrences are delimited by a semicolon.</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856748556"/>
                  </a:ext>
                </a:extLst>
              </a:tr>
              <a:tr h="404117">
                <a:tc>
                  <a:txBody>
                    <a:bodyPr/>
                    <a:lstStyle/>
                    <a:p>
                      <a:pPr algn="l" fontAlgn="ctr"/>
                      <a:r>
                        <a:rPr lang="en-US" sz="1100" dirty="0">
                          <a:solidFill>
                            <a:srgbClr val="000000"/>
                          </a:solidFill>
                          <a:effectLst/>
                          <a:latin typeface="Open Sans"/>
                        </a:rPr>
                        <a:t>F3</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ISBN</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Multiple occurrences are delimited by a semicolon.</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2918575457"/>
                  </a:ext>
                </a:extLst>
              </a:tr>
              <a:tr h="404117">
                <a:tc>
                  <a:txBody>
                    <a:bodyPr/>
                    <a:lstStyle/>
                    <a:p>
                      <a:pPr algn="l" fontAlgn="ctr"/>
                      <a:r>
                        <a:rPr lang="en-US" sz="1100" dirty="0">
                          <a:solidFill>
                            <a:srgbClr val="000000"/>
                          </a:solidFill>
                          <a:effectLst/>
                          <a:latin typeface="Open Sans"/>
                        </a:rPr>
                        <a:t>F4</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ISBN_invalid</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Multiple occurrences are delimited by a semicolon.</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560570254"/>
                  </a:ext>
                </a:extLst>
              </a:tr>
              <a:tr h="404117">
                <a:tc>
                  <a:txBody>
                    <a:bodyPr/>
                    <a:lstStyle/>
                    <a:p>
                      <a:pPr algn="l" fontAlgn="ctr"/>
                      <a:r>
                        <a:rPr lang="en-US" sz="1100" dirty="0">
                          <a:solidFill>
                            <a:srgbClr val="000000"/>
                          </a:solidFill>
                          <a:effectLst/>
                          <a:latin typeface="Open Sans"/>
                        </a:rPr>
                        <a:t>F5</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Short title</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The first 25 characters of the normalized title.</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30327928"/>
                  </a:ext>
                </a:extLst>
              </a:tr>
              <a:tr h="220792">
                <a:tc>
                  <a:txBody>
                    <a:bodyPr/>
                    <a:lstStyle/>
                    <a:p>
                      <a:pPr algn="l" fontAlgn="ctr"/>
                      <a:r>
                        <a:rPr lang="en-US" sz="1100" dirty="0">
                          <a:solidFill>
                            <a:srgbClr val="000000"/>
                          </a:solidFill>
                          <a:effectLst/>
                          <a:latin typeface="Open Sans"/>
                        </a:rPr>
                        <a:t>F6</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Year</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399727633"/>
                  </a:ext>
                </a:extLst>
              </a:tr>
              <a:tr h="220792">
                <a:tc>
                  <a:txBody>
                    <a:bodyPr/>
                    <a:lstStyle/>
                    <a:p>
                      <a:pPr algn="l" fontAlgn="ctr"/>
                      <a:r>
                        <a:rPr lang="en-US" sz="1100" dirty="0">
                          <a:solidFill>
                            <a:srgbClr val="000000"/>
                          </a:solidFill>
                          <a:effectLst/>
                          <a:latin typeface="Open Sans"/>
                        </a:rPr>
                        <a:t>F7</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Full title</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2375214581"/>
                  </a:ext>
                </a:extLst>
              </a:tr>
              <a:tr h="220792">
                <a:tc>
                  <a:txBody>
                    <a:bodyPr/>
                    <a:lstStyle/>
                    <a:p>
                      <a:pPr algn="l" fontAlgn="ctr"/>
                      <a:r>
                        <a:rPr lang="en-US" sz="1100" dirty="0">
                          <a:solidFill>
                            <a:srgbClr val="000000"/>
                          </a:solidFill>
                          <a:effectLst/>
                          <a:latin typeface="Open Sans"/>
                        </a:rPr>
                        <a:t>F8</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Country of publication</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351907553"/>
                  </a:ext>
                </a:extLst>
              </a:tr>
              <a:tr h="404117">
                <a:tc>
                  <a:txBody>
                    <a:bodyPr/>
                    <a:lstStyle/>
                    <a:p>
                      <a:pPr algn="l" fontAlgn="ctr"/>
                      <a:r>
                        <a:rPr lang="en-US" sz="1100" dirty="0">
                          <a:solidFill>
                            <a:srgbClr val="000000"/>
                          </a:solidFill>
                          <a:effectLst/>
                          <a:latin typeface="Open Sans"/>
                        </a:rPr>
                        <a:t>F9</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Pagination</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The highest number in the pagination field should be used.</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043111034"/>
                  </a:ext>
                </a:extLst>
              </a:tr>
              <a:tr h="220792">
                <a:tc>
                  <a:txBody>
                    <a:bodyPr/>
                    <a:lstStyle/>
                    <a:p>
                      <a:pPr algn="l" fontAlgn="ctr"/>
                      <a:r>
                        <a:rPr lang="en-US" sz="1100" dirty="0">
                          <a:solidFill>
                            <a:srgbClr val="000000"/>
                          </a:solidFill>
                          <a:effectLst/>
                          <a:latin typeface="Open Sans"/>
                        </a:rPr>
                        <a:t>F10</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Publisher</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2500808349"/>
                  </a:ext>
                </a:extLst>
              </a:tr>
              <a:tr h="404117">
                <a:tc>
                  <a:txBody>
                    <a:bodyPr/>
                    <a:lstStyle/>
                    <a:p>
                      <a:pPr algn="l" fontAlgn="ctr"/>
                      <a:r>
                        <a:rPr lang="en-US" sz="1100" dirty="0">
                          <a:solidFill>
                            <a:srgbClr val="000000"/>
                          </a:solidFill>
                          <a:effectLst/>
                          <a:latin typeface="Open Sans"/>
                        </a:rPr>
                        <a:t>F11</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solidFill>
                            <a:srgbClr val="000000"/>
                          </a:solidFill>
                          <a:effectLst/>
                          <a:latin typeface="Open Sans"/>
                        </a:rPr>
                        <a:t>Main entry (author, corporate body, meeting)</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100" dirty="0">
                          <a:effectLst/>
                        </a:rPr>
                        <a:t> </a:t>
                      </a:r>
                    </a:p>
                  </a:txBody>
                  <a:tcPr marL="17130" marR="17130" marT="17130" marB="1713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584518215"/>
                  </a:ext>
                </a:extLst>
              </a:tr>
            </a:tbl>
          </a:graphicData>
        </a:graphic>
      </p:graphicFrame>
    </p:spTree>
    <p:extLst>
      <p:ext uri="{BB962C8B-B14F-4D97-AF65-F5344CB8AC3E}">
        <p14:creationId xmlns:p14="http://schemas.microsoft.com/office/powerpoint/2010/main" val="2264319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p:cNvSpPr>
            <a:spLocks noGrp="1"/>
          </p:cNvSpPr>
          <p:nvPr>
            <p:ph type="title"/>
          </p:nvPr>
        </p:nvSpPr>
        <p:spPr/>
        <p:txBody>
          <a:bodyPr/>
          <a:lstStyle/>
          <a:p>
            <a:r>
              <a:rPr lang="en-US" dirty="0"/>
              <a:t>Quick Match</a:t>
            </a:r>
          </a:p>
        </p:txBody>
      </p:sp>
      <p:sp>
        <p:nvSpPr>
          <p:cNvPr id="4" name="Content Placeholder 3"/>
          <p:cNvSpPr>
            <a:spLocks noGrp="1"/>
          </p:cNvSpPr>
          <p:nvPr>
            <p:ph idx="1"/>
          </p:nvPr>
        </p:nvSpPr>
        <p:spPr/>
        <p:txBody>
          <a:bodyPr>
            <a:normAutofit fontScale="92500" lnSpcReduction="20000"/>
          </a:bodyPr>
          <a:lstStyle/>
          <a:p>
            <a:pPr marL="0" indent="0">
              <a:buNone/>
            </a:pPr>
            <a:r>
              <a:rPr lang="en-US" dirty="0"/>
              <a:t>The quick match stage compares the following fields:</a:t>
            </a:r>
          </a:p>
          <a:p>
            <a:pPr lvl="1"/>
            <a:r>
              <a:rPr lang="en-US" dirty="0"/>
              <a:t>Single match ID</a:t>
            </a:r>
          </a:p>
          <a:p>
            <a:pPr lvl="1"/>
            <a:r>
              <a:rPr lang="en-US" dirty="0"/>
              <a:t>UnivID/UnivID_invalid</a:t>
            </a:r>
          </a:p>
          <a:p>
            <a:pPr lvl="1"/>
            <a:r>
              <a:rPr lang="en-US" dirty="0"/>
              <a:t>ISBN/ISBN_invalid</a:t>
            </a:r>
          </a:p>
          <a:p>
            <a:pPr lvl="1"/>
            <a:r>
              <a:rPr lang="en-US" dirty="0"/>
              <a:t>Short title</a:t>
            </a:r>
          </a:p>
          <a:p>
            <a:pPr lvl="1"/>
            <a:r>
              <a:rPr lang="en-US" dirty="0"/>
              <a:t>Year</a:t>
            </a:r>
          </a:p>
          <a:p>
            <a:endParaRPr lang="en-US" dirty="0"/>
          </a:p>
          <a:p>
            <a:pPr marL="0" indent="0">
              <a:buNone/>
            </a:pPr>
            <a:r>
              <a:rPr lang="en-US" dirty="0"/>
              <a:t>If 850 points are reached, the records are considered a match. If not, the record proceeds to full-match stage, which uses all fields except the full title is used instead of the short title. If 875 points are reached, the records are considered a match.</a:t>
            </a:r>
          </a:p>
          <a:p>
            <a:pPr lvl="1"/>
            <a:r>
              <a:rPr lang="en-US" dirty="0"/>
              <a:t>Full Weight Distribution:  </a:t>
            </a:r>
            <a:r>
              <a:rPr lang="en-US" dirty="0">
                <a:hlinkClick r:id="rId2"/>
              </a:rPr>
              <a:t>https://knowledge.exlibrisgroup.com/Primo/Product_Documentation/Technical_Guide/030Duplicate_Detection_Process/030Duplicate_Detection_Vector</a:t>
            </a:r>
            <a:endParaRPr lang="en-US" dirty="0"/>
          </a:p>
          <a:p>
            <a:pPr lvl="1"/>
            <a:endParaRPr lang="en-US" dirty="0"/>
          </a:p>
          <a:p>
            <a:endParaRPr lang="en-US" dirty="0"/>
          </a:p>
        </p:txBody>
      </p:sp>
    </p:spTree>
    <p:extLst>
      <p:ext uri="{BB962C8B-B14F-4D97-AF65-F5344CB8AC3E}">
        <p14:creationId xmlns:p14="http://schemas.microsoft.com/office/powerpoint/2010/main" val="680382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p:cNvSpPr>
            <a:spLocks noGrp="1"/>
          </p:cNvSpPr>
          <p:nvPr>
            <p:ph type="title"/>
          </p:nvPr>
        </p:nvSpPr>
        <p:spPr/>
        <p:txBody>
          <a:bodyPr>
            <a:normAutofit/>
          </a:bodyPr>
          <a:lstStyle/>
          <a:p>
            <a:r>
              <a:rPr lang="en-US" b="0" dirty="0"/>
              <a:t>Deduplication Algorithm for Articles</a:t>
            </a:r>
            <a:endParaRPr lang="en-US" dirty="0"/>
          </a:p>
        </p:txBody>
      </p:sp>
      <p:sp>
        <p:nvSpPr>
          <p:cNvPr id="4" name="Content Placeholder 3"/>
          <p:cNvSpPr>
            <a:spLocks noGrp="1"/>
          </p:cNvSpPr>
          <p:nvPr>
            <p:ph idx="1"/>
          </p:nvPr>
        </p:nvSpPr>
        <p:spPr/>
        <p:txBody>
          <a:bodyPr>
            <a:normAutofit/>
          </a:bodyPr>
          <a:lstStyle/>
          <a:p>
            <a:pPr marL="0" indent="0">
              <a:buNone/>
            </a:pPr>
            <a:r>
              <a:rPr lang="en-US" dirty="0"/>
              <a:t>The Deduplication algorithm for articles matches a single key that is also used in the candidate and matching phases. Use C1 for the candidate key and F1 for the match. In addition to remote searches, the deduplication algorithm can be used for records that are harvested into the local Primo repository. In both cases, a single key is created from the following elements:</a:t>
            </a:r>
          </a:p>
          <a:p>
            <a:r>
              <a:rPr lang="en-US" dirty="0"/>
              <a:t>ISSN, DOI, or normalized journal title</a:t>
            </a:r>
          </a:p>
          <a:p>
            <a:r>
              <a:rPr lang="en-US" dirty="0"/>
              <a:t>Start page, author, or author last name</a:t>
            </a:r>
          </a:p>
          <a:p>
            <a:r>
              <a:rPr lang="en-US" dirty="0"/>
              <a:t>Publication year, issue, or part</a:t>
            </a:r>
          </a:p>
          <a:p>
            <a:r>
              <a:rPr lang="en-US" dirty="0"/>
              <a:t>Normalized article title</a:t>
            </a:r>
          </a:p>
          <a:p>
            <a:endParaRPr lang="en-US" dirty="0"/>
          </a:p>
        </p:txBody>
      </p:sp>
    </p:spTree>
    <p:extLst>
      <p:ext uri="{BB962C8B-B14F-4D97-AF65-F5344CB8AC3E}">
        <p14:creationId xmlns:p14="http://schemas.microsoft.com/office/powerpoint/2010/main" val="285460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p:cNvSpPr>
            <a:spLocks noGrp="1"/>
          </p:cNvSpPr>
          <p:nvPr>
            <p:ph type="title"/>
          </p:nvPr>
        </p:nvSpPr>
        <p:spPr/>
        <p:txBody>
          <a:bodyPr>
            <a:normAutofit/>
          </a:bodyPr>
          <a:lstStyle/>
          <a:p>
            <a:r>
              <a:rPr lang="en-US" b="0" dirty="0"/>
              <a:t>The Deduped-Merged Record</a:t>
            </a:r>
            <a:endParaRPr lang="en-US" dirty="0"/>
          </a:p>
        </p:txBody>
      </p:sp>
      <p:sp>
        <p:nvSpPr>
          <p:cNvPr id="4" name="Content Placeholder 3"/>
          <p:cNvSpPr>
            <a:spLocks noGrp="1"/>
          </p:cNvSpPr>
          <p:nvPr>
            <p:ph idx="1"/>
          </p:nvPr>
        </p:nvSpPr>
        <p:spPr/>
        <p:txBody>
          <a:bodyPr>
            <a:normAutofit fontScale="77500" lnSpcReduction="20000"/>
          </a:bodyPr>
          <a:lstStyle/>
          <a:p>
            <a:pPr marL="0" indent="0">
              <a:buNone/>
            </a:pPr>
            <a:r>
              <a:rPr lang="en-US" dirty="0"/>
              <a:t>The system creates the merged record based on the preferred record, where the fields in the following sections are merged from all records in the dedup group:</a:t>
            </a:r>
          </a:p>
          <a:p>
            <a:r>
              <a:rPr lang="en-US" b="1" dirty="0"/>
              <a:t>Control</a:t>
            </a:r>
            <a:r>
              <a:rPr lang="en-US" dirty="0"/>
              <a:t>—most fields are merged</a:t>
            </a:r>
          </a:p>
          <a:p>
            <a:r>
              <a:rPr lang="en-US" b="1" dirty="0"/>
              <a:t>Display</a:t>
            </a:r>
            <a:r>
              <a:rPr lang="en-US" dirty="0"/>
              <a:t>—the source and availlibrary fields are merged. The availinstitution and availpnx fields are re-calculated</a:t>
            </a:r>
          </a:p>
          <a:p>
            <a:r>
              <a:rPr lang="en-US" b="1" dirty="0"/>
              <a:t>Links</a:t>
            </a:r>
            <a:r>
              <a:rPr lang="en-US" dirty="0"/>
              <a:t>—all fields are merged and duplicate fields are removed</a:t>
            </a:r>
          </a:p>
          <a:p>
            <a:r>
              <a:rPr lang="en-US" b="1" dirty="0"/>
              <a:t>Search</a:t>
            </a:r>
            <a:r>
              <a:rPr lang="en-US" dirty="0"/>
              <a:t>—all fields are merged and duplicate fields are removed</a:t>
            </a:r>
          </a:p>
          <a:p>
            <a:r>
              <a:rPr lang="en-US" b="1" dirty="0"/>
              <a:t>Sort</a:t>
            </a:r>
            <a:r>
              <a:rPr lang="en-US" dirty="0"/>
              <a:t>—only fields from preferred are taken</a:t>
            </a:r>
          </a:p>
          <a:p>
            <a:r>
              <a:rPr lang="en-US" b="1" dirty="0"/>
              <a:t>Facets</a:t>
            </a:r>
            <a:r>
              <a:rPr lang="en-US" dirty="0"/>
              <a:t>—all fields are merged and duplicate fields are removed</a:t>
            </a:r>
          </a:p>
          <a:p>
            <a:r>
              <a:rPr lang="en-US" b="1" dirty="0"/>
              <a:t>Dedup</a:t>
            </a:r>
            <a:r>
              <a:rPr lang="en-US" dirty="0"/>
              <a:t>—not relevant</a:t>
            </a:r>
          </a:p>
          <a:p>
            <a:r>
              <a:rPr lang="en-US" b="1" dirty="0"/>
              <a:t>FRBR</a:t>
            </a:r>
            <a:r>
              <a:rPr lang="en-US" dirty="0"/>
              <a:t>—all fields merged and duplicate fields are removed</a:t>
            </a:r>
          </a:p>
          <a:p>
            <a:r>
              <a:rPr lang="en-US" b="1" dirty="0"/>
              <a:t>Delivery</a:t>
            </a:r>
            <a:r>
              <a:rPr lang="en-US" dirty="0"/>
              <a:t>—all fields are merged</a:t>
            </a:r>
          </a:p>
          <a:p>
            <a:r>
              <a:rPr lang="en-US" b="1" dirty="0"/>
              <a:t>Ranking</a:t>
            </a:r>
            <a:r>
              <a:rPr lang="en-US" dirty="0"/>
              <a:t>—the highest value is taken from all records</a:t>
            </a:r>
          </a:p>
          <a:p>
            <a:r>
              <a:rPr lang="en-US" b="1" dirty="0"/>
              <a:t>Enrichment</a:t>
            </a:r>
            <a:r>
              <a:rPr lang="en-US" dirty="0"/>
              <a:t>—not relevant</a:t>
            </a:r>
          </a:p>
          <a:p>
            <a:r>
              <a:rPr lang="en-US" b="1" dirty="0"/>
              <a:t>Additional data</a:t>
            </a:r>
            <a:r>
              <a:rPr lang="en-US" dirty="0"/>
              <a:t>—all fields are merged and duplicate fields are removed</a:t>
            </a:r>
          </a:p>
          <a:p>
            <a:endParaRPr lang="en-US" dirty="0"/>
          </a:p>
        </p:txBody>
      </p:sp>
    </p:spTree>
    <p:extLst>
      <p:ext uri="{BB962C8B-B14F-4D97-AF65-F5344CB8AC3E}">
        <p14:creationId xmlns:p14="http://schemas.microsoft.com/office/powerpoint/2010/main" val="404761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fontScale="92500"/>
          </a:bodyPr>
          <a:lstStyle/>
          <a:p>
            <a:r>
              <a:rPr lang="en-US" dirty="0"/>
              <a:t>Primo records are grouped using the principles in the Functional Requirements for Bibliographic Records published by the IFLA Study Group on the Functional Requirements for Bibliographic Records.</a:t>
            </a:r>
          </a:p>
          <a:p>
            <a:r>
              <a:rPr lang="en-US" dirty="0"/>
              <a:t>The grouping process is based on creating a vector for every record. The vector includes one or more keys that identify the group it represents. Records that have a matching key (Primo attempts to match all keys in the record) are added to a FRBR group and are assigned the ID of the group (the FrbrID). Each record can belong only to one group. Therefore, once a record is matched with an existing group, Primo terminates the grouping process for that record.</a:t>
            </a:r>
          </a:p>
        </p:txBody>
      </p:sp>
    </p:spTree>
    <p:extLst>
      <p:ext uri="{BB962C8B-B14F-4D97-AF65-F5344CB8AC3E}">
        <p14:creationId xmlns:p14="http://schemas.microsoft.com/office/powerpoint/2010/main" val="2731290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p:cNvSpPr>
            <a:spLocks noGrp="1"/>
          </p:cNvSpPr>
          <p:nvPr>
            <p:ph type="title"/>
          </p:nvPr>
        </p:nvSpPr>
        <p:spPr/>
        <p:txBody>
          <a:bodyPr/>
          <a:lstStyle/>
          <a:p>
            <a:r>
              <a:rPr lang="en-US" dirty="0"/>
              <a:t>Primo Utilities – Using the Systems Tests</a:t>
            </a:r>
          </a:p>
        </p:txBody>
      </p:sp>
      <p:sp>
        <p:nvSpPr>
          <p:cNvPr id="4" name="Content Placeholder 3"/>
          <p:cNvSpPr>
            <a:spLocks noGrp="1"/>
          </p:cNvSpPr>
          <p:nvPr>
            <p:ph idx="1"/>
          </p:nvPr>
        </p:nvSpPr>
        <p:spPr/>
        <p:txBody>
          <a:bodyPr/>
          <a:lstStyle/>
          <a:p>
            <a:r>
              <a:rPr lang="en-US" dirty="0"/>
              <a:t>In the Primo Back Office, navigate to:</a:t>
            </a:r>
          </a:p>
          <a:p>
            <a:pPr lvl="1"/>
            <a:r>
              <a:rPr lang="en-US" dirty="0"/>
              <a:t> Primo Home &gt; Primo Utilities &gt; System Tests &amp; Monitor</a:t>
            </a:r>
          </a:p>
          <a:p>
            <a:pPr lvl="1"/>
            <a:endParaRPr lang="en-US" dirty="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02" y="1429767"/>
            <a:ext cx="4382530" cy="1459035"/>
          </a:xfrm>
          <a:prstGeom prst="rect">
            <a:avLst/>
          </a:prstGeom>
        </p:spPr>
      </p:pic>
      <p:cxnSp>
        <p:nvCxnSpPr>
          <p:cNvPr id="7" name="Straight Arrow Connector 6"/>
          <p:cNvCxnSpPr/>
          <p:nvPr/>
        </p:nvCxnSpPr>
        <p:spPr>
          <a:xfrm flipH="1">
            <a:off x="1367481" y="1977081"/>
            <a:ext cx="790832" cy="1647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20" y="2888802"/>
            <a:ext cx="3037424" cy="1945120"/>
          </a:xfrm>
          <a:prstGeom prst="rect">
            <a:avLst/>
          </a:prstGeom>
        </p:spPr>
      </p:pic>
      <p:cxnSp>
        <p:nvCxnSpPr>
          <p:cNvPr id="9" name="Straight Arrow Connector 8"/>
          <p:cNvCxnSpPr/>
          <p:nvPr/>
        </p:nvCxnSpPr>
        <p:spPr>
          <a:xfrm flipH="1">
            <a:off x="1762897" y="3674560"/>
            <a:ext cx="790832" cy="1647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784" y="1985318"/>
            <a:ext cx="2311420" cy="2254698"/>
          </a:xfrm>
          <a:prstGeom prst="rect">
            <a:avLst/>
          </a:prstGeom>
        </p:spPr>
      </p:pic>
      <p:cxnSp>
        <p:nvCxnSpPr>
          <p:cNvPr id="11" name="Straight Arrow Connector 10"/>
          <p:cNvCxnSpPr>
            <a:endCxn id="10" idx="1"/>
          </p:cNvCxnSpPr>
          <p:nvPr/>
        </p:nvCxnSpPr>
        <p:spPr>
          <a:xfrm>
            <a:off x="3657600" y="3112667"/>
            <a:ext cx="118418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41090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p:cNvSpPr>
            <a:spLocks noGrp="1"/>
          </p:cNvSpPr>
          <p:nvPr>
            <p:ph type="title"/>
          </p:nvPr>
        </p:nvSpPr>
        <p:spPr/>
        <p:txBody>
          <a:bodyPr>
            <a:normAutofit fontScale="90000"/>
          </a:bodyPr>
          <a:lstStyle/>
          <a:p>
            <a:r>
              <a:rPr lang="en-US" dirty="0"/>
              <a:t>Through a window: my thirty years with the chimpanzees of Gombe</a:t>
            </a:r>
          </a:p>
        </p:txBody>
      </p:sp>
      <p:sp>
        <p:nvSpPr>
          <p:cNvPr id="4" name="Content Placeholder 3"/>
          <p:cNvSpPr>
            <a:spLocks noGrp="1"/>
          </p:cNvSpPr>
          <p:nvPr>
            <p:ph idx="1"/>
          </p:nvPr>
        </p:nvSpPr>
        <p:spPr/>
        <p:txBody>
          <a:bodyPr/>
          <a:lstStyle/>
          <a:p>
            <a:r>
              <a:rPr lang="en-US" dirty="0"/>
              <a:t>Dedupmrg4223527</a:t>
            </a:r>
          </a:p>
          <a:p>
            <a:pPr lvl="1"/>
            <a:r>
              <a:rPr lang="en-US" dirty="0"/>
              <a:t>01CALS_ALMA71181158630002901</a:t>
            </a:r>
          </a:p>
          <a:p>
            <a:pPr lvl="1"/>
            <a:r>
              <a:rPr lang="en-US" dirty="0"/>
              <a:t>01CALS_ALMA991000072979702920</a:t>
            </a:r>
          </a:p>
          <a:p>
            <a:pPr lvl="1"/>
            <a:r>
              <a:rPr lang="en-US" dirty="0"/>
              <a:t>01CALS_ALMA991000108489702921</a:t>
            </a:r>
          </a:p>
          <a:p>
            <a:pPr lvl="1"/>
            <a:r>
              <a:rPr lang="en-US" dirty="0"/>
              <a:t>01CALS_ALMA991000618409702919</a:t>
            </a:r>
          </a:p>
          <a:p>
            <a:pPr lvl="1"/>
            <a:r>
              <a:rPr lang="en-US" dirty="0"/>
              <a:t>01CALS_ALMA991001911519702906</a:t>
            </a:r>
          </a:p>
          <a:p>
            <a:pPr lvl="1"/>
            <a:r>
              <a:rPr lang="en-US" dirty="0"/>
              <a:t>01CALS_ALMA991001951179702915</a:t>
            </a:r>
          </a:p>
        </p:txBody>
      </p:sp>
    </p:spTree>
    <p:extLst>
      <p:ext uri="{BB962C8B-B14F-4D97-AF65-F5344CB8AC3E}">
        <p14:creationId xmlns:p14="http://schemas.microsoft.com/office/powerpoint/2010/main" val="1817655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p:cNvSpPr>
            <a:spLocks noGrp="1"/>
          </p:cNvSpPr>
          <p:nvPr>
            <p:ph type="title"/>
          </p:nvPr>
        </p:nvSpPr>
        <p:spPr/>
        <p:txBody>
          <a:bodyPr/>
          <a:lstStyle/>
          <a:p>
            <a:r>
              <a:rPr lang="en-US" dirty="0"/>
              <a:t>Examples to Explore </a:t>
            </a:r>
          </a:p>
        </p:txBody>
      </p:sp>
      <p:sp>
        <p:nvSpPr>
          <p:cNvPr id="4" name="Content Placeholder 3"/>
          <p:cNvSpPr>
            <a:spLocks noGrp="1"/>
          </p:cNvSpPr>
          <p:nvPr>
            <p:ph idx="1"/>
          </p:nvPr>
        </p:nvSpPr>
        <p:spPr/>
        <p:txBody>
          <a:bodyPr>
            <a:normAutofit fontScale="85000" lnSpcReduction="20000"/>
          </a:bodyPr>
          <a:lstStyle/>
          <a:p>
            <a:r>
              <a:rPr lang="en-US" dirty="0"/>
              <a:t>War and Peace</a:t>
            </a:r>
          </a:p>
          <a:p>
            <a:pPr lvl="1"/>
            <a:r>
              <a:rPr lang="en-US" dirty="0"/>
              <a:t>Dedupmrg12165662</a:t>
            </a:r>
          </a:p>
          <a:p>
            <a:pPr lvl="1"/>
            <a:r>
              <a:rPr lang="en-US" dirty="0"/>
              <a:t>Dedupmrg5512077</a:t>
            </a:r>
          </a:p>
          <a:p>
            <a:pPr lvl="2"/>
            <a:r>
              <a:rPr lang="en-US" dirty="0"/>
              <a:t>01CALS_ALMA71169217470002901 </a:t>
            </a:r>
          </a:p>
          <a:p>
            <a:pPr lvl="2"/>
            <a:r>
              <a:rPr lang="en-US" dirty="0"/>
              <a:t>01CALS_ALMA991002321509702921 </a:t>
            </a:r>
          </a:p>
          <a:p>
            <a:pPr lvl="2"/>
            <a:r>
              <a:rPr lang="en-US" dirty="0"/>
              <a:t>01CALS_ALMA991007143449702906 </a:t>
            </a:r>
          </a:p>
          <a:p>
            <a:pPr lvl="2"/>
            <a:r>
              <a:rPr lang="en-US" dirty="0"/>
              <a:t>01CALS_ALMA991007147579702915 </a:t>
            </a:r>
          </a:p>
          <a:p>
            <a:pPr lvl="2"/>
            <a:r>
              <a:rPr lang="en-US" dirty="0"/>
              <a:t>01CALS_ALMA991012851679702910 </a:t>
            </a:r>
          </a:p>
          <a:p>
            <a:pPr lvl="1"/>
            <a:endParaRPr lang="en-US" dirty="0"/>
          </a:p>
          <a:p>
            <a:pPr marL="457200" lvl="1" indent="0">
              <a:buNone/>
            </a:pPr>
            <a:r>
              <a:rPr lang="en-US" dirty="0"/>
              <a:t>FRBR</a:t>
            </a:r>
          </a:p>
          <a:p>
            <a:pPr marL="457200" lvl="1" indent="0">
              <a:buNone/>
            </a:pPr>
            <a:r>
              <a:rPr lang="en-US" dirty="0"/>
              <a:t>01CALS_ALMA991004915689702904 </a:t>
            </a:r>
          </a:p>
          <a:p>
            <a:pPr marL="457200" lvl="1" indent="0">
              <a:buNone/>
            </a:pPr>
            <a:r>
              <a:rPr lang="en-US" dirty="0"/>
              <a:t>01CALS_ALMA71164013840002901 </a:t>
            </a:r>
          </a:p>
          <a:p>
            <a:pPr marL="457200" lvl="1" indent="0">
              <a:buNone/>
            </a:pPr>
            <a:r>
              <a:rPr lang="en-US" dirty="0"/>
              <a:t>01CALS_ALMA71169930320002901 </a:t>
            </a:r>
          </a:p>
          <a:p>
            <a:pPr marL="457200" lvl="1" indent="0">
              <a:buNone/>
            </a:pPr>
            <a:r>
              <a:rPr lang="en-US" dirty="0"/>
              <a:t>01CALS_ALMA71178091410002901 </a:t>
            </a:r>
          </a:p>
          <a:p>
            <a:pPr marL="457200" lvl="1" indent="0">
              <a:buNone/>
            </a:pPr>
            <a:r>
              <a:rPr lang="en-US" dirty="0"/>
              <a:t>Dedupmrg5512077</a:t>
            </a:r>
          </a:p>
          <a:p>
            <a:pPr marL="457200" lvl="1" indent="0">
              <a:buNone/>
            </a:pPr>
            <a:r>
              <a:rPr lang="en-US" dirty="0"/>
              <a:t>dedupmrg3864265 	</a:t>
            </a:r>
          </a:p>
          <a:p>
            <a:pPr marL="457200" lvl="1" indent="0">
              <a:buNone/>
            </a:pPr>
            <a:r>
              <a:rPr lang="en-US" dirty="0"/>
              <a:t>01CALS_ALMA71148902520002901</a:t>
            </a:r>
          </a:p>
          <a:p>
            <a:pPr marL="457200" lvl="1" indent="0">
              <a:buNone/>
            </a:pPr>
            <a:r>
              <a:rPr lang="en-US" dirty="0"/>
              <a:t>01CALS_ALMA71150016440002901</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023844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p:cNvSpPr>
            <a:spLocks noGrp="1"/>
          </p:cNvSpPr>
          <p:nvPr>
            <p:ph type="title"/>
          </p:nvPr>
        </p:nvSpPr>
        <p:spPr/>
        <p:txBody>
          <a:bodyPr>
            <a:normAutofit fontScale="90000"/>
          </a:bodyPr>
          <a:lstStyle/>
          <a:p>
            <a:r>
              <a:rPr lang="en-US" dirty="0"/>
              <a:t>Quartet in G-dur: für zwei Violinen, Viola und Violoncello</a:t>
            </a:r>
          </a:p>
        </p:txBody>
      </p:sp>
      <p:sp>
        <p:nvSpPr>
          <p:cNvPr id="4" name="Content Placeholder 3"/>
          <p:cNvSpPr>
            <a:spLocks noGrp="1"/>
          </p:cNvSpPr>
          <p:nvPr>
            <p:ph idx="1"/>
          </p:nvPr>
        </p:nvSpPr>
        <p:spPr/>
        <p:txBody>
          <a:bodyPr/>
          <a:lstStyle/>
          <a:p>
            <a:r>
              <a:rPr lang="en-US" dirty="0"/>
              <a:t>Dedupmrg7042570</a:t>
            </a:r>
          </a:p>
          <a:p>
            <a:pPr lvl="1"/>
            <a:r>
              <a:rPr lang="en-US" dirty="0"/>
              <a:t>01CALS_ALMA991008325179702910</a:t>
            </a:r>
          </a:p>
          <a:p>
            <a:pPr lvl="1"/>
            <a:r>
              <a:rPr lang="de-DE" dirty="0"/>
              <a:t>01CALS_ALMA71185449660002901 </a:t>
            </a:r>
          </a:p>
          <a:p>
            <a:pPr lvl="1"/>
            <a:endParaRPr lang="de-DE" dirty="0"/>
          </a:p>
          <a:p>
            <a:r>
              <a:rPr lang="de-DE" dirty="0"/>
              <a:t>FRBR – MATCH</a:t>
            </a:r>
          </a:p>
          <a:p>
            <a:pPr lvl="1"/>
            <a:r>
              <a:rPr lang="is-IS"/>
              <a:t>dedupmrg7042570 </a:t>
            </a:r>
          </a:p>
          <a:p>
            <a:pPr lvl="1"/>
            <a:r>
              <a:rPr lang="is-IS"/>
              <a:t>dedupmrg13690101</a:t>
            </a:r>
            <a:endParaRPr lang="en-US" dirty="0"/>
          </a:p>
        </p:txBody>
      </p:sp>
    </p:spTree>
    <p:extLst>
      <p:ext uri="{BB962C8B-B14F-4D97-AF65-F5344CB8AC3E}">
        <p14:creationId xmlns:p14="http://schemas.microsoft.com/office/powerpoint/2010/main" val="209393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p:cNvSpPr>
            <a:spLocks noGrp="1"/>
          </p:cNvSpPr>
          <p:nvPr>
            <p:ph type="title"/>
          </p:nvPr>
        </p:nvSpPr>
        <p:spPr/>
        <p:txBody>
          <a:bodyPr/>
          <a:lstStyle/>
          <a:p>
            <a:r>
              <a:rPr lang="en-US" dirty="0"/>
              <a:t>Harry Potter and the Chamber of Secrets</a:t>
            </a:r>
          </a:p>
        </p:txBody>
      </p:sp>
      <p:sp>
        <p:nvSpPr>
          <p:cNvPr id="4" name="Content Placeholder 3"/>
          <p:cNvSpPr>
            <a:spLocks noGrp="1"/>
          </p:cNvSpPr>
          <p:nvPr>
            <p:ph idx="1"/>
          </p:nvPr>
        </p:nvSpPr>
        <p:spPr/>
        <p:txBody>
          <a:bodyPr vert="horz" lIns="91440" tIns="45720" rIns="91440" bIns="45720" rtlCol="0" anchor="t">
            <a:normAutofit/>
          </a:bodyPr>
          <a:lstStyle/>
          <a:p>
            <a:r>
              <a:rPr lang="en-US" dirty="0"/>
              <a:t>01CALS_ALMA71169860580002901</a:t>
            </a:r>
          </a:p>
          <a:p>
            <a:r>
              <a:rPr lang="en-US" dirty="0">
                <a:latin typeface="Arial"/>
              </a:rPr>
              <a:t>01CALS_ALMA71141290880002901 </a:t>
            </a:r>
          </a:p>
          <a:p>
            <a:r>
              <a:rPr lang="en-US" dirty="0">
                <a:latin typeface="Arial"/>
              </a:rPr>
              <a:t>01CALS_ALMA71146448820002901 </a:t>
            </a:r>
          </a:p>
          <a:p>
            <a:endParaRPr lang="en-US" dirty="0"/>
          </a:p>
        </p:txBody>
      </p:sp>
    </p:spTree>
    <p:extLst>
      <p:ext uri="{BB962C8B-B14F-4D97-AF65-F5344CB8AC3E}">
        <p14:creationId xmlns:p14="http://schemas.microsoft.com/office/powerpoint/2010/main" val="3161121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p:cNvSpPr>
            <a:spLocks noGrp="1"/>
          </p:cNvSpPr>
          <p:nvPr>
            <p:ph type="title"/>
          </p:nvPr>
        </p:nvSpPr>
        <p:spPr/>
        <p:txBody>
          <a:bodyPr/>
          <a:lstStyle/>
          <a:p>
            <a:r>
              <a:rPr lang="en-US" dirty="0"/>
              <a:t>Batman</a:t>
            </a:r>
          </a:p>
        </p:txBody>
      </p:sp>
      <p:sp>
        <p:nvSpPr>
          <p:cNvPr id="4" name="Content Placeholder 3"/>
          <p:cNvSpPr>
            <a:spLocks noGrp="1"/>
          </p:cNvSpPr>
          <p:nvPr>
            <p:ph idx="1"/>
          </p:nvPr>
        </p:nvSpPr>
        <p:spPr/>
        <p:txBody>
          <a:bodyPr vert="horz" lIns="91440" tIns="45720" rIns="91440" bIns="45720" rtlCol="0" anchor="t">
            <a:normAutofit/>
          </a:bodyPr>
          <a:lstStyle/>
          <a:p>
            <a:r>
              <a:rPr lang="de-DE" dirty="0"/>
              <a:t>01CALS_ALMA51197718830002901 </a:t>
            </a:r>
          </a:p>
          <a:p>
            <a:r>
              <a:rPr lang="en-US" dirty="0">
                <a:latin typeface="Arial"/>
              </a:rPr>
              <a:t>Dedupmrg12151519</a:t>
            </a:r>
            <a:endParaRPr lang="en-US" dirty="0">
              <a:solidFill>
                <a:srgbClr val="000000"/>
              </a:solidFill>
            </a:endParaRPr>
          </a:p>
          <a:p>
            <a:endParaRPr lang="en-US" dirty="0">
              <a:latin typeface="Arial"/>
            </a:endParaRPr>
          </a:p>
        </p:txBody>
      </p:sp>
    </p:spTree>
    <p:extLst>
      <p:ext uri="{BB962C8B-B14F-4D97-AF65-F5344CB8AC3E}">
        <p14:creationId xmlns:p14="http://schemas.microsoft.com/office/powerpoint/2010/main" val="344327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Text Placeholder 5"/>
          <p:cNvSpPr>
            <a:spLocks noGrp="1"/>
          </p:cNvSpPr>
          <p:nvPr>
            <p:ph type="body" sz="quarter" idx="10"/>
          </p:nvPr>
        </p:nvSpPr>
        <p:spPr/>
        <p:txBody>
          <a:bodyPr>
            <a:normAutofit fontScale="55000" lnSpcReduction="20000"/>
          </a:bodyPr>
          <a:lstStyle/>
          <a:p>
            <a:r>
              <a:rPr lang="en-US" dirty="0" err="1" smtClean="0"/>
              <a:t>James.lefager@exlibrisgroup.com</a:t>
            </a:r>
            <a:endParaRPr lang="en-US" dirty="0"/>
          </a:p>
        </p:txBody>
      </p:sp>
      <p:sp>
        <p:nvSpPr>
          <p:cNvPr id="2" name="Slide Number Placeholder 1"/>
          <p:cNvSpPr>
            <a:spLocks noGrp="1"/>
          </p:cNvSpPr>
          <p:nvPr>
            <p:ph type="sldNum" sz="quarter" idx="4294967295"/>
          </p:nvPr>
        </p:nvSpPr>
        <p:spPr>
          <a:xfrm>
            <a:off x="0" y="4840288"/>
            <a:ext cx="539750" cy="365125"/>
          </a:xfrm>
        </p:spPr>
        <p:txBody>
          <a:bodyPr/>
          <a:lstStyle/>
          <a:p>
            <a:fld id="{1C146586-7EC2-481D-848F-8CE41EB2DE6C}" type="slidenum">
              <a:rPr lang="en-US" smtClean="0"/>
              <a:pPr/>
              <a:t>36</a:t>
            </a:fld>
            <a:endParaRPr lang="en-US" dirty="0"/>
          </a:p>
        </p:txBody>
      </p:sp>
    </p:spTree>
    <p:extLst>
      <p:ext uri="{BB962C8B-B14F-4D97-AF65-F5344CB8AC3E}">
        <p14:creationId xmlns:p14="http://schemas.microsoft.com/office/powerpoint/2010/main" val="115546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p:cNvSpPr>
            <a:spLocks noGrp="1"/>
          </p:cNvSpPr>
          <p:nvPr>
            <p:ph type="title"/>
          </p:nvPr>
        </p:nvSpPr>
        <p:spPr/>
        <p:txBody>
          <a:bodyPr/>
          <a:lstStyle/>
          <a:p>
            <a:r>
              <a:rPr lang="en-US" dirty="0"/>
              <a:t>Display in the Front End</a:t>
            </a:r>
          </a:p>
        </p:txBody>
      </p:sp>
      <p:sp>
        <p:nvSpPr>
          <p:cNvPr id="4" name="Content Placeholder 3"/>
          <p:cNvSpPr>
            <a:spLocks noGrp="1"/>
          </p:cNvSpPr>
          <p:nvPr>
            <p:ph idx="1"/>
          </p:nvPr>
        </p:nvSpPr>
        <p:spPr/>
        <p:txBody>
          <a:bodyPr>
            <a:normAutofit/>
          </a:bodyPr>
          <a:lstStyle/>
          <a:p>
            <a:pPr marL="0" indent="0">
              <a:buNone/>
            </a:pPr>
            <a:r>
              <a:rPr lang="en-US" dirty="0"/>
              <a:t>The Front End provides the following display options:</a:t>
            </a:r>
          </a:p>
          <a:p>
            <a:r>
              <a:rPr lang="en-US" dirty="0"/>
              <a:t>Display of a preferred record – Primo dynamically selects one of the records from the group for display in the brief results list. This is the preferred record. The preferred record is the highest ranked record from the results set. From the preferred record, the system displays a link to the additional records in the group.</a:t>
            </a:r>
          </a:p>
          <a:p>
            <a:r>
              <a:rPr lang="en-US" dirty="0"/>
              <a:t>Display of a generic record – Primo displays a generic record that contains work-level metadata. A link displays the records that are included in the group.</a:t>
            </a:r>
          </a:p>
          <a:p>
            <a:endParaRPr lang="en-US" dirty="0"/>
          </a:p>
        </p:txBody>
      </p:sp>
    </p:spTree>
    <p:extLst>
      <p:ext uri="{BB962C8B-B14F-4D97-AF65-F5344CB8AC3E}">
        <p14:creationId xmlns:p14="http://schemas.microsoft.com/office/powerpoint/2010/main" val="248949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p:cNvSpPr>
            <a:spLocks noGrp="1"/>
          </p:cNvSpPr>
          <p:nvPr>
            <p:ph type="title"/>
          </p:nvPr>
        </p:nvSpPr>
        <p:spPr/>
        <p:txBody>
          <a:bodyPr/>
          <a:lstStyle/>
          <a:p>
            <a:r>
              <a:rPr lang="en-US" dirty="0"/>
              <a:t>Preferred Record | Generic Record</a:t>
            </a:r>
          </a:p>
        </p:txBody>
      </p:sp>
      <p:sp>
        <p:nvSpPr>
          <p:cNvPr id="4" name="Content Placeholder 3"/>
          <p:cNvSpPr>
            <a:spLocks noGrp="1"/>
          </p:cNvSpPr>
          <p:nvPr>
            <p:ph idx="1"/>
          </p:nvPr>
        </p:nvSpPr>
        <p:spPr/>
        <p:txBody>
          <a:bodyPr/>
          <a:lstStyle/>
          <a:p>
            <a:r>
              <a:rPr lang="en-US" dirty="0"/>
              <a:t>In the Primo Back Office, under the Brief Results Tile in the Views Wizard, there is a setting to choose between showing the Preferred Record or a Generic Record</a:t>
            </a:r>
          </a:p>
        </p:txBody>
      </p:sp>
      <p:pic>
        <p:nvPicPr>
          <p:cNvPr id="5" name="Picture 4"/>
          <p:cNvPicPr>
            <a:picLocks noChangeAspect="1"/>
          </p:cNvPicPr>
          <p:nvPr/>
        </p:nvPicPr>
        <p:blipFill>
          <a:blip r:embed="rId2"/>
          <a:stretch>
            <a:fillRect/>
          </a:stretch>
        </p:blipFill>
        <p:spPr>
          <a:xfrm>
            <a:off x="1907704" y="2189623"/>
            <a:ext cx="3154050" cy="1105347"/>
          </a:xfrm>
          <a:prstGeom prst="rect">
            <a:avLst/>
          </a:prstGeom>
        </p:spPr>
      </p:pic>
    </p:spTree>
    <p:extLst>
      <p:ext uri="{BB962C8B-B14F-4D97-AF65-F5344CB8AC3E}">
        <p14:creationId xmlns:p14="http://schemas.microsoft.com/office/powerpoint/2010/main" val="2192851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p:cNvSpPr>
            <a:spLocks noGrp="1"/>
          </p:cNvSpPr>
          <p:nvPr>
            <p:ph type="title"/>
          </p:nvPr>
        </p:nvSpPr>
        <p:spPr/>
        <p:txBody>
          <a:bodyPr/>
          <a:lstStyle/>
          <a:p>
            <a:r>
              <a:rPr lang="en-US" dirty="0"/>
              <a:t>Example of Generic Record Option</a:t>
            </a:r>
          </a:p>
        </p:txBody>
      </p:sp>
      <p:pic>
        <p:nvPicPr>
          <p:cNvPr id="5" name="Content Placeholder 4"/>
          <p:cNvPicPr>
            <a:picLocks noGrp="1" noChangeAspect="1"/>
          </p:cNvPicPr>
          <p:nvPr>
            <p:ph idx="1"/>
          </p:nvPr>
        </p:nvPicPr>
        <p:blipFill>
          <a:blip r:embed="rId2"/>
          <a:stretch>
            <a:fillRect/>
          </a:stretch>
        </p:blipFill>
        <p:spPr>
          <a:xfrm>
            <a:off x="255373" y="954474"/>
            <a:ext cx="3830598" cy="1067231"/>
          </a:xfrm>
          <a:prstGeom prst="rect">
            <a:avLst/>
          </a:prstGeom>
        </p:spPr>
      </p:pic>
      <p:pic>
        <p:nvPicPr>
          <p:cNvPr id="6" name="Picture 5"/>
          <p:cNvPicPr>
            <a:picLocks noChangeAspect="1"/>
          </p:cNvPicPr>
          <p:nvPr/>
        </p:nvPicPr>
        <p:blipFill>
          <a:blip r:embed="rId3"/>
          <a:stretch>
            <a:fillRect/>
          </a:stretch>
        </p:blipFill>
        <p:spPr>
          <a:xfrm>
            <a:off x="333382" y="2281461"/>
            <a:ext cx="4440445" cy="1038645"/>
          </a:xfrm>
          <a:prstGeom prst="rect">
            <a:avLst/>
          </a:prstGeom>
        </p:spPr>
      </p:pic>
      <p:pic>
        <p:nvPicPr>
          <p:cNvPr id="7" name="Picture 6"/>
          <p:cNvPicPr>
            <a:picLocks noChangeAspect="1"/>
          </p:cNvPicPr>
          <p:nvPr/>
        </p:nvPicPr>
        <p:blipFill>
          <a:blip r:embed="rId4"/>
          <a:stretch>
            <a:fillRect/>
          </a:stretch>
        </p:blipFill>
        <p:spPr>
          <a:xfrm>
            <a:off x="495372" y="3606690"/>
            <a:ext cx="4116464" cy="867125"/>
          </a:xfrm>
          <a:prstGeom prst="rect">
            <a:avLst/>
          </a:prstGeom>
        </p:spPr>
      </p:pic>
    </p:spTree>
    <p:extLst>
      <p:ext uri="{BB962C8B-B14F-4D97-AF65-F5344CB8AC3E}">
        <p14:creationId xmlns:p14="http://schemas.microsoft.com/office/powerpoint/2010/main" val="3574787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p:cNvSpPr>
            <a:spLocks noGrp="1"/>
          </p:cNvSpPr>
          <p:nvPr>
            <p:ph type="title"/>
          </p:nvPr>
        </p:nvSpPr>
        <p:spPr/>
        <p:txBody>
          <a:bodyPr/>
          <a:lstStyle/>
          <a:p>
            <a:r>
              <a:rPr lang="en-US" dirty="0"/>
              <a:t>Example of Preferred Record Option</a:t>
            </a:r>
          </a:p>
        </p:txBody>
      </p:sp>
      <p:pic>
        <p:nvPicPr>
          <p:cNvPr id="8" name="Content Placeholder 7" descr="Screen Shot 2017-03-15 at 9.29.07 PM.png"/>
          <p:cNvPicPr>
            <a:picLocks noGrp="1" noChangeAspect="1"/>
          </p:cNvPicPr>
          <p:nvPr>
            <p:ph idx="1"/>
          </p:nvPr>
        </p:nvPicPr>
        <p:blipFill>
          <a:blip r:embed="rId3"/>
          <a:stretch>
            <a:fillRect/>
          </a:stretch>
        </p:blipFill>
        <p:spPr>
          <a:xfrm>
            <a:off x="219075" y="950882"/>
            <a:ext cx="6014673" cy="1041077"/>
          </a:xfrm>
        </p:spPr>
      </p:pic>
      <p:pic>
        <p:nvPicPr>
          <p:cNvPr id="9" name="Picture 8" descr="Screen Shot 2017-03-15 at 9.27.01 PM.png"/>
          <p:cNvPicPr>
            <a:picLocks noChangeAspect="1"/>
          </p:cNvPicPr>
          <p:nvPr/>
        </p:nvPicPr>
        <p:blipFill>
          <a:blip r:embed="rId4"/>
          <a:stretch>
            <a:fillRect/>
          </a:stretch>
        </p:blipFill>
        <p:spPr>
          <a:xfrm>
            <a:off x="357996" y="3409950"/>
            <a:ext cx="6809966" cy="1306775"/>
          </a:xfrm>
          <a:prstGeom prst="rect">
            <a:avLst/>
          </a:prstGeom>
        </p:spPr>
      </p:pic>
      <p:pic>
        <p:nvPicPr>
          <p:cNvPr id="11" name="Picture 10" descr="Screen Shot 2017-03-15 at 9.27.01 PM.png"/>
          <p:cNvPicPr>
            <a:picLocks noChangeAspect="1"/>
          </p:cNvPicPr>
          <p:nvPr/>
        </p:nvPicPr>
        <p:blipFill>
          <a:blip r:embed="rId4"/>
          <a:stretch>
            <a:fillRect/>
          </a:stretch>
        </p:blipFill>
        <p:spPr>
          <a:xfrm>
            <a:off x="3200400" y="2308384"/>
            <a:ext cx="2743200" cy="526732"/>
          </a:xfrm>
          <a:prstGeom prst="rect">
            <a:avLst/>
          </a:prstGeom>
        </p:spPr>
      </p:pic>
      <p:pic>
        <p:nvPicPr>
          <p:cNvPr id="13" name="Picture 12" descr="Screen Shot 2017-03-15 at 9.27.33 PM.png"/>
          <p:cNvPicPr>
            <a:picLocks noChangeAspect="1"/>
          </p:cNvPicPr>
          <p:nvPr/>
        </p:nvPicPr>
        <p:blipFill>
          <a:blip r:embed="rId5"/>
          <a:stretch>
            <a:fillRect/>
          </a:stretch>
        </p:blipFill>
        <p:spPr>
          <a:xfrm>
            <a:off x="357996" y="2200275"/>
            <a:ext cx="5244525" cy="1038143"/>
          </a:xfrm>
          <a:prstGeom prst="rect">
            <a:avLst/>
          </a:prstGeom>
        </p:spPr>
      </p:pic>
    </p:spTree>
    <p:extLst>
      <p:ext uri="{BB962C8B-B14F-4D97-AF65-F5344CB8AC3E}">
        <p14:creationId xmlns:p14="http://schemas.microsoft.com/office/powerpoint/2010/main" val="102904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p:cNvSpPr>
            <a:spLocks noGrp="1"/>
          </p:cNvSpPr>
          <p:nvPr>
            <p:ph type="title"/>
          </p:nvPr>
        </p:nvSpPr>
        <p:spPr/>
        <p:txBody>
          <a:bodyPr/>
          <a:lstStyle/>
          <a:p>
            <a:r>
              <a:rPr lang="en-US" dirty="0"/>
              <a:t>FRBR Vector	</a:t>
            </a:r>
          </a:p>
        </p:txBody>
      </p:sp>
      <p:sp>
        <p:nvSpPr>
          <p:cNvPr id="4" name="Content Placeholder 3"/>
          <p:cNvSpPr>
            <a:spLocks noGrp="1"/>
          </p:cNvSpPr>
          <p:nvPr>
            <p:ph idx="1"/>
          </p:nvPr>
        </p:nvSpPr>
        <p:spPr/>
        <p:txBody>
          <a:bodyPr>
            <a:normAutofit fontScale="92500" lnSpcReduction="10000"/>
          </a:bodyPr>
          <a:lstStyle/>
          <a:p>
            <a:pPr marL="0" indent="0">
              <a:buNone/>
            </a:pPr>
            <a:r>
              <a:rPr lang="en-US" dirty="0"/>
              <a:t>The FRBR section in the PNX contains the FRBR vector. The vector has two parts: </a:t>
            </a:r>
          </a:p>
          <a:p>
            <a:pPr marL="0" indent="0">
              <a:buNone/>
            </a:pPr>
            <a:endParaRPr lang="en-US" dirty="0"/>
          </a:p>
          <a:p>
            <a:r>
              <a:rPr lang="en-US" b="1" dirty="0"/>
              <a:t>Type (T)</a:t>
            </a:r>
            <a:r>
              <a:rPr lang="en-US" dirty="0"/>
              <a:t>—The type can be used to FRBRize sets of records using different FRBR algorithms. Currently, there is a single type (1), which is based on creating and matching author-title keys.</a:t>
            </a:r>
          </a:p>
          <a:p>
            <a:pPr lvl="1"/>
            <a:r>
              <a:rPr lang="en-US" dirty="0"/>
              <a:t>If you would like to skip FRBRization for individual records, you can set this field to </a:t>
            </a:r>
            <a:r>
              <a:rPr lang="en-US" b="1" dirty="0"/>
              <a:t>99</a:t>
            </a:r>
            <a:r>
              <a:rPr lang="en-US" dirty="0"/>
              <a:t> in the normalization rules.– THIS WILL NEED TO GO TO DISCOVERY GROUP</a:t>
            </a:r>
          </a:p>
          <a:p>
            <a:r>
              <a:rPr lang="en-US" b="1" dirty="0"/>
              <a:t>Keys (Kn)</a:t>
            </a:r>
            <a:r>
              <a:rPr lang="en-US" dirty="0"/>
              <a:t>—The key is created from specified fields of the source record that can be used to identify the group it represents. The keys are checked in order starting from K1. The data must be normalized.</a:t>
            </a:r>
          </a:p>
          <a:p>
            <a:pPr marL="0" indent="0">
              <a:buNone/>
            </a:pPr>
            <a:endParaRPr lang="en-US" dirty="0"/>
          </a:p>
        </p:txBody>
      </p:sp>
    </p:spTree>
    <p:extLst>
      <p:ext uri="{BB962C8B-B14F-4D97-AF65-F5344CB8AC3E}">
        <p14:creationId xmlns:p14="http://schemas.microsoft.com/office/powerpoint/2010/main" val="2635889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p:cNvSpPr>
            <a:spLocks noGrp="1"/>
          </p:cNvSpPr>
          <p:nvPr>
            <p:ph type="title"/>
          </p:nvPr>
        </p:nvSpPr>
        <p:spPr/>
        <p:txBody>
          <a:bodyPr>
            <a:normAutofit/>
          </a:bodyPr>
          <a:lstStyle/>
          <a:p>
            <a:r>
              <a:rPr lang="en-US" b="0" dirty="0"/>
              <a:t>Type 1 FRBR Vector and Algorithm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167855"/>
              </p:ext>
            </p:extLst>
          </p:nvPr>
        </p:nvGraphicFramePr>
        <p:xfrm>
          <a:off x="344746" y="967954"/>
          <a:ext cx="8228012" cy="2426037"/>
        </p:xfrm>
        <a:graphic>
          <a:graphicData uri="http://schemas.openxmlformats.org/drawingml/2006/table">
            <a:tbl>
              <a:tblPr/>
              <a:tblGrid>
                <a:gridCol w="4114006">
                  <a:extLst>
                    <a:ext uri="{9D8B030D-6E8A-4147-A177-3AD203B41FA5}">
                      <a16:colId xmlns:a16="http://schemas.microsoft.com/office/drawing/2014/main" xmlns="" val="20000"/>
                    </a:ext>
                  </a:extLst>
                </a:gridCol>
                <a:gridCol w="4114006">
                  <a:extLst>
                    <a:ext uri="{9D8B030D-6E8A-4147-A177-3AD203B41FA5}">
                      <a16:colId xmlns:a16="http://schemas.microsoft.com/office/drawing/2014/main" xmlns="" val="20001"/>
                    </a:ext>
                  </a:extLst>
                </a:gridCol>
              </a:tblGrid>
              <a:tr h="539877">
                <a:tc>
                  <a:txBody>
                    <a:bodyPr/>
                    <a:lstStyle/>
                    <a:p>
                      <a:pPr fontAlgn="t"/>
                      <a:r>
                        <a:rPr lang="en-US" sz="1400" b="0" dirty="0">
                          <a:solidFill>
                            <a:srgbClr val="FFFFFF"/>
                          </a:solidFill>
                          <a:effectLst/>
                          <a:latin typeface="+mj-lt"/>
                        </a:rPr>
                        <a:t>Field ID</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tc>
                  <a:txBody>
                    <a:bodyPr/>
                    <a:lstStyle/>
                    <a:p>
                      <a:pPr fontAlgn="t"/>
                      <a:r>
                        <a:rPr lang="en-US" sz="1400" b="0" dirty="0">
                          <a:solidFill>
                            <a:srgbClr val="FFFFFF"/>
                          </a:solidFill>
                          <a:effectLst/>
                          <a:latin typeface="+mj-lt"/>
                        </a:rPr>
                        <a:t>Field Content</a:t>
                      </a:r>
                    </a:p>
                  </a:txBody>
                  <a:tcPr marL="32141" marR="32141" marT="32141" marB="32141">
                    <a:lnL w="12700" cap="flat" cmpd="sng" algn="ctr">
                      <a:solidFill>
                        <a:srgbClr val="30B3F6"/>
                      </a:solidFill>
                      <a:prstDash val="solid"/>
                      <a:round/>
                      <a:headEnd type="none" w="med" len="med"/>
                      <a:tailEnd type="none" w="med" len="med"/>
                    </a:lnL>
                    <a:lnR w="12700" cap="flat" cmpd="sng" algn="ctr">
                      <a:solidFill>
                        <a:srgbClr val="30B3F6"/>
                      </a:solidFill>
                      <a:prstDash val="solid"/>
                      <a:round/>
                      <a:headEnd type="none" w="med" len="med"/>
                      <a:tailEnd type="none" w="med" len="med"/>
                    </a:lnR>
                    <a:lnT w="12700" cap="flat" cmpd="sng" algn="ctr">
                      <a:solidFill>
                        <a:srgbClr val="30B3F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C4D82"/>
                    </a:solidFill>
                  </a:tcPr>
                </a:tc>
                <a:extLst>
                  <a:ext uri="{0D108BD9-81ED-4DB2-BD59-A6C34878D82A}">
                    <a16:rowId xmlns:a16="http://schemas.microsoft.com/office/drawing/2014/main" xmlns="" val="10000"/>
                  </a:ext>
                </a:extLst>
              </a:tr>
              <a:tr h="471540">
                <a:tc>
                  <a:txBody>
                    <a:bodyPr/>
                    <a:lstStyle/>
                    <a:p>
                      <a:pPr algn="l" fontAlgn="ctr"/>
                      <a:r>
                        <a:rPr lang="en-US" sz="1400" dirty="0">
                          <a:solidFill>
                            <a:srgbClr val="000000"/>
                          </a:solidFill>
                          <a:effectLst/>
                          <a:latin typeface="+mj-lt"/>
                        </a:rPr>
                        <a:t>T</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400" dirty="0">
                          <a:solidFill>
                            <a:srgbClr val="000000"/>
                          </a:solidFill>
                          <a:effectLst/>
                          <a:latin typeface="+mj-lt"/>
                        </a:rPr>
                        <a:t>1</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71540">
                <a:tc>
                  <a:txBody>
                    <a:bodyPr/>
                    <a:lstStyle/>
                    <a:p>
                      <a:pPr algn="l" fontAlgn="ctr"/>
                      <a:r>
                        <a:rPr lang="en-US" sz="1400" dirty="0">
                          <a:solidFill>
                            <a:srgbClr val="000000"/>
                          </a:solidFill>
                          <a:effectLst/>
                          <a:latin typeface="+mj-lt"/>
                        </a:rPr>
                        <a:t>K1</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400" dirty="0">
                          <a:solidFill>
                            <a:srgbClr val="000000"/>
                          </a:solidFill>
                          <a:effectLst/>
                          <a:latin typeface="+mj-lt"/>
                        </a:rPr>
                        <a:t>Author part key</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71540">
                <a:tc>
                  <a:txBody>
                    <a:bodyPr/>
                    <a:lstStyle/>
                    <a:p>
                      <a:pPr algn="l" fontAlgn="ctr"/>
                      <a:r>
                        <a:rPr lang="is-IS" sz="1400">
                          <a:solidFill>
                            <a:srgbClr val="000000"/>
                          </a:solidFill>
                          <a:effectLst/>
                          <a:latin typeface="+mj-lt"/>
                        </a:rPr>
                        <a:t>K2</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ctr"/>
                      <a:r>
                        <a:rPr lang="en-US" sz="1400" dirty="0">
                          <a:solidFill>
                            <a:srgbClr val="000000"/>
                          </a:solidFill>
                          <a:effectLst/>
                          <a:latin typeface="+mj-lt"/>
                        </a:rPr>
                        <a:t>Title only key</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xmlns="" val="10003"/>
                  </a:ext>
                </a:extLst>
              </a:tr>
              <a:tr h="471540">
                <a:tc>
                  <a:txBody>
                    <a:bodyPr/>
                    <a:lstStyle/>
                    <a:p>
                      <a:pPr algn="l" fontAlgn="ctr"/>
                      <a:r>
                        <a:rPr lang="en-US" sz="1400" dirty="0">
                          <a:solidFill>
                            <a:srgbClr val="000000"/>
                          </a:solidFill>
                          <a:effectLst/>
                          <a:latin typeface="+mj-lt"/>
                        </a:rPr>
                        <a:t>K3</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400" dirty="0">
                          <a:solidFill>
                            <a:srgbClr val="000000"/>
                          </a:solidFill>
                          <a:effectLst/>
                          <a:latin typeface="+mj-lt"/>
                        </a:rPr>
                        <a:t>Title part key</a:t>
                      </a:r>
                    </a:p>
                  </a:txBody>
                  <a:tcPr marL="19284" marR="19284" marT="19284" marB="19284"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6"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06332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in_Theme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2_Orange_Them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5E71A0D3-4A72-4DE0-A6BC-A30CE32FB016}"/>
    </a:ext>
  </a:extLst>
</a:theme>
</file>

<file path=ppt/theme/theme3.xml><?xml version="1.0" encoding="utf-8"?>
<a:theme xmlns:a="http://schemas.openxmlformats.org/drawingml/2006/main" name="3_Blue_Them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024C1C7B-3BE5-4A08-BB1A-752A0D9DAAF2}"/>
    </a:ext>
  </a:extLst>
</a:theme>
</file>

<file path=ppt/theme/theme4.xml><?xml version="1.0" encoding="utf-8"?>
<a:theme xmlns:a="http://schemas.openxmlformats.org/drawingml/2006/main" name="4_Red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024C1C7B-3BE5-4A08-BB1A-752A0D9DAAF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2061</Words>
  <Application>Microsoft Macintosh PowerPoint</Application>
  <PresentationFormat>On-screen Show (16:9)</PresentationFormat>
  <Paragraphs>373</Paragraphs>
  <Slides>36</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36</vt:i4>
      </vt:variant>
    </vt:vector>
  </HeadingPairs>
  <TitlesOfParts>
    <vt:vector size="44" baseType="lpstr">
      <vt:lpstr>Calibri</vt:lpstr>
      <vt:lpstr>Lato</vt:lpstr>
      <vt:lpstr>Open Sans</vt:lpstr>
      <vt:lpstr>Arial</vt:lpstr>
      <vt:lpstr>1_Main_Theme_16X9</vt:lpstr>
      <vt:lpstr>2_Orange_Theme</vt:lpstr>
      <vt:lpstr>3_Blue_Theme</vt:lpstr>
      <vt:lpstr>4_Red_Theme</vt:lpstr>
      <vt:lpstr>FRBR &amp; DeDup</vt:lpstr>
      <vt:lpstr>FRBR</vt:lpstr>
      <vt:lpstr>PowerPoint Presentation</vt:lpstr>
      <vt:lpstr>Display in the Front End</vt:lpstr>
      <vt:lpstr>Preferred Record | Generic Record</vt:lpstr>
      <vt:lpstr>Example of Generic Record Option</vt:lpstr>
      <vt:lpstr>Example of Preferred Record Option</vt:lpstr>
      <vt:lpstr>FRBR Vector </vt:lpstr>
      <vt:lpstr>Type 1 FRBR Vector and Algorithm</vt:lpstr>
      <vt:lpstr>FRBR VECTOR FOR MARC21 </vt:lpstr>
      <vt:lpstr>Example of Matching Records</vt:lpstr>
      <vt:lpstr>Example of Non-Matching Records</vt:lpstr>
      <vt:lpstr>Example of the PNX from a CALSTATE Record</vt:lpstr>
      <vt:lpstr>FRBR Vector and Algorithm</vt:lpstr>
      <vt:lpstr>Preventing FRBR</vt:lpstr>
      <vt:lpstr>Preventing FRBR Links</vt:lpstr>
      <vt:lpstr>FRBRization</vt:lpstr>
      <vt:lpstr>Dedup</vt:lpstr>
      <vt:lpstr>Duplicate Detection Process </vt:lpstr>
      <vt:lpstr>PowerPoint Presentation</vt:lpstr>
      <vt:lpstr>Duplicate Detection Vector</vt:lpstr>
      <vt:lpstr>The Serials Vector and Algorithm</vt:lpstr>
      <vt:lpstr>Serials Matching Vector</vt:lpstr>
      <vt:lpstr>Quick Match </vt:lpstr>
      <vt:lpstr>Non-Serials Candidate Vector</vt:lpstr>
      <vt:lpstr>Non-Serials Matching Vector</vt:lpstr>
      <vt:lpstr>Quick Match</vt:lpstr>
      <vt:lpstr>Deduplication Algorithm for Articles</vt:lpstr>
      <vt:lpstr>The Deduped-Merged Record</vt:lpstr>
      <vt:lpstr>Primo Utilities – Using the Systems Tests</vt:lpstr>
      <vt:lpstr>Through a window: my thirty years with the chimpanzees of Gombe</vt:lpstr>
      <vt:lpstr>Examples to Explore </vt:lpstr>
      <vt:lpstr>Quartet in G-dur: für zwei Violinen, Viola und Violoncello</vt:lpstr>
      <vt:lpstr>Harry Potter and the Chamber of Secrets</vt:lpstr>
      <vt:lpstr>Batman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FRBR &amp; DeDup</dc:title>
  <cp:lastModifiedBy>James LeFager</cp:lastModifiedBy>
  <cp:revision>3</cp:revision>
  <dcterms:modified xsi:type="dcterms:W3CDTF">2017-03-16T20:55:52Z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