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33"/>
  </p:notesMasterIdLst>
  <p:handoutMasterIdLst>
    <p:handoutMasterId r:id="rId34"/>
  </p:handoutMasterIdLst>
  <p:sldIdLst>
    <p:sldId id="305" r:id="rId5"/>
    <p:sldId id="306" r:id="rId6"/>
    <p:sldId id="258" r:id="rId7"/>
    <p:sldId id="259" r:id="rId8"/>
    <p:sldId id="310" r:id="rId9"/>
    <p:sldId id="260" r:id="rId10"/>
    <p:sldId id="261" r:id="rId11"/>
    <p:sldId id="30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9" r:id="rId31"/>
    <p:sldId id="308" r:id="rId3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0" autoAdjust="0"/>
    <p:restoredTop sz="94605" autoAdjust="0"/>
  </p:normalViewPr>
  <p:slideViewPr>
    <p:cSldViewPr snapToGrid="0" showGuides="1">
      <p:cViewPr varScale="1">
        <p:scale>
          <a:sx n="115" d="100"/>
          <a:sy n="115" d="100"/>
        </p:scale>
        <p:origin x="1212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35708" y="6045690"/>
            <a:ext cx="6627092" cy="7133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Megan Drake | Implementation Consultant</a:t>
            </a:r>
          </a:p>
          <a:p>
            <a:r>
              <a:rPr lang="en-US" dirty="0" smtClean="0"/>
              <a:t>Emily Boss </a:t>
            </a:r>
            <a:r>
              <a:rPr lang="en-US" dirty="0"/>
              <a:t>| </a:t>
            </a:r>
            <a:r>
              <a:rPr lang="en-US" dirty="0" smtClean="0"/>
              <a:t>Authority </a:t>
            </a:r>
            <a:r>
              <a:rPr lang="en-US" dirty="0"/>
              <a:t>Control Task </a:t>
            </a:r>
            <a:r>
              <a:rPr lang="en-US" dirty="0" smtClean="0"/>
              <a:t>Force Chair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Authority Control in Alma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California State University | March 17,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869619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For example the following will occur after clicking F3: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If user has text in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0 then the Library of Congress subject headings will appear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user has text in 650 2</a:t>
            </a:r>
            <a:r>
              <a:rPr lang="en-US" sz="2800" baseline="30000" dirty="0"/>
              <a:t>nd</a:t>
            </a:r>
            <a:r>
              <a:rPr lang="en-US" sz="2800" dirty="0"/>
              <a:t> indicator </a:t>
            </a:r>
            <a:r>
              <a:rPr lang="en-US" sz="2800" dirty="0" smtClean="0"/>
              <a:t>2 </a:t>
            </a:r>
            <a:r>
              <a:rPr lang="en-US" sz="2800" dirty="0"/>
              <a:t>then the </a:t>
            </a:r>
            <a:r>
              <a:rPr lang="en-US" sz="2800" dirty="0" err="1" smtClean="0"/>
              <a:t>MeSH</a:t>
            </a:r>
            <a:r>
              <a:rPr lang="en-US" sz="2800" dirty="0" smtClean="0"/>
              <a:t> </a:t>
            </a:r>
            <a:r>
              <a:rPr lang="en-US" sz="2800" dirty="0" smtClean="0"/>
              <a:t>medical </a:t>
            </a:r>
            <a:r>
              <a:rPr lang="en-US" sz="2800" dirty="0"/>
              <a:t>subject headings will </a:t>
            </a:r>
            <a:r>
              <a:rPr lang="en-US" sz="2800" dirty="0" smtClean="0"/>
              <a:t>appear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user has text in 650 2</a:t>
            </a:r>
            <a:r>
              <a:rPr lang="en-US" sz="2800" baseline="30000" dirty="0"/>
              <a:t>nd</a:t>
            </a:r>
            <a:r>
              <a:rPr lang="en-US" sz="2800" dirty="0"/>
              <a:t> indicator </a:t>
            </a:r>
            <a:r>
              <a:rPr lang="en-US" sz="2800" dirty="0" smtClean="0"/>
              <a:t>5 </a:t>
            </a:r>
            <a:r>
              <a:rPr lang="en-US" sz="2800" dirty="0"/>
              <a:t>then the </a:t>
            </a:r>
            <a:r>
              <a:rPr lang="en-US" sz="2800" dirty="0" smtClean="0"/>
              <a:t>CSH Canadian subject </a:t>
            </a:r>
            <a:r>
              <a:rPr lang="en-US" sz="2800" dirty="0"/>
              <a:t>headings will </a:t>
            </a:r>
            <a:r>
              <a:rPr lang="en-US" sz="2800" dirty="0" smtClean="0"/>
              <a:t>appear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user has text in 650 2</a:t>
            </a:r>
            <a:r>
              <a:rPr lang="en-US" sz="2800" baseline="30000" dirty="0"/>
              <a:t>nd</a:t>
            </a:r>
            <a:r>
              <a:rPr lang="en-US" sz="2800" dirty="0"/>
              <a:t> indicator </a:t>
            </a:r>
            <a:r>
              <a:rPr lang="en-US" sz="2800" dirty="0" smtClean="0"/>
              <a:t>7 and subfield 2 GND </a:t>
            </a:r>
            <a:r>
              <a:rPr lang="en-US" sz="2800" dirty="0"/>
              <a:t>then the </a:t>
            </a:r>
            <a:r>
              <a:rPr lang="en-US" sz="2800" dirty="0" smtClean="0"/>
              <a:t>GND subject </a:t>
            </a:r>
            <a:r>
              <a:rPr lang="en-US" sz="2800" dirty="0"/>
              <a:t>headings will </a:t>
            </a:r>
            <a:r>
              <a:rPr lang="en-US" sz="2800" dirty="0" smtClean="0"/>
              <a:t>appear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user has text in 650 2</a:t>
            </a:r>
            <a:r>
              <a:rPr lang="en-US" sz="2800" baseline="30000" dirty="0"/>
              <a:t>nd</a:t>
            </a:r>
            <a:r>
              <a:rPr lang="en-US" sz="2800" dirty="0"/>
              <a:t> indicator 7 and subfield 2 </a:t>
            </a:r>
            <a:r>
              <a:rPr lang="en-US" sz="2800" dirty="0" smtClean="0"/>
              <a:t>NLI </a:t>
            </a:r>
            <a:r>
              <a:rPr lang="en-US" sz="2800" dirty="0"/>
              <a:t>then the GND subject headings will </a:t>
            </a:r>
            <a:r>
              <a:rPr lang="en-US" sz="2800" dirty="0" smtClean="0"/>
              <a:t>appear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74" y="1823464"/>
            <a:ext cx="4324350" cy="111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cursor at the end of the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0 field the user clicks F3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3155821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And gets this 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79427" y="2674961"/>
            <a:ext cx="1856095" cy="263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978" y="4217158"/>
            <a:ext cx="13978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LCSH list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44" y="3735056"/>
            <a:ext cx="5000625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920621" y="2361063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77" y="1823725"/>
            <a:ext cx="4286250" cy="111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cursor at the end of the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2 field the user clicks F3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3155821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And gets this 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88359" y="2674961"/>
            <a:ext cx="2047164" cy="242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899" y="4644112"/>
            <a:ext cx="9246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MeSH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77" y="3768810"/>
            <a:ext cx="504825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920621" y="2361063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39" y="1866870"/>
            <a:ext cx="44291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cursor at the end of the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5 field the user clicks F3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3155821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And gets this 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74711" y="2715905"/>
            <a:ext cx="2047164" cy="242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899" y="4644112"/>
            <a:ext cx="7096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CSH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20621" y="2361063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26" y="3820259"/>
            <a:ext cx="5010150" cy="2447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13" y="1862078"/>
            <a:ext cx="437197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cursor at the end of the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7 field with subfield 2 "</a:t>
            </a:r>
            <a:r>
              <a:rPr lang="en-US" sz="2800" dirty="0" err="1" smtClean="0"/>
              <a:t>gnd</a:t>
            </a:r>
            <a:r>
              <a:rPr lang="en-US" sz="2800" dirty="0" smtClean="0"/>
              <a:t>" the user clicks F3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3155821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And gets this 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74711" y="2715905"/>
            <a:ext cx="2279176" cy="298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899" y="4644112"/>
            <a:ext cx="7096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GND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20621" y="2361063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9458" y="2370651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88" y="3820259"/>
            <a:ext cx="5048250" cy="2447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37" y="1928752"/>
            <a:ext cx="4305300" cy="10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cursor at the end of the 650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indicator 7 field with subfield 2 "</a:t>
            </a:r>
            <a:r>
              <a:rPr lang="en-US" sz="2800" dirty="0" err="1" smtClean="0"/>
              <a:t>nli</a:t>
            </a:r>
            <a:r>
              <a:rPr lang="en-US" sz="2800" dirty="0" smtClean="0"/>
              <a:t>" the user clicks F3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3155821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And gets this 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74711" y="2715905"/>
            <a:ext cx="2279176" cy="298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899" y="4644112"/>
            <a:ext cx="7096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NLI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20621" y="2361063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9458" y="2370651"/>
            <a:ext cx="272955" cy="39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37" y="3758037"/>
            <a:ext cx="5067300" cy="232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9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list which is received after clicking F3 is compromised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Authority headings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Bibliographic headings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 list of authority headings contains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Preferred headings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 preferred headings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preferred terms have a star next to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non-preferred terms do not have a star next to them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7" y="2004443"/>
            <a:ext cx="8271483" cy="4049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48167" y="3575713"/>
            <a:ext cx="17605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Preferred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4519" y="4913645"/>
            <a:ext cx="17605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</a:t>
            </a:r>
            <a:r>
              <a:rPr lang="en-US" sz="2000" dirty="0"/>
              <a:t>Preferred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439236" y="4599296"/>
            <a:ext cx="259307" cy="314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20372" y="4599295"/>
            <a:ext cx="818864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55157" y="3966837"/>
            <a:ext cx="243386" cy="296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636292" y="4274023"/>
            <a:ext cx="818864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1" y="2276725"/>
            <a:ext cx="6300057" cy="3380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After the list of authority headings the list of bibliographic headings appear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41689" y="2508123"/>
            <a:ext cx="345444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Scrolled down to the "Headings from bibliographic records"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63542" y="3226431"/>
            <a:ext cx="1" cy="1214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44678" y="4451444"/>
            <a:ext cx="818864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8" y="760610"/>
            <a:ext cx="87891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Options from the F3 list: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View: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For authority headings it shows the authority record in the right pane of split editor mode with a tab for existing related bibliographic records.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For bibliographic headings it shows the related bibliographic records in the right pane of split editor mode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Select: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Selects the heading and uses it to replace the heading which already exists in the bibliographic record.  If a non preferred term is selected then the preferred term will be 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80294" y="1441982"/>
            <a:ext cx="7968084" cy="4709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/>
              <a:t>Manual linking between headings (F3)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/>
              <a:t>Automatic linking between headings</a:t>
            </a:r>
          </a:p>
          <a:p>
            <a:pPr>
              <a:lnSpc>
                <a:spcPct val="150000"/>
              </a:lnSpc>
            </a:pPr>
            <a:r>
              <a:rPr lang="en-US" sz="3200" b="0" dirty="0"/>
              <a:t>Authority Control Task </a:t>
            </a:r>
            <a:r>
              <a:rPr lang="en-US" sz="3200" b="0" dirty="0" smtClean="0"/>
              <a:t>List</a:t>
            </a:r>
          </a:p>
          <a:p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6" y="3255206"/>
            <a:ext cx="8961120" cy="2819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8978" y="760610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Clicked "View" on "Feminist art criticism".  In right pane we see the authority record and a tab to view the 18 bibliographic records already linked to this heading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944" y="4885899"/>
            <a:ext cx="1576803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2884" y="4885899"/>
            <a:ext cx="58657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7660" y="3452884"/>
            <a:ext cx="1961880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3458" y="3452884"/>
            <a:ext cx="1552672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7817" y="2233037"/>
            <a:ext cx="31577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 bibliographic records are already linked to this heading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74183" y="2411197"/>
            <a:ext cx="617716" cy="172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1899" y="2583658"/>
            <a:ext cx="0" cy="82610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3" y="3462112"/>
            <a:ext cx="889635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Clicked "View" on "Feminist consultants".  In right pane we see the authority record and a tab showing that there are 0 bibliographic records already linked to this heading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944" y="5554644"/>
            <a:ext cx="1576803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2884" y="5554644"/>
            <a:ext cx="58657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7660" y="3452884"/>
            <a:ext cx="1961880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3457" y="3452884"/>
            <a:ext cx="1727587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7817" y="2233037"/>
            <a:ext cx="31577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 bibliographic records are already linked to this heading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74183" y="2411197"/>
            <a:ext cx="617716" cy="172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1899" y="2583658"/>
            <a:ext cx="0" cy="82610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2" y="3358366"/>
            <a:ext cx="8861076" cy="2777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Clicked "View" on bibliographic heading "Feminist criticism Periodicals".  In right pane we see 4 bibliographic records which have this heading.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8978" y="5554644"/>
            <a:ext cx="200466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7728" y="5554644"/>
            <a:ext cx="58657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8860" y="3330052"/>
            <a:ext cx="1961880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4967" y="2229875"/>
            <a:ext cx="31577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 bibliographic records have this heading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22553" y="2332241"/>
            <a:ext cx="617716" cy="172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40269" y="2504702"/>
            <a:ext cx="0" cy="7161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02551" y="4433367"/>
            <a:ext cx="2309640" cy="302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0" y="2597740"/>
            <a:ext cx="8574856" cy="2882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We will now click "select" on "Feminist cinema" which is a non-preferred term for "Feminist films"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5290" y="4599301"/>
            <a:ext cx="200466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4373" y="4599301"/>
            <a:ext cx="586574" cy="31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76657" y="3888986"/>
            <a:ext cx="2221182" cy="519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7" y="2735518"/>
            <a:ext cx="8468659" cy="2382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preferred term heading is copied to the bibliographic record with a link to the authority heading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7178" y="4599301"/>
            <a:ext cx="531689" cy="42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6973" y="4599301"/>
            <a:ext cx="2493974" cy="42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0" y="1880181"/>
            <a:ext cx="8795753" cy="4187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We will now click "select" on "Feminist criticism – Europe – History " which is from a bibliographic record.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2585" y="4408227"/>
            <a:ext cx="4052811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83438" y="4408227"/>
            <a:ext cx="1214651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3397" y="3302759"/>
            <a:ext cx="4052811" cy="395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2978973"/>
            <a:ext cx="8331665" cy="2166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78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heading is copied to the bibliographic record without a link to the authority heading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906972" y="4599301"/>
            <a:ext cx="4640239" cy="42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80294" y="1441982"/>
            <a:ext cx="7968084" cy="4709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/>
              <a:t>Manual linking between headings (F3)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Automatic linking between headings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/>
              <a:t>Authority Control Task List</a:t>
            </a:r>
          </a:p>
          <a:p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9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Alma institutions may use either global authorities, local authorities, or both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/>
              <a:t>By default Alma provides a set of global authority records that are updated and maintained regularly by Ex Libris in the Community Zone (CZ). 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/>
              <a:t>Local authorities will also be used for CalState – this will be covered in a later call for the interested institutions.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9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869619"/>
            <a:ext cx="893298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There are several types of global authorities maintained by Ex Libris in the Community Zone.  This is a selected list of the 18 available vocabularies:</a:t>
            </a:r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LC </a:t>
            </a:r>
            <a:r>
              <a:rPr lang="en-US" sz="2500" dirty="0"/>
              <a:t>Subject (LCSH): Library of Congress Subject Headings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 Name (LCNAF): Library of Congress Name Authority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LCGFT: Library of Congress Genre/Form Terms Thesaurus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LCMPT:  Library of Congress Medium of Performance Thesaurus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NLM </a:t>
            </a:r>
            <a:r>
              <a:rPr lang="en-US" sz="2500" dirty="0" err="1"/>
              <a:t>MeSH</a:t>
            </a:r>
            <a:r>
              <a:rPr lang="en-US" sz="2500" dirty="0"/>
              <a:t>: United States National Library of Medicine Subject </a:t>
            </a:r>
            <a:r>
              <a:rPr lang="en-US" sz="2500" dirty="0" smtClean="0"/>
              <a:t>Headings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Integrated Authority File (GND): German National Library </a:t>
            </a:r>
            <a:r>
              <a:rPr lang="de-DE" sz="2500" dirty="0" smtClean="0"/>
              <a:t>Gemeinsame Normdatei</a:t>
            </a:r>
            <a:r>
              <a:rPr lang="en-US" sz="2500" dirty="0" smtClean="0"/>
              <a:t>- Subjects and Names authorities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LACNAF</a:t>
            </a:r>
            <a:r>
              <a:rPr lang="en-US" sz="2500" dirty="0"/>
              <a:t>: Library and Archives Canada name authority file 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CSH: </a:t>
            </a:r>
            <a:r>
              <a:rPr lang="en-US" sz="2400" dirty="0"/>
              <a:t>Canadian subject headings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425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869619"/>
            <a:ext cx="89329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Vocabularies are updated regularly.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LC </a:t>
            </a:r>
            <a:r>
              <a:rPr lang="en-US" sz="2500" dirty="0"/>
              <a:t>Subject (LCSH): </a:t>
            </a:r>
            <a:r>
              <a:rPr lang="en-US" sz="2500" b="1" dirty="0" smtClean="0"/>
              <a:t>Weekly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 Name (LCNAF): </a:t>
            </a:r>
            <a:r>
              <a:rPr lang="en-US" sz="2500" b="1" dirty="0" smtClean="0"/>
              <a:t>Weekly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LCGFT: </a:t>
            </a:r>
            <a:r>
              <a:rPr lang="en-US" sz="2500" dirty="0" smtClean="0"/>
              <a:t> </a:t>
            </a:r>
            <a:r>
              <a:rPr lang="en-US" sz="2500" b="1" dirty="0" smtClean="0"/>
              <a:t>Weekly</a:t>
            </a:r>
            <a:endParaRPr lang="en-US" sz="2500" b="1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LCMPT:  </a:t>
            </a:r>
            <a:r>
              <a:rPr lang="en-US" sz="2500" b="1" dirty="0" smtClean="0"/>
              <a:t>When available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NLM </a:t>
            </a:r>
            <a:r>
              <a:rPr lang="en-US" sz="2500" dirty="0" err="1"/>
              <a:t>MeSH</a:t>
            </a:r>
            <a:r>
              <a:rPr lang="en-US" sz="2500" dirty="0" smtClean="0"/>
              <a:t>:  </a:t>
            </a:r>
            <a:r>
              <a:rPr lang="en-US" sz="2500" b="1" dirty="0" smtClean="0"/>
              <a:t>Annually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Integrated Authority File (GND):  </a:t>
            </a:r>
            <a:r>
              <a:rPr lang="en-US" sz="2500" b="1" dirty="0" smtClean="0"/>
              <a:t>Daily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LACNAF</a:t>
            </a:r>
            <a:r>
              <a:rPr lang="en-US" sz="2500" dirty="0"/>
              <a:t>: </a:t>
            </a:r>
            <a:r>
              <a:rPr lang="en-US" sz="2500" b="1" dirty="0" smtClean="0"/>
              <a:t>When available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CSH: </a:t>
            </a:r>
            <a:r>
              <a:rPr lang="en-US" sz="2400" b="1" dirty="0" smtClean="0"/>
              <a:t>When available</a:t>
            </a:r>
            <a:endParaRPr lang="en-US" sz="2400" dirty="0"/>
          </a:p>
          <a:p>
            <a:endParaRPr lang="en-US" dirty="0" smtClean="0"/>
          </a:p>
          <a:p>
            <a:r>
              <a:rPr lang="en-US" sz="2000" dirty="0"/>
              <a:t>https://knowledge.exlibrisgroup.com/Alma/Product_Documentation/Alma_Online_Help_(English)/Resource_Management/040Metadata_Management/060Working_with_Authority_Records </a:t>
            </a:r>
          </a:p>
        </p:txBody>
      </p:sp>
    </p:spTree>
    <p:extLst>
      <p:ext uri="{BB962C8B-B14F-4D97-AF65-F5344CB8AC3E}">
        <p14:creationId xmlns:p14="http://schemas.microsoft.com/office/powerpoint/2010/main" val="6498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From the editing mode of the metadata editor there is an indicator if the field is linked to an authority heading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4" y="2291878"/>
            <a:ext cx="7656656" cy="3759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49420" y="5418161"/>
            <a:ext cx="30980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magnifying glass next to a field means that it is linked to an authority heading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887104" y="6196084"/>
            <a:ext cx="3862316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87104" y="5691118"/>
            <a:ext cx="1" cy="52641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467048"/>
            <a:ext cx="8448675" cy="3343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41" y="869619"/>
            <a:ext cx="87891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After clicking the magnifying glass of a heading the linked authority record will open in the right pane.  It will also include a separate tab with all related bibliographic records.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733266" y="6019590"/>
            <a:ext cx="13647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Clicked here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78174" y="6209732"/>
            <a:ext cx="655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86854" y="4517409"/>
            <a:ext cx="491321" cy="169232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4769" y="6025066"/>
            <a:ext cx="40806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opened with related authority record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213445" y="4696600"/>
            <a:ext cx="532262" cy="13229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87654" y="2779386"/>
            <a:ext cx="1708476" cy="373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32763" y="2306256"/>
            <a:ext cx="40806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total of three bibliographic records linked to this authority record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15451" y="2395615"/>
            <a:ext cx="0" cy="38377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13445" y="2395615"/>
            <a:ext cx="2402006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80294" y="1441982"/>
            <a:ext cx="7968084" cy="4709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Manual linking between headings (F3)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/>
              <a:t>Automatic linking between headings</a:t>
            </a:r>
          </a:p>
          <a:p>
            <a:pPr>
              <a:lnSpc>
                <a:spcPct val="150000"/>
              </a:lnSpc>
            </a:pPr>
            <a:r>
              <a:rPr lang="en-US" sz="3200" b="0" dirty="0"/>
              <a:t>Authority Control Task </a:t>
            </a:r>
            <a:r>
              <a:rPr lang="en-US" sz="3200" b="0" dirty="0" smtClean="0"/>
              <a:t>List</a:t>
            </a:r>
          </a:p>
          <a:p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linking between headings - F3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869619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The manual linking of authority headings is done while a record is being edited in the metadata editor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By clicking </a:t>
            </a:r>
            <a:r>
              <a:rPr lang="en-US" sz="2800" dirty="0" smtClean="0"/>
              <a:t>"F3" </a:t>
            </a:r>
            <a:r>
              <a:rPr lang="en-US" sz="2800" dirty="0"/>
              <a:t>with cursor on a field </a:t>
            </a:r>
            <a:r>
              <a:rPr lang="en-US" sz="2800" dirty="0" smtClean="0"/>
              <a:t>a window will open with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Authority records listed beginning in the alphabetically ordered place of the bibliographic heading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A list of bibliographic headings which already exist in the institution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 list of authority records will be taken from the relevant authority record vocabulary (global or local) based on the field from which F3 is clicked</a:t>
            </a:r>
          </a:p>
        </p:txBody>
      </p:sp>
    </p:spTree>
    <p:extLst>
      <p:ext uri="{BB962C8B-B14F-4D97-AF65-F5344CB8AC3E}">
        <p14:creationId xmlns:p14="http://schemas.microsoft.com/office/powerpoint/2010/main" val="3984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11389</TotalTime>
  <Words>1068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Authority Control in Alma</vt:lpstr>
      <vt:lpstr>Agenda</vt:lpstr>
      <vt:lpstr>Introduction</vt:lpstr>
      <vt:lpstr>Introduction</vt:lpstr>
      <vt:lpstr>Introduction</vt:lpstr>
      <vt:lpstr>Introduction</vt:lpstr>
      <vt:lpstr>Introduction</vt:lpstr>
      <vt:lpstr>Agenda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Manual linking between headings - F3</vt:lpstr>
      <vt:lpstr>Questions?</vt:lpstr>
      <vt:lpstr>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Megan Drake</cp:lastModifiedBy>
  <cp:revision>317</cp:revision>
  <cp:lastPrinted>2017-03-22T20:35:33Z</cp:lastPrinted>
  <dcterms:created xsi:type="dcterms:W3CDTF">2015-04-14T20:14:13Z</dcterms:created>
  <dcterms:modified xsi:type="dcterms:W3CDTF">2017-03-23T17:10:09Z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