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31"/>
  </p:notesMasterIdLst>
  <p:handoutMasterIdLst>
    <p:handoutMasterId r:id="rId32"/>
  </p:handoutMasterIdLst>
  <p:sldIdLst>
    <p:sldId id="387" r:id="rId8"/>
    <p:sldId id="464" r:id="rId9"/>
    <p:sldId id="465" r:id="rId10"/>
    <p:sldId id="466" r:id="rId11"/>
    <p:sldId id="458" r:id="rId12"/>
    <p:sldId id="429" r:id="rId13"/>
    <p:sldId id="459" r:id="rId14"/>
    <p:sldId id="451" r:id="rId15"/>
    <p:sldId id="446" r:id="rId16"/>
    <p:sldId id="399" r:id="rId17"/>
    <p:sldId id="457" r:id="rId18"/>
    <p:sldId id="402" r:id="rId19"/>
    <p:sldId id="438" r:id="rId20"/>
    <p:sldId id="460" r:id="rId21"/>
    <p:sldId id="417" r:id="rId22"/>
    <p:sldId id="447" r:id="rId23"/>
    <p:sldId id="449" r:id="rId24"/>
    <p:sldId id="453" r:id="rId25"/>
    <p:sldId id="461" r:id="rId26"/>
    <p:sldId id="462" r:id="rId27"/>
    <p:sldId id="463" r:id="rId28"/>
    <p:sldId id="423" r:id="rId29"/>
    <p:sldId id="36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133"/>
    <a:srgbClr val="003466"/>
    <a:srgbClr val="EE3A43"/>
    <a:srgbClr val="787878"/>
    <a:srgbClr val="646464"/>
    <a:srgbClr val="E6E6E6"/>
    <a:srgbClr val="DCDCDC"/>
    <a:srgbClr val="525254"/>
    <a:srgbClr val="B20837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7" autoAdjust="0"/>
    <p:restoredTop sz="87228" autoAdjust="0"/>
  </p:normalViewPr>
  <p:slideViewPr>
    <p:cSldViewPr snapToGrid="0" showGuides="1">
      <p:cViewPr varScale="1">
        <p:scale>
          <a:sx n="96" d="100"/>
          <a:sy n="96" d="100"/>
        </p:scale>
        <p:origin x="1380" y="90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8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1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89260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53" y="5995163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74189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605607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8" y="605552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99055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8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989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96" y="605607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53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553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87407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221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553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86050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9379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1" y="591110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  <p:sldLayoutId id="214748394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knowledge.exlibrisgroup.com/Primo/Product_Documentation/New_Primo_Interface/010Frequently_Asked_Questions" TargetMode="Externa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nowledge.exlibrisgroup.com/Primo/Training/New_Primo_Interface" TargetMode="External"/><Relationship Id="rId2" Type="http://schemas.openxmlformats.org/officeDocument/2006/relationships/hyperlink" Target="http://knowledge.exlibrisgroup.com/Primo/Product_Documentation/New_Primo_Interface" TargetMode="External"/><Relationship Id="rId1" Type="http://schemas.openxmlformats.org/officeDocument/2006/relationships/slideLayout" Target="../slideLayouts/slideLayout42.xml"/><Relationship Id="rId4" Type="http://schemas.openxmlformats.org/officeDocument/2006/relationships/hyperlink" Target="http://knowledge.exlibrisgroup.com/Primo/Release_Notes/2016/02August_201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Primo/Training/New_Primo_Interface/Configuring_the_Primo_New_UI/01_Download_and_Upload_the_Customization_Package" TargetMode="External"/><Relationship Id="rId2" Type="http://schemas.openxmlformats.org/officeDocument/2006/relationships/hyperlink" Target="https://knowledge.exlibrisgroup.com/Primo/Product_Documentation/Back_Office_Guide/090Primo_Utilities/The_UI_Customization_Package_Manager" TargetMode="External"/><Relationship Id="rId1" Type="http://schemas.openxmlformats.org/officeDocument/2006/relationships/slideLayout" Target="../slideLayouts/slideLayout42.xml"/><Relationship Id="rId5" Type="http://schemas.openxmlformats.org/officeDocument/2006/relationships/hyperlink" Target="https://knowledge.exlibrisgroup.com/Primo/Knowledge_Articles/What_might_be_the_issue_where_uploading_the_New_UI_Customization_package_doesn't_work" TargetMode="External"/><Relationship Id="rId4" Type="http://schemas.openxmlformats.org/officeDocument/2006/relationships/hyperlink" Target="https://knowledge.exlibrisgroup.com/Primo/Training/New_Primo_Interface/Configuring_the_Primo_New_UI/02_Contents_of_Customization_Packag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xLibrisGroup/primo-explore-devenv" TargetMode="Externa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alstate-primoprod.hosted.exlibrisgroup.com/primo-explore/search?vid=%3cviewID" TargetMode="External"/><Relationship Id="rId2" Type="http://schemas.openxmlformats.org/officeDocument/2006/relationships/hyperlink" Target="http://calstate-primoprod.hosted.exlibrisgroup.com/primo_library/libweb/action/search.do?vid=%3cviewID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alstate-primosb.hosted.exlibrisgroup.com/primo-explore/search?vid=%3cviewID" TargetMode="External"/><Relationship Id="rId4" Type="http://schemas.openxmlformats.org/officeDocument/2006/relationships/hyperlink" Target="http://calstate-primoprod.hosted.exlibrisgroup.com:1601/primo_publishing/admin/acegilogin.jsp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Primo/Product_Documentation/Back_Office_Guide/090Primo_Utilities/The_File_Uploader_Tool" TargetMode="Externa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lefager@exlibrisgroup.com" TargetMode="External"/><Relationship Id="rId2" Type="http://schemas.openxmlformats.org/officeDocument/2006/relationships/hyperlink" Target="mailto:lynn.higgins@exlibrisgroup.com" TargetMode="Externa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JIM LEFAGER, LYNN HIGGINS | IMPLEMENTATION CONSULTANTS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PRIMO NEW UI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CALIFORNIA STATE UNIVERSITY, OCTOBER 19, 2016</a:t>
            </a:r>
          </a:p>
        </p:txBody>
      </p:sp>
    </p:spTree>
    <p:extLst>
      <p:ext uri="{BB962C8B-B14F-4D97-AF65-F5344CB8AC3E}">
        <p14:creationId xmlns:p14="http://schemas.microsoft.com/office/powerpoint/2010/main" val="415037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96" y="1531438"/>
            <a:ext cx="8847582" cy="41323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8784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UI </a:t>
            </a:r>
            <a:r>
              <a:rPr lang="en-US" dirty="0">
                <a:sym typeface="Wingdings" panose="05000000000000000000" pitchFamily="2" charset="2"/>
              </a:rPr>
              <a:t> Current UI Temporary Redirects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  <a:buClr>
                <a:srgbClr val="313133"/>
              </a:buClr>
            </a:pPr>
            <a:r>
              <a:rPr lang="en-US" dirty="0">
                <a:solidFill>
                  <a:srgbClr val="313133"/>
                </a:solidFill>
                <a:latin typeface="Calibri" pitchFamily="34" charset="0"/>
              </a:rPr>
              <a:t>Browse, Citation Linker, A-Z components redirect to current UI until February release</a:t>
            </a:r>
          </a:p>
          <a:p>
            <a:pPr>
              <a:lnSpc>
                <a:spcPct val="125000"/>
              </a:lnSpc>
              <a:spcBef>
                <a:spcPct val="50000"/>
              </a:spcBef>
              <a:buClr>
                <a:srgbClr val="313133"/>
              </a:buClr>
            </a:pPr>
            <a:r>
              <a:rPr lang="en-US" dirty="0">
                <a:solidFill>
                  <a:srgbClr val="313133"/>
                </a:solidFill>
                <a:latin typeface="Calibri" pitchFamily="34" charset="0"/>
              </a:rPr>
              <a:t>Browse link in navigation bar added via main menu tile in BE – remove this after February release</a:t>
            </a:r>
          </a:p>
          <a:p>
            <a:pPr>
              <a:lnSpc>
                <a:spcPct val="125000"/>
              </a:lnSpc>
              <a:spcBef>
                <a:spcPct val="50000"/>
              </a:spcBef>
              <a:buClr>
                <a:srgbClr val="313133"/>
              </a:buClr>
            </a:pPr>
            <a:r>
              <a:rPr lang="en-US" dirty="0">
                <a:solidFill>
                  <a:srgbClr val="313133"/>
                </a:solidFill>
                <a:latin typeface="Calibri" pitchFamily="34" charset="0"/>
              </a:rPr>
              <a:t>Citation Linker and A-Z link changes TBD after February release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8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68" y="1531438"/>
            <a:ext cx="8847582" cy="41323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11517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A-Z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96" y="1531438"/>
            <a:ext cx="8847582" cy="41323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5838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 Linker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96" y="1531438"/>
            <a:ext cx="8847582" cy="41323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99077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Favorites and My Library Card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 descr="PersonalDetailsT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32" y="4166536"/>
            <a:ext cx="4372585" cy="224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5414" y="1911366"/>
            <a:ext cx="1309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Favorites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" y="5055999"/>
            <a:ext cx="2160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My Library Card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003" y="903790"/>
            <a:ext cx="5204460" cy="24307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670" y="1483568"/>
            <a:ext cx="5204460" cy="24307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71819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UI 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80" y="833176"/>
            <a:ext cx="8696129" cy="552812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https://knowledge.exlibrisgroup.com/Primo/Product_Documentation/New_Primo_Interface/010Frequently_Asked_Questions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8" name="Picture 4" descr="NewPrimoUI_Road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01" y="2360240"/>
            <a:ext cx="6698915" cy="400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490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UI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19" y="782102"/>
            <a:ext cx="8696129" cy="55281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Documentation: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http://knowledge.exlibrisgroup.com/Primo/Product_Documentation/New_Primo_Interface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Training: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http://knowledge.exlibrisgroup.com/Primo/Training/New_Primo_Interface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August Release Notes: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http://knowledge.exlibrisgroup.com/Primo/Release_Notes/2016/02August_2016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84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Customization Package – New 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19" y="782102"/>
            <a:ext cx="8696129" cy="55281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Documentation:</a:t>
            </a: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https://knowledge.exlibrisgroup.com/Primo/Product_Documentation/Back_Office_Guide/090Primo_Utilities/The_UI_Customization_Package_Manager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Training:</a:t>
            </a:r>
          </a:p>
          <a:p>
            <a:pPr marL="0" indent="0">
              <a:buNone/>
            </a:pPr>
            <a:r>
              <a:rPr lang="en-US" u="sng" dirty="0">
                <a:hlinkClick r:id="rId3"/>
              </a:rPr>
              <a:t>https://knowledge.exlibrisgroup.com/Primo/Training/New_Primo_Interface/Configuring_the_Primo_New_UI/01_Download_and_Upload_the_Customization_Package</a:t>
            </a:r>
            <a:endParaRPr lang="en-US" u="sng" dirty="0"/>
          </a:p>
          <a:p>
            <a:endParaRPr lang="en-US" u="sng" dirty="0"/>
          </a:p>
          <a:p>
            <a:pPr marL="0" indent="0">
              <a:buNone/>
            </a:pPr>
            <a:r>
              <a:rPr lang="en-US" u="sng" dirty="0">
                <a:hlinkClick r:id="rId4"/>
              </a:rPr>
              <a:t>https://knowledge.exlibrisgroup.com/Primo/Training/New_Primo_Interface/Configuring_the_Primo_New_UI/02_Contents_of_Customization_Package</a:t>
            </a:r>
            <a:r>
              <a:rPr lang="en-US" u="sng" dirty="0"/>
              <a:t> </a:t>
            </a:r>
          </a:p>
          <a:p>
            <a:endParaRPr lang="en-US" u="sng" dirty="0"/>
          </a:p>
          <a:p>
            <a:pPr marL="0" indent="0">
              <a:buNone/>
            </a:pPr>
            <a:r>
              <a:rPr lang="en-US" dirty="0"/>
              <a:t>Known issue with zip: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https://knowledge.exlibrisgroup.com/Primo/Knowledge_Articles/What_might_be_the_issue_where_uploading_the_New_UI_Customization_package_doesn't_work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z="2800" smtClean="0"/>
              <a:pPr/>
              <a:t>18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1215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Environment (Optional) – New 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19" y="782102"/>
            <a:ext cx="8696129" cy="552812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https://github.com/ExLibrisGroup/primo-explore-devenv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Proxy address: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PROXY_SERVER = 'https://calstate-primoprod.hosted.exlibrisgroup.com:443';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z="2800" smtClean="0"/>
              <a:pPr/>
              <a:t>19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949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Primo Links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5000"/>
              </a:lnSpc>
              <a:buClr>
                <a:srgbClr val="313133"/>
              </a:buClr>
            </a:pPr>
            <a:r>
              <a:rPr lang="en-US" sz="1800" dirty="0"/>
              <a:t>Production Front End (current UI):</a:t>
            </a:r>
          </a:p>
          <a:p>
            <a:pPr marL="0" indent="0">
              <a:lnSpc>
                <a:spcPct val="125000"/>
              </a:lnSpc>
              <a:buClr>
                <a:srgbClr val="313133"/>
              </a:buClr>
              <a:buNone/>
            </a:pPr>
            <a:r>
              <a:rPr lang="en-US" sz="1800" u="sng" dirty="0">
                <a:solidFill>
                  <a:srgbClr val="313133"/>
                </a:solidFill>
                <a:hlinkClick r:id="rId2"/>
              </a:rPr>
              <a:t>http://calstate-primoprod.hosted.exlibrisgroup.com/primo_library/libweb/action/search.do?vid=&lt;viewID</a:t>
            </a:r>
            <a:r>
              <a:rPr lang="en-US" sz="1800" u="sng" dirty="0">
                <a:solidFill>
                  <a:srgbClr val="313133"/>
                </a:solidFill>
              </a:rPr>
              <a:t>&gt; </a:t>
            </a:r>
          </a:p>
          <a:p>
            <a:pPr marL="0" indent="0">
              <a:lnSpc>
                <a:spcPct val="125000"/>
              </a:lnSpc>
              <a:buClr>
                <a:srgbClr val="313133"/>
              </a:buClr>
              <a:buNone/>
            </a:pPr>
            <a:endParaRPr lang="en-US" sz="1800" u="sng" dirty="0">
              <a:solidFill>
                <a:srgbClr val="313133"/>
              </a:solidFill>
            </a:endParaRPr>
          </a:p>
          <a:p>
            <a:pPr>
              <a:lnSpc>
                <a:spcPct val="125000"/>
              </a:lnSpc>
              <a:buClr>
                <a:srgbClr val="313133"/>
              </a:buClr>
            </a:pPr>
            <a:r>
              <a:rPr lang="en-US" sz="1800" dirty="0"/>
              <a:t>Production Front End (new UI):</a:t>
            </a:r>
          </a:p>
          <a:p>
            <a:pPr marL="0" indent="0">
              <a:lnSpc>
                <a:spcPct val="125000"/>
              </a:lnSpc>
              <a:buClr>
                <a:srgbClr val="313133"/>
              </a:buClr>
              <a:buNone/>
            </a:pPr>
            <a:r>
              <a:rPr lang="en-US" sz="1800" u="sng" dirty="0">
                <a:solidFill>
                  <a:srgbClr val="313133"/>
                </a:solidFill>
                <a:hlinkClick r:id="rId3"/>
              </a:rPr>
              <a:t>http://calstate-primoprod.hosted.exlibrisgroup.com/primo-explore/search?vid=&lt;viewID</a:t>
            </a:r>
            <a:r>
              <a:rPr lang="en-US" sz="1800" u="sng" dirty="0">
                <a:solidFill>
                  <a:srgbClr val="313133"/>
                </a:solidFill>
              </a:rPr>
              <a:t>&gt; </a:t>
            </a:r>
          </a:p>
          <a:p>
            <a:pPr marL="0" indent="0">
              <a:lnSpc>
                <a:spcPct val="125000"/>
              </a:lnSpc>
              <a:buClr>
                <a:srgbClr val="313133"/>
              </a:buClr>
              <a:buNone/>
            </a:pPr>
            <a:endParaRPr lang="en-US" sz="1800" u="sng" dirty="0">
              <a:solidFill>
                <a:srgbClr val="313133"/>
              </a:solidFill>
            </a:endParaRPr>
          </a:p>
          <a:p>
            <a:r>
              <a:rPr lang="en-US" sz="1800" dirty="0"/>
              <a:t>Production Back Office: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313133"/>
                </a:solidFill>
                <a:hlinkClick r:id="rId4"/>
              </a:rPr>
              <a:t>http://calstate-primoprod.hosted.exlibrisgroup.com:1601/primo_publishing/admin/acegilogin.jsp</a:t>
            </a:r>
            <a:r>
              <a:rPr lang="en-US" sz="1800" dirty="0">
                <a:solidFill>
                  <a:srgbClr val="313133"/>
                </a:solidFill>
              </a:rPr>
              <a:t> </a:t>
            </a:r>
            <a:r>
              <a:rPr lang="en-US" sz="1800" dirty="0"/>
              <a:t>Refer to “BE User” column on upcoming slides for your login</a:t>
            </a:r>
          </a:p>
          <a:p>
            <a:pPr marL="457200" lvl="1" indent="0">
              <a:buNone/>
            </a:pPr>
            <a:endParaRPr lang="en-US" sz="1800" dirty="0"/>
          </a:p>
          <a:p>
            <a:pPr>
              <a:lnSpc>
                <a:spcPct val="125000"/>
              </a:lnSpc>
              <a:buClr>
                <a:srgbClr val="313133"/>
              </a:buClr>
            </a:pPr>
            <a:r>
              <a:rPr lang="en-US" sz="1800" dirty="0"/>
              <a:t>Sandbox Front End (new UI):</a:t>
            </a:r>
          </a:p>
          <a:p>
            <a:pPr marL="0" indent="0">
              <a:lnSpc>
                <a:spcPct val="125000"/>
              </a:lnSpc>
              <a:buClr>
                <a:srgbClr val="313133"/>
              </a:buClr>
              <a:buNone/>
            </a:pPr>
            <a:r>
              <a:rPr lang="en-US" sz="1800" dirty="0">
                <a:hlinkClick r:id="rId5"/>
              </a:rPr>
              <a:t>http://calstate-primosb.hosted.exlibrisgroup.com/primo-explore/search?vid=&lt;viewID</a:t>
            </a:r>
            <a:r>
              <a:rPr lang="en-US" sz="1800" dirty="0"/>
              <a:t>&gt;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83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Uploader Utility – Current 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19" y="782102"/>
            <a:ext cx="8696129" cy="5528122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https://knowledge.exlibrisgroup.com/Primo/Product_Documentation/Back_Office_Guide/090Primo_Utilities/The_File_Uploader_Tool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z="2800" smtClean="0"/>
              <a:pPr/>
              <a:t>20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9922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UI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12" y="651602"/>
            <a:ext cx="8282085" cy="55281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Primo Utilities &gt; UI Customization Package Manager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Primo Utilities &gt; File Uploader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4" y="4152615"/>
            <a:ext cx="5204460" cy="23698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633570" y="5049931"/>
            <a:ext cx="521110" cy="112979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4" y="1284852"/>
            <a:ext cx="5204460" cy="23698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979174" y="2463193"/>
            <a:ext cx="648929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76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98828" y="2524907"/>
            <a:ext cx="5172982" cy="3676453"/>
          </a:xfrm>
        </p:spPr>
        <p:txBody>
          <a:bodyPr>
            <a:normAutofit/>
          </a:bodyPr>
          <a:lstStyle/>
          <a:p>
            <a:r>
              <a:rPr lang="en-US" sz="6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50130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6115" y="4800600"/>
            <a:ext cx="7891769" cy="110324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2"/>
                </a:solidFill>
                <a:hlinkClick r:id="rId2"/>
              </a:rPr>
              <a:t>lynn.higgins@exlibrisgroup.com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  <a:hlinkClick r:id="rId3"/>
              </a:rPr>
              <a:t>james.lefager@exlibrisgroup.com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5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IDs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14141" y="1161908"/>
          <a:ext cx="8281989" cy="4820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30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View</a:t>
                      </a:r>
                      <a:r>
                        <a:rPr lang="en-US" sz="1400" baseline="0" dirty="0"/>
                        <a:t> 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BE User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California State University, Bakersfield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01CALS_UBA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01CALS_UBA / Bakersfield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California State University Channel Islands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01CALS_UCI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01CALS_UCI / </a:t>
                      </a:r>
                      <a:r>
                        <a:rPr lang="en-US" sz="1400" dirty="0" err="1"/>
                        <a:t>ChannelIslands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California State University, Chico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01CALS_CHI / Chico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California State University, Dominguez Hills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01CALS_UDH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01CALS_UDH / </a:t>
                      </a:r>
                      <a:r>
                        <a:rPr lang="en-US" sz="1400" dirty="0" err="1"/>
                        <a:t>DominguezHills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California State University, East Bay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01CALS_UHL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01CALS_UHL / </a:t>
                      </a:r>
                      <a:r>
                        <a:rPr lang="en-US" sz="1400" dirty="0" err="1"/>
                        <a:t>EastBay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California State University, Fresno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01CALS_UFR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01CALS_UFR / Fresno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California State University, Fullerton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01CALS_FUL / Fullerton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Humboldt State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01CALS_HUL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01CALS_HUL / Humboldt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California State University, Long Beach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01CALS_ULB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01CALS_ULB / </a:t>
                      </a:r>
                      <a:r>
                        <a:rPr lang="en-US" sz="1400" dirty="0" err="1"/>
                        <a:t>LongBeach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California State University, Los Angeles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01CALS_ULA / </a:t>
                      </a:r>
                      <a:r>
                        <a:rPr lang="en-US" sz="1400" dirty="0" err="1"/>
                        <a:t>LosAngeles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California State University Maritime Academy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01CALS_MAL / Maritime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California State University, Monterey Bay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01CALS_UMB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01CALS_UMB / </a:t>
                      </a:r>
                      <a:r>
                        <a:rPr lang="en-US" sz="1400" dirty="0" err="1"/>
                        <a:t>MontereyBay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1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IDs cont.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14045" y="1134612"/>
          <a:ext cx="8281989" cy="4820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1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0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View</a:t>
                      </a:r>
                      <a:r>
                        <a:rPr lang="en-US" sz="1400" baseline="0" dirty="0"/>
                        <a:t> 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BE User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Moss Landing Marine Laboratories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01CALS_MLM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01CALS_MLM / </a:t>
                      </a:r>
                      <a:r>
                        <a:rPr lang="en-US" sz="1400" dirty="0" err="1"/>
                        <a:t>MossLanding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California State University, Northridge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01CALS_UNO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01CALS_UNO / Northridge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California State Polytechnic University, Pomona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01CALS_PUP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01CALS_PUP / Pomona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California State University, San Bernardino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01CALS_USB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01CALS_USB / </a:t>
                      </a:r>
                      <a:r>
                        <a:rPr lang="en-US" sz="1400" dirty="0" err="1"/>
                        <a:t>SanBernardino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San Diego State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01CALS_SDL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01CALS_SDL / </a:t>
                      </a:r>
                      <a:r>
                        <a:rPr lang="en-US" sz="1400" dirty="0" err="1"/>
                        <a:t>SanDiego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San Francisco State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01CALS_SFR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01CALS_SFR / </a:t>
                      </a:r>
                      <a:r>
                        <a:rPr lang="en-US" sz="1400" dirty="0" err="1"/>
                        <a:t>SanFrancisco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San Jose State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01CALS_SJO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01CALS_SJO / </a:t>
                      </a:r>
                      <a:r>
                        <a:rPr lang="en-US" sz="1400" dirty="0" err="1"/>
                        <a:t>SanJose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California Polytechnic State University, San Luis Obispo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01CALS_PSU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01CALS_PSU / </a:t>
                      </a:r>
                      <a:r>
                        <a:rPr lang="en-US" sz="1400" dirty="0" err="1"/>
                        <a:t>SanLuisObispo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Sonoma State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01CALS_SOL / Sonoma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California State University, Stanislaus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01CALS_UST / Stanislaus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California State University, Sacramento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01CALS_USL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01CALS_USL / Sacramento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California State University San Marcos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01CALS_USM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01CALS_USM / </a:t>
                      </a:r>
                      <a:r>
                        <a:rPr lang="en-US" sz="1400" dirty="0" err="1"/>
                        <a:t>SanMarcos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7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Structure – Current UI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3" y="752475"/>
            <a:ext cx="8211896" cy="55276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84233" y="752475"/>
            <a:ext cx="8211897" cy="403225"/>
          </a:xfrm>
          <a:prstGeom prst="rect">
            <a:avLst/>
          </a:prstGeom>
          <a:solidFill>
            <a:schemeClr val="accent2">
              <a:alpha val="20000"/>
            </a:schemeClr>
          </a:solidFill>
          <a:ln w="6350" algn="ctr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header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10100" y="1711821"/>
            <a:ext cx="3352800" cy="3108960"/>
          </a:xfrm>
          <a:prstGeom prst="rect">
            <a:avLst/>
          </a:prstGeom>
          <a:solidFill>
            <a:schemeClr val="accent2">
              <a:alpha val="20000"/>
            </a:schemeClr>
          </a:solidFill>
          <a:ln w="6350" algn="ctr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  <a:p>
            <a:pPr algn="ctr">
              <a:spcBef>
                <a:spcPct val="50000"/>
              </a:spcBef>
            </a:pPr>
            <a:r>
              <a:rPr lang="en-US" sz="2000" dirty="0"/>
              <a:t>news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sz="10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11151" y="1711821"/>
            <a:ext cx="3581400" cy="3108960"/>
          </a:xfrm>
          <a:prstGeom prst="rect">
            <a:avLst/>
          </a:prstGeom>
          <a:solidFill>
            <a:schemeClr val="accent2">
              <a:alpha val="20000"/>
            </a:schemeClr>
          </a:solidFill>
          <a:ln w="6350" algn="ctr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  <a:p>
            <a:pPr algn="ctr">
              <a:spcBef>
                <a:spcPct val="50000"/>
              </a:spcBef>
            </a:pPr>
            <a:r>
              <a:rPr lang="en-US" sz="2000" dirty="0"/>
              <a:t>featured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sz="1000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76300" y="4921654"/>
            <a:ext cx="7086600" cy="892175"/>
          </a:xfrm>
          <a:prstGeom prst="rect">
            <a:avLst/>
          </a:prstGeom>
          <a:solidFill>
            <a:schemeClr val="accent2">
              <a:alpha val="20000"/>
            </a:schemeClr>
          </a:solidFill>
          <a:ln w="6350" algn="ctr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 dirty="0"/>
          </a:p>
          <a:p>
            <a:pPr algn="ctr">
              <a:spcBef>
                <a:spcPct val="50000"/>
              </a:spcBef>
            </a:pPr>
            <a:r>
              <a:rPr lang="en-US" sz="2000" dirty="0"/>
              <a:t>services</a:t>
            </a:r>
          </a:p>
          <a:p>
            <a:pPr>
              <a:spcBef>
                <a:spcPct val="50000"/>
              </a:spcBef>
            </a:pPr>
            <a:endParaRPr lang="en-US" sz="800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49383" y="5876925"/>
            <a:ext cx="8211896" cy="403225"/>
          </a:xfrm>
          <a:prstGeom prst="rect">
            <a:avLst/>
          </a:prstGeom>
          <a:solidFill>
            <a:schemeClr val="accent2">
              <a:alpha val="20000"/>
            </a:schemeClr>
          </a:solidFill>
          <a:ln w="6350" algn="ctr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1555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Structure – New UI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782"/>
            <a:ext cx="9173602" cy="5437263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595" y="798034"/>
            <a:ext cx="1537072" cy="403225"/>
          </a:xfrm>
          <a:prstGeom prst="rect">
            <a:avLst/>
          </a:prstGeom>
          <a:solidFill>
            <a:schemeClr val="accent2">
              <a:alpha val="20000"/>
            </a:schemeClr>
          </a:solidFill>
          <a:ln w="6350" algn="ctr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Logo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88016" y="2290813"/>
            <a:ext cx="2300439" cy="784830"/>
          </a:xfrm>
          <a:prstGeom prst="rect">
            <a:avLst/>
          </a:prstGeom>
          <a:solidFill>
            <a:schemeClr val="accent2">
              <a:alpha val="20000"/>
            </a:schemeClr>
          </a:solidFill>
          <a:ln w="6350" algn="ctr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        Layout Card</a:t>
            </a:r>
          </a:p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49667" y="4645304"/>
            <a:ext cx="3538744" cy="892175"/>
          </a:xfrm>
          <a:prstGeom prst="rect">
            <a:avLst/>
          </a:prstGeom>
          <a:solidFill>
            <a:schemeClr val="accent2">
              <a:alpha val="20000"/>
            </a:schemeClr>
          </a:solidFill>
          <a:ln w="6350" algn="ctr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0" dirty="0"/>
          </a:p>
          <a:p>
            <a:pPr algn="ctr">
              <a:spcBef>
                <a:spcPct val="50000"/>
              </a:spcBef>
            </a:pPr>
            <a:r>
              <a:rPr lang="en-US" sz="2000" dirty="0"/>
              <a:t>Layout Card</a:t>
            </a:r>
          </a:p>
          <a:p>
            <a:pPr algn="ctr">
              <a:spcBef>
                <a:spcPct val="50000"/>
              </a:spcBef>
            </a:pPr>
            <a:endParaRPr lang="en-US" sz="8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549667" y="2290813"/>
            <a:ext cx="3538743" cy="2354491"/>
          </a:xfrm>
          <a:prstGeom prst="rect">
            <a:avLst/>
          </a:prstGeom>
          <a:solidFill>
            <a:schemeClr val="accent2">
              <a:alpha val="20000"/>
            </a:schemeClr>
          </a:solidFill>
          <a:ln w="6350" algn="ctr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/>
          </a:p>
          <a:p>
            <a:pPr algn="ctr">
              <a:spcBef>
                <a:spcPct val="50000"/>
              </a:spcBef>
            </a:pPr>
            <a:r>
              <a:rPr lang="en-US" sz="2000" dirty="0"/>
              <a:t>Layout Card </a:t>
            </a:r>
          </a:p>
          <a:p>
            <a:pPr algn="ctr">
              <a:spcBef>
                <a:spcPct val="50000"/>
              </a:spcBef>
            </a:pPr>
            <a:endParaRPr lang="en-US" sz="2000" dirty="0"/>
          </a:p>
          <a:p>
            <a:pPr algn="ctr">
              <a:spcBef>
                <a:spcPct val="50000"/>
              </a:spcBef>
            </a:pPr>
            <a:endParaRPr lang="en-US" dirty="0"/>
          </a:p>
          <a:p>
            <a:pPr algn="ctr">
              <a:spcBef>
                <a:spcPct val="50000"/>
              </a:spcBef>
            </a:pPr>
            <a:endParaRPr lang="en-US" dirty="0"/>
          </a:p>
          <a:p>
            <a:pPr algn="ctr">
              <a:spcBef>
                <a:spcPct val="50000"/>
              </a:spcBef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1882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Table Values – New UI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3214" y="5464524"/>
            <a:ext cx="806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Search “</a:t>
            </a:r>
            <a:r>
              <a:rPr lang="en-US" sz="2800" dirty="0" err="1"/>
              <a:t>nui</a:t>
            </a:r>
            <a:r>
              <a:rPr lang="en-US" sz="2800" dirty="0"/>
              <a:t>” to see all code tables with new UI entries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6" y="881062"/>
            <a:ext cx="7156133" cy="313801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706" y="2097053"/>
            <a:ext cx="7156133" cy="313801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1503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68" y="1531438"/>
            <a:ext cx="8847582" cy="41323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8935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Search – New UI Scopes and Tabs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2605"/>
            <a:ext cx="8696129" cy="55281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Tabs: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Tabs and Scopes: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563" y="815600"/>
            <a:ext cx="5855018" cy="27346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563" y="3647102"/>
            <a:ext cx="5855018" cy="27346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45912634"/>
      </p:ext>
    </p:extLst>
  </p:cSld>
  <p:clrMapOvr>
    <a:masterClrMapping/>
  </p:clrMapOvr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7837</TotalTime>
  <Words>564</Words>
  <Application>Microsoft Office PowerPoint</Application>
  <PresentationFormat>On-screen Show (4:3)</PresentationFormat>
  <Paragraphs>218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Wingdings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PRIMO NEW UI</vt:lpstr>
      <vt:lpstr>Primo Links</vt:lpstr>
      <vt:lpstr>View IDs</vt:lpstr>
      <vt:lpstr>View IDs cont.</vt:lpstr>
      <vt:lpstr>Page Structure – Current UI</vt:lpstr>
      <vt:lpstr>Page Structure – New UI</vt:lpstr>
      <vt:lpstr>Code Table Values – New UI</vt:lpstr>
      <vt:lpstr>Basic Search</vt:lpstr>
      <vt:lpstr>Basic Search – New UI Scopes and Tabs</vt:lpstr>
      <vt:lpstr>Advanced Search</vt:lpstr>
      <vt:lpstr>New UI  Current UI Temporary Redirects</vt:lpstr>
      <vt:lpstr>Browse Search</vt:lpstr>
      <vt:lpstr>A-Z List</vt:lpstr>
      <vt:lpstr>Citation Linker</vt:lpstr>
      <vt:lpstr>Favorites and My Library Card</vt:lpstr>
      <vt:lpstr>New UI Roadmap</vt:lpstr>
      <vt:lpstr>New UI Resources</vt:lpstr>
      <vt:lpstr>Customization Package – New UI</vt:lpstr>
      <vt:lpstr>Development Environment (Optional) – New UI</vt:lpstr>
      <vt:lpstr>File Uploader Utility – Current UI</vt:lpstr>
      <vt:lpstr>Download UI Files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James LeFager</cp:lastModifiedBy>
  <cp:revision>355</cp:revision>
  <dcterms:created xsi:type="dcterms:W3CDTF">2015-04-14T20:14:13Z</dcterms:created>
  <dcterms:modified xsi:type="dcterms:W3CDTF">2016-10-18T17:55:55Z</dcterms:modified>
</cp:coreProperties>
</file>