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6" Type="http://schemas.openxmlformats.org/officeDocument/2006/relationships/slide" Target="slides/slide12.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med" w="med" type="none"/>
            <a:tailEnd len="med" w="med"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rIns="91425" wrap="square" tIns="91425"/>
          <a:lstStyle>
            <a:lvl1pPr lvl="0">
              <a:spcBef>
                <a:spcPts val="0"/>
              </a:spcBef>
              <a:buSzPct val="100000"/>
              <a:buChar char="●"/>
              <a:defRPr sz="1100"/>
            </a:lvl1pPr>
            <a:lvl2pPr lvl="1">
              <a:spcBef>
                <a:spcPts val="0"/>
              </a:spcBef>
              <a:buSzPct val="100000"/>
              <a:buChar char="○"/>
              <a:defRPr sz="1100"/>
            </a:lvl2pPr>
            <a:lvl3pPr lvl="2">
              <a:spcBef>
                <a:spcPts val="0"/>
              </a:spcBef>
              <a:buSzPct val="100000"/>
              <a:buChar char="■"/>
              <a:defRPr sz="1100"/>
            </a:lvl3pPr>
            <a:lvl4pPr lvl="3">
              <a:spcBef>
                <a:spcPts val="0"/>
              </a:spcBef>
              <a:buSzPct val="100000"/>
              <a:buChar char="●"/>
              <a:defRPr sz="1100"/>
            </a:lvl4pPr>
            <a:lvl5pPr lvl="4">
              <a:spcBef>
                <a:spcPts val="0"/>
              </a:spcBef>
              <a:buSzPct val="100000"/>
              <a:buChar char="○"/>
              <a:defRPr sz="1100"/>
            </a:lvl5pPr>
            <a:lvl6pPr lvl="5">
              <a:spcBef>
                <a:spcPts val="0"/>
              </a:spcBef>
              <a:buSzPct val="100000"/>
              <a:buChar char="■"/>
              <a:defRPr sz="1100"/>
            </a:lvl6pPr>
            <a:lvl7pPr lvl="6">
              <a:spcBef>
                <a:spcPts val="0"/>
              </a:spcBef>
              <a:buSzPct val="100000"/>
              <a:buChar char="●"/>
              <a:defRPr sz="1100"/>
            </a:lvl7pPr>
            <a:lvl8pPr lvl="7">
              <a:spcBef>
                <a:spcPts val="0"/>
              </a:spcBef>
              <a:buSzPct val="100000"/>
              <a:buChar char="○"/>
              <a:defRPr sz="1100"/>
            </a:lvl8pPr>
            <a:lvl9pPr lvl="8">
              <a:spcBef>
                <a:spcPts val="0"/>
              </a:spcBef>
              <a:buSzPct val="100000"/>
              <a:buChar char="■"/>
              <a:defRPr sz="1100"/>
            </a:lvl9pPr>
          </a:lstStyle>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Shape 51"/>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52" name="Shape 5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3" name="Shape 103"/>
        <p:cNvGrpSpPr/>
        <p:nvPr/>
      </p:nvGrpSpPr>
      <p:grpSpPr>
        <a:xfrm>
          <a:off x="0" y="0"/>
          <a:ext cx="0" cy="0"/>
          <a:chOff x="0" y="0"/>
          <a:chExt cx="0" cy="0"/>
        </a:xfrm>
      </p:grpSpPr>
      <p:sp>
        <p:nvSpPr>
          <p:cNvPr id="104" name="Shape 10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5" name="Shape 105"/>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9" name="Shape 109"/>
        <p:cNvGrpSpPr/>
        <p:nvPr/>
      </p:nvGrpSpPr>
      <p:grpSpPr>
        <a:xfrm>
          <a:off x="0" y="0"/>
          <a:ext cx="0" cy="0"/>
          <a:chOff x="0" y="0"/>
          <a:chExt cx="0" cy="0"/>
        </a:xfrm>
      </p:grpSpPr>
      <p:sp>
        <p:nvSpPr>
          <p:cNvPr id="110" name="Shape 11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1" name="Shape 111"/>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5" name="Shape 115"/>
        <p:cNvGrpSpPr/>
        <p:nvPr/>
      </p:nvGrpSpPr>
      <p:grpSpPr>
        <a:xfrm>
          <a:off x="0" y="0"/>
          <a:ext cx="0" cy="0"/>
          <a:chOff x="0" y="0"/>
          <a:chExt cx="0" cy="0"/>
        </a:xfrm>
      </p:grpSpPr>
      <p:sp>
        <p:nvSpPr>
          <p:cNvPr id="116" name="Shape 11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7" name="Shape 11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5" name="Shape 55"/>
        <p:cNvGrpSpPr/>
        <p:nvPr/>
      </p:nvGrpSpPr>
      <p:grpSpPr>
        <a:xfrm>
          <a:off x="0" y="0"/>
          <a:ext cx="0" cy="0"/>
          <a:chOff x="0" y="0"/>
          <a:chExt cx="0" cy="0"/>
        </a:xfrm>
      </p:grpSpPr>
      <p:sp>
        <p:nvSpPr>
          <p:cNvPr id="56" name="Shape 5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57" name="Shape 5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Let’s review the factors that go into a successful checkout. The right conditions must be met in each of the following situations in order to check out an item.</a:t>
            </a:r>
          </a:p>
          <a:p>
            <a:pPr indent="0" lvl="0" marL="0" rtl="0">
              <a:lnSpc>
                <a:spcPct val="115000"/>
              </a:lnSpc>
              <a:spcBef>
                <a:spcPts val="0"/>
              </a:spcBef>
              <a:buNone/>
            </a:pPr>
            <a:r>
              <a:rPr lang="en">
                <a:solidFill>
                  <a:schemeClr val="dk1"/>
                </a:solidFill>
                <a:latin typeface="Calibri"/>
                <a:ea typeface="Calibri"/>
                <a:cs typeface="Calibri"/>
                <a:sym typeface="Calibri"/>
              </a:rPr>
              <a:t>EXAMPLE: user ID 2016-49</a:t>
            </a:r>
          </a:p>
          <a:p>
            <a:pPr indent="0" lvl="0" marL="0" rtl="0">
              <a:lnSpc>
                <a:spcPct val="115000"/>
              </a:lnSpc>
              <a:spcBef>
                <a:spcPts val="0"/>
              </a:spcBef>
              <a:buNone/>
            </a:pPr>
            <a:r>
              <a:rPr lang="en">
                <a:solidFill>
                  <a:schemeClr val="dk1"/>
                </a:solidFill>
                <a:latin typeface="Calibri"/>
                <a:ea typeface="Calibri"/>
                <a:cs typeface="Calibri"/>
                <a:sym typeface="Calibri"/>
              </a:rPr>
              <a:t>You won’t even get to the checkout screen without seeing a message about these issues, if your patron is blocked.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2" name="Shape 62"/>
        <p:cNvGrpSpPr/>
        <p:nvPr/>
      </p:nvGrpSpPr>
      <p:grpSpPr>
        <a:xfrm>
          <a:off x="0" y="0"/>
          <a:ext cx="0" cy="0"/>
          <a:chOff x="0" y="0"/>
          <a:chExt cx="0" cy="0"/>
        </a:xfrm>
      </p:grpSpPr>
      <p:sp>
        <p:nvSpPr>
          <p:cNvPr id="63" name="Shape 6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4" name="Shape 64"/>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rtl="0">
              <a:lnSpc>
                <a:spcPct val="115000"/>
              </a:lnSpc>
              <a:spcBef>
                <a:spcPts val="0"/>
              </a:spcBef>
              <a:buNone/>
            </a:pPr>
            <a:r>
              <a:rPr lang="en">
                <a:solidFill>
                  <a:schemeClr val="dk1"/>
                </a:solidFill>
                <a:latin typeface="Calibri"/>
                <a:ea typeface="Calibri"/>
                <a:cs typeface="Calibri"/>
                <a:sym typeface="Calibri"/>
              </a:rPr>
              <a:t>Sometimes people have reached limits of their account (owe too much money, have too many items checked out, too many outstanding requests) so loans will be blocked this way.</a:t>
            </a:r>
          </a:p>
          <a:p>
            <a:pPr indent="0" lvl="0" marL="0" rtl="0">
              <a:lnSpc>
                <a:spcPct val="115000"/>
              </a:lnSpc>
              <a:spcBef>
                <a:spcPts val="0"/>
              </a:spcBef>
              <a:buNone/>
            </a:pPr>
            <a:r>
              <a:rPr lang="en">
                <a:solidFill>
                  <a:schemeClr val="dk1"/>
                </a:solidFill>
                <a:latin typeface="Calibri"/>
                <a:ea typeface="Calibri"/>
                <a:cs typeface="Calibri"/>
                <a:sym typeface="Calibri"/>
              </a:rPr>
              <a:t>EXAMPLE: UID 200098, check out </a:t>
            </a:r>
            <a:r>
              <a:rPr lang="en" sz="1050">
                <a:solidFill>
                  <a:schemeClr val="dk1"/>
                </a:solidFill>
                <a:highlight>
                  <a:srgbClr val="FFFFFF"/>
                </a:highlight>
                <a:latin typeface="Calibri"/>
                <a:ea typeface="Calibri"/>
                <a:cs typeface="Calibri"/>
                <a:sym typeface="Calibri"/>
              </a:rPr>
              <a:t>15151515</a:t>
            </a:r>
          </a:p>
          <a:p>
            <a:pPr indent="0" lvl="0" marL="0" rtl="0">
              <a:lnSpc>
                <a:spcPct val="115000"/>
              </a:lnSpc>
              <a:spcBef>
                <a:spcPts val="0"/>
              </a:spcBef>
              <a:buNone/>
            </a:pPr>
            <a:r>
              <a:t/>
            </a:r>
            <a:endParaRPr sz="1050">
              <a:solidFill>
                <a:schemeClr val="dk1"/>
              </a:solidFill>
              <a:highlight>
                <a:srgbClr val="FFFFFF"/>
              </a:highlight>
              <a:latin typeface="Calibri"/>
              <a:ea typeface="Calibri"/>
              <a:cs typeface="Calibri"/>
              <a:sym typeface="Calibri"/>
            </a:endParaRPr>
          </a:p>
          <a:p>
            <a:pPr lvl="0" rtl="0">
              <a:lnSpc>
                <a:spcPct val="115000"/>
              </a:lnSpc>
              <a:spcBef>
                <a:spcPts val="0"/>
              </a:spcBef>
              <a:buNone/>
            </a:pPr>
            <a:r>
              <a:rPr lang="en">
                <a:solidFill>
                  <a:schemeClr val="dk1"/>
                </a:solidFill>
                <a:latin typeface="Calibri"/>
                <a:ea typeface="Calibri"/>
                <a:cs typeface="Calibri"/>
                <a:sym typeface="Calibri"/>
              </a:rPr>
              <a:t>If you’re getting an error like this that seems erroneous you can update your loan limits configuration table in Alma. However</a:t>
            </a:r>
            <a:r>
              <a:rPr lang="en" sz="1050">
                <a:solidFill>
                  <a:schemeClr val="dk1"/>
                </a:solidFill>
                <a:highlight>
                  <a:srgbClr val="FFFFFF"/>
                </a:highlight>
                <a:latin typeface="Calibri"/>
                <a:ea typeface="Calibri"/>
                <a:cs typeface="Calibri"/>
                <a:sym typeface="Calibri"/>
              </a:rPr>
              <a:t> i</a:t>
            </a:r>
            <a:r>
              <a:rPr lang="en">
                <a:solidFill>
                  <a:schemeClr val="dk1"/>
                </a:solidFill>
                <a:latin typeface="Calibri"/>
                <a:ea typeface="Calibri"/>
                <a:cs typeface="Calibri"/>
                <a:sym typeface="Calibri"/>
              </a:rPr>
              <a:t>f you are not comfortable changing/viewing configuration tables that’s totally fine, you’ve already done some good initial footwork to solve the problem. Submit a case to Ex Libris or email Sarina and I and include the following information:</a:t>
            </a:r>
          </a:p>
          <a:p>
            <a:pPr indent="-298450" lvl="0" marL="457200" rtl="0">
              <a:lnSpc>
                <a:spcPct val="115000"/>
              </a:lnSpc>
              <a:spcBef>
                <a:spcPts val="0"/>
              </a:spcBef>
              <a:buClr>
                <a:schemeClr val="dk1"/>
              </a:buClr>
              <a:buSzPct val="100000"/>
              <a:buFont typeface="Calibri"/>
              <a:buChar char="●"/>
            </a:pPr>
            <a:r>
              <a:rPr lang="en">
                <a:solidFill>
                  <a:schemeClr val="dk1"/>
                </a:solidFill>
                <a:latin typeface="Calibri"/>
                <a:ea typeface="Calibri"/>
                <a:cs typeface="Calibri"/>
                <a:sym typeface="Calibri"/>
              </a:rPr>
              <a:t>Item barcode and user ID</a:t>
            </a:r>
          </a:p>
          <a:p>
            <a:pPr indent="-298450" lvl="0" marL="457200" rtl="0">
              <a:lnSpc>
                <a:spcPct val="115000"/>
              </a:lnSpc>
              <a:spcBef>
                <a:spcPts val="0"/>
              </a:spcBef>
              <a:buClr>
                <a:schemeClr val="dk1"/>
              </a:buClr>
              <a:buSzPct val="100000"/>
              <a:buFont typeface="Calibri"/>
              <a:buChar char="●"/>
            </a:pPr>
            <a:r>
              <a:rPr lang="en">
                <a:solidFill>
                  <a:schemeClr val="dk1"/>
                </a:solidFill>
                <a:latin typeface="Calibri"/>
                <a:ea typeface="Calibri"/>
                <a:cs typeface="Calibri"/>
                <a:sym typeface="Calibri"/>
              </a:rPr>
              <a:t>Indicate that you were unable to check out the item to the user and that you received block message.</a:t>
            </a:r>
          </a:p>
          <a:p>
            <a:pPr indent="-298450" lvl="0" marL="457200" rtl="0">
              <a:lnSpc>
                <a:spcPct val="115000"/>
              </a:lnSpc>
              <a:spcBef>
                <a:spcPts val="0"/>
              </a:spcBef>
              <a:buClr>
                <a:schemeClr val="dk1"/>
              </a:buClr>
              <a:buSzPct val="104761"/>
              <a:buFont typeface="Calibri"/>
              <a:buChar char="●"/>
            </a:pPr>
            <a:r>
              <a:rPr lang="en">
                <a:solidFill>
                  <a:schemeClr val="dk1"/>
                </a:solidFill>
                <a:latin typeface="Calibri"/>
                <a:ea typeface="Calibri"/>
                <a:cs typeface="Calibri"/>
                <a:sym typeface="Calibri"/>
              </a:rPr>
              <a:t>If possible cut and paste the text from the message or provide a screenshot.</a:t>
            </a:r>
          </a:p>
          <a:p>
            <a:pPr indent="0" lvl="0" marL="0" rtl="0">
              <a:lnSpc>
                <a:spcPct val="115000"/>
              </a:lnSpc>
              <a:spcBef>
                <a:spcPts val="0"/>
              </a:spcBef>
              <a:buNone/>
            </a:pPr>
            <a:r>
              <a:t/>
            </a:r>
            <a:endParaRPr sz="1050">
              <a:solidFill>
                <a:schemeClr val="dk1"/>
              </a:solidFill>
              <a:highlight>
                <a:srgbClr val="FFFFFF"/>
              </a:highlight>
              <a:latin typeface="Calibri"/>
              <a:ea typeface="Calibri"/>
              <a:cs typeface="Calibri"/>
              <a:sym typeface="Calibri"/>
            </a:endParaRPr>
          </a:p>
          <a:p>
            <a:pPr indent="0" lvl="0" marL="0" rtl="0">
              <a:lnSpc>
                <a:spcPct val="115000"/>
              </a:lnSpc>
              <a:spcBef>
                <a:spcPts val="0"/>
              </a:spcBef>
              <a:buNone/>
            </a:pPr>
            <a:r>
              <a:rPr lang="en" sz="1050">
                <a:solidFill>
                  <a:schemeClr val="dk1"/>
                </a:solidFill>
                <a:highlight>
                  <a:srgbClr val="FFFFFF"/>
                </a:highlight>
                <a:latin typeface="Calibri"/>
                <a:ea typeface="Calibri"/>
                <a:cs typeface="Calibri"/>
                <a:sym typeface="Calibri"/>
              </a:rPr>
              <a:t>For those with the right permissions and are feeling a little more adventurous, here’s where you can configure loan limits:</a:t>
            </a:r>
          </a:p>
          <a:p>
            <a:pPr indent="0" lvl="0" marL="0" rtl="0">
              <a:lnSpc>
                <a:spcPct val="115000"/>
              </a:lnSpc>
              <a:spcBef>
                <a:spcPts val="0"/>
              </a:spcBef>
              <a:buNone/>
            </a:pPr>
            <a:r>
              <a:rPr lang="en" sz="1050">
                <a:solidFill>
                  <a:schemeClr val="dk1"/>
                </a:solidFill>
                <a:highlight>
                  <a:srgbClr val="FFFFFF"/>
                </a:highlight>
                <a:latin typeface="Calibri"/>
                <a:ea typeface="Calibri"/>
                <a:cs typeface="Calibri"/>
                <a:sym typeface="Calibri"/>
              </a:rPr>
              <a:t>Alma Configuration &gt; Fulfillment &gt; Loan Limits (or just search for Loan Limit and it should come up)</a:t>
            </a:r>
          </a:p>
          <a:p>
            <a:pPr indent="0" lvl="0" marL="0" rtl="0">
              <a:lnSpc>
                <a:spcPct val="115000"/>
              </a:lnSpc>
              <a:spcBef>
                <a:spcPts val="0"/>
              </a:spcBef>
              <a:buNone/>
            </a:pPr>
            <a:r>
              <a:rPr lang="en" sz="1050">
                <a:solidFill>
                  <a:schemeClr val="dk1"/>
                </a:solidFill>
                <a:highlight>
                  <a:srgbClr val="FFFFFF"/>
                </a:highlight>
                <a:latin typeface="Calibri"/>
                <a:ea typeface="Calibri"/>
                <a:cs typeface="Calibri"/>
                <a:sym typeface="Calibri"/>
              </a:rPr>
              <a:t>Look at patron limits too - this is where the amount of $ owed, max overdues, bookings, requests, etc. are configured for each user group.</a:t>
            </a:r>
          </a:p>
          <a:p>
            <a:pPr indent="0" lvl="0" marL="0" rtl="0">
              <a:lnSpc>
                <a:spcPct val="115000"/>
              </a:lnSpc>
              <a:spcBef>
                <a:spcPts val="0"/>
              </a:spcBef>
              <a:buNone/>
            </a:pPr>
            <a:r>
              <a:t/>
            </a:r>
            <a:endParaRPr sz="1050">
              <a:solidFill>
                <a:schemeClr val="dk1"/>
              </a:solidFill>
              <a:highlight>
                <a:srgbClr val="FFFFFF"/>
              </a:highlight>
              <a:latin typeface="Calibri"/>
              <a:ea typeface="Calibri"/>
              <a:cs typeface="Calibri"/>
              <a:sym typeface="Calibri"/>
            </a:endParaRPr>
          </a:p>
          <a:p>
            <a:pPr indent="0" lvl="0" marL="0" rtl="0">
              <a:lnSpc>
                <a:spcPct val="115000"/>
              </a:lnSpc>
              <a:spcBef>
                <a:spcPts val="0"/>
              </a:spcBef>
              <a:buNone/>
            </a:pPr>
            <a:r>
              <a:rPr lang="en" sz="1050">
                <a:solidFill>
                  <a:schemeClr val="dk1"/>
                </a:solidFill>
                <a:highlight>
                  <a:srgbClr val="FFFFFF"/>
                </a:highlight>
                <a:latin typeface="Calibri"/>
                <a:ea typeface="Calibri"/>
                <a:cs typeface="Calibri"/>
                <a:sym typeface="Calibri"/>
              </a:rPr>
              <a:t>And remember you can always cause trouble in the sandbox without causing trouble to your patrons. So go nuts there like we do!</a:t>
            </a:r>
          </a:p>
          <a:p>
            <a:pPr lvl="0" rtl="0">
              <a:lnSpc>
                <a:spcPct val="115000"/>
              </a:lnSpc>
              <a:spcBef>
                <a:spcPts val="0"/>
              </a:spcBef>
              <a:buNone/>
            </a:pPr>
            <a:r>
              <a:t/>
            </a:r>
            <a:endParaRPr sz="1050">
              <a:solidFill>
                <a:schemeClr val="dk1"/>
              </a:solidFill>
              <a:highlight>
                <a:srgbClr val="FFFFFF"/>
              </a:highlight>
              <a:latin typeface="Calibri"/>
              <a:ea typeface="Calibri"/>
              <a:cs typeface="Calibri"/>
              <a:sym typeface="Calibri"/>
            </a:endParaRPr>
          </a:p>
          <a:p>
            <a:pPr indent="0" lvl="0" marL="457200" rtl="0">
              <a:lnSpc>
                <a:spcPct val="115000"/>
              </a:lnSpc>
              <a:spcBef>
                <a:spcPts val="0"/>
              </a:spcBef>
              <a:buNone/>
            </a:pPr>
            <a:r>
              <a:t/>
            </a:r>
            <a:endParaRPr sz="1050">
              <a:solidFill>
                <a:schemeClr val="dk1"/>
              </a:solidFill>
              <a:highlight>
                <a:srgbClr val="FFFFFF"/>
              </a:highlight>
              <a:latin typeface="Calibri"/>
              <a:ea typeface="Calibri"/>
              <a:cs typeface="Calibri"/>
              <a:sym typeface="Calibri"/>
            </a:endParaRPr>
          </a:p>
          <a:p>
            <a:pPr indent="-69850" lvl="0" marL="457200" rtl="0">
              <a:lnSpc>
                <a:spcPct val="115000"/>
              </a:lnSpc>
              <a:spcBef>
                <a:spcPts val="0"/>
              </a:spcBef>
              <a:buClr>
                <a:schemeClr val="dk1"/>
              </a:buClr>
              <a:buSzPct val="104761"/>
              <a:buFont typeface="Arial"/>
              <a:buNone/>
            </a:pPr>
            <a:r>
              <a:t/>
            </a:r>
            <a:endParaRPr sz="1050">
              <a:solidFill>
                <a:schemeClr val="dk1"/>
              </a:solidFill>
              <a:highlight>
                <a:srgbClr val="FFFFFF"/>
              </a:highlight>
              <a:latin typeface="Calibri"/>
              <a:ea typeface="Calibri"/>
              <a:cs typeface="Calibri"/>
              <a:sym typeface="Calibri"/>
            </a:endParaRPr>
          </a:p>
          <a:p>
            <a:pPr lvl="0">
              <a:spcBef>
                <a:spcPts val="0"/>
              </a:spcBef>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8" name="Shape 68"/>
        <p:cNvGrpSpPr/>
        <p:nvPr/>
      </p:nvGrpSpPr>
      <p:grpSpPr>
        <a:xfrm>
          <a:off x="0" y="0"/>
          <a:ext cx="0" cy="0"/>
          <a:chOff x="0" y="0"/>
          <a:chExt cx="0" cy="0"/>
        </a:xfrm>
      </p:grpSpPr>
      <p:sp>
        <p:nvSpPr>
          <p:cNvPr id="69" name="Shape 6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0" name="Shape 70"/>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indent="0" lvl="0" marL="0" rtl="0">
              <a:lnSpc>
                <a:spcPct val="115000"/>
              </a:lnSpc>
              <a:spcBef>
                <a:spcPts val="0"/>
              </a:spcBef>
              <a:buNone/>
            </a:pPr>
            <a:r>
              <a:rPr lang="en">
                <a:solidFill>
                  <a:schemeClr val="dk1"/>
                </a:solidFill>
                <a:latin typeface="Calibri"/>
                <a:ea typeface="Calibri"/>
                <a:cs typeface="Calibri"/>
                <a:sym typeface="Calibri"/>
              </a:rPr>
              <a:t>Make sure you’re currently at the right check out desk. If you have multiple desks in your library or multiple libraries in your institution they may not all be able to check out materials for each other.</a:t>
            </a:r>
          </a:p>
          <a:p>
            <a:pPr lvl="0" rtl="0">
              <a:lnSpc>
                <a:spcPct val="115000"/>
              </a:lnSpc>
              <a:spcBef>
                <a:spcPts val="0"/>
              </a:spcBef>
              <a:buNone/>
            </a:pPr>
            <a:r>
              <a:t/>
            </a:r>
            <a:endParaRPr>
              <a:solidFill>
                <a:schemeClr val="dk1"/>
              </a:solidFill>
              <a:latin typeface="Calibri"/>
              <a:ea typeface="Calibri"/>
              <a:cs typeface="Calibri"/>
              <a:sym typeface="Calibri"/>
            </a:endParaRPr>
          </a:p>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EXAMPLE:  Check out on my account while currently at the main desk: prince of foxes 453212 (law library book)</a:t>
            </a:r>
          </a:p>
          <a:p>
            <a:pPr indent="0" lvl="0" marL="0" rtl="0">
              <a:lnSpc>
                <a:spcPct val="115000"/>
              </a:lnSpc>
              <a:spcBef>
                <a:spcPts val="0"/>
              </a:spcBef>
              <a:buNone/>
            </a:pPr>
            <a:r>
              <a:t/>
            </a:r>
            <a:endParaRPr>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4" name="Shape 74"/>
        <p:cNvGrpSpPr/>
        <p:nvPr/>
      </p:nvGrpSpPr>
      <p:grpSpPr>
        <a:xfrm>
          <a:off x="0" y="0"/>
          <a:ext cx="0" cy="0"/>
          <a:chOff x="0" y="0"/>
          <a:chExt cx="0" cy="0"/>
        </a:xfrm>
      </p:grpSpPr>
      <p:sp>
        <p:nvSpPr>
          <p:cNvPr id="75" name="Shape 7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6" name="Shape 76"/>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rPr lang="en"/>
              <a:t>You get a super helpful error message like this one.</a:t>
            </a:r>
          </a:p>
          <a:p>
            <a:pPr lvl="0" rtl="0">
              <a:lnSpc>
                <a:spcPct val="115000"/>
              </a:lnSpc>
              <a:spcBef>
                <a:spcPts val="0"/>
              </a:spcBef>
              <a:buNone/>
            </a:pPr>
            <a:r>
              <a:t/>
            </a:r>
            <a:endParaRPr>
              <a:solidFill>
                <a:schemeClr val="dk1"/>
              </a:solidFill>
              <a:latin typeface="Calibri"/>
              <a:ea typeface="Calibri"/>
              <a:cs typeface="Calibri"/>
              <a:sym typeface="Calibri"/>
            </a:endParaRPr>
          </a:p>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Example:</a:t>
            </a:r>
          </a:p>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I’m checking out these two items that appear to have come from the same place. Here I go:</a:t>
            </a:r>
          </a:p>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4220830</a:t>
            </a:r>
          </a:p>
          <a:p>
            <a:pPr lvl="0" rtl="0">
              <a:lnSpc>
                <a:spcPct val="115000"/>
              </a:lnSpc>
              <a:spcBef>
                <a:spcPts val="0"/>
              </a:spcBef>
              <a:buClr>
                <a:schemeClr val="dk1"/>
              </a:buClr>
              <a:buSzPct val="100000"/>
              <a:buFont typeface="Arial"/>
              <a:buNone/>
            </a:pPr>
            <a:r>
              <a:rPr lang="en">
                <a:solidFill>
                  <a:schemeClr val="dk1"/>
                </a:solidFill>
                <a:highlight>
                  <a:srgbClr val="FFFFFF"/>
                </a:highlight>
                <a:latin typeface="Calibri"/>
                <a:ea typeface="Calibri"/>
                <a:cs typeface="Calibri"/>
                <a:sym typeface="Calibri"/>
              </a:rPr>
              <a:t>14220827</a:t>
            </a:r>
          </a:p>
          <a:p>
            <a:pPr lvl="0" rtl="0">
              <a:lnSpc>
                <a:spcPct val="115000"/>
              </a:lnSpc>
              <a:spcBef>
                <a:spcPts val="0"/>
              </a:spcBef>
              <a:buClr>
                <a:schemeClr val="dk1"/>
              </a:buClr>
              <a:buSzPct val="100000"/>
              <a:buFont typeface="Arial"/>
              <a:buNone/>
            </a:pPr>
            <a:r>
              <a:rPr lang="en">
                <a:solidFill>
                  <a:schemeClr val="dk1"/>
                </a:solidFill>
                <a:highlight>
                  <a:srgbClr val="FFFFFF"/>
                </a:highlight>
                <a:latin typeface="Calibri"/>
                <a:ea typeface="Calibri"/>
                <a:cs typeface="Calibri"/>
                <a:sym typeface="Calibri"/>
              </a:rPr>
              <a:t>The second one won’t let me check out and there’s no apparent reason. It’s just “not available for loan”.</a:t>
            </a:r>
          </a:p>
          <a:p>
            <a:pPr lvl="0" rtl="0">
              <a:lnSpc>
                <a:spcPct val="115000"/>
              </a:lnSpc>
              <a:spcBef>
                <a:spcPts val="0"/>
              </a:spcBef>
              <a:buClr>
                <a:schemeClr val="dk1"/>
              </a:buClr>
              <a:buSzPct val="100000"/>
              <a:buFont typeface="Arial"/>
              <a:buNone/>
            </a:pPr>
            <a:r>
              <a:t/>
            </a:r>
            <a:endParaRPr>
              <a:solidFill>
                <a:schemeClr val="dk1"/>
              </a:solidFill>
              <a:highlight>
                <a:srgbClr val="FFFFFF"/>
              </a:highlight>
              <a:latin typeface="Calibri"/>
              <a:ea typeface="Calibri"/>
              <a:cs typeface="Calibri"/>
              <a:sym typeface="Calibri"/>
            </a:endParaRPr>
          </a:p>
          <a:p>
            <a:pPr lvl="0" rtl="0">
              <a:lnSpc>
                <a:spcPct val="115000"/>
              </a:lnSpc>
              <a:spcBef>
                <a:spcPts val="0"/>
              </a:spcBef>
              <a:buClr>
                <a:schemeClr val="dk1"/>
              </a:buClr>
              <a:buSzPct val="100000"/>
              <a:buFont typeface="Arial"/>
              <a:buNone/>
            </a:pPr>
            <a:r>
              <a:rPr lang="en">
                <a:solidFill>
                  <a:schemeClr val="dk1"/>
                </a:solidFill>
                <a:latin typeface="Calibri"/>
                <a:ea typeface="Calibri"/>
                <a:cs typeface="Calibri"/>
                <a:sym typeface="Calibri"/>
              </a:rPr>
              <a:t>If you haven’t figured it out yet, we’re going to head over to the fulfillment configuration utility again. Use it all the time. Even if you think you know what TOU the checkout should receive, check to make sure because Alma might think something differently. It gives you a good place to start checking things out.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Shape 8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2" name="Shape 82"/>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5" name="Shape 85"/>
        <p:cNvGrpSpPr/>
        <p:nvPr/>
      </p:nvGrpSpPr>
      <p:grpSpPr>
        <a:xfrm>
          <a:off x="0" y="0"/>
          <a:ext cx="0" cy="0"/>
          <a:chOff x="0" y="0"/>
          <a:chExt cx="0" cy="0"/>
        </a:xfrm>
      </p:grpSpPr>
      <p:sp>
        <p:nvSpPr>
          <p:cNvPr id="86" name="Shape 8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7" name="Shape 87"/>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3" name="Shape 93"/>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7" name="Shape 97"/>
        <p:cNvGrpSpPr/>
        <p:nvPr/>
      </p:nvGrpSpPr>
      <p:grpSpPr>
        <a:xfrm>
          <a:off x="0" y="0"/>
          <a:ext cx="0" cy="0"/>
          <a:chOff x="0" y="0"/>
          <a:chExt cx="0" cy="0"/>
        </a:xfrm>
      </p:grpSpPr>
      <p:sp>
        <p:nvSpPr>
          <p:cNvPr id="98" name="Shape 9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9" name="Shape 99"/>
          <p:cNvSpPr txBox="1"/>
          <p:nvPr>
            <p:ph idx="1" type="body"/>
          </p:nvPr>
        </p:nvSpPr>
        <p:spPr>
          <a:xfrm>
            <a:off x="685800" y="4343400"/>
            <a:ext cx="5486400" cy="4114800"/>
          </a:xfrm>
          <a:prstGeom prst="rect">
            <a:avLst/>
          </a:prstGeom>
        </p:spPr>
        <p:txBody>
          <a:bodyPr anchorCtr="0" anchor="t" bIns="91425" lIns="91425" rIns="91425" wrap="square" tIns="91425">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
  <p:cSld name="Title slide">
    <p:spTree>
      <p:nvGrpSpPr>
        <p:cNvPr id="9" name="Shape 9"/>
        <p:cNvGrpSpPr/>
        <p:nvPr/>
      </p:nvGrpSpPr>
      <p:grpSpPr>
        <a:xfrm>
          <a:off x="0" y="0"/>
          <a:ext cx="0" cy="0"/>
          <a:chOff x="0" y="0"/>
          <a:chExt cx="0" cy="0"/>
        </a:xfrm>
      </p:grpSpPr>
      <p:sp>
        <p:nvSpPr>
          <p:cNvPr id="10" name="Shape 10"/>
          <p:cNvSpPr txBox="1"/>
          <p:nvPr>
            <p:ph type="ctrTitle"/>
          </p:nvPr>
        </p:nvSpPr>
        <p:spPr>
          <a:xfrm>
            <a:off x="311708" y="744575"/>
            <a:ext cx="8520600" cy="2052600"/>
          </a:xfrm>
          <a:prstGeom prst="rect">
            <a:avLst/>
          </a:prstGeom>
        </p:spPr>
        <p:txBody>
          <a:bodyPr anchorCtr="0" anchor="b" bIns="91425" lIns="91425" rIns="91425" wrap="square" tIns="91425"/>
          <a:lstStyle>
            <a:lvl1pPr lvl="0" algn="ctr">
              <a:spcBef>
                <a:spcPts val="0"/>
              </a:spcBef>
              <a:buSzPct val="100000"/>
              <a:defRPr sz="5200"/>
            </a:lvl1pPr>
            <a:lvl2pPr lvl="1" algn="ctr">
              <a:spcBef>
                <a:spcPts val="0"/>
              </a:spcBef>
              <a:buSzPct val="100000"/>
              <a:defRPr sz="5200"/>
            </a:lvl2pPr>
            <a:lvl3pPr lvl="2" algn="ctr">
              <a:spcBef>
                <a:spcPts val="0"/>
              </a:spcBef>
              <a:buSzPct val="100000"/>
              <a:defRPr sz="5200"/>
            </a:lvl3pPr>
            <a:lvl4pPr lvl="3" algn="ctr">
              <a:spcBef>
                <a:spcPts val="0"/>
              </a:spcBef>
              <a:buSzPct val="100000"/>
              <a:defRPr sz="5200"/>
            </a:lvl4pPr>
            <a:lvl5pPr lvl="4" algn="ctr">
              <a:spcBef>
                <a:spcPts val="0"/>
              </a:spcBef>
              <a:buSzPct val="100000"/>
              <a:defRPr sz="5200"/>
            </a:lvl5pPr>
            <a:lvl6pPr lvl="5" algn="ctr">
              <a:spcBef>
                <a:spcPts val="0"/>
              </a:spcBef>
              <a:buSzPct val="100000"/>
              <a:defRPr sz="5200"/>
            </a:lvl6pPr>
            <a:lvl7pPr lvl="6" algn="ctr">
              <a:spcBef>
                <a:spcPts val="0"/>
              </a:spcBef>
              <a:buSzPct val="100000"/>
              <a:defRPr sz="5200"/>
            </a:lvl7pPr>
            <a:lvl8pPr lvl="7" algn="ctr">
              <a:spcBef>
                <a:spcPts val="0"/>
              </a:spcBef>
              <a:buSzPct val="100000"/>
              <a:defRPr sz="5200"/>
            </a:lvl8pPr>
            <a:lvl9pPr lvl="8" algn="ctr">
              <a:spcBef>
                <a:spcPts val="0"/>
              </a:spcBef>
              <a:buSzPct val="100000"/>
              <a:defRPr sz="5200"/>
            </a:lvl9pPr>
          </a:lstStyle>
          <a:p/>
        </p:txBody>
      </p:sp>
      <p:sp>
        <p:nvSpPr>
          <p:cNvPr id="11" name="Shape 11"/>
          <p:cNvSpPr txBox="1"/>
          <p:nvPr>
            <p:ph idx="1" type="subTitle"/>
          </p:nvPr>
        </p:nvSpPr>
        <p:spPr>
          <a:xfrm>
            <a:off x="311700" y="2834125"/>
            <a:ext cx="8520600" cy="7926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800"/>
            </a:lvl1pPr>
            <a:lvl2pPr lvl="1" algn="ctr">
              <a:lnSpc>
                <a:spcPct val="100000"/>
              </a:lnSpc>
              <a:spcBef>
                <a:spcPts val="0"/>
              </a:spcBef>
              <a:spcAft>
                <a:spcPts val="0"/>
              </a:spcAft>
              <a:buSzPct val="100000"/>
              <a:buNone/>
              <a:defRPr sz="2800"/>
            </a:lvl2pPr>
            <a:lvl3pPr lvl="2" algn="ctr">
              <a:lnSpc>
                <a:spcPct val="100000"/>
              </a:lnSpc>
              <a:spcBef>
                <a:spcPts val="0"/>
              </a:spcBef>
              <a:spcAft>
                <a:spcPts val="0"/>
              </a:spcAft>
              <a:buSzPct val="100000"/>
              <a:buNone/>
              <a:defRPr sz="2800"/>
            </a:lvl3pPr>
            <a:lvl4pPr lvl="3" algn="ctr">
              <a:lnSpc>
                <a:spcPct val="100000"/>
              </a:lnSpc>
              <a:spcBef>
                <a:spcPts val="0"/>
              </a:spcBef>
              <a:spcAft>
                <a:spcPts val="0"/>
              </a:spcAft>
              <a:buSzPct val="100000"/>
              <a:buNone/>
              <a:defRPr sz="2800"/>
            </a:lvl4pPr>
            <a:lvl5pPr lvl="4" algn="ctr">
              <a:lnSpc>
                <a:spcPct val="100000"/>
              </a:lnSpc>
              <a:spcBef>
                <a:spcPts val="0"/>
              </a:spcBef>
              <a:spcAft>
                <a:spcPts val="0"/>
              </a:spcAft>
              <a:buSzPct val="100000"/>
              <a:buNone/>
              <a:defRPr sz="2800"/>
            </a:lvl5pPr>
            <a:lvl6pPr lvl="5" algn="ctr">
              <a:lnSpc>
                <a:spcPct val="100000"/>
              </a:lnSpc>
              <a:spcBef>
                <a:spcPts val="0"/>
              </a:spcBef>
              <a:spcAft>
                <a:spcPts val="0"/>
              </a:spcAft>
              <a:buSzPct val="100000"/>
              <a:buNone/>
              <a:defRPr sz="2800"/>
            </a:lvl6pPr>
            <a:lvl7pPr lvl="6" algn="ctr">
              <a:lnSpc>
                <a:spcPct val="100000"/>
              </a:lnSpc>
              <a:spcBef>
                <a:spcPts val="0"/>
              </a:spcBef>
              <a:spcAft>
                <a:spcPts val="0"/>
              </a:spcAft>
              <a:buSzPct val="100000"/>
              <a:buNone/>
              <a:defRPr sz="2800"/>
            </a:lvl7pPr>
            <a:lvl8pPr lvl="7" algn="ctr">
              <a:lnSpc>
                <a:spcPct val="100000"/>
              </a:lnSpc>
              <a:spcBef>
                <a:spcPts val="0"/>
              </a:spcBef>
              <a:spcAft>
                <a:spcPts val="0"/>
              </a:spcAft>
              <a:buSzPct val="100000"/>
              <a:buNone/>
              <a:defRPr sz="2800"/>
            </a:lvl8pPr>
            <a:lvl9pPr lvl="8" algn="ctr">
              <a:lnSpc>
                <a:spcPct val="100000"/>
              </a:lnSpc>
              <a:spcBef>
                <a:spcPts val="0"/>
              </a:spcBef>
              <a:spcAft>
                <a:spcPts val="0"/>
              </a:spcAft>
              <a:buSzPct val="100000"/>
              <a:buNone/>
              <a:defRPr sz="2800"/>
            </a:lvl9pPr>
          </a:lstStyle>
          <a:p/>
        </p:txBody>
      </p:sp>
      <p:sp>
        <p:nvSpPr>
          <p:cNvPr id="12" name="Shape 12"/>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Big number">
    <p:spTree>
      <p:nvGrpSpPr>
        <p:cNvPr id="44" name="Shape 44"/>
        <p:cNvGrpSpPr/>
        <p:nvPr/>
      </p:nvGrpSpPr>
      <p:grpSpPr>
        <a:xfrm>
          <a:off x="0" y="0"/>
          <a:ext cx="0" cy="0"/>
          <a:chOff x="0" y="0"/>
          <a:chExt cx="0" cy="0"/>
        </a:xfrm>
      </p:grpSpPr>
      <p:sp>
        <p:nvSpPr>
          <p:cNvPr id="45" name="Shape 45"/>
          <p:cNvSpPr txBox="1"/>
          <p:nvPr>
            <p:ph type="title"/>
          </p:nvPr>
        </p:nvSpPr>
        <p:spPr>
          <a:xfrm>
            <a:off x="311700" y="1106125"/>
            <a:ext cx="8520600" cy="1963500"/>
          </a:xfrm>
          <a:prstGeom prst="rect">
            <a:avLst/>
          </a:prstGeom>
        </p:spPr>
        <p:txBody>
          <a:bodyPr anchorCtr="0" anchor="b" bIns="91425" lIns="91425" rIns="91425" wrap="square" tIns="91425"/>
          <a:lstStyle>
            <a:lvl1pPr lvl="0" algn="ctr">
              <a:spcBef>
                <a:spcPts val="0"/>
              </a:spcBef>
              <a:buSzPct val="100000"/>
              <a:defRPr sz="12000"/>
            </a:lvl1pPr>
            <a:lvl2pPr lvl="1" algn="ctr">
              <a:spcBef>
                <a:spcPts val="0"/>
              </a:spcBef>
              <a:buSzPct val="100000"/>
              <a:defRPr sz="12000"/>
            </a:lvl2pPr>
            <a:lvl3pPr lvl="2" algn="ctr">
              <a:spcBef>
                <a:spcPts val="0"/>
              </a:spcBef>
              <a:buSzPct val="100000"/>
              <a:defRPr sz="12000"/>
            </a:lvl3pPr>
            <a:lvl4pPr lvl="3" algn="ctr">
              <a:spcBef>
                <a:spcPts val="0"/>
              </a:spcBef>
              <a:buSzPct val="100000"/>
              <a:defRPr sz="12000"/>
            </a:lvl4pPr>
            <a:lvl5pPr lvl="4" algn="ctr">
              <a:spcBef>
                <a:spcPts val="0"/>
              </a:spcBef>
              <a:buSzPct val="100000"/>
              <a:defRPr sz="12000"/>
            </a:lvl5pPr>
            <a:lvl6pPr lvl="5" algn="ctr">
              <a:spcBef>
                <a:spcPts val="0"/>
              </a:spcBef>
              <a:buSzPct val="100000"/>
              <a:defRPr sz="12000"/>
            </a:lvl6pPr>
            <a:lvl7pPr lvl="6" algn="ctr">
              <a:spcBef>
                <a:spcPts val="0"/>
              </a:spcBef>
              <a:buSzPct val="100000"/>
              <a:defRPr sz="12000"/>
            </a:lvl7pPr>
            <a:lvl8pPr lvl="7" algn="ctr">
              <a:spcBef>
                <a:spcPts val="0"/>
              </a:spcBef>
              <a:buSzPct val="100000"/>
              <a:defRPr sz="12000"/>
            </a:lvl8pPr>
            <a:lvl9pPr lvl="8" algn="ctr">
              <a:spcBef>
                <a:spcPts val="0"/>
              </a:spcBef>
              <a:buSzPct val="100000"/>
              <a:defRPr sz="12000"/>
            </a:lvl9pPr>
          </a:lstStyle>
          <a:p/>
        </p:txBody>
      </p:sp>
      <p:sp>
        <p:nvSpPr>
          <p:cNvPr id="46" name="Shape 46"/>
          <p:cNvSpPr txBox="1"/>
          <p:nvPr>
            <p:ph idx="1" type="body"/>
          </p:nvPr>
        </p:nvSpPr>
        <p:spPr>
          <a:xfrm>
            <a:off x="311700" y="3152225"/>
            <a:ext cx="8520600" cy="1300800"/>
          </a:xfrm>
          <a:prstGeom prst="rect">
            <a:avLst/>
          </a:prstGeom>
        </p:spPr>
        <p:txBody>
          <a:bodyPr anchorCtr="0" anchor="t" bIns="91425" lIns="91425" rIns="91425" wrap="square" tIns="91425"/>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blank">
  <p:cSld name="Blank">
    <p:spTree>
      <p:nvGrpSpPr>
        <p:cNvPr id="48" name="Shape 48"/>
        <p:cNvGrpSpPr/>
        <p:nvPr/>
      </p:nvGrpSpPr>
      <p:grpSpPr>
        <a:xfrm>
          <a:off x="0" y="0"/>
          <a:ext cx="0" cy="0"/>
          <a:chOff x="0" y="0"/>
          <a:chExt cx="0" cy="0"/>
        </a:xfrm>
      </p:grpSpPr>
      <p:sp>
        <p:nvSpPr>
          <p:cNvPr id="49" name="Shape 4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secHead">
  <p:cSld name="Section header">
    <p:spTree>
      <p:nvGrpSpPr>
        <p:cNvPr id="13" name="Shape 13"/>
        <p:cNvGrpSpPr/>
        <p:nvPr/>
      </p:nvGrpSpPr>
      <p:grpSpPr>
        <a:xfrm>
          <a:off x="0" y="0"/>
          <a:ext cx="0" cy="0"/>
          <a:chOff x="0" y="0"/>
          <a:chExt cx="0" cy="0"/>
        </a:xfrm>
      </p:grpSpPr>
      <p:sp>
        <p:nvSpPr>
          <p:cNvPr id="14" name="Shape 14"/>
          <p:cNvSpPr txBox="1"/>
          <p:nvPr>
            <p:ph type="title"/>
          </p:nvPr>
        </p:nvSpPr>
        <p:spPr>
          <a:xfrm>
            <a:off x="311700" y="2150850"/>
            <a:ext cx="8520600" cy="841800"/>
          </a:xfrm>
          <a:prstGeom prst="rect">
            <a:avLst/>
          </a:prstGeom>
        </p:spPr>
        <p:txBody>
          <a:bodyPr anchorCtr="0" anchor="ctr" bIns="91425" lIns="91425" rIns="91425" wrap="square" tIns="91425"/>
          <a:lstStyle>
            <a:lvl1pPr lvl="0" algn="ctr">
              <a:spcBef>
                <a:spcPts val="0"/>
              </a:spcBef>
              <a:buSzPct val="100000"/>
              <a:defRPr sz="3600"/>
            </a:lvl1pPr>
            <a:lvl2pPr lvl="1" algn="ctr">
              <a:spcBef>
                <a:spcPts val="0"/>
              </a:spcBef>
              <a:buSzPct val="100000"/>
              <a:defRPr sz="3600"/>
            </a:lvl2pPr>
            <a:lvl3pPr lvl="2" algn="ctr">
              <a:spcBef>
                <a:spcPts val="0"/>
              </a:spcBef>
              <a:buSzPct val="100000"/>
              <a:defRPr sz="3600"/>
            </a:lvl3pPr>
            <a:lvl4pPr lvl="3" algn="ctr">
              <a:spcBef>
                <a:spcPts val="0"/>
              </a:spcBef>
              <a:buSzPct val="100000"/>
              <a:defRPr sz="3600"/>
            </a:lvl4pPr>
            <a:lvl5pPr lvl="4" algn="ctr">
              <a:spcBef>
                <a:spcPts val="0"/>
              </a:spcBef>
              <a:buSzPct val="100000"/>
              <a:defRPr sz="3600"/>
            </a:lvl5pPr>
            <a:lvl6pPr lvl="5" algn="ctr">
              <a:spcBef>
                <a:spcPts val="0"/>
              </a:spcBef>
              <a:buSzPct val="100000"/>
              <a:defRPr sz="3600"/>
            </a:lvl6pPr>
            <a:lvl7pPr lvl="6" algn="ctr">
              <a:spcBef>
                <a:spcPts val="0"/>
              </a:spcBef>
              <a:buSzPct val="100000"/>
              <a:defRPr sz="3600"/>
            </a:lvl7pPr>
            <a:lvl8pPr lvl="7" algn="ctr">
              <a:spcBef>
                <a:spcPts val="0"/>
              </a:spcBef>
              <a:buSzPct val="100000"/>
              <a:defRPr sz="3600"/>
            </a:lvl8pPr>
            <a:lvl9pPr lvl="8" algn="ctr">
              <a:spcBef>
                <a:spcPts val="0"/>
              </a:spcBef>
              <a:buSzPct val="100000"/>
              <a:defRPr sz="3600"/>
            </a:lvl9pPr>
          </a:lstStyle>
          <a:p/>
        </p:txBody>
      </p:sp>
      <p:sp>
        <p:nvSpPr>
          <p:cNvPr id="15" name="Shape 15"/>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x">
  <p:cSld name="Title and body">
    <p:spTree>
      <p:nvGrpSpPr>
        <p:cNvPr id="16" name="Shape 16"/>
        <p:cNvGrpSpPr/>
        <p:nvPr/>
      </p:nvGrpSpPr>
      <p:grpSpPr>
        <a:xfrm>
          <a:off x="0" y="0"/>
          <a:ext cx="0" cy="0"/>
          <a:chOff x="0" y="0"/>
          <a:chExt cx="0" cy="0"/>
        </a:xfrm>
      </p:grpSpPr>
      <p:sp>
        <p:nvSpPr>
          <p:cNvPr id="17" name="Shape 17"/>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8" name="Shape 18"/>
          <p:cNvSpPr txBox="1"/>
          <p:nvPr>
            <p:ph idx="1" type="body"/>
          </p:nvPr>
        </p:nvSpPr>
        <p:spPr>
          <a:xfrm>
            <a:off x="311700" y="1152475"/>
            <a:ext cx="8520600" cy="34164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woColTx">
  <p:cSld name="Title and two columns">
    <p:spTree>
      <p:nvGrpSpPr>
        <p:cNvPr id="20" name="Shape 20"/>
        <p:cNvGrpSpPr/>
        <p:nvPr/>
      </p:nvGrpSpPr>
      <p:grpSpPr>
        <a:xfrm>
          <a:off x="0" y="0"/>
          <a:ext cx="0" cy="0"/>
          <a:chOff x="0" y="0"/>
          <a:chExt cx="0" cy="0"/>
        </a:xfrm>
      </p:grpSpPr>
      <p:sp>
        <p:nvSpPr>
          <p:cNvPr id="21" name="Shape 21"/>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2" name="Shape 22"/>
          <p:cNvSpPr txBox="1"/>
          <p:nvPr>
            <p:ph idx="1" type="body"/>
          </p:nvPr>
        </p:nvSpPr>
        <p:spPr>
          <a:xfrm>
            <a:off x="3117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3" name="Shape 23"/>
          <p:cNvSpPr txBox="1"/>
          <p:nvPr>
            <p:ph idx="2" type="body"/>
          </p:nvPr>
        </p:nvSpPr>
        <p:spPr>
          <a:xfrm>
            <a:off x="4832400" y="1152475"/>
            <a:ext cx="3999900" cy="3416400"/>
          </a:xfrm>
          <a:prstGeom prst="rect">
            <a:avLst/>
          </a:prstGeom>
        </p:spPr>
        <p:txBody>
          <a:bodyPr anchorCtr="0" anchor="t" bIns="91425" lIns="91425" rIns="91425" wrap="square" tIns="91425"/>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type="titleOnly">
  <p:cSld name="Title only">
    <p:spTree>
      <p:nvGrpSpPr>
        <p:cNvPr id="25" name="Shape 25"/>
        <p:cNvGrpSpPr/>
        <p:nvPr/>
      </p:nvGrpSpPr>
      <p:grpSpPr>
        <a:xfrm>
          <a:off x="0" y="0"/>
          <a:ext cx="0" cy="0"/>
          <a:chOff x="0" y="0"/>
          <a:chExt cx="0" cy="0"/>
        </a:xfrm>
      </p:grpSpPr>
      <p:sp>
        <p:nvSpPr>
          <p:cNvPr id="26" name="Shape 26"/>
          <p:cNvSpPr txBox="1"/>
          <p:nvPr>
            <p:ph type="title"/>
          </p:nvPr>
        </p:nvSpPr>
        <p:spPr>
          <a:xfrm>
            <a:off x="311700" y="445025"/>
            <a:ext cx="8520600" cy="572700"/>
          </a:xfrm>
          <a:prstGeom prst="rect">
            <a:avLst/>
          </a:prstGeom>
        </p:spPr>
        <p:txBody>
          <a:bodyPr anchorCtr="0" anchor="t"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27" name="Shape 27"/>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One column text">
    <p:spTree>
      <p:nvGrpSpPr>
        <p:cNvPr id="28" name="Shape 28"/>
        <p:cNvGrpSpPr/>
        <p:nvPr/>
      </p:nvGrpSpPr>
      <p:grpSpPr>
        <a:xfrm>
          <a:off x="0" y="0"/>
          <a:ext cx="0" cy="0"/>
          <a:chOff x="0" y="0"/>
          <a:chExt cx="0" cy="0"/>
        </a:xfrm>
      </p:grpSpPr>
      <p:sp>
        <p:nvSpPr>
          <p:cNvPr id="29" name="Shape 29"/>
          <p:cNvSpPr txBox="1"/>
          <p:nvPr>
            <p:ph type="title"/>
          </p:nvPr>
        </p:nvSpPr>
        <p:spPr>
          <a:xfrm>
            <a:off x="311700" y="555600"/>
            <a:ext cx="2808000" cy="755700"/>
          </a:xfrm>
          <a:prstGeom prst="rect">
            <a:avLst/>
          </a:prstGeom>
        </p:spPr>
        <p:txBody>
          <a:bodyPr anchorCtr="0" anchor="b" bIns="91425" lIns="91425" rIns="91425" wrap="square" tIns="91425"/>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p:txBody>
      </p:sp>
      <p:sp>
        <p:nvSpPr>
          <p:cNvPr id="30" name="Shape 30"/>
          <p:cNvSpPr txBox="1"/>
          <p:nvPr>
            <p:ph idx="1" type="body"/>
          </p:nvPr>
        </p:nvSpPr>
        <p:spPr>
          <a:xfrm>
            <a:off x="311700" y="1389600"/>
            <a:ext cx="2808000" cy="3179400"/>
          </a:xfrm>
          <a:prstGeom prst="rect">
            <a:avLst/>
          </a:prstGeom>
        </p:spPr>
        <p:txBody>
          <a:bodyPr anchorCtr="0" anchor="t" bIns="91425" lIns="91425" rIns="91425" wrap="square" tIns="91425"/>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p:txBody>
      </p:sp>
      <p:sp>
        <p:nvSpPr>
          <p:cNvPr id="31" name="Shape 31"/>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Main point">
    <p:spTree>
      <p:nvGrpSpPr>
        <p:cNvPr id="32" name="Shape 32"/>
        <p:cNvGrpSpPr/>
        <p:nvPr/>
      </p:nvGrpSpPr>
      <p:grpSpPr>
        <a:xfrm>
          <a:off x="0" y="0"/>
          <a:ext cx="0" cy="0"/>
          <a:chOff x="0" y="0"/>
          <a:chExt cx="0" cy="0"/>
        </a:xfrm>
      </p:grpSpPr>
      <p:sp>
        <p:nvSpPr>
          <p:cNvPr id="33" name="Shape 33"/>
          <p:cNvSpPr txBox="1"/>
          <p:nvPr>
            <p:ph type="title"/>
          </p:nvPr>
        </p:nvSpPr>
        <p:spPr>
          <a:xfrm>
            <a:off x="490250" y="450150"/>
            <a:ext cx="6367800" cy="4090800"/>
          </a:xfrm>
          <a:prstGeom prst="rect">
            <a:avLst/>
          </a:prstGeom>
        </p:spPr>
        <p:txBody>
          <a:bodyPr anchorCtr="0" anchor="ctr" bIns="91425" lIns="91425" rIns="91425" wrap="square" tIns="91425"/>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p:txBody>
      </p:sp>
      <p:sp>
        <p:nvSpPr>
          <p:cNvPr id="34" name="Shape 34"/>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ection title and description">
    <p:spTree>
      <p:nvGrpSpPr>
        <p:cNvPr id="35" name="Shape 35"/>
        <p:cNvGrpSpPr/>
        <p:nvPr/>
      </p:nvGrpSpPr>
      <p:grpSpPr>
        <a:xfrm>
          <a:off x="0" y="0"/>
          <a:ext cx="0" cy="0"/>
          <a:chOff x="0" y="0"/>
          <a:chExt cx="0" cy="0"/>
        </a:xfrm>
      </p:grpSpPr>
      <p:sp>
        <p:nvSpPr>
          <p:cNvPr id="36" name="Shape 36"/>
          <p:cNvSpPr/>
          <p:nvPr/>
        </p:nvSpPr>
        <p:spPr>
          <a:xfrm>
            <a:off x="4572000" y="-125"/>
            <a:ext cx="4572000" cy="5143500"/>
          </a:xfrm>
          <a:prstGeom prst="rect">
            <a:avLst/>
          </a:prstGeom>
          <a:solidFill>
            <a:schemeClr val="lt2"/>
          </a:solidFill>
          <a:ln>
            <a:noFill/>
          </a:ln>
        </p:spPr>
        <p:txBody>
          <a:bodyPr anchorCtr="0" anchor="ctr" bIns="91425" lIns="91425" rIns="91425" wrap="square" tIns="91425">
            <a:noAutofit/>
          </a:bodyPr>
          <a:lstStyle/>
          <a:p>
            <a:pPr lvl="0">
              <a:spcBef>
                <a:spcPts val="0"/>
              </a:spcBef>
              <a:buNone/>
            </a:pPr>
            <a:r>
              <a:t/>
            </a:r>
            <a:endParaRPr/>
          </a:p>
        </p:txBody>
      </p:sp>
      <p:sp>
        <p:nvSpPr>
          <p:cNvPr id="37" name="Shape 37"/>
          <p:cNvSpPr txBox="1"/>
          <p:nvPr>
            <p:ph type="title"/>
          </p:nvPr>
        </p:nvSpPr>
        <p:spPr>
          <a:xfrm>
            <a:off x="265500" y="1233175"/>
            <a:ext cx="4045200" cy="1482300"/>
          </a:xfrm>
          <a:prstGeom prst="rect">
            <a:avLst/>
          </a:prstGeom>
        </p:spPr>
        <p:txBody>
          <a:bodyPr anchorCtr="0" anchor="b" bIns="91425" lIns="91425" rIns="91425" wrap="square" tIns="91425"/>
          <a:lstStyle>
            <a:lvl1pPr lvl="0" algn="ctr">
              <a:spcBef>
                <a:spcPts val="0"/>
              </a:spcBef>
              <a:buSzPct val="100000"/>
              <a:defRPr sz="4200"/>
            </a:lvl1pPr>
            <a:lvl2pPr lvl="1" algn="ctr">
              <a:spcBef>
                <a:spcPts val="0"/>
              </a:spcBef>
              <a:buSzPct val="100000"/>
              <a:defRPr sz="4200"/>
            </a:lvl2pPr>
            <a:lvl3pPr lvl="2" algn="ctr">
              <a:spcBef>
                <a:spcPts val="0"/>
              </a:spcBef>
              <a:buSzPct val="100000"/>
              <a:defRPr sz="4200"/>
            </a:lvl3pPr>
            <a:lvl4pPr lvl="3" algn="ctr">
              <a:spcBef>
                <a:spcPts val="0"/>
              </a:spcBef>
              <a:buSzPct val="100000"/>
              <a:defRPr sz="4200"/>
            </a:lvl4pPr>
            <a:lvl5pPr lvl="4" algn="ctr">
              <a:spcBef>
                <a:spcPts val="0"/>
              </a:spcBef>
              <a:buSzPct val="100000"/>
              <a:defRPr sz="4200"/>
            </a:lvl5pPr>
            <a:lvl6pPr lvl="5" algn="ctr">
              <a:spcBef>
                <a:spcPts val="0"/>
              </a:spcBef>
              <a:buSzPct val="100000"/>
              <a:defRPr sz="4200"/>
            </a:lvl6pPr>
            <a:lvl7pPr lvl="6" algn="ctr">
              <a:spcBef>
                <a:spcPts val="0"/>
              </a:spcBef>
              <a:buSzPct val="100000"/>
              <a:defRPr sz="4200"/>
            </a:lvl7pPr>
            <a:lvl8pPr lvl="7" algn="ctr">
              <a:spcBef>
                <a:spcPts val="0"/>
              </a:spcBef>
              <a:buSzPct val="100000"/>
              <a:defRPr sz="4200"/>
            </a:lvl8pPr>
            <a:lvl9pPr lvl="8" algn="ctr">
              <a:spcBef>
                <a:spcPts val="0"/>
              </a:spcBef>
              <a:buSzPct val="100000"/>
              <a:defRPr sz="4200"/>
            </a:lvl9pPr>
          </a:lstStyle>
          <a:p/>
        </p:txBody>
      </p:sp>
      <p:sp>
        <p:nvSpPr>
          <p:cNvPr id="38" name="Shape 38"/>
          <p:cNvSpPr txBox="1"/>
          <p:nvPr>
            <p:ph idx="1" type="subTitle"/>
          </p:nvPr>
        </p:nvSpPr>
        <p:spPr>
          <a:xfrm>
            <a:off x="265500" y="2803075"/>
            <a:ext cx="4045200" cy="1235100"/>
          </a:xfrm>
          <a:prstGeom prst="rect">
            <a:avLst/>
          </a:prstGeom>
        </p:spPr>
        <p:txBody>
          <a:bodyPr anchorCtr="0" anchor="t" bIns="91425" lIns="91425" rIns="91425" wrap="square" tIns="91425"/>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p:txBody>
      </p:sp>
      <p:sp>
        <p:nvSpPr>
          <p:cNvPr id="39" name="Shape 39"/>
          <p:cNvSpPr txBox="1"/>
          <p:nvPr>
            <p:ph idx="2" type="body"/>
          </p:nvPr>
        </p:nvSpPr>
        <p:spPr>
          <a:xfrm>
            <a:off x="4939500" y="724075"/>
            <a:ext cx="3837000" cy="3695100"/>
          </a:xfrm>
          <a:prstGeom prst="rect">
            <a:avLst/>
          </a:prstGeom>
        </p:spPr>
        <p:txBody>
          <a:bodyPr anchorCtr="0" anchor="ctr" bIns="91425" lIns="91425" rIns="91425" wrap="square"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Caption">
    <p:spTree>
      <p:nvGrpSpPr>
        <p:cNvPr id="41" name="Shape 41"/>
        <p:cNvGrpSpPr/>
        <p:nvPr/>
      </p:nvGrpSpPr>
      <p:grpSpPr>
        <a:xfrm>
          <a:off x="0" y="0"/>
          <a:ext cx="0" cy="0"/>
          <a:chOff x="0" y="0"/>
          <a:chExt cx="0" cy="0"/>
        </a:xfrm>
      </p:grpSpPr>
      <p:sp>
        <p:nvSpPr>
          <p:cNvPr id="42" name="Shape 42"/>
          <p:cNvSpPr txBox="1"/>
          <p:nvPr>
            <p:ph idx="1" type="body"/>
          </p:nvPr>
        </p:nvSpPr>
        <p:spPr>
          <a:xfrm>
            <a:off x="311700" y="4230575"/>
            <a:ext cx="5998800" cy="605100"/>
          </a:xfrm>
          <a:prstGeom prst="rect">
            <a:avLst/>
          </a:prstGeom>
        </p:spPr>
        <p:txBody>
          <a:bodyPr anchorCtr="0" anchor="ctr" bIns="91425" lIns="91425" rIns="91425" wrap="square" tIns="91425"/>
          <a:lstStyle>
            <a:lvl1pPr lvl="0">
              <a:lnSpc>
                <a:spcPct val="100000"/>
              </a:lnSpc>
              <a:spcBef>
                <a:spcPts val="0"/>
              </a:spcBef>
              <a:spcAft>
                <a:spcPts val="0"/>
              </a:spcAft>
              <a:buNone/>
              <a:defRPr/>
            </a:lvl1pPr>
          </a:lstStyle>
          <a:p/>
        </p:txBody>
      </p:sp>
      <p:sp>
        <p:nvSpPr>
          <p:cNvPr id="43" name="Shape 43"/>
          <p:cNvSpPr txBox="1"/>
          <p:nvPr>
            <p:ph idx="12" type="sldNum"/>
          </p:nvPr>
        </p:nvSpPr>
        <p:spPr>
          <a:xfrm>
            <a:off x="8472458" y="4663217"/>
            <a:ext cx="548700" cy="393600"/>
          </a:xfrm>
          <a:prstGeom prst="rect">
            <a:avLst/>
          </a:prstGeom>
        </p:spPr>
        <p:txBody>
          <a:bodyPr anchorCtr="0" anchor="ctr" bIns="91425" lIns="91425" rIns="91425" wrap="square" tIns="91425">
            <a:noAutofit/>
          </a:bodyPr>
          <a:lstStyle/>
          <a:p>
            <a:pPr lvl="0">
              <a:spcBef>
                <a:spcPts val="0"/>
              </a:spcBef>
              <a:buNone/>
            </a:pPr>
            <a:fld id="{00000000-1234-1234-1234-123412341234}" type="slidenum">
              <a:rPr lang="en"/>
              <a:t>‹#›</a:t>
            </a:fld>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445025"/>
            <a:ext cx="8520600" cy="572700"/>
          </a:xfrm>
          <a:prstGeom prst="rect">
            <a:avLst/>
          </a:prstGeom>
          <a:noFill/>
          <a:ln>
            <a:noFill/>
          </a:ln>
        </p:spPr>
        <p:txBody>
          <a:bodyPr anchorCtr="0" anchor="t" bIns="91425" lIns="91425" rIns="91425" wrap="square" tIns="91425"/>
          <a:lstStyle>
            <a:lvl1pPr lvl="0">
              <a:spcBef>
                <a:spcPts val="0"/>
              </a:spcBef>
              <a:buClr>
                <a:schemeClr val="dk1"/>
              </a:buClr>
              <a:buSzPct val="100000"/>
              <a:buNone/>
              <a:defRPr sz="2800">
                <a:solidFill>
                  <a:schemeClr val="dk1"/>
                </a:solidFill>
              </a:defRPr>
            </a:lvl1pPr>
            <a:lvl2pPr lvl="1">
              <a:spcBef>
                <a:spcPts val="0"/>
              </a:spcBef>
              <a:buClr>
                <a:schemeClr val="dk1"/>
              </a:buClr>
              <a:buSzPct val="100000"/>
              <a:buNone/>
              <a:defRPr sz="2800">
                <a:solidFill>
                  <a:schemeClr val="dk1"/>
                </a:solidFill>
              </a:defRPr>
            </a:lvl2pPr>
            <a:lvl3pPr lvl="2">
              <a:spcBef>
                <a:spcPts val="0"/>
              </a:spcBef>
              <a:buClr>
                <a:schemeClr val="dk1"/>
              </a:buClr>
              <a:buSzPct val="100000"/>
              <a:buNone/>
              <a:defRPr sz="2800">
                <a:solidFill>
                  <a:schemeClr val="dk1"/>
                </a:solidFill>
              </a:defRPr>
            </a:lvl3pPr>
            <a:lvl4pPr lvl="3">
              <a:spcBef>
                <a:spcPts val="0"/>
              </a:spcBef>
              <a:buClr>
                <a:schemeClr val="dk1"/>
              </a:buClr>
              <a:buSzPct val="100000"/>
              <a:buNone/>
              <a:defRPr sz="2800">
                <a:solidFill>
                  <a:schemeClr val="dk1"/>
                </a:solidFill>
              </a:defRPr>
            </a:lvl4pPr>
            <a:lvl5pPr lvl="4">
              <a:spcBef>
                <a:spcPts val="0"/>
              </a:spcBef>
              <a:buClr>
                <a:schemeClr val="dk1"/>
              </a:buClr>
              <a:buSzPct val="100000"/>
              <a:buNone/>
              <a:defRPr sz="2800">
                <a:solidFill>
                  <a:schemeClr val="dk1"/>
                </a:solidFill>
              </a:defRPr>
            </a:lvl5pPr>
            <a:lvl6pPr lvl="5">
              <a:spcBef>
                <a:spcPts val="0"/>
              </a:spcBef>
              <a:buClr>
                <a:schemeClr val="dk1"/>
              </a:buClr>
              <a:buSzPct val="100000"/>
              <a:buNone/>
              <a:defRPr sz="2800">
                <a:solidFill>
                  <a:schemeClr val="dk1"/>
                </a:solidFill>
              </a:defRPr>
            </a:lvl6pPr>
            <a:lvl7pPr lvl="6">
              <a:spcBef>
                <a:spcPts val="0"/>
              </a:spcBef>
              <a:buClr>
                <a:schemeClr val="dk1"/>
              </a:buClr>
              <a:buSzPct val="100000"/>
              <a:buNone/>
              <a:defRPr sz="2800">
                <a:solidFill>
                  <a:schemeClr val="dk1"/>
                </a:solidFill>
              </a:defRPr>
            </a:lvl7pPr>
            <a:lvl8pPr lvl="7">
              <a:spcBef>
                <a:spcPts val="0"/>
              </a:spcBef>
              <a:buClr>
                <a:schemeClr val="dk1"/>
              </a:buClr>
              <a:buSzPct val="100000"/>
              <a:buNone/>
              <a:defRPr sz="2800">
                <a:solidFill>
                  <a:schemeClr val="dk1"/>
                </a:solidFill>
              </a:defRPr>
            </a:lvl8pPr>
            <a:lvl9pPr lvl="8">
              <a:spcBef>
                <a:spcPts val="0"/>
              </a:spcBef>
              <a:buClr>
                <a:schemeClr val="dk1"/>
              </a:buClr>
              <a:buSzPct val="100000"/>
              <a:buNone/>
              <a:defRPr sz="2800">
                <a:solidFill>
                  <a:schemeClr val="dk1"/>
                </a:solidFill>
              </a:defRPr>
            </a:lvl9pPr>
          </a:lstStyle>
          <a:p/>
        </p:txBody>
      </p:sp>
      <p:sp>
        <p:nvSpPr>
          <p:cNvPr id="7" name="Shape 7"/>
          <p:cNvSpPr txBox="1"/>
          <p:nvPr>
            <p:ph idx="1" type="body"/>
          </p:nvPr>
        </p:nvSpPr>
        <p:spPr>
          <a:xfrm>
            <a:off x="311700" y="1152475"/>
            <a:ext cx="8520600" cy="3416400"/>
          </a:xfrm>
          <a:prstGeom prst="rect">
            <a:avLst/>
          </a:prstGeom>
          <a:noFill/>
          <a:ln>
            <a:noFill/>
          </a:ln>
        </p:spPr>
        <p:txBody>
          <a:bodyPr anchorCtr="0" anchor="t" bIns="91425" lIns="91425" rIns="91425" wrap="square" tIns="91425"/>
          <a:lstStyle>
            <a:lvl1pPr lvl="0">
              <a:lnSpc>
                <a:spcPct val="115000"/>
              </a:lnSpc>
              <a:spcBef>
                <a:spcPts val="0"/>
              </a:spcBef>
              <a:spcAft>
                <a:spcPts val="1600"/>
              </a:spcAft>
              <a:buClr>
                <a:schemeClr val="dk2"/>
              </a:buClr>
              <a:buSzPct val="100000"/>
              <a:buChar char="●"/>
              <a:defRPr sz="1800">
                <a:solidFill>
                  <a:schemeClr val="dk2"/>
                </a:solidFill>
              </a:defRPr>
            </a:lvl1pPr>
            <a:lvl2pPr lvl="1">
              <a:lnSpc>
                <a:spcPct val="115000"/>
              </a:lnSpc>
              <a:spcBef>
                <a:spcPts val="0"/>
              </a:spcBef>
              <a:spcAft>
                <a:spcPts val="1600"/>
              </a:spcAft>
              <a:buClr>
                <a:schemeClr val="dk2"/>
              </a:buClr>
              <a:buChar char="○"/>
              <a:defRPr>
                <a:solidFill>
                  <a:schemeClr val="dk2"/>
                </a:solidFill>
              </a:defRPr>
            </a:lvl2pPr>
            <a:lvl3pPr lvl="2">
              <a:lnSpc>
                <a:spcPct val="115000"/>
              </a:lnSpc>
              <a:spcBef>
                <a:spcPts val="0"/>
              </a:spcBef>
              <a:spcAft>
                <a:spcPts val="1600"/>
              </a:spcAft>
              <a:buClr>
                <a:schemeClr val="dk2"/>
              </a:buClr>
              <a:buChar char="■"/>
              <a:defRPr>
                <a:solidFill>
                  <a:schemeClr val="dk2"/>
                </a:solidFill>
              </a:defRPr>
            </a:lvl3pPr>
            <a:lvl4pPr lvl="3">
              <a:lnSpc>
                <a:spcPct val="115000"/>
              </a:lnSpc>
              <a:spcBef>
                <a:spcPts val="0"/>
              </a:spcBef>
              <a:spcAft>
                <a:spcPts val="1600"/>
              </a:spcAft>
              <a:buClr>
                <a:schemeClr val="dk2"/>
              </a:buClr>
              <a:buChar char="●"/>
              <a:defRPr>
                <a:solidFill>
                  <a:schemeClr val="dk2"/>
                </a:solidFill>
              </a:defRPr>
            </a:lvl4pPr>
            <a:lvl5pPr lvl="4">
              <a:lnSpc>
                <a:spcPct val="115000"/>
              </a:lnSpc>
              <a:spcBef>
                <a:spcPts val="0"/>
              </a:spcBef>
              <a:spcAft>
                <a:spcPts val="1600"/>
              </a:spcAft>
              <a:buClr>
                <a:schemeClr val="dk2"/>
              </a:buClr>
              <a:buChar char="○"/>
              <a:defRPr>
                <a:solidFill>
                  <a:schemeClr val="dk2"/>
                </a:solidFill>
              </a:defRPr>
            </a:lvl5pPr>
            <a:lvl6pPr lvl="5">
              <a:lnSpc>
                <a:spcPct val="115000"/>
              </a:lnSpc>
              <a:spcBef>
                <a:spcPts val="0"/>
              </a:spcBef>
              <a:spcAft>
                <a:spcPts val="1600"/>
              </a:spcAft>
              <a:buClr>
                <a:schemeClr val="dk2"/>
              </a:buClr>
              <a:buChar char="■"/>
              <a:defRPr>
                <a:solidFill>
                  <a:schemeClr val="dk2"/>
                </a:solidFill>
              </a:defRPr>
            </a:lvl6pPr>
            <a:lvl7pPr lvl="6">
              <a:lnSpc>
                <a:spcPct val="115000"/>
              </a:lnSpc>
              <a:spcBef>
                <a:spcPts val="0"/>
              </a:spcBef>
              <a:spcAft>
                <a:spcPts val="1600"/>
              </a:spcAft>
              <a:buClr>
                <a:schemeClr val="dk2"/>
              </a:buClr>
              <a:buChar char="●"/>
              <a:defRPr>
                <a:solidFill>
                  <a:schemeClr val="dk2"/>
                </a:solidFill>
              </a:defRPr>
            </a:lvl7pPr>
            <a:lvl8pPr lvl="7">
              <a:lnSpc>
                <a:spcPct val="115000"/>
              </a:lnSpc>
              <a:spcBef>
                <a:spcPts val="0"/>
              </a:spcBef>
              <a:spcAft>
                <a:spcPts val="1600"/>
              </a:spcAft>
              <a:buClr>
                <a:schemeClr val="dk2"/>
              </a:buClr>
              <a:buChar char="○"/>
              <a:defRPr>
                <a:solidFill>
                  <a:schemeClr val="dk2"/>
                </a:solidFill>
              </a:defRPr>
            </a:lvl8pPr>
            <a:lvl9pPr lvl="8">
              <a:lnSpc>
                <a:spcPct val="115000"/>
              </a:lnSpc>
              <a:spcBef>
                <a:spcPts val="0"/>
              </a:spcBef>
              <a:spcAft>
                <a:spcPts val="1600"/>
              </a:spcAft>
              <a:buClr>
                <a:schemeClr val="dk2"/>
              </a:buClr>
              <a:buChar char="■"/>
              <a:defRPr>
                <a:solidFill>
                  <a:schemeClr val="dk2"/>
                </a:solidFill>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rIns="91425" wrap="square" tIns="91425">
            <a:noAutofit/>
          </a:bodyPr>
          <a:lstStyle/>
          <a:p>
            <a:pPr lvl="0" algn="r">
              <a:spcBef>
                <a:spcPts val="0"/>
              </a:spcBef>
              <a:buNone/>
            </a:pPr>
            <a:fld id="{00000000-1234-1234-1234-123412341234}" type="slidenum">
              <a:rPr lang="en" sz="1000">
                <a:solidFill>
                  <a:schemeClr val="dk2"/>
                </a:solidFill>
              </a:rP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knowledge.exlibrisgroup.com/Alma/Product_Documentation/Alma_Online_Help_(English)/Fulfillment/070Advanced_Tools/010Viewing_Fulfillment_Configuration_Information"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Shape 54"/>
          <p:cNvSpPr txBox="1"/>
          <p:nvPr>
            <p:ph type="ctrTitle"/>
          </p:nvPr>
        </p:nvSpPr>
        <p:spPr>
          <a:xfrm>
            <a:off x="311708" y="744575"/>
            <a:ext cx="8520600" cy="2052600"/>
          </a:xfrm>
          <a:prstGeom prst="rect">
            <a:avLst/>
          </a:prstGeom>
        </p:spPr>
        <p:txBody>
          <a:bodyPr anchorCtr="0" anchor="b" bIns="91425" lIns="91425" rIns="91425" wrap="square" tIns="91425">
            <a:noAutofit/>
          </a:bodyPr>
          <a:lstStyle/>
          <a:p>
            <a:pPr lvl="0">
              <a:spcBef>
                <a:spcPts val="0"/>
              </a:spcBef>
              <a:buNone/>
            </a:pPr>
            <a:r>
              <a:rPr lang="en"/>
              <a:t>Fulfillment</a:t>
            </a:r>
          </a:p>
          <a:p>
            <a:pPr lvl="0">
              <a:spcBef>
                <a:spcPts val="0"/>
              </a:spcBef>
              <a:buNone/>
            </a:pPr>
            <a:r>
              <a:rPr lang="en"/>
              <a:t>Troubleshooting 101</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6" name="Shape 106"/>
        <p:cNvGrpSpPr/>
        <p:nvPr/>
      </p:nvGrpSpPr>
      <p:grpSpPr>
        <a:xfrm>
          <a:off x="0" y="0"/>
          <a:ext cx="0" cy="0"/>
          <a:chOff x="0" y="0"/>
          <a:chExt cx="0" cy="0"/>
        </a:xfrm>
      </p:grpSpPr>
      <p:sp>
        <p:nvSpPr>
          <p:cNvPr id="107" name="Shape 107"/>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Clr>
                <a:schemeClr val="dk1"/>
              </a:buClr>
              <a:buSzPct val="39285"/>
              <a:buFont typeface="Arial"/>
              <a:buNone/>
            </a:pPr>
            <a:r>
              <a:rPr lang="en"/>
              <a:t>Patron is unable to place a request</a:t>
            </a:r>
          </a:p>
          <a:p>
            <a:pPr lvl="0">
              <a:spcBef>
                <a:spcPts val="0"/>
              </a:spcBef>
              <a:buNone/>
            </a:pPr>
            <a:r>
              <a:t/>
            </a:r>
            <a:endParaRPr/>
          </a:p>
        </p:txBody>
      </p:sp>
      <p:sp>
        <p:nvSpPr>
          <p:cNvPr id="108" name="Shape 108"/>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Clr>
                <a:schemeClr val="dk1"/>
              </a:buClr>
              <a:buSzPct val="68750"/>
              <a:buFont typeface="Arial"/>
              <a:buNone/>
            </a:pPr>
            <a:r>
              <a:rPr lang="en" sz="1600"/>
              <a:t>Once you have done even more digging:</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Item barcode and user ID</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The item has the status on Shelf/Loan/etc.</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If the inability is only in Primo or in Alma and Primo</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Use the fulfillment utility to report which request rule is being used: provide the name of the TOU used</a:t>
            </a:r>
          </a:p>
          <a:p>
            <a:pPr indent="-330200" lvl="1" marL="9144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Is the TOU set to Requestable?</a:t>
            </a:r>
          </a:p>
          <a:p>
            <a:pPr indent="-330200" lvl="1" marL="9144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What is the on shelf fulfillment policy?</a:t>
            </a:r>
          </a:p>
          <a:p>
            <a:pPr indent="-330200" lvl="1" marL="9144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What is the pickup location setting?</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Try changing the pickup location setting: does that make the item requestable?</a:t>
            </a:r>
          </a:p>
          <a:p>
            <a:pPr indent="-330200" lvl="0" marL="457200" rtl="0">
              <a:spcBef>
                <a:spcPts val="0"/>
              </a:spcBef>
              <a:spcAft>
                <a:spcPts val="0"/>
              </a:spcAft>
              <a:buClr>
                <a:schemeClr val="dk1"/>
              </a:buClr>
              <a:buSzPct val="100000"/>
              <a:buFont typeface="Calibri"/>
            </a:pPr>
            <a:r>
              <a:rPr lang="en" sz="1600">
                <a:solidFill>
                  <a:schemeClr val="dk1"/>
                </a:solidFill>
                <a:latin typeface="Calibri"/>
                <a:ea typeface="Calibri"/>
                <a:cs typeface="Calibri"/>
                <a:sym typeface="Calibri"/>
              </a:rPr>
              <a:t>Try changing the on shelf request policy: does that make the item requestable?</a:t>
            </a:r>
          </a:p>
          <a:p>
            <a:pPr lvl="0" rtl="0">
              <a:spcBef>
                <a:spcPts val="0"/>
              </a:spcBef>
              <a:spcAft>
                <a:spcPts val="0"/>
              </a:spcAft>
              <a:buNone/>
            </a:pPr>
            <a:r>
              <a:t/>
            </a:r>
            <a:endParaRPr sz="1600">
              <a:solidFill>
                <a:schemeClr val="dk1"/>
              </a:solidFill>
              <a:latin typeface="Calibri"/>
              <a:ea typeface="Calibri"/>
              <a:cs typeface="Calibri"/>
              <a:sym typeface="Calibr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2" name="Shape 112"/>
        <p:cNvGrpSpPr/>
        <p:nvPr/>
      </p:nvGrpSpPr>
      <p:grpSpPr>
        <a:xfrm>
          <a:off x="0" y="0"/>
          <a:ext cx="0" cy="0"/>
          <a:chOff x="0" y="0"/>
          <a:chExt cx="0" cy="0"/>
        </a:xfrm>
      </p:grpSpPr>
      <p:sp>
        <p:nvSpPr>
          <p:cNvPr id="113" name="Shape 113"/>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Patron is unable to place a request</a:t>
            </a:r>
          </a:p>
        </p:txBody>
      </p:sp>
      <p:sp>
        <p:nvSpPr>
          <p:cNvPr id="114" name="Shape 114"/>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a:spcBef>
                <a:spcPts val="0"/>
              </a:spcBef>
              <a:buNone/>
            </a:pPr>
            <a:r>
              <a:rPr lang="en"/>
              <a:t>If the item is still not requestable and everything so far looks like it should be, there are some other settings that are worth checking out:</a:t>
            </a:r>
          </a:p>
          <a:p>
            <a:pPr indent="-342900" lvl="0" marL="457200" rtl="0">
              <a:spcBef>
                <a:spcPts val="0"/>
              </a:spcBef>
              <a:spcAft>
                <a:spcPts val="0"/>
              </a:spcAft>
              <a:buSzPct val="100000"/>
            </a:pPr>
            <a:r>
              <a:rPr lang="en"/>
              <a:t>Patron Limits table</a:t>
            </a:r>
          </a:p>
          <a:p>
            <a:pPr indent="-342900" lvl="0" marL="457200" rtl="0">
              <a:spcBef>
                <a:spcPts val="0"/>
              </a:spcBef>
              <a:spcAft>
                <a:spcPts val="0"/>
              </a:spcAft>
              <a:buSzPct val="100000"/>
            </a:pPr>
            <a:r>
              <a:rPr lang="en"/>
              <a:t>Does your circulation desk have ‘hold shelf’ checked?</a:t>
            </a:r>
          </a:p>
          <a:p>
            <a:pPr indent="-342900" lvl="0" marL="457200">
              <a:spcBef>
                <a:spcPts val="0"/>
              </a:spcBef>
              <a:buSzPct val="100000"/>
            </a:pPr>
            <a:r>
              <a:rPr lang="en"/>
              <a:t>If the pickup location is limited, do you have items that can be picked up at this location?  Broadening the pickup settings should help you determine if this is the cause. </a:t>
            </a: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8" name="Shape 118"/>
        <p:cNvGrpSpPr/>
        <p:nvPr/>
      </p:nvGrpSpPr>
      <p:grpSpPr>
        <a:xfrm>
          <a:off x="0" y="0"/>
          <a:ext cx="0" cy="0"/>
          <a:chOff x="0" y="0"/>
          <a:chExt cx="0" cy="0"/>
        </a:xfrm>
      </p:grpSpPr>
      <p:sp>
        <p:nvSpPr>
          <p:cNvPr id="119" name="Shape 11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Item due at an unexpected day</a:t>
            </a:r>
          </a:p>
        </p:txBody>
      </p:sp>
      <p:sp>
        <p:nvSpPr>
          <p:cNvPr id="120" name="Shape 12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55600" lvl="0" marL="457200" rtl="0">
              <a:spcBef>
                <a:spcPts val="0"/>
              </a:spcBef>
              <a:spcAft>
                <a:spcPts val="0"/>
              </a:spcAft>
              <a:buSzPct val="100000"/>
            </a:pPr>
            <a:r>
              <a:rPr lang="en" sz="2000"/>
              <a:t>Does the item have an unexpected item policy or location?</a:t>
            </a:r>
          </a:p>
          <a:p>
            <a:pPr indent="-355600" lvl="0" marL="457200" rtl="0">
              <a:spcBef>
                <a:spcPts val="0"/>
              </a:spcBef>
              <a:spcAft>
                <a:spcPts val="0"/>
              </a:spcAft>
              <a:buSzPct val="100000"/>
            </a:pPr>
            <a:r>
              <a:rPr lang="en" sz="2000"/>
              <a:t>Does the user have an unexpected user group? </a:t>
            </a:r>
          </a:p>
          <a:p>
            <a:pPr indent="-355600" lvl="0" marL="457200" rtl="0">
              <a:spcBef>
                <a:spcPts val="0"/>
              </a:spcBef>
              <a:spcAft>
                <a:spcPts val="0"/>
              </a:spcAft>
              <a:buSzPct val="100000"/>
            </a:pPr>
            <a:r>
              <a:rPr lang="en" sz="2000"/>
              <a:t>Is the due date using a fixed term due date?</a:t>
            </a:r>
          </a:p>
          <a:p>
            <a:pPr indent="-355600" lvl="0" marL="457200" rtl="0">
              <a:spcBef>
                <a:spcPts val="0"/>
              </a:spcBef>
              <a:buSzPct val="100000"/>
            </a:pPr>
            <a:r>
              <a:rPr lang="en" sz="2000"/>
              <a:t>Are your open hours impacting the due date for the item?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8" name="Shape 58"/>
        <p:cNvGrpSpPr/>
        <p:nvPr/>
      </p:nvGrpSpPr>
      <p:grpSpPr>
        <a:xfrm>
          <a:off x="0" y="0"/>
          <a:ext cx="0" cy="0"/>
          <a:chOff x="0" y="0"/>
          <a:chExt cx="0" cy="0"/>
        </a:xfrm>
      </p:grpSpPr>
      <p:sp>
        <p:nvSpPr>
          <p:cNvPr id="59" name="Shape 5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I can’t check out this thing to this person</a:t>
            </a:r>
          </a:p>
        </p:txBody>
      </p:sp>
      <p:sp>
        <p:nvSpPr>
          <p:cNvPr id="60" name="Shape 6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spcBef>
                <a:spcPts val="0"/>
              </a:spcBef>
              <a:spcAft>
                <a:spcPts val="0"/>
              </a:spcAft>
              <a:buNone/>
            </a:pPr>
            <a:r>
              <a:rPr b="1" lang="en">
                <a:solidFill>
                  <a:schemeClr val="dk1"/>
                </a:solidFill>
                <a:latin typeface="Calibri"/>
                <a:ea typeface="Calibri"/>
                <a:cs typeface="Calibri"/>
                <a:sym typeface="Calibri"/>
              </a:rPr>
              <a:t>The patron needs to have a current account that’s not blocked or expired</a:t>
            </a:r>
          </a:p>
          <a:p>
            <a:pPr lvl="0" rtl="0">
              <a:spcBef>
                <a:spcPts val="0"/>
              </a:spcBef>
              <a:spcAft>
                <a:spcPts val="0"/>
              </a:spcAft>
              <a:buNone/>
            </a:pPr>
            <a:r>
              <a:t/>
            </a:r>
            <a:endParaRPr sz="1400">
              <a:solidFill>
                <a:schemeClr val="dk1"/>
              </a:solidFill>
              <a:latin typeface="Calibri"/>
              <a:ea typeface="Calibri"/>
              <a:cs typeface="Calibri"/>
              <a:sym typeface="Calibri"/>
            </a:endParaRPr>
          </a:p>
        </p:txBody>
      </p:sp>
      <p:pic>
        <p:nvPicPr>
          <p:cNvPr id="61" name="Shape 61"/>
          <p:cNvPicPr preferRelativeResize="0"/>
          <p:nvPr/>
        </p:nvPicPr>
        <p:blipFill>
          <a:blip r:embed="rId3">
            <a:alphaModFix/>
          </a:blip>
          <a:stretch>
            <a:fillRect/>
          </a:stretch>
        </p:blipFill>
        <p:spPr>
          <a:xfrm>
            <a:off x="458200" y="2000000"/>
            <a:ext cx="8227601" cy="1990975"/>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5" name="Shape 65"/>
        <p:cNvGrpSpPr/>
        <p:nvPr/>
      </p:nvGrpSpPr>
      <p:grpSpPr>
        <a:xfrm>
          <a:off x="0" y="0"/>
          <a:ext cx="0" cy="0"/>
          <a:chOff x="0" y="0"/>
          <a:chExt cx="0" cy="0"/>
        </a:xfrm>
      </p:grpSpPr>
      <p:sp>
        <p:nvSpPr>
          <p:cNvPr id="66" name="Shape 66"/>
          <p:cNvSpPr txBox="1"/>
          <p:nvPr>
            <p:ph idx="1" type="body"/>
          </p:nvPr>
        </p:nvSpPr>
        <p:spPr>
          <a:xfrm>
            <a:off x="311700" y="438575"/>
            <a:ext cx="8520600" cy="4130400"/>
          </a:xfrm>
          <a:prstGeom prst="rect">
            <a:avLst/>
          </a:prstGeom>
        </p:spPr>
        <p:txBody>
          <a:bodyPr anchorCtr="0" anchor="t" bIns="91425" lIns="91425" rIns="91425" wrap="square" tIns="91425">
            <a:noAutofit/>
          </a:bodyPr>
          <a:lstStyle/>
          <a:p>
            <a:pPr lvl="0" rtl="0">
              <a:spcBef>
                <a:spcPts val="0"/>
              </a:spcBef>
              <a:spcAft>
                <a:spcPts val="0"/>
              </a:spcAft>
              <a:buNone/>
            </a:pPr>
            <a:r>
              <a:rPr b="1" lang="en">
                <a:solidFill>
                  <a:schemeClr val="dk1"/>
                </a:solidFill>
                <a:latin typeface="Calibri"/>
                <a:ea typeface="Calibri"/>
                <a:cs typeface="Calibri"/>
                <a:sym typeface="Calibri"/>
              </a:rPr>
              <a:t>The patron account needs to needs to be able to check stuff out</a:t>
            </a:r>
          </a:p>
          <a:p>
            <a:pPr lvl="0" rtl="0">
              <a:spcBef>
                <a:spcPts val="0"/>
              </a:spcBef>
              <a:spcAft>
                <a:spcPts val="0"/>
              </a:spcAft>
              <a:buNone/>
            </a:pPr>
            <a:r>
              <a:t/>
            </a:r>
            <a:endParaRPr b="1">
              <a:solidFill>
                <a:schemeClr val="dk1"/>
              </a:solidFill>
              <a:latin typeface="Calibri"/>
              <a:ea typeface="Calibri"/>
              <a:cs typeface="Calibri"/>
              <a:sym typeface="Calibri"/>
            </a:endParaRPr>
          </a:p>
        </p:txBody>
      </p:sp>
      <p:pic>
        <p:nvPicPr>
          <p:cNvPr id="67" name="Shape 67"/>
          <p:cNvPicPr preferRelativeResize="0"/>
          <p:nvPr/>
        </p:nvPicPr>
        <p:blipFill>
          <a:blip r:embed="rId3">
            <a:alphaModFix/>
          </a:blip>
          <a:stretch>
            <a:fillRect/>
          </a:stretch>
        </p:blipFill>
        <p:spPr>
          <a:xfrm>
            <a:off x="596738" y="1316738"/>
            <a:ext cx="7950524" cy="25100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1" name="Shape 71"/>
        <p:cNvGrpSpPr/>
        <p:nvPr/>
      </p:nvGrpSpPr>
      <p:grpSpPr>
        <a:xfrm>
          <a:off x="0" y="0"/>
          <a:ext cx="0" cy="0"/>
          <a:chOff x="0" y="0"/>
          <a:chExt cx="0" cy="0"/>
        </a:xfrm>
      </p:grpSpPr>
      <p:sp>
        <p:nvSpPr>
          <p:cNvPr id="72" name="Shape 72"/>
          <p:cNvSpPr txBox="1"/>
          <p:nvPr>
            <p:ph idx="1" type="body"/>
          </p:nvPr>
        </p:nvSpPr>
        <p:spPr>
          <a:xfrm>
            <a:off x="311700" y="480775"/>
            <a:ext cx="8520600" cy="4088100"/>
          </a:xfrm>
          <a:prstGeom prst="rect">
            <a:avLst/>
          </a:prstGeom>
        </p:spPr>
        <p:txBody>
          <a:bodyPr anchorCtr="0" anchor="t" bIns="91425" lIns="91425" rIns="91425" wrap="square" tIns="91425">
            <a:noAutofit/>
          </a:bodyPr>
          <a:lstStyle/>
          <a:p>
            <a:pPr lvl="0" rtl="0">
              <a:spcBef>
                <a:spcPts val="0"/>
              </a:spcBef>
              <a:spcAft>
                <a:spcPts val="0"/>
              </a:spcAft>
              <a:buNone/>
            </a:pPr>
            <a:r>
              <a:rPr b="1" lang="en">
                <a:solidFill>
                  <a:schemeClr val="dk1"/>
                </a:solidFill>
                <a:latin typeface="Calibri"/>
                <a:ea typeface="Calibri"/>
                <a:cs typeface="Calibri"/>
                <a:sym typeface="Calibri"/>
              </a:rPr>
              <a:t>You need to be in the right place to check out the item</a:t>
            </a:r>
          </a:p>
          <a:p>
            <a:pPr lvl="0" rtl="0">
              <a:spcBef>
                <a:spcPts val="0"/>
              </a:spcBef>
              <a:spcAft>
                <a:spcPts val="0"/>
              </a:spcAft>
              <a:buNone/>
            </a:pPr>
            <a:r>
              <a:t/>
            </a:r>
            <a:endParaRPr b="1">
              <a:solidFill>
                <a:schemeClr val="dk1"/>
              </a:solidFill>
              <a:latin typeface="Calibri"/>
              <a:ea typeface="Calibri"/>
              <a:cs typeface="Calibri"/>
              <a:sym typeface="Calibri"/>
            </a:endParaRPr>
          </a:p>
          <a:p>
            <a:pPr lvl="0" rtl="0">
              <a:spcBef>
                <a:spcPts val="0"/>
              </a:spcBef>
              <a:spcAft>
                <a:spcPts val="0"/>
              </a:spcAft>
              <a:buNone/>
            </a:pPr>
            <a:r>
              <a:t/>
            </a:r>
            <a:endParaRPr b="1">
              <a:solidFill>
                <a:schemeClr val="dk1"/>
              </a:solidFill>
              <a:latin typeface="Calibri"/>
              <a:ea typeface="Calibri"/>
              <a:cs typeface="Calibri"/>
              <a:sym typeface="Calibri"/>
            </a:endParaRPr>
          </a:p>
        </p:txBody>
      </p:sp>
      <p:pic>
        <p:nvPicPr>
          <p:cNvPr id="73" name="Shape 73"/>
          <p:cNvPicPr preferRelativeResize="0"/>
          <p:nvPr/>
        </p:nvPicPr>
        <p:blipFill>
          <a:blip r:embed="rId3">
            <a:alphaModFix/>
          </a:blip>
          <a:stretch>
            <a:fillRect/>
          </a:stretch>
        </p:blipFill>
        <p:spPr>
          <a:xfrm>
            <a:off x="530900" y="1520350"/>
            <a:ext cx="8082199" cy="24350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7" name="Shape 77"/>
        <p:cNvGrpSpPr/>
        <p:nvPr/>
      </p:nvGrpSpPr>
      <p:grpSpPr>
        <a:xfrm>
          <a:off x="0" y="0"/>
          <a:ext cx="0" cy="0"/>
          <a:chOff x="0" y="0"/>
          <a:chExt cx="0" cy="0"/>
        </a:xfrm>
      </p:grpSpPr>
      <p:sp>
        <p:nvSpPr>
          <p:cNvPr id="78" name="Shape 78"/>
          <p:cNvSpPr txBox="1"/>
          <p:nvPr>
            <p:ph idx="1" type="body"/>
          </p:nvPr>
        </p:nvSpPr>
        <p:spPr>
          <a:xfrm>
            <a:off x="311700" y="412375"/>
            <a:ext cx="8520600" cy="4156500"/>
          </a:xfrm>
          <a:prstGeom prst="rect">
            <a:avLst/>
          </a:prstGeom>
        </p:spPr>
        <p:txBody>
          <a:bodyPr anchorCtr="0" anchor="t" bIns="91425" lIns="91425" rIns="91425" wrap="square" tIns="91425">
            <a:noAutofit/>
          </a:bodyPr>
          <a:lstStyle/>
          <a:p>
            <a:pPr lvl="0">
              <a:spcBef>
                <a:spcPts val="0"/>
              </a:spcBef>
              <a:buNone/>
            </a:pPr>
            <a:r>
              <a:rPr lang="en"/>
              <a:t>The fun comes when the problem is buried in the TOU somewhere</a:t>
            </a:r>
          </a:p>
        </p:txBody>
      </p:sp>
      <p:pic>
        <p:nvPicPr>
          <p:cNvPr id="79" name="Shape 79"/>
          <p:cNvPicPr preferRelativeResize="0"/>
          <p:nvPr/>
        </p:nvPicPr>
        <p:blipFill>
          <a:blip r:embed="rId3">
            <a:alphaModFix/>
          </a:blip>
          <a:stretch>
            <a:fillRect/>
          </a:stretch>
        </p:blipFill>
        <p:spPr>
          <a:xfrm>
            <a:off x="211850" y="1484438"/>
            <a:ext cx="8720300" cy="20123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Shape 84"/>
          <p:cNvSpPr txBox="1"/>
          <p:nvPr>
            <p:ph idx="1" type="body"/>
          </p:nvPr>
        </p:nvSpPr>
        <p:spPr>
          <a:xfrm>
            <a:off x="311700" y="261900"/>
            <a:ext cx="8520600" cy="4307100"/>
          </a:xfrm>
          <a:prstGeom prst="rect">
            <a:avLst/>
          </a:prstGeom>
        </p:spPr>
        <p:txBody>
          <a:bodyPr anchorCtr="0" anchor="t" bIns="91425" lIns="91425" rIns="91425" wrap="square" tIns="91425">
            <a:noAutofit/>
          </a:bodyPr>
          <a:lstStyle/>
          <a:p>
            <a:pPr lvl="0" rtl="0">
              <a:spcBef>
                <a:spcPts val="0"/>
              </a:spcBef>
              <a:buNone/>
            </a:pPr>
            <a:r>
              <a:rPr lang="en"/>
              <a:t>To access the fulfillment configuration utility</a:t>
            </a:r>
          </a:p>
          <a:p>
            <a:pPr lvl="0" rtl="0">
              <a:spcBef>
                <a:spcPts val="0"/>
              </a:spcBef>
              <a:spcAft>
                <a:spcPts val="0"/>
              </a:spcAft>
              <a:buClr>
                <a:schemeClr val="dk1"/>
              </a:buClr>
              <a:buSzPct val="78571"/>
              <a:buFont typeface="Arial"/>
              <a:buNone/>
            </a:pPr>
            <a:r>
              <a:rPr lang="en" sz="1400">
                <a:solidFill>
                  <a:schemeClr val="dk1"/>
                </a:solidFill>
                <a:highlight>
                  <a:srgbClr val="FFFFFF"/>
                </a:highlight>
                <a:latin typeface="Calibri"/>
                <a:ea typeface="Calibri"/>
                <a:cs typeface="Calibri"/>
                <a:sym typeface="Calibri"/>
              </a:rPr>
              <a:t>To view fulfillment configuration information, you must have one of the following roles:</a:t>
            </a:r>
          </a:p>
          <a:p>
            <a:pPr indent="-317500" lvl="0" marL="457200" rtl="0">
              <a:lnSpc>
                <a:spcPct val="140000"/>
              </a:lnSpc>
              <a:spcBef>
                <a:spcPts val="300"/>
              </a:spcBef>
              <a:spcAft>
                <a:spcPts val="0"/>
              </a:spcAft>
              <a:buClr>
                <a:schemeClr val="dk1"/>
              </a:buClr>
              <a:buSzPct val="100000"/>
              <a:buFont typeface="Calibri"/>
            </a:pPr>
            <a:r>
              <a:rPr lang="en" sz="1400">
                <a:solidFill>
                  <a:schemeClr val="dk1"/>
                </a:solidFill>
                <a:latin typeface="Calibri"/>
                <a:ea typeface="Calibri"/>
                <a:cs typeface="Calibri"/>
                <a:sym typeface="Calibri"/>
              </a:rPr>
              <a:t>Fulfillment Services Manager</a:t>
            </a:r>
          </a:p>
          <a:p>
            <a:pPr indent="-317500" lvl="0" marL="457200" rtl="0">
              <a:lnSpc>
                <a:spcPct val="140000"/>
              </a:lnSpc>
              <a:spcBef>
                <a:spcPts val="0"/>
              </a:spcBef>
              <a:spcAft>
                <a:spcPts val="0"/>
              </a:spcAft>
              <a:buClr>
                <a:schemeClr val="dk1"/>
              </a:buClr>
              <a:buSzPct val="100000"/>
              <a:buFont typeface="Calibri"/>
            </a:pPr>
            <a:r>
              <a:rPr lang="en" sz="1400">
                <a:solidFill>
                  <a:schemeClr val="dk1"/>
                </a:solidFill>
                <a:latin typeface="Calibri"/>
                <a:ea typeface="Calibri"/>
                <a:cs typeface="Calibri"/>
                <a:sym typeface="Calibri"/>
              </a:rPr>
              <a:t>Fulfillment Administrator</a:t>
            </a:r>
          </a:p>
          <a:p>
            <a:pPr indent="-317500" lvl="0" marL="457200" rtl="0">
              <a:lnSpc>
                <a:spcPct val="140000"/>
              </a:lnSpc>
              <a:spcBef>
                <a:spcPts val="0"/>
              </a:spcBef>
              <a:spcAft>
                <a:spcPts val="0"/>
              </a:spcAft>
              <a:buClr>
                <a:schemeClr val="dk1"/>
              </a:buClr>
              <a:buSzPct val="100000"/>
              <a:buFont typeface="Calibri"/>
            </a:pPr>
            <a:r>
              <a:rPr lang="en" sz="1400">
                <a:solidFill>
                  <a:schemeClr val="dk1"/>
                </a:solidFill>
                <a:latin typeface="Calibri"/>
                <a:ea typeface="Calibri"/>
                <a:cs typeface="Calibri"/>
                <a:sym typeface="Calibri"/>
              </a:rPr>
              <a:t>General System Administrator</a:t>
            </a:r>
          </a:p>
          <a:p>
            <a:pPr indent="-317500" lvl="0" marL="457200" rtl="0">
              <a:lnSpc>
                <a:spcPct val="140000"/>
              </a:lnSpc>
              <a:spcBef>
                <a:spcPts val="0"/>
              </a:spcBef>
              <a:spcAft>
                <a:spcPts val="0"/>
              </a:spcAft>
              <a:buClr>
                <a:schemeClr val="dk1"/>
              </a:buClr>
              <a:buSzPct val="100000"/>
              <a:buFont typeface="Calibri"/>
            </a:pPr>
            <a:r>
              <a:rPr lang="en" sz="1400">
                <a:solidFill>
                  <a:schemeClr val="dk1"/>
                </a:solidFill>
                <a:latin typeface="Calibri"/>
                <a:ea typeface="Calibri"/>
                <a:cs typeface="Calibri"/>
                <a:sym typeface="Calibri"/>
              </a:rPr>
              <a:t>User Manager</a:t>
            </a:r>
          </a:p>
          <a:p>
            <a:pPr indent="-317500" lvl="0" marL="457200" rtl="0">
              <a:lnSpc>
                <a:spcPct val="140000"/>
              </a:lnSpc>
              <a:spcBef>
                <a:spcPts val="0"/>
              </a:spcBef>
              <a:spcAft>
                <a:spcPts val="0"/>
              </a:spcAft>
              <a:buClr>
                <a:schemeClr val="dk1"/>
              </a:buClr>
              <a:buSzPct val="100000"/>
              <a:buFont typeface="Calibri"/>
            </a:pPr>
            <a:r>
              <a:rPr lang="en" sz="1400">
                <a:solidFill>
                  <a:schemeClr val="dk1"/>
                </a:solidFill>
                <a:latin typeface="Calibri"/>
                <a:ea typeface="Calibri"/>
                <a:cs typeface="Calibri"/>
                <a:sym typeface="Calibri"/>
              </a:rPr>
              <a:t>Circulation Desk Operator</a:t>
            </a:r>
          </a:p>
          <a:p>
            <a:pPr indent="-317500" lvl="0" marL="457200" rtl="0">
              <a:lnSpc>
                <a:spcPct val="140000"/>
              </a:lnSpc>
              <a:spcBef>
                <a:spcPts val="0"/>
              </a:spcBef>
              <a:spcAft>
                <a:spcPts val="300"/>
              </a:spcAft>
              <a:buClr>
                <a:schemeClr val="dk1"/>
              </a:buClr>
              <a:buSzPct val="100000"/>
              <a:buFont typeface="Calibri"/>
            </a:pPr>
            <a:r>
              <a:rPr lang="en" sz="1400">
                <a:solidFill>
                  <a:schemeClr val="dk1"/>
                </a:solidFill>
                <a:latin typeface="Calibri"/>
                <a:ea typeface="Calibri"/>
                <a:cs typeface="Calibri"/>
                <a:sym typeface="Calibri"/>
              </a:rPr>
              <a:t>Circulation Desk Manager</a:t>
            </a:r>
          </a:p>
          <a:p>
            <a:pPr lvl="0" rtl="0">
              <a:spcBef>
                <a:spcPts val="0"/>
              </a:spcBef>
              <a:spcAft>
                <a:spcPts val="0"/>
              </a:spcAft>
              <a:buClr>
                <a:schemeClr val="dk1"/>
              </a:buClr>
              <a:buSzPct val="78571"/>
              <a:buFont typeface="Arial"/>
              <a:buNone/>
            </a:pPr>
            <a:r>
              <a:rPr lang="en" sz="1400">
                <a:solidFill>
                  <a:schemeClr val="dk1"/>
                </a:solidFill>
                <a:highlight>
                  <a:srgbClr val="FFFFFF"/>
                </a:highlight>
                <a:latin typeface="Calibri"/>
                <a:ea typeface="Calibri"/>
                <a:cs typeface="Calibri"/>
                <a:sym typeface="Calibri"/>
              </a:rPr>
              <a:t>Additionally, you can contact Ex Libris Support to enable the following roles to access this functionality:</a:t>
            </a:r>
          </a:p>
          <a:p>
            <a:pPr indent="-317500" lvl="0" marL="457200" rtl="0">
              <a:lnSpc>
                <a:spcPct val="140000"/>
              </a:lnSpc>
              <a:spcBef>
                <a:spcPts val="300"/>
              </a:spcBef>
              <a:spcAft>
                <a:spcPts val="0"/>
              </a:spcAft>
              <a:buClr>
                <a:schemeClr val="dk1"/>
              </a:buClr>
              <a:buSzPct val="100000"/>
              <a:buFont typeface="Calibri"/>
            </a:pPr>
            <a:r>
              <a:rPr lang="en" sz="1400">
                <a:solidFill>
                  <a:schemeClr val="dk1"/>
                </a:solidFill>
                <a:latin typeface="Calibri"/>
                <a:ea typeface="Calibri"/>
                <a:cs typeface="Calibri"/>
                <a:sym typeface="Calibri"/>
              </a:rPr>
              <a:t>Circulation Desk Operator Limited</a:t>
            </a:r>
          </a:p>
          <a:p>
            <a:pPr indent="-317500" lvl="0" marL="457200" rtl="0">
              <a:lnSpc>
                <a:spcPct val="140000"/>
              </a:lnSpc>
              <a:spcBef>
                <a:spcPts val="0"/>
              </a:spcBef>
              <a:spcAft>
                <a:spcPts val="300"/>
              </a:spcAft>
              <a:buClr>
                <a:schemeClr val="dk1"/>
              </a:buClr>
              <a:buSzPct val="100000"/>
              <a:buFont typeface="Calibri"/>
            </a:pPr>
            <a:r>
              <a:rPr lang="en" sz="1400">
                <a:solidFill>
                  <a:schemeClr val="dk1"/>
                </a:solidFill>
                <a:latin typeface="Calibri"/>
                <a:ea typeface="Calibri"/>
                <a:cs typeface="Calibri"/>
                <a:sym typeface="Calibri"/>
              </a:rPr>
              <a:t>Fulfillment Services Operator</a:t>
            </a:r>
          </a:p>
          <a:p>
            <a:pPr lvl="0" rtl="0">
              <a:lnSpc>
                <a:spcPct val="140000"/>
              </a:lnSpc>
              <a:spcBef>
                <a:spcPts val="300"/>
              </a:spcBef>
              <a:spcAft>
                <a:spcPts val="300"/>
              </a:spcAft>
              <a:buNone/>
            </a:pPr>
            <a:r>
              <a:t/>
            </a:r>
            <a:endParaRPr sz="1400">
              <a:solidFill>
                <a:schemeClr val="dk1"/>
              </a:solidFill>
              <a:latin typeface="Calibri"/>
              <a:ea typeface="Calibri"/>
              <a:cs typeface="Calibri"/>
              <a:sym typeface="Calibri"/>
            </a:endParaRPr>
          </a:p>
          <a:p>
            <a:pPr lvl="0" rtl="0">
              <a:spcBef>
                <a:spcPts val="0"/>
              </a:spcBef>
              <a:spcAft>
                <a:spcPts val="0"/>
              </a:spcAft>
              <a:buClr>
                <a:schemeClr val="dk1"/>
              </a:buClr>
              <a:buSzPct val="68750"/>
              <a:buFont typeface="Arial"/>
              <a:buNone/>
            </a:pPr>
            <a:r>
              <a:rPr lang="en" sz="1600">
                <a:solidFill>
                  <a:schemeClr val="dk1"/>
                </a:solidFill>
                <a:highlight>
                  <a:srgbClr val="FFFFFF"/>
                </a:highlight>
                <a:latin typeface="Calibri"/>
                <a:ea typeface="Calibri"/>
                <a:cs typeface="Calibri"/>
                <a:sym typeface="Calibri"/>
              </a:rPr>
              <a:t>From </a:t>
            </a:r>
            <a:r>
              <a:rPr lang="en" sz="1600" u="sng">
                <a:solidFill>
                  <a:srgbClr val="1155CC"/>
                </a:solidFill>
                <a:highlight>
                  <a:srgbClr val="FFFFFF"/>
                </a:highlight>
                <a:latin typeface="Calibri"/>
                <a:ea typeface="Calibri"/>
                <a:cs typeface="Calibri"/>
                <a:sym typeface="Calibri"/>
                <a:hlinkClick r:id="rId3"/>
              </a:rPr>
              <a:t>Viewing Fulfillment Configuration Information</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8" name="Shape 88"/>
        <p:cNvGrpSpPr/>
        <p:nvPr/>
      </p:nvGrpSpPr>
      <p:grpSpPr>
        <a:xfrm>
          <a:off x="0" y="0"/>
          <a:ext cx="0" cy="0"/>
          <a:chOff x="0" y="0"/>
          <a:chExt cx="0" cy="0"/>
        </a:xfrm>
      </p:grpSpPr>
      <p:sp>
        <p:nvSpPr>
          <p:cNvPr id="89" name="Shape 89"/>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I can’t place a request on a thing</a:t>
            </a:r>
          </a:p>
        </p:txBody>
      </p:sp>
      <p:sp>
        <p:nvSpPr>
          <p:cNvPr id="90" name="Shape 90"/>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lvl="0" rtl="0">
              <a:spcBef>
                <a:spcPts val="0"/>
              </a:spcBef>
              <a:buNone/>
            </a:pPr>
            <a:r>
              <a:rPr b="1" lang="en"/>
              <a:t>Troubleshooting ideas</a:t>
            </a:r>
          </a:p>
          <a:p>
            <a:pPr indent="-342900" lvl="0" marL="457200" rtl="0">
              <a:spcBef>
                <a:spcPts val="0"/>
              </a:spcBef>
              <a:spcAft>
                <a:spcPts val="0"/>
              </a:spcAft>
              <a:buSzPct val="100000"/>
            </a:pPr>
            <a:r>
              <a:rPr lang="en"/>
              <a:t>Can you place the request in Primo? In Alma?</a:t>
            </a:r>
          </a:p>
          <a:p>
            <a:pPr indent="-342900" lvl="0" marL="457200" rtl="0">
              <a:spcBef>
                <a:spcPts val="0"/>
              </a:spcBef>
              <a:spcAft>
                <a:spcPts val="0"/>
              </a:spcAft>
              <a:buSzPct val="100000"/>
            </a:pPr>
            <a:r>
              <a:rPr lang="en"/>
              <a:t>Can </a:t>
            </a:r>
            <a:r>
              <a:rPr i="1" lang="en"/>
              <a:t>you</a:t>
            </a:r>
            <a:r>
              <a:rPr lang="en"/>
              <a:t> or any other users or user groups place the request?</a:t>
            </a:r>
          </a:p>
          <a:p>
            <a:pPr indent="-342900" lvl="0" marL="457200" rtl="0">
              <a:spcBef>
                <a:spcPts val="0"/>
              </a:spcBef>
              <a:spcAft>
                <a:spcPts val="0"/>
              </a:spcAft>
              <a:buSzPct val="100000"/>
            </a:pPr>
            <a:r>
              <a:rPr lang="en"/>
              <a:t>What happens if you change your user group to match the problem patron’s user group? </a:t>
            </a:r>
          </a:p>
          <a:p>
            <a:pPr indent="-342900" lvl="0" marL="457200" rtl="0">
              <a:spcBef>
                <a:spcPts val="0"/>
              </a:spcBef>
              <a:spcAft>
                <a:spcPts val="0"/>
              </a:spcAft>
              <a:buSzPct val="100000"/>
            </a:pPr>
            <a:r>
              <a:rPr lang="en"/>
              <a:t>For requests, you can go through most troubleshooting steps without placing an actual request. </a:t>
            </a:r>
          </a:p>
          <a:p>
            <a:pPr indent="-342900" lvl="0" marL="457200" rtl="0">
              <a:spcBef>
                <a:spcPts val="0"/>
              </a:spcBef>
              <a:buSzPct val="100000"/>
            </a:pPr>
            <a:r>
              <a:rPr lang="en"/>
              <a:t>If the item is in a certain status (checked out, not checked out), can you place a request on a similar item that has the opposite status?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4" name="Shape 94"/>
        <p:cNvGrpSpPr/>
        <p:nvPr/>
      </p:nvGrpSpPr>
      <p:grpSpPr>
        <a:xfrm>
          <a:off x="0" y="0"/>
          <a:ext cx="0" cy="0"/>
          <a:chOff x="0" y="0"/>
          <a:chExt cx="0" cy="0"/>
        </a:xfrm>
      </p:grpSpPr>
      <p:sp>
        <p:nvSpPr>
          <p:cNvPr id="95" name="Shape 95"/>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Patron is unable to place a request</a:t>
            </a:r>
          </a:p>
        </p:txBody>
      </p:sp>
      <p:sp>
        <p:nvSpPr>
          <p:cNvPr id="96" name="Shape 96"/>
          <p:cNvSpPr txBox="1"/>
          <p:nvPr>
            <p:ph idx="1" type="body"/>
          </p:nvPr>
        </p:nvSpPr>
        <p:spPr>
          <a:xfrm>
            <a:off x="311700" y="1152475"/>
            <a:ext cx="8520600" cy="3416400"/>
          </a:xfrm>
          <a:prstGeom prst="rect">
            <a:avLst/>
          </a:prstGeom>
        </p:spPr>
        <p:txBody>
          <a:bodyPr anchorCtr="0" anchor="t" bIns="91425" lIns="91425" rIns="91425" wrap="square" tIns="91425">
            <a:noAutofit/>
          </a:bodyPr>
          <a:lstStyle/>
          <a:p>
            <a:pPr indent="-381000" lvl="0" marL="457200" rtl="0">
              <a:spcBef>
                <a:spcPts val="0"/>
              </a:spcBef>
              <a:spcAft>
                <a:spcPts val="0"/>
              </a:spcAft>
              <a:buClr>
                <a:schemeClr val="dk1"/>
              </a:buClr>
              <a:buSzPct val="100000"/>
              <a:buFont typeface="Calibri"/>
            </a:pPr>
            <a:r>
              <a:rPr lang="en" sz="2400">
                <a:solidFill>
                  <a:schemeClr val="dk1"/>
                </a:solidFill>
                <a:latin typeface="Calibri"/>
                <a:ea typeface="Calibri"/>
                <a:cs typeface="Calibri"/>
                <a:sym typeface="Calibri"/>
              </a:rPr>
              <a:t>Item barcode and user ID</a:t>
            </a:r>
          </a:p>
          <a:p>
            <a:pPr indent="-381000" lvl="0" marL="457200" rtl="0">
              <a:spcBef>
                <a:spcPts val="0"/>
              </a:spcBef>
              <a:spcAft>
                <a:spcPts val="0"/>
              </a:spcAft>
              <a:buClr>
                <a:schemeClr val="dk1"/>
              </a:buClr>
              <a:buSzPct val="100000"/>
              <a:buFont typeface="Calibri"/>
            </a:pPr>
            <a:r>
              <a:rPr lang="en" sz="2400">
                <a:solidFill>
                  <a:schemeClr val="dk1"/>
                </a:solidFill>
                <a:latin typeface="Calibri"/>
                <a:ea typeface="Calibri"/>
                <a:cs typeface="Calibri"/>
                <a:sym typeface="Calibri"/>
              </a:rPr>
              <a:t>The item has the status on Shelf/Loan/etc.</a:t>
            </a:r>
          </a:p>
          <a:p>
            <a:pPr indent="-381000" lvl="0" marL="457200" rtl="0">
              <a:spcBef>
                <a:spcPts val="0"/>
              </a:spcBef>
              <a:spcAft>
                <a:spcPts val="0"/>
              </a:spcAft>
              <a:buClr>
                <a:schemeClr val="dk1"/>
              </a:buClr>
              <a:buSzPct val="100000"/>
              <a:buFont typeface="Calibri"/>
            </a:pPr>
            <a:r>
              <a:rPr lang="en" sz="2400">
                <a:solidFill>
                  <a:schemeClr val="dk1"/>
                </a:solidFill>
                <a:latin typeface="Calibri"/>
                <a:ea typeface="Calibri"/>
                <a:cs typeface="Calibri"/>
                <a:sym typeface="Calibri"/>
              </a:rPr>
              <a:t>If the inability is only in Primo or in Alma and Primo</a:t>
            </a:r>
          </a:p>
          <a:p>
            <a:pPr indent="-381000" lvl="0" marL="457200" rtl="0">
              <a:spcBef>
                <a:spcPts val="0"/>
              </a:spcBef>
              <a:spcAft>
                <a:spcPts val="0"/>
              </a:spcAft>
              <a:buClr>
                <a:schemeClr val="dk1"/>
              </a:buClr>
              <a:buSzPct val="100000"/>
              <a:buFont typeface="Calibri"/>
            </a:pPr>
            <a:r>
              <a:rPr lang="en" sz="2400">
                <a:solidFill>
                  <a:schemeClr val="dk1"/>
                </a:solidFill>
                <a:latin typeface="Calibri"/>
                <a:ea typeface="Calibri"/>
                <a:cs typeface="Calibri"/>
                <a:sym typeface="Calibri"/>
              </a:rPr>
              <a:t>Use the fulfillment utility to report which request rule is being used: provide the name of the TOU used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0" name="Shape 100"/>
        <p:cNvGrpSpPr/>
        <p:nvPr/>
      </p:nvGrpSpPr>
      <p:grpSpPr>
        <a:xfrm>
          <a:off x="0" y="0"/>
          <a:ext cx="0" cy="0"/>
          <a:chOff x="0" y="0"/>
          <a:chExt cx="0" cy="0"/>
        </a:xfrm>
      </p:grpSpPr>
      <p:sp>
        <p:nvSpPr>
          <p:cNvPr id="101" name="Shape 101"/>
          <p:cNvSpPr txBox="1"/>
          <p:nvPr>
            <p:ph type="title"/>
          </p:nvPr>
        </p:nvSpPr>
        <p:spPr>
          <a:xfrm>
            <a:off x="311700" y="445025"/>
            <a:ext cx="8520600" cy="572700"/>
          </a:xfrm>
          <a:prstGeom prst="rect">
            <a:avLst/>
          </a:prstGeom>
        </p:spPr>
        <p:txBody>
          <a:bodyPr anchorCtr="0" anchor="t" bIns="91425" lIns="91425" rIns="91425" wrap="square" tIns="91425">
            <a:noAutofit/>
          </a:bodyPr>
          <a:lstStyle/>
          <a:p>
            <a:pPr lvl="0">
              <a:spcBef>
                <a:spcPts val="0"/>
              </a:spcBef>
              <a:buNone/>
            </a:pPr>
            <a:r>
              <a:rPr lang="en"/>
              <a:t>Patron is unable to place a request</a:t>
            </a:r>
          </a:p>
        </p:txBody>
      </p:sp>
      <p:sp>
        <p:nvSpPr>
          <p:cNvPr id="102" name="Shape 102"/>
          <p:cNvSpPr txBox="1"/>
          <p:nvPr>
            <p:ph idx="1" type="body"/>
          </p:nvPr>
        </p:nvSpPr>
        <p:spPr>
          <a:xfrm>
            <a:off x="311700" y="1152475"/>
            <a:ext cx="8520600" cy="3665100"/>
          </a:xfrm>
          <a:prstGeom prst="rect">
            <a:avLst/>
          </a:prstGeom>
        </p:spPr>
        <p:txBody>
          <a:bodyPr anchorCtr="0" anchor="t" bIns="91425" lIns="91425" rIns="91425" wrap="square" tIns="91425">
            <a:noAutofit/>
          </a:bodyPr>
          <a:lstStyle/>
          <a:p>
            <a:pPr lvl="0">
              <a:spcBef>
                <a:spcPts val="0"/>
              </a:spcBef>
              <a:buNone/>
            </a:pPr>
            <a:r>
              <a:rPr lang="en"/>
              <a:t>Once you have done a little more digging:</a:t>
            </a:r>
          </a:p>
          <a:p>
            <a:pPr indent="-342900" lvl="0" marL="457200" rtl="0">
              <a:spcBef>
                <a:spcPts val="0"/>
              </a:spcBef>
              <a:spcAft>
                <a:spcPts val="0"/>
              </a:spcAft>
              <a:buClr>
                <a:schemeClr val="dk1"/>
              </a:buClr>
              <a:buSzPct val="100000"/>
              <a:buFont typeface="Calibri"/>
            </a:pPr>
            <a:r>
              <a:rPr lang="en">
                <a:solidFill>
                  <a:schemeClr val="dk1"/>
                </a:solidFill>
                <a:latin typeface="Calibri"/>
                <a:ea typeface="Calibri"/>
                <a:cs typeface="Calibri"/>
                <a:sym typeface="Calibri"/>
              </a:rPr>
              <a:t>Item barcode and user ID</a:t>
            </a:r>
          </a:p>
          <a:p>
            <a:pPr indent="-342900" lvl="0" marL="457200" rtl="0">
              <a:spcBef>
                <a:spcPts val="0"/>
              </a:spcBef>
              <a:spcAft>
                <a:spcPts val="0"/>
              </a:spcAft>
              <a:buClr>
                <a:schemeClr val="dk1"/>
              </a:buClr>
              <a:buSzPct val="100000"/>
              <a:buFont typeface="Calibri"/>
            </a:pPr>
            <a:r>
              <a:rPr lang="en">
                <a:solidFill>
                  <a:schemeClr val="dk1"/>
                </a:solidFill>
                <a:latin typeface="Calibri"/>
                <a:ea typeface="Calibri"/>
                <a:cs typeface="Calibri"/>
                <a:sym typeface="Calibri"/>
              </a:rPr>
              <a:t>The item has the status on Shelf/Loan/etc.</a:t>
            </a:r>
          </a:p>
          <a:p>
            <a:pPr indent="-342900" lvl="0" marL="457200" rtl="0">
              <a:spcBef>
                <a:spcPts val="0"/>
              </a:spcBef>
              <a:spcAft>
                <a:spcPts val="0"/>
              </a:spcAft>
              <a:buClr>
                <a:schemeClr val="dk1"/>
              </a:buClr>
              <a:buSzPct val="100000"/>
              <a:buFont typeface="Calibri"/>
            </a:pPr>
            <a:r>
              <a:rPr lang="en">
                <a:solidFill>
                  <a:schemeClr val="dk1"/>
                </a:solidFill>
                <a:latin typeface="Calibri"/>
                <a:ea typeface="Calibri"/>
                <a:cs typeface="Calibri"/>
                <a:sym typeface="Calibri"/>
              </a:rPr>
              <a:t>If the inability is only in Primo or in Alma and Primo</a:t>
            </a:r>
          </a:p>
          <a:p>
            <a:pPr indent="-342900" lvl="0" marL="457200" rtl="0">
              <a:spcBef>
                <a:spcPts val="0"/>
              </a:spcBef>
              <a:spcAft>
                <a:spcPts val="0"/>
              </a:spcAft>
              <a:buClr>
                <a:schemeClr val="dk1"/>
              </a:buClr>
              <a:buSzPct val="100000"/>
              <a:buFont typeface="Calibri"/>
            </a:pPr>
            <a:r>
              <a:rPr lang="en">
                <a:solidFill>
                  <a:schemeClr val="dk1"/>
                </a:solidFill>
                <a:latin typeface="Calibri"/>
                <a:ea typeface="Calibri"/>
                <a:cs typeface="Calibri"/>
                <a:sym typeface="Calibri"/>
              </a:rPr>
              <a:t>Use the fulfillment utility to report which request rule is being used: provide the name of the TOU used</a:t>
            </a:r>
          </a:p>
          <a:p>
            <a:pPr indent="-342900" lvl="1" marL="914400" rtl="0">
              <a:spcBef>
                <a:spcPts val="0"/>
              </a:spcBef>
              <a:spcAft>
                <a:spcPts val="0"/>
              </a:spcAft>
              <a:buClr>
                <a:schemeClr val="dk1"/>
              </a:buClr>
              <a:buSzPct val="100000"/>
              <a:buFont typeface="Calibri"/>
            </a:pPr>
            <a:r>
              <a:rPr lang="en" sz="1800">
                <a:solidFill>
                  <a:schemeClr val="dk1"/>
                </a:solidFill>
                <a:latin typeface="Calibri"/>
                <a:ea typeface="Calibri"/>
                <a:cs typeface="Calibri"/>
                <a:sym typeface="Calibri"/>
              </a:rPr>
              <a:t>Is the TOU set to Requestable?</a:t>
            </a:r>
          </a:p>
          <a:p>
            <a:pPr indent="-342900" lvl="1" marL="914400" rtl="0">
              <a:spcBef>
                <a:spcPts val="0"/>
              </a:spcBef>
              <a:spcAft>
                <a:spcPts val="0"/>
              </a:spcAft>
              <a:buClr>
                <a:schemeClr val="dk1"/>
              </a:buClr>
              <a:buSzPct val="100000"/>
              <a:buFont typeface="Calibri"/>
            </a:pPr>
            <a:r>
              <a:rPr lang="en" sz="1800">
                <a:solidFill>
                  <a:schemeClr val="dk1"/>
                </a:solidFill>
                <a:latin typeface="Calibri"/>
                <a:ea typeface="Calibri"/>
                <a:cs typeface="Calibri"/>
                <a:sym typeface="Calibri"/>
              </a:rPr>
              <a:t>What is the on shelf fulfillment policy?</a:t>
            </a:r>
          </a:p>
          <a:p>
            <a:pPr indent="-342900" lvl="1" marL="914400" rtl="0">
              <a:spcBef>
                <a:spcPts val="0"/>
              </a:spcBef>
              <a:spcAft>
                <a:spcPts val="0"/>
              </a:spcAft>
              <a:buClr>
                <a:schemeClr val="dk1"/>
              </a:buClr>
              <a:buSzPct val="100000"/>
              <a:buFont typeface="Calibri"/>
            </a:pPr>
            <a:r>
              <a:rPr lang="en" sz="1800">
                <a:solidFill>
                  <a:schemeClr val="dk1"/>
                </a:solidFill>
                <a:latin typeface="Calibri"/>
                <a:ea typeface="Calibri"/>
                <a:cs typeface="Calibri"/>
                <a:sym typeface="Calibri"/>
              </a:rPr>
              <a:t>What is the pickup location setting?</a:t>
            </a:r>
          </a:p>
          <a:p>
            <a:pPr lvl="0" rtl="0">
              <a:spcBef>
                <a:spcPts val="0"/>
              </a:spcBef>
              <a:buNone/>
            </a:pPr>
            <a:r>
              <a:t/>
            </a:r>
            <a:endParaRPr/>
          </a:p>
          <a:p>
            <a:pPr lvl="0">
              <a:spcBef>
                <a:spcPts val="0"/>
              </a:spcBef>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