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buClr>
                <a:schemeClr val="dk1"/>
              </a:buClr>
              <a:buSzPct val="100000"/>
              <a:buFont typeface="Arial"/>
              <a:buNone/>
            </a:pPr>
            <a:r>
              <a:rPr lang="en">
                <a:solidFill>
                  <a:schemeClr val="dk1"/>
                </a:solidFill>
                <a:latin typeface="Calibri"/>
                <a:ea typeface="Calibri"/>
                <a:cs typeface="Calibri"/>
                <a:sym typeface="Calibri"/>
              </a:rPr>
              <a:t>Let’s review the factors that go into a successful checkout. The right conditions must be met in each of the following situations in order to check out an item.</a:t>
            </a:r>
          </a:p>
          <a:p>
            <a:pPr indent="0" lvl="0" marL="0" rtl="0">
              <a:lnSpc>
                <a:spcPct val="115000"/>
              </a:lnSpc>
              <a:spcBef>
                <a:spcPts val="0"/>
              </a:spcBef>
              <a:buNone/>
            </a:pPr>
            <a:r>
              <a:rPr lang="en">
                <a:solidFill>
                  <a:schemeClr val="dk1"/>
                </a:solidFill>
                <a:latin typeface="Calibri"/>
                <a:ea typeface="Calibri"/>
                <a:cs typeface="Calibri"/>
                <a:sym typeface="Calibri"/>
              </a:rPr>
              <a:t>EXAMPLE: user ID 2016-49</a:t>
            </a:r>
          </a:p>
          <a:p>
            <a:pPr indent="0" lvl="0" marL="0" rtl="0">
              <a:lnSpc>
                <a:spcPct val="115000"/>
              </a:lnSpc>
              <a:spcBef>
                <a:spcPts val="0"/>
              </a:spcBef>
              <a:buNone/>
            </a:pPr>
            <a:r>
              <a:rPr lang="en">
                <a:solidFill>
                  <a:schemeClr val="dk1"/>
                </a:solidFill>
                <a:latin typeface="Calibri"/>
                <a:ea typeface="Calibri"/>
                <a:cs typeface="Calibri"/>
                <a:sym typeface="Calibri"/>
              </a:rPr>
              <a:t>You won’t even get to the checkout screen without seeing a message about these issues, if your patron is blocked.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buNone/>
            </a:pPr>
            <a:r>
              <a:rPr lang="en">
                <a:solidFill>
                  <a:schemeClr val="dk1"/>
                </a:solidFill>
                <a:latin typeface="Calibri"/>
                <a:ea typeface="Calibri"/>
                <a:cs typeface="Calibri"/>
                <a:sym typeface="Calibri"/>
              </a:rPr>
              <a:t>Sometimes people have reached limits of their account (owe too much money, have too many items checked out, too many outstanding requests) so loans will be blocked this way.</a:t>
            </a:r>
          </a:p>
          <a:p>
            <a:pPr indent="0" lvl="0" marL="0" rtl="0">
              <a:lnSpc>
                <a:spcPct val="115000"/>
              </a:lnSpc>
              <a:spcBef>
                <a:spcPts val="0"/>
              </a:spcBef>
              <a:buNone/>
            </a:pPr>
            <a:r>
              <a:rPr lang="en">
                <a:solidFill>
                  <a:schemeClr val="dk1"/>
                </a:solidFill>
                <a:latin typeface="Calibri"/>
                <a:ea typeface="Calibri"/>
                <a:cs typeface="Calibri"/>
                <a:sym typeface="Calibri"/>
              </a:rPr>
              <a:t>EXAMPLE: UID 200098, check out </a:t>
            </a:r>
            <a:r>
              <a:rPr lang="en" sz="1050">
                <a:solidFill>
                  <a:schemeClr val="dk1"/>
                </a:solidFill>
                <a:highlight>
                  <a:srgbClr val="FFFFFF"/>
                </a:highlight>
                <a:latin typeface="Calibri"/>
                <a:ea typeface="Calibri"/>
                <a:cs typeface="Calibri"/>
                <a:sym typeface="Calibri"/>
              </a:rPr>
              <a:t>15151515</a:t>
            </a:r>
          </a:p>
          <a:p>
            <a:pPr indent="0" lvl="0" marL="0" rtl="0">
              <a:lnSpc>
                <a:spcPct val="115000"/>
              </a:lnSpc>
              <a:spcBef>
                <a:spcPts val="0"/>
              </a:spcBef>
              <a:buNone/>
            </a:pPr>
            <a:r>
              <a:t/>
            </a:r>
            <a:endParaRPr sz="1050">
              <a:solidFill>
                <a:schemeClr val="dk1"/>
              </a:solidFill>
              <a:highlight>
                <a:srgbClr val="FFFFFF"/>
              </a:highlight>
              <a:latin typeface="Calibri"/>
              <a:ea typeface="Calibri"/>
              <a:cs typeface="Calibri"/>
              <a:sym typeface="Calibri"/>
            </a:endParaRPr>
          </a:p>
          <a:p>
            <a:pPr lvl="0" rtl="0">
              <a:lnSpc>
                <a:spcPct val="115000"/>
              </a:lnSpc>
              <a:spcBef>
                <a:spcPts val="0"/>
              </a:spcBef>
              <a:buNone/>
            </a:pPr>
            <a:r>
              <a:rPr lang="en">
                <a:solidFill>
                  <a:schemeClr val="dk1"/>
                </a:solidFill>
                <a:latin typeface="Calibri"/>
                <a:ea typeface="Calibri"/>
                <a:cs typeface="Calibri"/>
                <a:sym typeface="Calibri"/>
              </a:rPr>
              <a:t>If you’re getting an error like this that seems erroneous you can update your loan limits configuration table in Alma. However</a:t>
            </a:r>
            <a:r>
              <a:rPr lang="en" sz="1050">
                <a:solidFill>
                  <a:schemeClr val="dk1"/>
                </a:solidFill>
                <a:highlight>
                  <a:srgbClr val="FFFFFF"/>
                </a:highlight>
                <a:latin typeface="Calibri"/>
                <a:ea typeface="Calibri"/>
                <a:cs typeface="Calibri"/>
                <a:sym typeface="Calibri"/>
              </a:rPr>
              <a:t> i</a:t>
            </a:r>
            <a:r>
              <a:rPr lang="en">
                <a:solidFill>
                  <a:schemeClr val="dk1"/>
                </a:solidFill>
                <a:latin typeface="Calibri"/>
                <a:ea typeface="Calibri"/>
                <a:cs typeface="Calibri"/>
                <a:sym typeface="Calibri"/>
              </a:rPr>
              <a:t>f you are not comfortable changing/viewing configuration tables that’s totally fine, you’ve already done some good initial footwork to solve the problem. Submit a case to Ex Libris or email Sarina and I and include the following information:</a:t>
            </a:r>
          </a:p>
          <a:p>
            <a:pPr indent="-298450" lvl="0" marL="457200" rtl="0">
              <a:lnSpc>
                <a:spcPct val="115000"/>
              </a:lnSpc>
              <a:spcBef>
                <a:spcPts val="0"/>
              </a:spcBef>
              <a:buClr>
                <a:schemeClr val="dk1"/>
              </a:buClr>
              <a:buSzPct val="100000"/>
              <a:buFont typeface="Calibri"/>
              <a:buChar char="●"/>
            </a:pPr>
            <a:r>
              <a:rPr lang="en">
                <a:solidFill>
                  <a:schemeClr val="dk1"/>
                </a:solidFill>
                <a:latin typeface="Calibri"/>
                <a:ea typeface="Calibri"/>
                <a:cs typeface="Calibri"/>
                <a:sym typeface="Calibri"/>
              </a:rPr>
              <a:t>Item barcode and user ID</a:t>
            </a:r>
          </a:p>
          <a:p>
            <a:pPr indent="-298450" lvl="0" marL="457200" rtl="0">
              <a:lnSpc>
                <a:spcPct val="115000"/>
              </a:lnSpc>
              <a:spcBef>
                <a:spcPts val="0"/>
              </a:spcBef>
              <a:buClr>
                <a:schemeClr val="dk1"/>
              </a:buClr>
              <a:buSzPct val="100000"/>
              <a:buFont typeface="Calibri"/>
              <a:buChar char="●"/>
            </a:pPr>
            <a:r>
              <a:rPr lang="en">
                <a:solidFill>
                  <a:schemeClr val="dk1"/>
                </a:solidFill>
                <a:latin typeface="Calibri"/>
                <a:ea typeface="Calibri"/>
                <a:cs typeface="Calibri"/>
                <a:sym typeface="Calibri"/>
              </a:rPr>
              <a:t>Indicate that you were unable to check out the item to the user and that you received block message.</a:t>
            </a:r>
          </a:p>
          <a:p>
            <a:pPr indent="-298450" lvl="0" marL="457200" rtl="0">
              <a:lnSpc>
                <a:spcPct val="115000"/>
              </a:lnSpc>
              <a:spcBef>
                <a:spcPts val="0"/>
              </a:spcBef>
              <a:buClr>
                <a:schemeClr val="dk1"/>
              </a:buClr>
              <a:buSzPct val="104761"/>
              <a:buFont typeface="Calibri"/>
              <a:buChar char="●"/>
            </a:pPr>
            <a:r>
              <a:rPr lang="en">
                <a:solidFill>
                  <a:schemeClr val="dk1"/>
                </a:solidFill>
                <a:latin typeface="Calibri"/>
                <a:ea typeface="Calibri"/>
                <a:cs typeface="Calibri"/>
                <a:sym typeface="Calibri"/>
              </a:rPr>
              <a:t>If possible cut and paste the text from the message or provide a screenshot.</a:t>
            </a:r>
          </a:p>
          <a:p>
            <a:pPr indent="0" lvl="0" marL="0" rtl="0">
              <a:lnSpc>
                <a:spcPct val="115000"/>
              </a:lnSpc>
              <a:spcBef>
                <a:spcPts val="0"/>
              </a:spcBef>
              <a:buNone/>
            </a:pPr>
            <a:r>
              <a:t/>
            </a:r>
            <a:endParaRPr sz="1050">
              <a:solidFill>
                <a:schemeClr val="dk1"/>
              </a:solidFill>
              <a:highlight>
                <a:srgbClr val="FFFFFF"/>
              </a:highlight>
              <a:latin typeface="Calibri"/>
              <a:ea typeface="Calibri"/>
              <a:cs typeface="Calibri"/>
              <a:sym typeface="Calibri"/>
            </a:endParaRPr>
          </a:p>
          <a:p>
            <a:pPr indent="0" lvl="0" marL="0" rtl="0">
              <a:lnSpc>
                <a:spcPct val="115000"/>
              </a:lnSpc>
              <a:spcBef>
                <a:spcPts val="0"/>
              </a:spcBef>
              <a:buNone/>
            </a:pPr>
            <a:r>
              <a:rPr lang="en" sz="1050">
                <a:solidFill>
                  <a:schemeClr val="dk1"/>
                </a:solidFill>
                <a:highlight>
                  <a:srgbClr val="FFFFFF"/>
                </a:highlight>
                <a:latin typeface="Calibri"/>
                <a:ea typeface="Calibri"/>
                <a:cs typeface="Calibri"/>
                <a:sym typeface="Calibri"/>
              </a:rPr>
              <a:t>For those with the right permissions and are feeling a little more adventurous, here’s where you can configure loan limits:</a:t>
            </a:r>
          </a:p>
          <a:p>
            <a:pPr indent="0" lvl="0" marL="0" rtl="0">
              <a:lnSpc>
                <a:spcPct val="115000"/>
              </a:lnSpc>
              <a:spcBef>
                <a:spcPts val="0"/>
              </a:spcBef>
              <a:buNone/>
            </a:pPr>
            <a:r>
              <a:rPr lang="en" sz="1050">
                <a:solidFill>
                  <a:schemeClr val="dk1"/>
                </a:solidFill>
                <a:highlight>
                  <a:srgbClr val="FFFFFF"/>
                </a:highlight>
                <a:latin typeface="Calibri"/>
                <a:ea typeface="Calibri"/>
                <a:cs typeface="Calibri"/>
                <a:sym typeface="Calibri"/>
              </a:rPr>
              <a:t>Alma Configuration &gt; Fulfillment &gt; Loan Limits (or just search for Loan Limit and it should come up)</a:t>
            </a:r>
          </a:p>
          <a:p>
            <a:pPr indent="0" lvl="0" marL="0" rtl="0">
              <a:lnSpc>
                <a:spcPct val="115000"/>
              </a:lnSpc>
              <a:spcBef>
                <a:spcPts val="0"/>
              </a:spcBef>
              <a:buNone/>
            </a:pPr>
            <a:r>
              <a:rPr lang="en" sz="1050">
                <a:solidFill>
                  <a:schemeClr val="dk1"/>
                </a:solidFill>
                <a:highlight>
                  <a:srgbClr val="FFFFFF"/>
                </a:highlight>
                <a:latin typeface="Calibri"/>
                <a:ea typeface="Calibri"/>
                <a:cs typeface="Calibri"/>
                <a:sym typeface="Calibri"/>
              </a:rPr>
              <a:t>Look at patron limits too - this is where the amount of $ owed, max overdues, bookings, requests, etc. are configured for each user group.</a:t>
            </a:r>
          </a:p>
          <a:p>
            <a:pPr indent="0" lvl="0" marL="0" rtl="0">
              <a:lnSpc>
                <a:spcPct val="115000"/>
              </a:lnSpc>
              <a:spcBef>
                <a:spcPts val="0"/>
              </a:spcBef>
              <a:buNone/>
            </a:pPr>
            <a:r>
              <a:t/>
            </a:r>
            <a:endParaRPr sz="1050">
              <a:solidFill>
                <a:schemeClr val="dk1"/>
              </a:solidFill>
              <a:highlight>
                <a:srgbClr val="FFFFFF"/>
              </a:highlight>
              <a:latin typeface="Calibri"/>
              <a:ea typeface="Calibri"/>
              <a:cs typeface="Calibri"/>
              <a:sym typeface="Calibri"/>
            </a:endParaRPr>
          </a:p>
          <a:p>
            <a:pPr indent="0" lvl="0" marL="0" rtl="0">
              <a:lnSpc>
                <a:spcPct val="115000"/>
              </a:lnSpc>
              <a:spcBef>
                <a:spcPts val="0"/>
              </a:spcBef>
              <a:buNone/>
            </a:pPr>
            <a:r>
              <a:rPr lang="en" sz="1050">
                <a:solidFill>
                  <a:schemeClr val="dk1"/>
                </a:solidFill>
                <a:highlight>
                  <a:srgbClr val="FFFFFF"/>
                </a:highlight>
                <a:latin typeface="Calibri"/>
                <a:ea typeface="Calibri"/>
                <a:cs typeface="Calibri"/>
                <a:sym typeface="Calibri"/>
              </a:rPr>
              <a:t>And remember you can always cause trouble in the sandbox without causing trouble to your patrons. So go nuts there like we do!</a:t>
            </a:r>
          </a:p>
          <a:p>
            <a:pPr lvl="0" rtl="0">
              <a:lnSpc>
                <a:spcPct val="115000"/>
              </a:lnSpc>
              <a:spcBef>
                <a:spcPts val="0"/>
              </a:spcBef>
              <a:buNone/>
            </a:pPr>
            <a:r>
              <a:t/>
            </a:r>
            <a:endParaRPr sz="1050">
              <a:solidFill>
                <a:schemeClr val="dk1"/>
              </a:solidFill>
              <a:highlight>
                <a:srgbClr val="FFFFFF"/>
              </a:highlight>
              <a:latin typeface="Calibri"/>
              <a:ea typeface="Calibri"/>
              <a:cs typeface="Calibri"/>
              <a:sym typeface="Calibri"/>
            </a:endParaRPr>
          </a:p>
          <a:p>
            <a:pPr indent="0" lvl="0" marL="457200" rtl="0">
              <a:lnSpc>
                <a:spcPct val="115000"/>
              </a:lnSpc>
              <a:spcBef>
                <a:spcPts val="0"/>
              </a:spcBef>
              <a:buNone/>
            </a:pPr>
            <a:r>
              <a:t/>
            </a:r>
            <a:endParaRPr sz="1050">
              <a:solidFill>
                <a:schemeClr val="dk1"/>
              </a:solidFill>
              <a:highlight>
                <a:srgbClr val="FFFFFF"/>
              </a:highlight>
              <a:latin typeface="Calibri"/>
              <a:ea typeface="Calibri"/>
              <a:cs typeface="Calibri"/>
              <a:sym typeface="Calibri"/>
            </a:endParaRPr>
          </a:p>
          <a:p>
            <a:pPr indent="-69850" lvl="0" marL="457200" rtl="0">
              <a:lnSpc>
                <a:spcPct val="115000"/>
              </a:lnSpc>
              <a:spcBef>
                <a:spcPts val="0"/>
              </a:spcBef>
              <a:buClr>
                <a:schemeClr val="dk1"/>
              </a:buClr>
              <a:buSzPct val="104761"/>
              <a:buFont typeface="Arial"/>
              <a:buNone/>
            </a:pPr>
            <a:r>
              <a:t/>
            </a:r>
            <a:endParaRPr sz="1050">
              <a:solidFill>
                <a:schemeClr val="dk1"/>
              </a:solidFill>
              <a:highlight>
                <a:srgbClr val="FFFFFF"/>
              </a:highlight>
              <a:latin typeface="Calibri"/>
              <a:ea typeface="Calibri"/>
              <a:cs typeface="Calibri"/>
              <a:sym typeface="Calibri"/>
            </a:endParaRPr>
          </a:p>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lnSpc>
                <a:spcPct val="115000"/>
              </a:lnSpc>
              <a:spcBef>
                <a:spcPts val="0"/>
              </a:spcBef>
              <a:buNone/>
            </a:pPr>
            <a:r>
              <a:rPr lang="en">
                <a:solidFill>
                  <a:schemeClr val="dk1"/>
                </a:solidFill>
                <a:latin typeface="Calibri"/>
                <a:ea typeface="Calibri"/>
                <a:cs typeface="Calibri"/>
                <a:sym typeface="Calibri"/>
              </a:rPr>
              <a:t>Make sure you’re currently at the right check out desk. If you have multiple desks in your library or multiple libraries in your institution they may not all be able to check out materials for each other.</a:t>
            </a:r>
          </a:p>
          <a:p>
            <a:pPr lvl="0" rtl="0">
              <a:lnSpc>
                <a:spcPct val="115000"/>
              </a:lnSpc>
              <a:spcBef>
                <a:spcPts val="0"/>
              </a:spcBef>
              <a:buNone/>
            </a:pPr>
            <a:r>
              <a:t/>
            </a:r>
            <a:endParaRPr>
              <a:solidFill>
                <a:schemeClr val="dk1"/>
              </a:solidFill>
              <a:latin typeface="Calibri"/>
              <a:ea typeface="Calibri"/>
              <a:cs typeface="Calibri"/>
              <a:sym typeface="Calibri"/>
            </a:endParaRPr>
          </a:p>
          <a:p>
            <a:pPr lvl="0" rtl="0">
              <a:lnSpc>
                <a:spcPct val="115000"/>
              </a:lnSpc>
              <a:spcBef>
                <a:spcPts val="0"/>
              </a:spcBef>
              <a:buClr>
                <a:schemeClr val="dk1"/>
              </a:buClr>
              <a:buSzPct val="100000"/>
              <a:buFont typeface="Arial"/>
              <a:buNone/>
            </a:pPr>
            <a:r>
              <a:rPr lang="en">
                <a:solidFill>
                  <a:schemeClr val="dk1"/>
                </a:solidFill>
                <a:latin typeface="Calibri"/>
                <a:ea typeface="Calibri"/>
                <a:cs typeface="Calibri"/>
                <a:sym typeface="Calibri"/>
              </a:rPr>
              <a:t>EXAMPLE:  Check out on my account while currently at the main desk: prince of foxes 453212 (law library book)</a:t>
            </a:r>
          </a:p>
          <a:p>
            <a:pPr indent="0" lvl="0" marL="0" rtl="0">
              <a:lnSpc>
                <a:spcPct val="115000"/>
              </a:lnSpc>
              <a:spcBef>
                <a:spcPts val="0"/>
              </a:spcBef>
              <a:buNone/>
            </a:pPr>
            <a:r>
              <a:t/>
            </a:r>
            <a:endParaRPr>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You get a super helpful error message like this one.</a:t>
            </a:r>
          </a:p>
          <a:p>
            <a:pPr lvl="0" rtl="0">
              <a:lnSpc>
                <a:spcPct val="115000"/>
              </a:lnSpc>
              <a:spcBef>
                <a:spcPts val="0"/>
              </a:spcBef>
              <a:buNone/>
            </a:pPr>
            <a:r>
              <a:t/>
            </a:r>
            <a:endParaRPr>
              <a:solidFill>
                <a:schemeClr val="dk1"/>
              </a:solidFill>
              <a:latin typeface="Calibri"/>
              <a:ea typeface="Calibri"/>
              <a:cs typeface="Calibri"/>
              <a:sym typeface="Calibri"/>
            </a:endParaRPr>
          </a:p>
          <a:p>
            <a:pPr lvl="0" rtl="0">
              <a:lnSpc>
                <a:spcPct val="115000"/>
              </a:lnSpc>
              <a:spcBef>
                <a:spcPts val="0"/>
              </a:spcBef>
              <a:buClr>
                <a:schemeClr val="dk1"/>
              </a:buClr>
              <a:buSzPct val="100000"/>
              <a:buFont typeface="Arial"/>
              <a:buNone/>
            </a:pPr>
            <a:r>
              <a:rPr lang="en">
                <a:solidFill>
                  <a:schemeClr val="dk1"/>
                </a:solidFill>
                <a:latin typeface="Calibri"/>
                <a:ea typeface="Calibri"/>
                <a:cs typeface="Calibri"/>
                <a:sym typeface="Calibri"/>
              </a:rPr>
              <a:t>Example:</a:t>
            </a:r>
          </a:p>
          <a:p>
            <a:pPr lvl="0" rtl="0">
              <a:lnSpc>
                <a:spcPct val="115000"/>
              </a:lnSpc>
              <a:spcBef>
                <a:spcPts val="0"/>
              </a:spcBef>
              <a:buClr>
                <a:schemeClr val="dk1"/>
              </a:buClr>
              <a:buSzPct val="100000"/>
              <a:buFont typeface="Arial"/>
              <a:buNone/>
            </a:pPr>
            <a:r>
              <a:rPr lang="en">
                <a:solidFill>
                  <a:schemeClr val="dk1"/>
                </a:solidFill>
                <a:latin typeface="Calibri"/>
                <a:ea typeface="Calibri"/>
                <a:cs typeface="Calibri"/>
                <a:sym typeface="Calibri"/>
              </a:rPr>
              <a:t>I’m checking out these two items that appear to have come from the same place. Here I go:</a:t>
            </a:r>
          </a:p>
          <a:p>
            <a:pPr lvl="0" rtl="0">
              <a:lnSpc>
                <a:spcPct val="115000"/>
              </a:lnSpc>
              <a:spcBef>
                <a:spcPts val="0"/>
              </a:spcBef>
              <a:buClr>
                <a:schemeClr val="dk1"/>
              </a:buClr>
              <a:buSzPct val="100000"/>
              <a:buFont typeface="Arial"/>
              <a:buNone/>
            </a:pPr>
            <a:r>
              <a:rPr lang="en">
                <a:solidFill>
                  <a:schemeClr val="dk1"/>
                </a:solidFill>
                <a:latin typeface="Calibri"/>
                <a:ea typeface="Calibri"/>
                <a:cs typeface="Calibri"/>
                <a:sym typeface="Calibri"/>
              </a:rPr>
              <a:t>4220830</a:t>
            </a:r>
          </a:p>
          <a:p>
            <a:pPr lvl="0" rtl="0">
              <a:lnSpc>
                <a:spcPct val="115000"/>
              </a:lnSpc>
              <a:spcBef>
                <a:spcPts val="0"/>
              </a:spcBef>
              <a:buClr>
                <a:schemeClr val="dk1"/>
              </a:buClr>
              <a:buSzPct val="100000"/>
              <a:buFont typeface="Arial"/>
              <a:buNone/>
            </a:pPr>
            <a:r>
              <a:rPr lang="en">
                <a:solidFill>
                  <a:schemeClr val="dk1"/>
                </a:solidFill>
                <a:highlight>
                  <a:srgbClr val="FFFFFF"/>
                </a:highlight>
                <a:latin typeface="Calibri"/>
                <a:ea typeface="Calibri"/>
                <a:cs typeface="Calibri"/>
                <a:sym typeface="Calibri"/>
              </a:rPr>
              <a:t>14220827</a:t>
            </a:r>
          </a:p>
          <a:p>
            <a:pPr lvl="0" rtl="0">
              <a:lnSpc>
                <a:spcPct val="115000"/>
              </a:lnSpc>
              <a:spcBef>
                <a:spcPts val="0"/>
              </a:spcBef>
              <a:buClr>
                <a:schemeClr val="dk1"/>
              </a:buClr>
              <a:buSzPct val="100000"/>
              <a:buFont typeface="Arial"/>
              <a:buNone/>
            </a:pPr>
            <a:r>
              <a:rPr lang="en">
                <a:solidFill>
                  <a:schemeClr val="dk1"/>
                </a:solidFill>
                <a:highlight>
                  <a:srgbClr val="FFFFFF"/>
                </a:highlight>
                <a:latin typeface="Calibri"/>
                <a:ea typeface="Calibri"/>
                <a:cs typeface="Calibri"/>
                <a:sym typeface="Calibri"/>
              </a:rPr>
              <a:t>The second one won’t let me check out and there’s no apparent reason. It’s just “not available for loan”.</a:t>
            </a:r>
          </a:p>
          <a:p>
            <a:pPr lvl="0" rtl="0">
              <a:lnSpc>
                <a:spcPct val="115000"/>
              </a:lnSpc>
              <a:spcBef>
                <a:spcPts val="0"/>
              </a:spcBef>
              <a:buClr>
                <a:schemeClr val="dk1"/>
              </a:buClr>
              <a:buSzPct val="100000"/>
              <a:buFont typeface="Arial"/>
              <a:buNone/>
            </a:pPr>
            <a:r>
              <a:t/>
            </a:r>
            <a:endParaRPr>
              <a:solidFill>
                <a:schemeClr val="dk1"/>
              </a:solidFill>
              <a:highlight>
                <a:srgbClr val="FFFFFF"/>
              </a:highlight>
              <a:latin typeface="Calibri"/>
              <a:ea typeface="Calibri"/>
              <a:cs typeface="Calibri"/>
              <a:sym typeface="Calibri"/>
            </a:endParaRPr>
          </a:p>
          <a:p>
            <a:pPr lvl="0" rtl="0">
              <a:lnSpc>
                <a:spcPct val="115000"/>
              </a:lnSpc>
              <a:spcBef>
                <a:spcPts val="0"/>
              </a:spcBef>
              <a:buClr>
                <a:schemeClr val="dk1"/>
              </a:buClr>
              <a:buSzPct val="100000"/>
              <a:buFont typeface="Arial"/>
              <a:buNone/>
            </a:pPr>
            <a:r>
              <a:rPr lang="en">
                <a:solidFill>
                  <a:schemeClr val="dk1"/>
                </a:solidFill>
                <a:latin typeface="Calibri"/>
                <a:ea typeface="Calibri"/>
                <a:cs typeface="Calibri"/>
                <a:sym typeface="Calibri"/>
              </a:rPr>
              <a:t>If you haven’t figured it out yet, we’re going to head over to the fulfillment configuration utility again. Use it all the time. Even if you think you know what TOU the checkout should receive, check to make sure because Alma might think something differently. It gives you a good place to start checking things out.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knowledge.exlibrisgroup.com/Alma/Product_Documentation/Alma_Online_Help_(English)/Fulfillment/070Advanced_Tools/010Viewing_Fulfillment_Configuration_Inform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lvl="0">
              <a:spcBef>
                <a:spcPts val="0"/>
              </a:spcBef>
              <a:buNone/>
            </a:pPr>
            <a:r>
              <a:rPr lang="en"/>
              <a:t>Fulfillment</a:t>
            </a:r>
          </a:p>
          <a:p>
            <a:pPr lvl="0">
              <a:spcBef>
                <a:spcPts val="0"/>
              </a:spcBef>
              <a:buNone/>
            </a:pPr>
            <a:r>
              <a:rPr lang="en"/>
              <a:t>Troubleshooting 101</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Clr>
                <a:schemeClr val="dk1"/>
              </a:buClr>
              <a:buSzPct val="39285"/>
              <a:buFont typeface="Arial"/>
              <a:buNone/>
            </a:pPr>
            <a:r>
              <a:rPr lang="en"/>
              <a:t>Patron is unable to place a request</a:t>
            </a:r>
          </a:p>
          <a:p>
            <a:pPr lvl="0">
              <a:spcBef>
                <a:spcPts val="0"/>
              </a:spcBef>
              <a:buNone/>
            </a:pPr>
            <a:r>
              <a:t/>
            </a:r>
            <a:endParaRPr/>
          </a:p>
        </p:txBody>
      </p:sp>
      <p:sp>
        <p:nvSpPr>
          <p:cNvPr id="108" name="Shape 10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Clr>
                <a:schemeClr val="dk1"/>
              </a:buClr>
              <a:buSzPct val="68750"/>
              <a:buFont typeface="Arial"/>
              <a:buNone/>
            </a:pPr>
            <a:r>
              <a:rPr lang="en" sz="1600"/>
              <a:t>Once you have done even more digging:</a:t>
            </a:r>
          </a:p>
          <a:p>
            <a:pPr indent="-330200" lvl="0" marL="457200" rtl="0">
              <a:spcBef>
                <a:spcPts val="0"/>
              </a:spcBef>
              <a:spcAft>
                <a:spcPts val="0"/>
              </a:spcAft>
              <a:buClr>
                <a:schemeClr val="dk1"/>
              </a:buClr>
              <a:buSzPct val="100000"/>
              <a:buFont typeface="Calibri"/>
            </a:pPr>
            <a:r>
              <a:rPr lang="en" sz="1600">
                <a:solidFill>
                  <a:schemeClr val="dk1"/>
                </a:solidFill>
                <a:latin typeface="Calibri"/>
                <a:ea typeface="Calibri"/>
                <a:cs typeface="Calibri"/>
                <a:sym typeface="Calibri"/>
              </a:rPr>
              <a:t>Item barcode and user ID</a:t>
            </a:r>
          </a:p>
          <a:p>
            <a:pPr indent="-330200" lvl="0" marL="457200" rtl="0">
              <a:spcBef>
                <a:spcPts val="0"/>
              </a:spcBef>
              <a:spcAft>
                <a:spcPts val="0"/>
              </a:spcAft>
              <a:buClr>
                <a:schemeClr val="dk1"/>
              </a:buClr>
              <a:buSzPct val="100000"/>
              <a:buFont typeface="Calibri"/>
            </a:pPr>
            <a:r>
              <a:rPr lang="en" sz="1600">
                <a:solidFill>
                  <a:schemeClr val="dk1"/>
                </a:solidFill>
                <a:latin typeface="Calibri"/>
                <a:ea typeface="Calibri"/>
                <a:cs typeface="Calibri"/>
                <a:sym typeface="Calibri"/>
              </a:rPr>
              <a:t>The item has the status on Shelf/Loan/etc.</a:t>
            </a:r>
          </a:p>
          <a:p>
            <a:pPr indent="-330200" lvl="0" marL="457200" rtl="0">
              <a:spcBef>
                <a:spcPts val="0"/>
              </a:spcBef>
              <a:spcAft>
                <a:spcPts val="0"/>
              </a:spcAft>
              <a:buClr>
                <a:schemeClr val="dk1"/>
              </a:buClr>
              <a:buSzPct val="100000"/>
              <a:buFont typeface="Calibri"/>
            </a:pPr>
            <a:r>
              <a:rPr lang="en" sz="1600">
                <a:solidFill>
                  <a:schemeClr val="dk1"/>
                </a:solidFill>
                <a:latin typeface="Calibri"/>
                <a:ea typeface="Calibri"/>
                <a:cs typeface="Calibri"/>
                <a:sym typeface="Calibri"/>
              </a:rPr>
              <a:t>If the inability is only in Primo or in Alma and Primo</a:t>
            </a:r>
          </a:p>
          <a:p>
            <a:pPr indent="-330200" lvl="0" marL="457200" rtl="0">
              <a:spcBef>
                <a:spcPts val="0"/>
              </a:spcBef>
              <a:spcAft>
                <a:spcPts val="0"/>
              </a:spcAft>
              <a:buClr>
                <a:schemeClr val="dk1"/>
              </a:buClr>
              <a:buSzPct val="100000"/>
              <a:buFont typeface="Calibri"/>
            </a:pPr>
            <a:r>
              <a:rPr lang="en" sz="1600">
                <a:solidFill>
                  <a:schemeClr val="dk1"/>
                </a:solidFill>
                <a:latin typeface="Calibri"/>
                <a:ea typeface="Calibri"/>
                <a:cs typeface="Calibri"/>
                <a:sym typeface="Calibri"/>
              </a:rPr>
              <a:t>Use the fulfillment utility to report which request rule is being used: provide the name of the TOU used</a:t>
            </a:r>
          </a:p>
          <a:p>
            <a:pPr indent="-330200" lvl="1" marL="914400" rtl="0">
              <a:spcBef>
                <a:spcPts val="0"/>
              </a:spcBef>
              <a:spcAft>
                <a:spcPts val="0"/>
              </a:spcAft>
              <a:buClr>
                <a:schemeClr val="dk1"/>
              </a:buClr>
              <a:buSzPct val="100000"/>
              <a:buFont typeface="Calibri"/>
            </a:pPr>
            <a:r>
              <a:rPr lang="en" sz="1600">
                <a:solidFill>
                  <a:schemeClr val="dk1"/>
                </a:solidFill>
                <a:latin typeface="Calibri"/>
                <a:ea typeface="Calibri"/>
                <a:cs typeface="Calibri"/>
                <a:sym typeface="Calibri"/>
              </a:rPr>
              <a:t>Is the TOU set to Requestable?</a:t>
            </a:r>
          </a:p>
          <a:p>
            <a:pPr indent="-330200" lvl="1" marL="914400" rtl="0">
              <a:spcBef>
                <a:spcPts val="0"/>
              </a:spcBef>
              <a:spcAft>
                <a:spcPts val="0"/>
              </a:spcAft>
              <a:buClr>
                <a:schemeClr val="dk1"/>
              </a:buClr>
              <a:buSzPct val="100000"/>
              <a:buFont typeface="Calibri"/>
            </a:pPr>
            <a:r>
              <a:rPr lang="en" sz="1600">
                <a:solidFill>
                  <a:schemeClr val="dk1"/>
                </a:solidFill>
                <a:latin typeface="Calibri"/>
                <a:ea typeface="Calibri"/>
                <a:cs typeface="Calibri"/>
                <a:sym typeface="Calibri"/>
              </a:rPr>
              <a:t>What is the on shelf fulfillment policy?</a:t>
            </a:r>
          </a:p>
          <a:p>
            <a:pPr indent="-330200" lvl="1" marL="914400" rtl="0">
              <a:spcBef>
                <a:spcPts val="0"/>
              </a:spcBef>
              <a:spcAft>
                <a:spcPts val="0"/>
              </a:spcAft>
              <a:buClr>
                <a:schemeClr val="dk1"/>
              </a:buClr>
              <a:buSzPct val="100000"/>
              <a:buFont typeface="Calibri"/>
            </a:pPr>
            <a:r>
              <a:rPr lang="en" sz="1600">
                <a:solidFill>
                  <a:schemeClr val="dk1"/>
                </a:solidFill>
                <a:latin typeface="Calibri"/>
                <a:ea typeface="Calibri"/>
                <a:cs typeface="Calibri"/>
                <a:sym typeface="Calibri"/>
              </a:rPr>
              <a:t>What is the pickup location setting?</a:t>
            </a:r>
          </a:p>
          <a:p>
            <a:pPr indent="-330200" lvl="0" marL="457200" rtl="0">
              <a:spcBef>
                <a:spcPts val="0"/>
              </a:spcBef>
              <a:spcAft>
                <a:spcPts val="0"/>
              </a:spcAft>
              <a:buClr>
                <a:schemeClr val="dk1"/>
              </a:buClr>
              <a:buSzPct val="100000"/>
              <a:buFont typeface="Calibri"/>
            </a:pPr>
            <a:r>
              <a:rPr lang="en" sz="1600">
                <a:solidFill>
                  <a:schemeClr val="dk1"/>
                </a:solidFill>
                <a:latin typeface="Calibri"/>
                <a:ea typeface="Calibri"/>
                <a:cs typeface="Calibri"/>
                <a:sym typeface="Calibri"/>
              </a:rPr>
              <a:t>Try changing the pickup location setting: does that make the item requestable?</a:t>
            </a:r>
          </a:p>
          <a:p>
            <a:pPr indent="-330200" lvl="0" marL="457200" rtl="0">
              <a:spcBef>
                <a:spcPts val="0"/>
              </a:spcBef>
              <a:spcAft>
                <a:spcPts val="0"/>
              </a:spcAft>
              <a:buClr>
                <a:schemeClr val="dk1"/>
              </a:buClr>
              <a:buSzPct val="100000"/>
              <a:buFont typeface="Calibri"/>
            </a:pPr>
            <a:r>
              <a:rPr lang="en" sz="1600">
                <a:solidFill>
                  <a:schemeClr val="dk1"/>
                </a:solidFill>
                <a:latin typeface="Calibri"/>
                <a:ea typeface="Calibri"/>
                <a:cs typeface="Calibri"/>
                <a:sym typeface="Calibri"/>
              </a:rPr>
              <a:t>Try changing the on shelf request policy: does that make the item requestable?</a:t>
            </a:r>
          </a:p>
          <a:p>
            <a:pPr lvl="0" rtl="0">
              <a:spcBef>
                <a:spcPts val="0"/>
              </a:spcBef>
              <a:spcAft>
                <a:spcPts val="0"/>
              </a:spcAft>
              <a:buNone/>
            </a:pPr>
            <a:r>
              <a:t/>
            </a:r>
            <a:endParaRPr sz="16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Patron is unable to place a request</a:t>
            </a: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If the item is still not requestable and everything so far looks like it should be, there are some other settings that are worth checking out:</a:t>
            </a:r>
          </a:p>
          <a:p>
            <a:pPr indent="-342900" lvl="0" marL="457200" rtl="0">
              <a:spcBef>
                <a:spcPts val="0"/>
              </a:spcBef>
              <a:spcAft>
                <a:spcPts val="0"/>
              </a:spcAft>
              <a:buSzPct val="100000"/>
            </a:pPr>
            <a:r>
              <a:rPr lang="en"/>
              <a:t>Patron Limits table</a:t>
            </a:r>
          </a:p>
          <a:p>
            <a:pPr indent="-342900" lvl="0" marL="457200" rtl="0">
              <a:spcBef>
                <a:spcPts val="0"/>
              </a:spcBef>
              <a:spcAft>
                <a:spcPts val="0"/>
              </a:spcAft>
              <a:buSzPct val="100000"/>
            </a:pPr>
            <a:r>
              <a:rPr lang="en"/>
              <a:t>Does your circulation desk have ‘hold shelf’ checked?</a:t>
            </a:r>
          </a:p>
          <a:p>
            <a:pPr indent="-342900" lvl="0" marL="457200">
              <a:spcBef>
                <a:spcPts val="0"/>
              </a:spcBef>
              <a:buSzPct val="100000"/>
            </a:pPr>
            <a:r>
              <a:rPr lang="en"/>
              <a:t>If the pickup location is limited, do you have items that can be picked up at this location?  Broadening the pickup settings should help you determine if this is the cause.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Item due at an unexpected day</a:t>
            </a:r>
          </a:p>
        </p:txBody>
      </p:sp>
      <p:sp>
        <p:nvSpPr>
          <p:cNvPr id="120" name="Shape 12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55600" lvl="0" marL="457200" rtl="0">
              <a:spcBef>
                <a:spcPts val="0"/>
              </a:spcBef>
              <a:spcAft>
                <a:spcPts val="0"/>
              </a:spcAft>
              <a:buSzPct val="100000"/>
            </a:pPr>
            <a:r>
              <a:rPr lang="en" sz="2000"/>
              <a:t>Does the item have an unexpected item policy or location?</a:t>
            </a:r>
          </a:p>
          <a:p>
            <a:pPr indent="-355600" lvl="0" marL="457200" rtl="0">
              <a:spcBef>
                <a:spcPts val="0"/>
              </a:spcBef>
              <a:spcAft>
                <a:spcPts val="0"/>
              </a:spcAft>
              <a:buSzPct val="100000"/>
            </a:pPr>
            <a:r>
              <a:rPr lang="en" sz="2000"/>
              <a:t>Does the user have an unexpected user group? </a:t>
            </a:r>
          </a:p>
          <a:p>
            <a:pPr indent="-355600" lvl="0" marL="457200" rtl="0">
              <a:spcBef>
                <a:spcPts val="0"/>
              </a:spcBef>
              <a:spcAft>
                <a:spcPts val="0"/>
              </a:spcAft>
              <a:buSzPct val="100000"/>
            </a:pPr>
            <a:r>
              <a:rPr lang="en" sz="2000"/>
              <a:t>Is the due date using a fixed term due date?</a:t>
            </a:r>
          </a:p>
          <a:p>
            <a:pPr indent="-355600" lvl="0" marL="457200" rtl="0">
              <a:spcBef>
                <a:spcPts val="0"/>
              </a:spcBef>
              <a:buSzPct val="100000"/>
            </a:pPr>
            <a:r>
              <a:rPr lang="en" sz="2000"/>
              <a:t>Are your open hours impacting the due date for the item?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I can’t check out this thing to this person</a:t>
            </a:r>
          </a:p>
        </p:txBody>
      </p:sp>
      <p:sp>
        <p:nvSpPr>
          <p:cNvPr id="60" name="Shape 6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spcAft>
                <a:spcPts val="0"/>
              </a:spcAft>
              <a:buNone/>
            </a:pPr>
            <a:r>
              <a:rPr b="1" lang="en">
                <a:solidFill>
                  <a:schemeClr val="dk1"/>
                </a:solidFill>
                <a:latin typeface="Calibri"/>
                <a:ea typeface="Calibri"/>
                <a:cs typeface="Calibri"/>
                <a:sym typeface="Calibri"/>
              </a:rPr>
              <a:t>The patron needs to have a current account that’s not blocked or expired</a:t>
            </a:r>
          </a:p>
          <a:p>
            <a:pPr lvl="0" rtl="0">
              <a:spcBef>
                <a:spcPts val="0"/>
              </a:spcBef>
              <a:spcAft>
                <a:spcPts val="0"/>
              </a:spcAft>
              <a:buNone/>
            </a:pPr>
            <a:r>
              <a:t/>
            </a:r>
            <a:endParaRPr sz="1400">
              <a:solidFill>
                <a:schemeClr val="dk1"/>
              </a:solidFill>
              <a:latin typeface="Calibri"/>
              <a:ea typeface="Calibri"/>
              <a:cs typeface="Calibri"/>
              <a:sym typeface="Calibri"/>
            </a:endParaRPr>
          </a:p>
        </p:txBody>
      </p:sp>
      <p:pic>
        <p:nvPicPr>
          <p:cNvPr id="61" name="Shape 61"/>
          <p:cNvPicPr preferRelativeResize="0"/>
          <p:nvPr/>
        </p:nvPicPr>
        <p:blipFill>
          <a:blip r:embed="rId3">
            <a:alphaModFix/>
          </a:blip>
          <a:stretch>
            <a:fillRect/>
          </a:stretch>
        </p:blipFill>
        <p:spPr>
          <a:xfrm>
            <a:off x="458200" y="2000000"/>
            <a:ext cx="8227601" cy="19909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idx="1" type="body"/>
          </p:nvPr>
        </p:nvSpPr>
        <p:spPr>
          <a:xfrm>
            <a:off x="311700" y="438575"/>
            <a:ext cx="8520600" cy="4130400"/>
          </a:xfrm>
          <a:prstGeom prst="rect">
            <a:avLst/>
          </a:prstGeom>
        </p:spPr>
        <p:txBody>
          <a:bodyPr anchorCtr="0" anchor="t" bIns="91425" lIns="91425" rIns="91425" wrap="square" tIns="91425">
            <a:noAutofit/>
          </a:bodyPr>
          <a:lstStyle/>
          <a:p>
            <a:pPr lvl="0" rtl="0">
              <a:spcBef>
                <a:spcPts val="0"/>
              </a:spcBef>
              <a:spcAft>
                <a:spcPts val="0"/>
              </a:spcAft>
              <a:buNone/>
            </a:pPr>
            <a:r>
              <a:rPr b="1" lang="en">
                <a:solidFill>
                  <a:schemeClr val="dk1"/>
                </a:solidFill>
                <a:latin typeface="Calibri"/>
                <a:ea typeface="Calibri"/>
                <a:cs typeface="Calibri"/>
                <a:sym typeface="Calibri"/>
              </a:rPr>
              <a:t>The patron account needs to needs to be able to check stuff out</a:t>
            </a:r>
          </a:p>
          <a:p>
            <a:pPr lvl="0" rtl="0">
              <a:spcBef>
                <a:spcPts val="0"/>
              </a:spcBef>
              <a:spcAft>
                <a:spcPts val="0"/>
              </a:spcAft>
              <a:buNone/>
            </a:pPr>
            <a:r>
              <a:t/>
            </a:r>
            <a:endParaRPr b="1">
              <a:solidFill>
                <a:schemeClr val="dk1"/>
              </a:solidFill>
              <a:latin typeface="Calibri"/>
              <a:ea typeface="Calibri"/>
              <a:cs typeface="Calibri"/>
              <a:sym typeface="Calibri"/>
            </a:endParaRPr>
          </a:p>
        </p:txBody>
      </p:sp>
      <p:pic>
        <p:nvPicPr>
          <p:cNvPr id="67" name="Shape 67"/>
          <p:cNvPicPr preferRelativeResize="0"/>
          <p:nvPr/>
        </p:nvPicPr>
        <p:blipFill>
          <a:blip r:embed="rId3">
            <a:alphaModFix/>
          </a:blip>
          <a:stretch>
            <a:fillRect/>
          </a:stretch>
        </p:blipFill>
        <p:spPr>
          <a:xfrm>
            <a:off x="596738" y="1316738"/>
            <a:ext cx="7950524" cy="2510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idx="1" type="body"/>
          </p:nvPr>
        </p:nvSpPr>
        <p:spPr>
          <a:xfrm>
            <a:off x="311700" y="480775"/>
            <a:ext cx="8520600" cy="4088100"/>
          </a:xfrm>
          <a:prstGeom prst="rect">
            <a:avLst/>
          </a:prstGeom>
        </p:spPr>
        <p:txBody>
          <a:bodyPr anchorCtr="0" anchor="t" bIns="91425" lIns="91425" rIns="91425" wrap="square" tIns="91425">
            <a:noAutofit/>
          </a:bodyPr>
          <a:lstStyle/>
          <a:p>
            <a:pPr lvl="0" rtl="0">
              <a:spcBef>
                <a:spcPts val="0"/>
              </a:spcBef>
              <a:spcAft>
                <a:spcPts val="0"/>
              </a:spcAft>
              <a:buNone/>
            </a:pPr>
            <a:r>
              <a:rPr b="1" lang="en">
                <a:solidFill>
                  <a:schemeClr val="dk1"/>
                </a:solidFill>
                <a:latin typeface="Calibri"/>
                <a:ea typeface="Calibri"/>
                <a:cs typeface="Calibri"/>
                <a:sym typeface="Calibri"/>
              </a:rPr>
              <a:t>You need to be in the right place to check out the item</a:t>
            </a:r>
          </a:p>
          <a:p>
            <a:pPr lvl="0" rtl="0">
              <a:spcBef>
                <a:spcPts val="0"/>
              </a:spcBef>
              <a:spcAft>
                <a:spcPts val="0"/>
              </a:spcAft>
              <a:buNone/>
            </a:pPr>
            <a:r>
              <a:t/>
            </a:r>
            <a:endParaRPr b="1">
              <a:solidFill>
                <a:schemeClr val="dk1"/>
              </a:solidFill>
              <a:latin typeface="Calibri"/>
              <a:ea typeface="Calibri"/>
              <a:cs typeface="Calibri"/>
              <a:sym typeface="Calibri"/>
            </a:endParaRPr>
          </a:p>
          <a:p>
            <a:pPr lvl="0" rtl="0">
              <a:spcBef>
                <a:spcPts val="0"/>
              </a:spcBef>
              <a:spcAft>
                <a:spcPts val="0"/>
              </a:spcAft>
              <a:buNone/>
            </a:pPr>
            <a:r>
              <a:t/>
            </a:r>
            <a:endParaRPr b="1">
              <a:solidFill>
                <a:schemeClr val="dk1"/>
              </a:solidFill>
              <a:latin typeface="Calibri"/>
              <a:ea typeface="Calibri"/>
              <a:cs typeface="Calibri"/>
              <a:sym typeface="Calibri"/>
            </a:endParaRPr>
          </a:p>
        </p:txBody>
      </p:sp>
      <p:pic>
        <p:nvPicPr>
          <p:cNvPr id="73" name="Shape 73"/>
          <p:cNvPicPr preferRelativeResize="0"/>
          <p:nvPr/>
        </p:nvPicPr>
        <p:blipFill>
          <a:blip r:embed="rId3">
            <a:alphaModFix/>
          </a:blip>
          <a:stretch>
            <a:fillRect/>
          </a:stretch>
        </p:blipFill>
        <p:spPr>
          <a:xfrm>
            <a:off x="530900" y="1520350"/>
            <a:ext cx="8082199" cy="2435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idx="1" type="body"/>
          </p:nvPr>
        </p:nvSpPr>
        <p:spPr>
          <a:xfrm>
            <a:off x="311700" y="412375"/>
            <a:ext cx="8520600" cy="4156500"/>
          </a:xfrm>
          <a:prstGeom prst="rect">
            <a:avLst/>
          </a:prstGeom>
        </p:spPr>
        <p:txBody>
          <a:bodyPr anchorCtr="0" anchor="t" bIns="91425" lIns="91425" rIns="91425" wrap="square" tIns="91425">
            <a:noAutofit/>
          </a:bodyPr>
          <a:lstStyle/>
          <a:p>
            <a:pPr lvl="0">
              <a:spcBef>
                <a:spcPts val="0"/>
              </a:spcBef>
              <a:buNone/>
            </a:pPr>
            <a:r>
              <a:rPr lang="en"/>
              <a:t>The fun comes when the problem is buried in the TOU somewhere</a:t>
            </a:r>
          </a:p>
        </p:txBody>
      </p:sp>
      <p:pic>
        <p:nvPicPr>
          <p:cNvPr id="79" name="Shape 79"/>
          <p:cNvPicPr preferRelativeResize="0"/>
          <p:nvPr/>
        </p:nvPicPr>
        <p:blipFill>
          <a:blip r:embed="rId3">
            <a:alphaModFix/>
          </a:blip>
          <a:stretch>
            <a:fillRect/>
          </a:stretch>
        </p:blipFill>
        <p:spPr>
          <a:xfrm>
            <a:off x="211850" y="1484438"/>
            <a:ext cx="8720300" cy="2012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idx="1" type="body"/>
          </p:nvPr>
        </p:nvSpPr>
        <p:spPr>
          <a:xfrm>
            <a:off x="311700" y="261900"/>
            <a:ext cx="8520600" cy="4307100"/>
          </a:xfrm>
          <a:prstGeom prst="rect">
            <a:avLst/>
          </a:prstGeom>
        </p:spPr>
        <p:txBody>
          <a:bodyPr anchorCtr="0" anchor="t" bIns="91425" lIns="91425" rIns="91425" wrap="square" tIns="91425">
            <a:noAutofit/>
          </a:bodyPr>
          <a:lstStyle/>
          <a:p>
            <a:pPr lvl="0" rtl="0">
              <a:spcBef>
                <a:spcPts val="0"/>
              </a:spcBef>
              <a:buNone/>
            </a:pPr>
            <a:r>
              <a:rPr lang="en"/>
              <a:t>To access the fulfillment configuration utility</a:t>
            </a: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Calibri"/>
                <a:ea typeface="Calibri"/>
                <a:cs typeface="Calibri"/>
                <a:sym typeface="Calibri"/>
              </a:rPr>
              <a:t>To view fulfillment configuration information, you must have one of the following roles:</a:t>
            </a:r>
          </a:p>
          <a:p>
            <a:pPr indent="-317500" lvl="0" marL="457200" rtl="0">
              <a:lnSpc>
                <a:spcPct val="140000"/>
              </a:lnSpc>
              <a:spcBef>
                <a:spcPts val="300"/>
              </a:spcBef>
              <a:spcAft>
                <a:spcPts val="0"/>
              </a:spcAft>
              <a:buClr>
                <a:schemeClr val="dk1"/>
              </a:buClr>
              <a:buSzPct val="100000"/>
              <a:buFont typeface="Calibri"/>
            </a:pPr>
            <a:r>
              <a:rPr lang="en" sz="1400">
                <a:solidFill>
                  <a:schemeClr val="dk1"/>
                </a:solidFill>
                <a:latin typeface="Calibri"/>
                <a:ea typeface="Calibri"/>
                <a:cs typeface="Calibri"/>
                <a:sym typeface="Calibri"/>
              </a:rPr>
              <a:t>Fulfillment Services Manager</a:t>
            </a:r>
          </a:p>
          <a:p>
            <a:pPr indent="-317500" lvl="0" marL="457200" rtl="0">
              <a:lnSpc>
                <a:spcPct val="140000"/>
              </a:lnSpc>
              <a:spcBef>
                <a:spcPts val="0"/>
              </a:spcBef>
              <a:spcAft>
                <a:spcPts val="0"/>
              </a:spcAft>
              <a:buClr>
                <a:schemeClr val="dk1"/>
              </a:buClr>
              <a:buSzPct val="100000"/>
              <a:buFont typeface="Calibri"/>
            </a:pPr>
            <a:r>
              <a:rPr lang="en" sz="1400">
                <a:solidFill>
                  <a:schemeClr val="dk1"/>
                </a:solidFill>
                <a:latin typeface="Calibri"/>
                <a:ea typeface="Calibri"/>
                <a:cs typeface="Calibri"/>
                <a:sym typeface="Calibri"/>
              </a:rPr>
              <a:t>Fulfillment Administrator</a:t>
            </a:r>
          </a:p>
          <a:p>
            <a:pPr indent="-317500" lvl="0" marL="457200" rtl="0">
              <a:lnSpc>
                <a:spcPct val="140000"/>
              </a:lnSpc>
              <a:spcBef>
                <a:spcPts val="0"/>
              </a:spcBef>
              <a:spcAft>
                <a:spcPts val="0"/>
              </a:spcAft>
              <a:buClr>
                <a:schemeClr val="dk1"/>
              </a:buClr>
              <a:buSzPct val="100000"/>
              <a:buFont typeface="Calibri"/>
            </a:pPr>
            <a:r>
              <a:rPr lang="en" sz="1400">
                <a:solidFill>
                  <a:schemeClr val="dk1"/>
                </a:solidFill>
                <a:latin typeface="Calibri"/>
                <a:ea typeface="Calibri"/>
                <a:cs typeface="Calibri"/>
                <a:sym typeface="Calibri"/>
              </a:rPr>
              <a:t>General System Administrator</a:t>
            </a:r>
          </a:p>
          <a:p>
            <a:pPr indent="-317500" lvl="0" marL="457200" rtl="0">
              <a:lnSpc>
                <a:spcPct val="140000"/>
              </a:lnSpc>
              <a:spcBef>
                <a:spcPts val="0"/>
              </a:spcBef>
              <a:spcAft>
                <a:spcPts val="0"/>
              </a:spcAft>
              <a:buClr>
                <a:schemeClr val="dk1"/>
              </a:buClr>
              <a:buSzPct val="100000"/>
              <a:buFont typeface="Calibri"/>
            </a:pPr>
            <a:r>
              <a:rPr lang="en" sz="1400">
                <a:solidFill>
                  <a:schemeClr val="dk1"/>
                </a:solidFill>
                <a:latin typeface="Calibri"/>
                <a:ea typeface="Calibri"/>
                <a:cs typeface="Calibri"/>
                <a:sym typeface="Calibri"/>
              </a:rPr>
              <a:t>User Manager</a:t>
            </a:r>
          </a:p>
          <a:p>
            <a:pPr indent="-317500" lvl="0" marL="457200" rtl="0">
              <a:lnSpc>
                <a:spcPct val="140000"/>
              </a:lnSpc>
              <a:spcBef>
                <a:spcPts val="0"/>
              </a:spcBef>
              <a:spcAft>
                <a:spcPts val="0"/>
              </a:spcAft>
              <a:buClr>
                <a:schemeClr val="dk1"/>
              </a:buClr>
              <a:buSzPct val="100000"/>
              <a:buFont typeface="Calibri"/>
            </a:pPr>
            <a:r>
              <a:rPr lang="en" sz="1400">
                <a:solidFill>
                  <a:schemeClr val="dk1"/>
                </a:solidFill>
                <a:latin typeface="Calibri"/>
                <a:ea typeface="Calibri"/>
                <a:cs typeface="Calibri"/>
                <a:sym typeface="Calibri"/>
              </a:rPr>
              <a:t>Circulation Desk Operator</a:t>
            </a:r>
          </a:p>
          <a:p>
            <a:pPr indent="-317500" lvl="0" marL="457200" rtl="0">
              <a:lnSpc>
                <a:spcPct val="140000"/>
              </a:lnSpc>
              <a:spcBef>
                <a:spcPts val="0"/>
              </a:spcBef>
              <a:spcAft>
                <a:spcPts val="300"/>
              </a:spcAft>
              <a:buClr>
                <a:schemeClr val="dk1"/>
              </a:buClr>
              <a:buSzPct val="100000"/>
              <a:buFont typeface="Calibri"/>
            </a:pPr>
            <a:r>
              <a:rPr lang="en" sz="1400">
                <a:solidFill>
                  <a:schemeClr val="dk1"/>
                </a:solidFill>
                <a:latin typeface="Calibri"/>
                <a:ea typeface="Calibri"/>
                <a:cs typeface="Calibri"/>
                <a:sym typeface="Calibri"/>
              </a:rPr>
              <a:t>Circulation Desk Manager</a:t>
            </a: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Calibri"/>
                <a:ea typeface="Calibri"/>
                <a:cs typeface="Calibri"/>
                <a:sym typeface="Calibri"/>
              </a:rPr>
              <a:t>Additionally, you can contact Ex Libris Support to enable the following roles to access this functionality:</a:t>
            </a:r>
          </a:p>
          <a:p>
            <a:pPr indent="-317500" lvl="0" marL="457200" rtl="0">
              <a:lnSpc>
                <a:spcPct val="140000"/>
              </a:lnSpc>
              <a:spcBef>
                <a:spcPts val="300"/>
              </a:spcBef>
              <a:spcAft>
                <a:spcPts val="0"/>
              </a:spcAft>
              <a:buClr>
                <a:schemeClr val="dk1"/>
              </a:buClr>
              <a:buSzPct val="100000"/>
              <a:buFont typeface="Calibri"/>
            </a:pPr>
            <a:r>
              <a:rPr lang="en" sz="1400">
                <a:solidFill>
                  <a:schemeClr val="dk1"/>
                </a:solidFill>
                <a:latin typeface="Calibri"/>
                <a:ea typeface="Calibri"/>
                <a:cs typeface="Calibri"/>
                <a:sym typeface="Calibri"/>
              </a:rPr>
              <a:t>Circulation Desk Operator Limited</a:t>
            </a:r>
          </a:p>
          <a:p>
            <a:pPr indent="-317500" lvl="0" marL="457200" rtl="0">
              <a:lnSpc>
                <a:spcPct val="140000"/>
              </a:lnSpc>
              <a:spcBef>
                <a:spcPts val="0"/>
              </a:spcBef>
              <a:spcAft>
                <a:spcPts val="300"/>
              </a:spcAft>
              <a:buClr>
                <a:schemeClr val="dk1"/>
              </a:buClr>
              <a:buSzPct val="100000"/>
              <a:buFont typeface="Calibri"/>
            </a:pPr>
            <a:r>
              <a:rPr lang="en" sz="1400">
                <a:solidFill>
                  <a:schemeClr val="dk1"/>
                </a:solidFill>
                <a:latin typeface="Calibri"/>
                <a:ea typeface="Calibri"/>
                <a:cs typeface="Calibri"/>
                <a:sym typeface="Calibri"/>
              </a:rPr>
              <a:t>Fulfillment Services Operator</a:t>
            </a:r>
          </a:p>
          <a:p>
            <a:pPr lvl="0" rtl="0">
              <a:lnSpc>
                <a:spcPct val="140000"/>
              </a:lnSpc>
              <a:spcBef>
                <a:spcPts val="300"/>
              </a:spcBef>
              <a:spcAft>
                <a:spcPts val="300"/>
              </a:spcAft>
              <a:buNone/>
            </a:pPr>
            <a:r>
              <a:t/>
            </a:r>
            <a:endParaRPr sz="1400">
              <a:solidFill>
                <a:schemeClr val="dk1"/>
              </a:solidFill>
              <a:latin typeface="Calibri"/>
              <a:ea typeface="Calibri"/>
              <a:cs typeface="Calibri"/>
              <a:sym typeface="Calibri"/>
            </a:endParaRPr>
          </a:p>
          <a:p>
            <a:pPr lvl="0" rtl="0">
              <a:spcBef>
                <a:spcPts val="0"/>
              </a:spcBef>
              <a:spcAft>
                <a:spcPts val="0"/>
              </a:spcAft>
              <a:buClr>
                <a:schemeClr val="dk1"/>
              </a:buClr>
              <a:buSzPct val="68750"/>
              <a:buFont typeface="Arial"/>
              <a:buNone/>
            </a:pPr>
            <a:r>
              <a:rPr lang="en" sz="1600">
                <a:solidFill>
                  <a:schemeClr val="dk1"/>
                </a:solidFill>
                <a:highlight>
                  <a:srgbClr val="FFFFFF"/>
                </a:highlight>
                <a:latin typeface="Calibri"/>
                <a:ea typeface="Calibri"/>
                <a:cs typeface="Calibri"/>
                <a:sym typeface="Calibri"/>
              </a:rPr>
              <a:t>From </a:t>
            </a:r>
            <a:r>
              <a:rPr lang="en" sz="1600" u="sng">
                <a:solidFill>
                  <a:srgbClr val="1155CC"/>
                </a:solidFill>
                <a:highlight>
                  <a:srgbClr val="FFFFFF"/>
                </a:highlight>
                <a:latin typeface="Calibri"/>
                <a:ea typeface="Calibri"/>
                <a:cs typeface="Calibri"/>
                <a:sym typeface="Calibri"/>
                <a:hlinkClick r:id="rId3"/>
              </a:rPr>
              <a:t>Viewing Fulfillment Configuration Information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I can’t place a request on a thing</a:t>
            </a:r>
          </a:p>
        </p:txBody>
      </p:sp>
      <p:sp>
        <p:nvSpPr>
          <p:cNvPr id="90" name="Shape 9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buNone/>
            </a:pPr>
            <a:r>
              <a:rPr b="1" lang="en"/>
              <a:t>Troubleshooting ideas</a:t>
            </a:r>
          </a:p>
          <a:p>
            <a:pPr indent="-342900" lvl="0" marL="457200" rtl="0">
              <a:spcBef>
                <a:spcPts val="0"/>
              </a:spcBef>
              <a:spcAft>
                <a:spcPts val="0"/>
              </a:spcAft>
              <a:buSzPct val="100000"/>
            </a:pPr>
            <a:r>
              <a:rPr lang="en"/>
              <a:t>Can you place the request in Primo? In Alma?</a:t>
            </a:r>
          </a:p>
          <a:p>
            <a:pPr indent="-342900" lvl="0" marL="457200" rtl="0">
              <a:spcBef>
                <a:spcPts val="0"/>
              </a:spcBef>
              <a:spcAft>
                <a:spcPts val="0"/>
              </a:spcAft>
              <a:buSzPct val="100000"/>
            </a:pPr>
            <a:r>
              <a:rPr lang="en"/>
              <a:t>Can </a:t>
            </a:r>
            <a:r>
              <a:rPr i="1" lang="en"/>
              <a:t>you</a:t>
            </a:r>
            <a:r>
              <a:rPr lang="en"/>
              <a:t> or any other users or user groups place the request?</a:t>
            </a:r>
          </a:p>
          <a:p>
            <a:pPr indent="-342900" lvl="0" marL="457200" rtl="0">
              <a:spcBef>
                <a:spcPts val="0"/>
              </a:spcBef>
              <a:spcAft>
                <a:spcPts val="0"/>
              </a:spcAft>
              <a:buSzPct val="100000"/>
            </a:pPr>
            <a:r>
              <a:rPr lang="en"/>
              <a:t>What happens if you change your user group to match the problem patron’s user group? </a:t>
            </a:r>
          </a:p>
          <a:p>
            <a:pPr indent="-342900" lvl="0" marL="457200" rtl="0">
              <a:spcBef>
                <a:spcPts val="0"/>
              </a:spcBef>
              <a:spcAft>
                <a:spcPts val="0"/>
              </a:spcAft>
              <a:buSzPct val="100000"/>
            </a:pPr>
            <a:r>
              <a:rPr lang="en"/>
              <a:t>For requests, you can go through most troubleshooting steps without placing an actual request. </a:t>
            </a:r>
          </a:p>
          <a:p>
            <a:pPr indent="-342900" lvl="0" marL="457200" rtl="0">
              <a:spcBef>
                <a:spcPts val="0"/>
              </a:spcBef>
              <a:buSzPct val="100000"/>
            </a:pPr>
            <a:r>
              <a:rPr lang="en"/>
              <a:t>If the item is in a certain status (checked out, not checked out), can you place a request on a similar item that has the opposite status?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Patron is unable to place a request</a:t>
            </a:r>
          </a:p>
        </p:txBody>
      </p:sp>
      <p:sp>
        <p:nvSpPr>
          <p:cNvPr id="96" name="Shape 9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81000" lvl="0" marL="457200" rtl="0">
              <a:spcBef>
                <a:spcPts val="0"/>
              </a:spcBef>
              <a:spcAft>
                <a:spcPts val="0"/>
              </a:spcAft>
              <a:buClr>
                <a:schemeClr val="dk1"/>
              </a:buClr>
              <a:buSzPct val="100000"/>
              <a:buFont typeface="Calibri"/>
            </a:pPr>
            <a:r>
              <a:rPr lang="en" sz="2400">
                <a:solidFill>
                  <a:schemeClr val="dk1"/>
                </a:solidFill>
                <a:latin typeface="Calibri"/>
                <a:ea typeface="Calibri"/>
                <a:cs typeface="Calibri"/>
                <a:sym typeface="Calibri"/>
              </a:rPr>
              <a:t>Item barcode and user ID</a:t>
            </a:r>
          </a:p>
          <a:p>
            <a:pPr indent="-381000" lvl="0" marL="457200" rtl="0">
              <a:spcBef>
                <a:spcPts val="0"/>
              </a:spcBef>
              <a:spcAft>
                <a:spcPts val="0"/>
              </a:spcAft>
              <a:buClr>
                <a:schemeClr val="dk1"/>
              </a:buClr>
              <a:buSzPct val="100000"/>
              <a:buFont typeface="Calibri"/>
            </a:pPr>
            <a:r>
              <a:rPr lang="en" sz="2400">
                <a:solidFill>
                  <a:schemeClr val="dk1"/>
                </a:solidFill>
                <a:latin typeface="Calibri"/>
                <a:ea typeface="Calibri"/>
                <a:cs typeface="Calibri"/>
                <a:sym typeface="Calibri"/>
              </a:rPr>
              <a:t>The item has the status on Shelf/Loan/etc.</a:t>
            </a:r>
          </a:p>
          <a:p>
            <a:pPr indent="-381000" lvl="0" marL="457200" rtl="0">
              <a:spcBef>
                <a:spcPts val="0"/>
              </a:spcBef>
              <a:spcAft>
                <a:spcPts val="0"/>
              </a:spcAft>
              <a:buClr>
                <a:schemeClr val="dk1"/>
              </a:buClr>
              <a:buSzPct val="100000"/>
              <a:buFont typeface="Calibri"/>
            </a:pPr>
            <a:r>
              <a:rPr lang="en" sz="2400">
                <a:solidFill>
                  <a:schemeClr val="dk1"/>
                </a:solidFill>
                <a:latin typeface="Calibri"/>
                <a:ea typeface="Calibri"/>
                <a:cs typeface="Calibri"/>
                <a:sym typeface="Calibri"/>
              </a:rPr>
              <a:t>If the inability is only in Primo or in Alma and Primo</a:t>
            </a:r>
          </a:p>
          <a:p>
            <a:pPr indent="-381000" lvl="0" marL="457200" rtl="0">
              <a:spcBef>
                <a:spcPts val="0"/>
              </a:spcBef>
              <a:spcAft>
                <a:spcPts val="0"/>
              </a:spcAft>
              <a:buClr>
                <a:schemeClr val="dk1"/>
              </a:buClr>
              <a:buSzPct val="100000"/>
              <a:buFont typeface="Calibri"/>
            </a:pPr>
            <a:r>
              <a:rPr lang="en" sz="2400">
                <a:solidFill>
                  <a:schemeClr val="dk1"/>
                </a:solidFill>
                <a:latin typeface="Calibri"/>
                <a:ea typeface="Calibri"/>
                <a:cs typeface="Calibri"/>
                <a:sym typeface="Calibri"/>
              </a:rPr>
              <a:t>Use the fulfillment utility to report which request rule is being used: provide the name of the TOU used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Patron is unable to place a request</a:t>
            </a:r>
          </a:p>
        </p:txBody>
      </p:sp>
      <p:sp>
        <p:nvSpPr>
          <p:cNvPr id="102" name="Shape 102"/>
          <p:cNvSpPr txBox="1"/>
          <p:nvPr>
            <p:ph idx="1" type="body"/>
          </p:nvPr>
        </p:nvSpPr>
        <p:spPr>
          <a:xfrm>
            <a:off x="311700" y="1152475"/>
            <a:ext cx="8520600" cy="3665100"/>
          </a:xfrm>
          <a:prstGeom prst="rect">
            <a:avLst/>
          </a:prstGeom>
        </p:spPr>
        <p:txBody>
          <a:bodyPr anchorCtr="0" anchor="t" bIns="91425" lIns="91425" rIns="91425" wrap="square" tIns="91425">
            <a:noAutofit/>
          </a:bodyPr>
          <a:lstStyle/>
          <a:p>
            <a:pPr lvl="0">
              <a:spcBef>
                <a:spcPts val="0"/>
              </a:spcBef>
              <a:buNone/>
            </a:pPr>
            <a:r>
              <a:rPr lang="en"/>
              <a:t>Once you have done a little more digging:</a:t>
            </a:r>
          </a:p>
          <a:p>
            <a:pPr indent="-342900" lvl="0" marL="457200" rtl="0">
              <a:spcBef>
                <a:spcPts val="0"/>
              </a:spcBef>
              <a:spcAft>
                <a:spcPts val="0"/>
              </a:spcAft>
              <a:buClr>
                <a:schemeClr val="dk1"/>
              </a:buClr>
              <a:buSzPct val="100000"/>
              <a:buFont typeface="Calibri"/>
            </a:pPr>
            <a:r>
              <a:rPr lang="en">
                <a:solidFill>
                  <a:schemeClr val="dk1"/>
                </a:solidFill>
                <a:latin typeface="Calibri"/>
                <a:ea typeface="Calibri"/>
                <a:cs typeface="Calibri"/>
                <a:sym typeface="Calibri"/>
              </a:rPr>
              <a:t>Item barcode and user ID</a:t>
            </a:r>
          </a:p>
          <a:p>
            <a:pPr indent="-342900" lvl="0" marL="457200" rtl="0">
              <a:spcBef>
                <a:spcPts val="0"/>
              </a:spcBef>
              <a:spcAft>
                <a:spcPts val="0"/>
              </a:spcAft>
              <a:buClr>
                <a:schemeClr val="dk1"/>
              </a:buClr>
              <a:buSzPct val="100000"/>
              <a:buFont typeface="Calibri"/>
            </a:pPr>
            <a:r>
              <a:rPr lang="en">
                <a:solidFill>
                  <a:schemeClr val="dk1"/>
                </a:solidFill>
                <a:latin typeface="Calibri"/>
                <a:ea typeface="Calibri"/>
                <a:cs typeface="Calibri"/>
                <a:sym typeface="Calibri"/>
              </a:rPr>
              <a:t>The item has the status on Shelf/Loan/etc.</a:t>
            </a:r>
          </a:p>
          <a:p>
            <a:pPr indent="-342900" lvl="0" marL="457200" rtl="0">
              <a:spcBef>
                <a:spcPts val="0"/>
              </a:spcBef>
              <a:spcAft>
                <a:spcPts val="0"/>
              </a:spcAft>
              <a:buClr>
                <a:schemeClr val="dk1"/>
              </a:buClr>
              <a:buSzPct val="100000"/>
              <a:buFont typeface="Calibri"/>
            </a:pPr>
            <a:r>
              <a:rPr lang="en">
                <a:solidFill>
                  <a:schemeClr val="dk1"/>
                </a:solidFill>
                <a:latin typeface="Calibri"/>
                <a:ea typeface="Calibri"/>
                <a:cs typeface="Calibri"/>
                <a:sym typeface="Calibri"/>
              </a:rPr>
              <a:t>If the inability is only in Primo or in Alma and Primo</a:t>
            </a:r>
          </a:p>
          <a:p>
            <a:pPr indent="-342900" lvl="0" marL="457200" rtl="0">
              <a:spcBef>
                <a:spcPts val="0"/>
              </a:spcBef>
              <a:spcAft>
                <a:spcPts val="0"/>
              </a:spcAft>
              <a:buClr>
                <a:schemeClr val="dk1"/>
              </a:buClr>
              <a:buSzPct val="100000"/>
              <a:buFont typeface="Calibri"/>
            </a:pPr>
            <a:r>
              <a:rPr lang="en">
                <a:solidFill>
                  <a:schemeClr val="dk1"/>
                </a:solidFill>
                <a:latin typeface="Calibri"/>
                <a:ea typeface="Calibri"/>
                <a:cs typeface="Calibri"/>
                <a:sym typeface="Calibri"/>
              </a:rPr>
              <a:t>Use the fulfillment utility to report which request rule is being used: provide the name of the TOU used</a:t>
            </a:r>
          </a:p>
          <a:p>
            <a:pPr indent="-342900" lvl="1" marL="914400" rtl="0">
              <a:spcBef>
                <a:spcPts val="0"/>
              </a:spcBef>
              <a:spcAft>
                <a:spcPts val="0"/>
              </a:spcAft>
              <a:buClr>
                <a:schemeClr val="dk1"/>
              </a:buClr>
              <a:buSzPct val="100000"/>
              <a:buFont typeface="Calibri"/>
            </a:pPr>
            <a:r>
              <a:rPr lang="en" sz="1800">
                <a:solidFill>
                  <a:schemeClr val="dk1"/>
                </a:solidFill>
                <a:latin typeface="Calibri"/>
                <a:ea typeface="Calibri"/>
                <a:cs typeface="Calibri"/>
                <a:sym typeface="Calibri"/>
              </a:rPr>
              <a:t>Is the TOU set to Requestable?</a:t>
            </a:r>
          </a:p>
          <a:p>
            <a:pPr indent="-342900" lvl="1" marL="914400" rtl="0">
              <a:spcBef>
                <a:spcPts val="0"/>
              </a:spcBef>
              <a:spcAft>
                <a:spcPts val="0"/>
              </a:spcAft>
              <a:buClr>
                <a:schemeClr val="dk1"/>
              </a:buClr>
              <a:buSzPct val="100000"/>
              <a:buFont typeface="Calibri"/>
            </a:pPr>
            <a:r>
              <a:rPr lang="en" sz="1800">
                <a:solidFill>
                  <a:schemeClr val="dk1"/>
                </a:solidFill>
                <a:latin typeface="Calibri"/>
                <a:ea typeface="Calibri"/>
                <a:cs typeface="Calibri"/>
                <a:sym typeface="Calibri"/>
              </a:rPr>
              <a:t>What is the on shelf fulfillment policy?</a:t>
            </a:r>
          </a:p>
          <a:p>
            <a:pPr indent="-342900" lvl="1" marL="914400" rtl="0">
              <a:spcBef>
                <a:spcPts val="0"/>
              </a:spcBef>
              <a:spcAft>
                <a:spcPts val="0"/>
              </a:spcAft>
              <a:buClr>
                <a:schemeClr val="dk1"/>
              </a:buClr>
              <a:buSzPct val="100000"/>
              <a:buFont typeface="Calibri"/>
            </a:pPr>
            <a:r>
              <a:rPr lang="en" sz="1800">
                <a:solidFill>
                  <a:schemeClr val="dk1"/>
                </a:solidFill>
                <a:latin typeface="Calibri"/>
                <a:ea typeface="Calibri"/>
                <a:cs typeface="Calibri"/>
                <a:sym typeface="Calibri"/>
              </a:rPr>
              <a:t>What is the pickup location setting?</a:t>
            </a:r>
          </a:p>
          <a:p>
            <a:pPr lvl="0" rtl="0">
              <a:spcBef>
                <a:spcPts val="0"/>
              </a:spcBef>
              <a:buNone/>
            </a:pPr>
            <a:r>
              <a:t/>
            </a:r>
            <a:endParaRP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