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y="5143500" cx="9144000"/>
  <p:notesSz cx="6858000" cy="9144000"/>
  <p:embeddedFontLst>
    <p:embeddedFont>
      <p:font typeface="Economica"/>
      <p:regular r:id="rId14"/>
      <p:bold r:id="rId15"/>
      <p:italic r:id="rId16"/>
      <p:boldItalic r:id="rId17"/>
    </p:embeddedFont>
    <p:embeddedFont>
      <p:font typeface="Open Sans"/>
      <p:regular r:id="rId18"/>
      <p:bold r:id="rId19"/>
      <p:italic r:id="rId20"/>
      <p:bold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OpenSans-italic.fntdata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21" Type="http://schemas.openxmlformats.org/officeDocument/2006/relationships/font" Target="fonts/OpenSans-boldItalic.fntdata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Economica-bold.fntdata"/><Relationship Id="rId14" Type="http://schemas.openxmlformats.org/officeDocument/2006/relationships/font" Target="fonts/Economica-regular.fntdata"/><Relationship Id="rId17" Type="http://schemas.openxmlformats.org/officeDocument/2006/relationships/font" Target="fonts/Economica-boldItalic.fntdata"/><Relationship Id="rId16" Type="http://schemas.openxmlformats.org/officeDocument/2006/relationships/font" Target="fonts/Economica-italic.fntdata"/><Relationship Id="rId5" Type="http://schemas.openxmlformats.org/officeDocument/2006/relationships/slide" Target="slides/slide1.xml"/><Relationship Id="rId19" Type="http://schemas.openxmlformats.org/officeDocument/2006/relationships/font" Target="fonts/OpenSans-bold.fntdata"/><Relationship Id="rId6" Type="http://schemas.openxmlformats.org/officeDocument/2006/relationships/slide" Target="slides/slide2.xml"/><Relationship Id="rId18" Type="http://schemas.openxmlformats.org/officeDocument/2006/relationships/font" Target="fonts/OpenSans-regular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://knowledge.exlibrisgroup.com/Alma/Knowledge_Articles/Can_physical_items_be_moved_in_bulk_without_creating_a_transit_status%3F" TargetMode="Externa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Shape 6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Shape 6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The first thing I want to do is make her a user in Alma. Before I dive in and create her individual account I am going to create a profile for this particular role.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rPr lang="en"/>
              <a:t>We don’t have a cataloger profile in place because we haven’t hired a new cataloger in 42 years. But when we hired Molly I just got the feeling that she isn’t going to last long - she’s young, just out of library school and seems pretty driven. So I’m going to create a profile so that when we hire the next cataloger I don’t have to think about what roles I need to assign.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Note: profiles can be a handy feature particularly for positions filled by student workers – people who are expected to cycle in and out of the library somewhat frequently – so you don’t have to set up an individual set of roles for every new hire, hoping you’ve selected everything they need.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For the Fulfillment operator role we need to edit the role to include the SJSU library as the scope and add the Circulation Desk as a parameter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rPr lang="en"/>
              <a:t>For the Work Order operator role we need to edit the role to include the SJSU library as the scope and include the Cataloging department as a service unit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rPr lang="en"/>
              <a:t>The Physical Inventory Operator needs to be scoped to either the institution or the library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Remember, in most cases you will want the PeopleSoft load to override whatever data you type in. The fields that are overlaid are noted by a green checkmark in the External Data column or are not editable fields.</a:t>
            </a:r>
          </a:p>
          <a:p>
            <a: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If you need to add contact information that will remain after Peoplesoft data is loaded Add a new field in that section and leave the “Add as external” box un-checked.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Shape 8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 u="sng">
                <a:solidFill>
                  <a:schemeClr val="hlink"/>
                </a:solidFill>
                <a:hlinkClick r:id="rId2"/>
              </a:rPr>
              <a:t>Ex Libris knowledge article on moving items in bulk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Shape 9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Shape 9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Shape 10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Shape 10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2744012" y="756700"/>
            <a:ext cx="1081625" cy="1124950"/>
          </a:xfrm>
          <a:custGeom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11" name="Shape 11"/>
          <p:cNvSpPr/>
          <p:nvPr/>
        </p:nvSpPr>
        <p:spPr>
          <a:xfrm rot="10800000">
            <a:off x="5318350" y="3266725"/>
            <a:ext cx="1081625" cy="1124950"/>
          </a:xfrm>
          <a:custGeom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12" name="Shape 12"/>
          <p:cNvSpPr txBox="1"/>
          <p:nvPr>
            <p:ph type="ctrTitle"/>
          </p:nvPr>
        </p:nvSpPr>
        <p:spPr>
          <a:xfrm>
            <a:off x="3044700" y="1444255"/>
            <a:ext cx="3054600" cy="15371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13" name="Shape 13"/>
          <p:cNvSpPr txBox="1"/>
          <p:nvPr>
            <p:ph idx="1" type="subTitle"/>
          </p:nvPr>
        </p:nvSpPr>
        <p:spPr>
          <a:xfrm>
            <a:off x="3044700" y="3116580"/>
            <a:ext cx="3054600" cy="701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3" name="Shape 53"/>
          <p:cNvSpPr txBox="1"/>
          <p:nvPr>
            <p:ph type="title"/>
          </p:nvPr>
        </p:nvSpPr>
        <p:spPr>
          <a:xfrm>
            <a:off x="311700" y="957125"/>
            <a:ext cx="8520600" cy="2128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54" name="Shape 54"/>
          <p:cNvSpPr txBox="1"/>
          <p:nvPr>
            <p:ph idx="1" type="body"/>
          </p:nvPr>
        </p:nvSpPr>
        <p:spPr>
          <a:xfrm>
            <a:off x="311700" y="3162000"/>
            <a:ext cx="8520600" cy="1071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55" name="Shape 55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 flipH="1">
            <a:off x="7595937" y="460225"/>
            <a:ext cx="1081625" cy="1124950"/>
          </a:xfrm>
          <a:custGeom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17" name="Shape 17"/>
          <p:cNvSpPr/>
          <p:nvPr/>
        </p:nvSpPr>
        <p:spPr>
          <a:xfrm flipH="1" rot="10800000">
            <a:off x="466425" y="3558325"/>
            <a:ext cx="1081625" cy="1124950"/>
          </a:xfrm>
          <a:custGeom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18" name="Shape 18"/>
          <p:cNvSpPr txBox="1"/>
          <p:nvPr>
            <p:ph type="title"/>
          </p:nvPr>
        </p:nvSpPr>
        <p:spPr>
          <a:xfrm>
            <a:off x="773700" y="1806450"/>
            <a:ext cx="7596600" cy="15306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" name="Shape 22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" type="body"/>
          </p:nvPr>
        </p:nvSpPr>
        <p:spPr>
          <a:xfrm>
            <a:off x="311700" y="1225225"/>
            <a:ext cx="3999900" cy="33540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8" name="Shape 28"/>
          <p:cNvSpPr txBox="1"/>
          <p:nvPr>
            <p:ph idx="2" type="body"/>
          </p:nvPr>
        </p:nvSpPr>
        <p:spPr>
          <a:xfrm>
            <a:off x="4832400" y="1225225"/>
            <a:ext cx="3999900" cy="33540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9" name="Shape 2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32" name="Shape 32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3000"/>
            </a:lvl1pPr>
            <a:lvl2pPr lvl="1">
              <a:spcBef>
                <a:spcPts val="0"/>
              </a:spcBef>
              <a:buSzPct val="100000"/>
              <a:defRPr sz="3000"/>
            </a:lvl2pPr>
            <a:lvl3pPr lvl="2">
              <a:spcBef>
                <a:spcPts val="0"/>
              </a:spcBef>
              <a:buSzPct val="100000"/>
              <a:defRPr sz="3000"/>
            </a:lvl3pPr>
            <a:lvl4pPr lvl="3">
              <a:spcBef>
                <a:spcPts val="0"/>
              </a:spcBef>
              <a:buSzPct val="100000"/>
              <a:defRPr sz="3000"/>
            </a:lvl4pPr>
            <a:lvl5pPr lvl="4">
              <a:spcBef>
                <a:spcPts val="0"/>
              </a:spcBef>
              <a:buSzPct val="100000"/>
              <a:defRPr sz="3000"/>
            </a:lvl5pPr>
            <a:lvl6pPr lvl="5">
              <a:spcBef>
                <a:spcPts val="0"/>
              </a:spcBef>
              <a:buSzPct val="100000"/>
              <a:defRPr sz="3000"/>
            </a:lvl6pPr>
            <a:lvl7pPr lvl="6">
              <a:spcBef>
                <a:spcPts val="0"/>
              </a:spcBef>
              <a:buSzPct val="100000"/>
              <a:defRPr sz="3000"/>
            </a:lvl7pPr>
            <a:lvl8pPr lvl="7">
              <a:spcBef>
                <a:spcPts val="0"/>
              </a:spcBef>
              <a:buSzPct val="100000"/>
              <a:defRPr sz="3000"/>
            </a:lvl8pPr>
            <a:lvl9pPr lvl="8">
              <a:spcBef>
                <a:spcPts val="0"/>
              </a:spcBef>
              <a:buSzPct val="100000"/>
              <a:defRPr sz="3000"/>
            </a:lvl9pPr>
          </a:lstStyle>
          <a:p/>
        </p:txBody>
      </p:sp>
      <p:sp>
        <p:nvSpPr>
          <p:cNvPr id="35" name="Shape 35"/>
          <p:cNvSpPr txBox="1"/>
          <p:nvPr>
            <p:ph idx="1" type="body"/>
          </p:nvPr>
        </p:nvSpPr>
        <p:spPr>
          <a:xfrm>
            <a:off x="311700" y="1399399"/>
            <a:ext cx="2808000" cy="27849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6" name="Shape 36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" name="Shape 39"/>
          <p:cNvSpPr txBox="1"/>
          <p:nvPr>
            <p:ph type="title"/>
          </p:nvPr>
        </p:nvSpPr>
        <p:spPr>
          <a:xfrm>
            <a:off x="490250" y="450150"/>
            <a:ext cx="58788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43" name="Shape 43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4" name="Shape 44"/>
          <p:cNvSpPr txBox="1"/>
          <p:nvPr>
            <p:ph type="title"/>
          </p:nvPr>
        </p:nvSpPr>
        <p:spPr>
          <a:xfrm>
            <a:off x="265500" y="929275"/>
            <a:ext cx="4045200" cy="17862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45" name="Shape 45"/>
          <p:cNvSpPr txBox="1"/>
          <p:nvPr>
            <p:ph idx="1" type="subTitle"/>
          </p:nvPr>
        </p:nvSpPr>
        <p:spPr>
          <a:xfrm>
            <a:off x="265500" y="2769000"/>
            <a:ext cx="4045200" cy="1574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46" name="Shape 46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" type="body"/>
          </p:nvPr>
        </p:nvSpPr>
        <p:spPr>
          <a:xfrm>
            <a:off x="319500" y="4218925"/>
            <a:ext cx="5998800" cy="598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</a:lstStyle>
          <a:p/>
        </p:txBody>
      </p:sp>
      <p:sp>
        <p:nvSpPr>
          <p:cNvPr id="50" name="Shape 50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100000"/>
              <a:buFont typeface="Open Sans"/>
              <a:defRPr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/>
          <p:nvPr>
            <p:ph type="ctrTitle"/>
          </p:nvPr>
        </p:nvSpPr>
        <p:spPr>
          <a:xfrm>
            <a:off x="3044700" y="1444255"/>
            <a:ext cx="3054600" cy="15371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Alma Admin:</a:t>
            </a:r>
          </a:p>
          <a:p>
            <a:pPr lvl="0">
              <a:spcBef>
                <a:spcPts val="0"/>
              </a:spcBef>
              <a:buNone/>
            </a:pPr>
            <a:r>
              <a:rPr lang="en" sz="2100"/>
              <a:t>Creating user accounts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52380"/>
              <a:buFont typeface="Arial"/>
              <a:buNone/>
            </a:pPr>
            <a:r>
              <a:rPr lang="en" sz="2100"/>
              <a:t>Creating sets and running jobs</a:t>
            </a:r>
          </a:p>
        </p:txBody>
      </p:sp>
      <p:sp>
        <p:nvSpPr>
          <p:cNvPr id="63" name="Shape 63"/>
          <p:cNvSpPr txBox="1"/>
          <p:nvPr>
            <p:ph idx="1" type="subTitle"/>
          </p:nvPr>
        </p:nvSpPr>
        <p:spPr>
          <a:xfrm>
            <a:off x="3044700" y="3116580"/>
            <a:ext cx="3054600" cy="701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Presented by Sarina and Mallory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September 14, 2016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/>
          <p:nvPr>
            <p:ph idx="1" type="body"/>
          </p:nvPr>
        </p:nvSpPr>
        <p:spPr>
          <a:xfrm>
            <a:off x="311700" y="1190475"/>
            <a:ext cx="8520600" cy="3354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I hired Molly, our new cataloger.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What do I need to do in Alma to get her set up to do some work the day she arrives?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ct val="100000"/>
              <a:buFont typeface="Calibri"/>
            </a:pPr>
            <a:r>
              <a:rPr lang="en" sz="1800"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Create a user account</a:t>
            </a:r>
          </a:p>
          <a:p>
            <a:pPr indent="-342900" lvl="0" marL="457200">
              <a:spcBef>
                <a:spcPts val="0"/>
              </a:spcBef>
              <a:spcAft>
                <a:spcPts val="0"/>
              </a:spcAft>
              <a:buSzPct val="100000"/>
              <a:buFont typeface="Calibri"/>
            </a:pPr>
            <a:r>
              <a:rPr lang="en" sz="1800"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Assign appropriate roles</a:t>
            </a:r>
          </a:p>
        </p:txBody>
      </p:sp>
      <p:sp>
        <p:nvSpPr>
          <p:cNvPr id="69" name="Shape 69"/>
          <p:cNvSpPr txBox="1"/>
          <p:nvPr>
            <p:ph type="title"/>
          </p:nvPr>
        </p:nvSpPr>
        <p:spPr>
          <a:xfrm>
            <a:off x="311700" y="232500"/>
            <a:ext cx="8520600" cy="8313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Scenario #1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Scenario #1 steps</a:t>
            </a:r>
          </a:p>
        </p:txBody>
      </p:sp>
      <p:sp>
        <p:nvSpPr>
          <p:cNvPr id="75" name="Shape 75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b="1" lang="en"/>
              <a:t>Configuring the profile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General &gt; User Management Configuration &gt; Configuration &gt; Roles and Registration &gt; Profiles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228600" lvl="0" marL="457200" rtl="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"/>
              <a:t>Click Add Profile</a:t>
            </a:r>
          </a:p>
          <a:p>
            <a:pPr indent="-228600" lvl="0" marL="457200" rtl="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"/>
              <a:t>Name the profile</a:t>
            </a:r>
          </a:p>
          <a:p>
            <a:pPr indent="-228600" lvl="0" marL="457200" rtl="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"/>
              <a:t>Add the appropriate roles</a:t>
            </a:r>
          </a:p>
          <a:p>
            <a:pPr indent="-228600" lvl="0" marL="457200" rtl="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"/>
              <a:t>Make sure the roles appear as “active” with a yellow check mark.</a:t>
            </a:r>
          </a:p>
          <a:p>
            <a:pPr indent="-228600" lvl="1" marL="914400">
              <a:spcBef>
                <a:spcPts val="0"/>
              </a:spcBef>
            </a:pPr>
            <a:r>
              <a:rPr lang="en"/>
              <a:t>You may need to “scope” the roles to the correct desk or department before you can activate the role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Scenario #1 steps</a:t>
            </a:r>
          </a:p>
        </p:txBody>
      </p:sp>
      <p:sp>
        <p:nvSpPr>
          <p:cNvPr id="81" name="Shape 81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b="1" lang="en"/>
              <a:t>Create the user and add the profile</a:t>
            </a:r>
          </a:p>
          <a:p>
            <a:pPr lvl="0">
              <a:spcBef>
                <a:spcPts val="0"/>
              </a:spcBef>
              <a:spcAft>
                <a:spcPts val="1000"/>
              </a:spcAft>
              <a:buNone/>
            </a:pPr>
            <a:r>
              <a:rPr lang="en"/>
              <a:t>Administration &gt; User Management &gt; Find and Manage Users</a:t>
            </a:r>
          </a:p>
          <a:p>
            <a:pPr indent="-228600" lvl="0" marL="457200" rtl="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"/>
              <a:t>Click Add user, input relevant contact information</a:t>
            </a:r>
          </a:p>
          <a:p>
            <a:pPr indent="-228600" lvl="0" marL="45720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"/>
              <a:t>If your user information should be updated by the PeopleSoft load make sure to Toggle Account Type to make the user External.</a:t>
            </a:r>
          </a:p>
          <a:p>
            <a:pPr indent="-228600" lvl="0" marL="457200" rtl="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"/>
              <a:t>Scroll down to User Roles and click Add from Profiles</a:t>
            </a:r>
          </a:p>
          <a:p>
            <a:pPr indent="-228600" lvl="0" marL="457200" rtl="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"/>
              <a:t>Select the profile you just configured and the roles should be applied once saved.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/>
          <p:nvPr>
            <p:ph idx="1" type="body"/>
          </p:nvPr>
        </p:nvSpPr>
        <p:spPr>
          <a:xfrm>
            <a:off x="311700" y="1211325"/>
            <a:ext cx="7775700" cy="3354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We are doing a shifting project, and we need to temporarily move several shelves of books from our 7th floor to our 8th floor overflow section.  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ct val="100000"/>
              <a:buFont typeface="Calibri"/>
            </a:pPr>
            <a:r>
              <a:rPr lang="en" sz="1800"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Create a set of records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ct val="100000"/>
              <a:buFont typeface="Calibri"/>
            </a:pPr>
            <a:r>
              <a:rPr lang="en" sz="1800"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Run a job to temporarily move the set of item records to a temporary location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ct val="100000"/>
              <a:buFont typeface="Calibri"/>
            </a:pPr>
            <a:r>
              <a:rPr lang="en" sz="1800"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Return this set of records back to their permanent location </a:t>
            </a:r>
          </a:p>
        </p:txBody>
      </p:sp>
      <p:sp>
        <p:nvSpPr>
          <p:cNvPr id="87" name="Shape 87"/>
          <p:cNvSpPr txBox="1"/>
          <p:nvPr>
            <p:ph type="title"/>
          </p:nvPr>
        </p:nvSpPr>
        <p:spPr>
          <a:xfrm>
            <a:off x="311700" y="232500"/>
            <a:ext cx="8520600" cy="8313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Scenario #2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/>
          <p:nvPr>
            <p:ph idx="1" type="body"/>
          </p:nvPr>
        </p:nvSpPr>
        <p:spPr>
          <a:xfrm>
            <a:off x="581400" y="924675"/>
            <a:ext cx="8164500" cy="3891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8571"/>
              <a:buFont typeface="Arial"/>
              <a:buNone/>
            </a:pPr>
            <a:r>
              <a:rPr b="1" lang="en">
                <a:latin typeface="Arial"/>
                <a:ea typeface="Arial"/>
                <a:cs typeface="Arial"/>
                <a:sym typeface="Arial"/>
              </a:rPr>
              <a:t>Create a set of records within a certain location between the call number range </a:t>
            </a:r>
            <a:r>
              <a:rPr b="1" lang="en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PS3501.B2 I4 and PS3513 A6 B19</a:t>
            </a:r>
          </a:p>
          <a:p>
            <a:pPr indent="-228600" lvl="0" marL="457200" rtl="0">
              <a:spcBef>
                <a:spcPts val="0"/>
              </a:spcBef>
              <a:spcAft>
                <a:spcPts val="0"/>
              </a:spcAft>
              <a:buFont typeface="Arial"/>
              <a:buAutoNum type="arabicPeriod"/>
            </a:pPr>
            <a:r>
              <a:rPr lang="en">
                <a:latin typeface="Arial"/>
                <a:ea typeface="Arial"/>
                <a:cs typeface="Arial"/>
                <a:sym typeface="Arial"/>
              </a:rPr>
              <a:t>Navigate to the repository search, and select advanced search</a:t>
            </a:r>
          </a:p>
          <a:p>
            <a:pPr indent="-228600" lvl="0" marL="457200" rtl="0">
              <a:spcBef>
                <a:spcPts val="0"/>
              </a:spcBef>
              <a:spcAft>
                <a:spcPts val="0"/>
              </a:spcAft>
              <a:buFont typeface="Arial"/>
              <a:buAutoNum type="arabicPeriod"/>
            </a:pPr>
            <a:r>
              <a:rPr lang="en">
                <a:latin typeface="Arial"/>
                <a:ea typeface="Arial"/>
                <a:cs typeface="Arial"/>
                <a:sym typeface="Arial"/>
              </a:rPr>
              <a:t>Identify the criteria that we are using: call number and location</a:t>
            </a:r>
          </a:p>
          <a:p>
            <a:pPr indent="-228600" lvl="0" marL="457200" rtl="0">
              <a:spcBef>
                <a:spcPts val="0"/>
              </a:spcBef>
              <a:spcAft>
                <a:spcPts val="0"/>
              </a:spcAft>
              <a:buFont typeface="Arial"/>
              <a:buAutoNum type="arabicPeriod"/>
            </a:pPr>
            <a:r>
              <a:rPr lang="en">
                <a:latin typeface="Arial"/>
                <a:ea typeface="Arial"/>
                <a:cs typeface="Arial"/>
                <a:sym typeface="Arial"/>
              </a:rPr>
              <a:t>Switch the </a:t>
            </a:r>
            <a:r>
              <a:rPr b="1" lang="en">
                <a:latin typeface="Arial"/>
                <a:ea typeface="Arial"/>
                <a:cs typeface="Arial"/>
                <a:sym typeface="Arial"/>
              </a:rPr>
              <a:t>Find materials</a:t>
            </a:r>
            <a:r>
              <a:rPr lang="en">
                <a:latin typeface="Arial"/>
                <a:ea typeface="Arial"/>
                <a:cs typeface="Arial"/>
                <a:sym typeface="Arial"/>
              </a:rPr>
              <a:t> select box to “Physical Items” (because we are specifically looking for the physical inventory that we are moving from one location to another)</a:t>
            </a:r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ct val="100000"/>
              <a:buFont typeface="Arial"/>
              <a:buAutoNum type="alphaLcPeriod"/>
            </a:pPr>
            <a:r>
              <a:rPr lang="en" sz="1400">
                <a:latin typeface="Arial"/>
                <a:ea typeface="Arial"/>
                <a:cs typeface="Arial"/>
                <a:sym typeface="Arial"/>
              </a:rPr>
              <a:t>Add </a:t>
            </a:r>
            <a:r>
              <a:rPr b="1" lang="en" sz="1400">
                <a:latin typeface="Arial"/>
                <a:ea typeface="Arial"/>
                <a:cs typeface="Arial"/>
                <a:sym typeface="Arial"/>
              </a:rPr>
              <a:t>Permanent call number</a:t>
            </a:r>
            <a:r>
              <a:rPr lang="en" sz="1400">
                <a:latin typeface="Arial"/>
                <a:ea typeface="Arial"/>
                <a:cs typeface="Arial"/>
                <a:sym typeface="Arial"/>
              </a:rPr>
              <a:t>: Greater than or equal to </a:t>
            </a:r>
            <a:r>
              <a:rPr lang="en" sz="14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PS3501.B2 I4</a:t>
            </a:r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ct val="100000"/>
              <a:buFont typeface="Arial"/>
              <a:buAutoNum type="alphaLcPeriod"/>
            </a:pPr>
            <a:r>
              <a:rPr lang="en" sz="14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Add </a:t>
            </a:r>
            <a:r>
              <a:rPr b="1" lang="en" sz="14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Permanent call number</a:t>
            </a:r>
            <a:r>
              <a:rPr lang="en" sz="14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: Less than or equal to PS3513 A6 B19 </a:t>
            </a:r>
          </a:p>
          <a:p>
            <a:pPr indent="-228600" lvl="0" marL="457200" rtl="0">
              <a:spcBef>
                <a:spcPts val="0"/>
              </a:spcBef>
              <a:spcAft>
                <a:spcPts val="0"/>
              </a:spcAft>
              <a:buFont typeface="Arial"/>
              <a:buAutoNum type="arabicPeriod"/>
            </a:pPr>
            <a:r>
              <a:rPr lang="en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Try and perform search, receive error message    </a:t>
            </a:r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ct val="100000"/>
              <a:buFont typeface="Arial"/>
              <a:buAutoNum type="alphaLcPeriod"/>
            </a:pPr>
            <a:r>
              <a:rPr lang="en" sz="14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Add </a:t>
            </a:r>
            <a:r>
              <a:rPr b="1" lang="en" sz="14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Permanent Call number type</a:t>
            </a:r>
            <a:r>
              <a:rPr lang="en" sz="14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: Library of Congress</a:t>
            </a:r>
          </a:p>
          <a:p>
            <a:pPr indent="-228600" lvl="0" marL="457200" rtl="0">
              <a:spcBef>
                <a:spcPts val="0"/>
              </a:spcBef>
              <a:spcAft>
                <a:spcPts val="0"/>
              </a:spcAft>
              <a:buFont typeface="Arial"/>
              <a:buAutoNum type="arabicPeriod"/>
            </a:pPr>
            <a:r>
              <a:rPr lang="en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Limit to location that you are moving</a:t>
            </a:r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ct val="100000"/>
              <a:buFont typeface="Arial"/>
              <a:buAutoNum type="alphaLcPeriod"/>
            </a:pPr>
            <a:r>
              <a:rPr lang="en" sz="1400">
                <a:latin typeface="Arial"/>
                <a:ea typeface="Arial"/>
                <a:cs typeface="Arial"/>
                <a:sym typeface="Arial"/>
              </a:rPr>
              <a:t>Add </a:t>
            </a:r>
            <a:r>
              <a:rPr b="1" lang="en" sz="1400">
                <a:latin typeface="Arial"/>
                <a:ea typeface="Arial"/>
                <a:cs typeface="Arial"/>
                <a:sym typeface="Arial"/>
              </a:rPr>
              <a:t>Current physical location</a:t>
            </a:r>
            <a:r>
              <a:rPr lang="en" sz="1400">
                <a:latin typeface="Arial"/>
                <a:ea typeface="Arial"/>
                <a:cs typeface="Arial"/>
                <a:sym typeface="Arial"/>
              </a:rPr>
              <a:t>: 7th floor</a:t>
            </a:r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ct val="100000"/>
              <a:buFont typeface="Arial"/>
              <a:buAutoNum type="alphaLcPeriod"/>
            </a:pPr>
            <a:r>
              <a:rPr lang="en" sz="1400">
                <a:latin typeface="Arial"/>
                <a:ea typeface="Arial"/>
                <a:cs typeface="Arial"/>
                <a:sym typeface="Arial"/>
              </a:rPr>
              <a:t>Add </a:t>
            </a:r>
            <a:r>
              <a:rPr b="1" lang="en" sz="1400">
                <a:latin typeface="Arial"/>
                <a:ea typeface="Arial"/>
                <a:cs typeface="Arial"/>
                <a:sym typeface="Arial"/>
              </a:rPr>
              <a:t>Current Library</a:t>
            </a:r>
            <a:r>
              <a:rPr lang="en" sz="1400">
                <a:latin typeface="Arial"/>
                <a:ea typeface="Arial"/>
                <a:cs typeface="Arial"/>
                <a:sym typeface="Arial"/>
              </a:rPr>
              <a:t>: SJSU Library</a:t>
            </a:r>
          </a:p>
          <a:p>
            <a:pPr indent="-228600" lvl="0" marL="457200" rtl="0">
              <a:spcBef>
                <a:spcPts val="0"/>
              </a:spcBef>
              <a:spcAft>
                <a:spcPts val="0"/>
              </a:spcAft>
              <a:buFont typeface="Arial"/>
              <a:buAutoNum type="arabicPeriod"/>
            </a:pPr>
            <a:r>
              <a:rPr b="1" lang="en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Save Query</a:t>
            </a:r>
            <a:r>
              <a:rPr lang="en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as new set.  Enter in a useful set name to identify these records.  </a:t>
            </a:r>
          </a:p>
          <a:p>
            <a:pPr indent="-228600" lvl="0" marL="457200" rtl="0">
              <a:spcBef>
                <a:spcPts val="0"/>
              </a:spcBef>
              <a:spcAft>
                <a:spcPts val="0"/>
              </a:spcAft>
              <a:buFont typeface="Arial"/>
              <a:buAutoNum type="arabicPeriod"/>
            </a:pPr>
            <a:r>
              <a:rPr lang="en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Click on </a:t>
            </a:r>
            <a:r>
              <a:rPr b="1" lang="en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Actions</a:t>
            </a:r>
            <a:r>
              <a:rPr lang="en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| </a:t>
            </a:r>
            <a:r>
              <a:rPr b="1" lang="en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Itemize </a:t>
            </a:r>
            <a:r>
              <a:rPr lang="en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to itemize the set you just created, because we are changing the current location of the items. </a:t>
            </a:r>
          </a:p>
        </p:txBody>
      </p:sp>
      <p:sp>
        <p:nvSpPr>
          <p:cNvPr id="93" name="Shape 93"/>
          <p:cNvSpPr txBox="1"/>
          <p:nvPr>
            <p:ph type="title"/>
          </p:nvPr>
        </p:nvSpPr>
        <p:spPr>
          <a:xfrm>
            <a:off x="311700" y="309550"/>
            <a:ext cx="8520600" cy="7113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Scenario #2 steps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/>
          <p:nvPr>
            <p:ph idx="1" type="body"/>
          </p:nvPr>
        </p:nvSpPr>
        <p:spPr>
          <a:xfrm>
            <a:off x="581400" y="1063800"/>
            <a:ext cx="7721400" cy="3790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68750"/>
              <a:buFont typeface="Arial"/>
              <a:buNone/>
            </a:pPr>
            <a:r>
              <a:rPr b="1" lang="en" sz="16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Running the Change physical items job</a:t>
            </a:r>
          </a:p>
          <a:p>
            <a:pPr indent="-330200" lvl="0" marL="457200" rtl="0">
              <a:spcBef>
                <a:spcPts val="0"/>
              </a:spcBef>
              <a:spcAft>
                <a:spcPts val="0"/>
              </a:spcAft>
              <a:buSzPct val="100000"/>
              <a:buFont typeface="Arial"/>
              <a:buAutoNum type="arabicPeriod"/>
            </a:pPr>
            <a:r>
              <a:rPr lang="en" sz="16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Navigate to </a:t>
            </a:r>
            <a:r>
              <a:rPr b="1" lang="en" sz="16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Administration</a:t>
            </a:r>
            <a:r>
              <a:rPr lang="en" sz="16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| </a:t>
            </a:r>
            <a:r>
              <a:rPr b="1" lang="en" sz="16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Run a Job</a:t>
            </a:r>
          </a:p>
          <a:p>
            <a:pPr indent="-330200" lvl="0" marL="457200" rtl="0">
              <a:spcBef>
                <a:spcPts val="0"/>
              </a:spcBef>
              <a:spcAft>
                <a:spcPts val="0"/>
              </a:spcAft>
              <a:buSzPct val="100000"/>
              <a:buFont typeface="Arial"/>
              <a:buAutoNum type="arabicPeriod"/>
            </a:pPr>
            <a:r>
              <a:rPr lang="en" sz="16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Select </a:t>
            </a:r>
            <a:r>
              <a:rPr b="1" lang="en" sz="16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Change physical items</a:t>
            </a:r>
            <a:r>
              <a:rPr lang="en" sz="16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job</a:t>
            </a:r>
          </a:p>
          <a:p>
            <a:pPr indent="-330200" lvl="0" marL="457200" rtl="0">
              <a:spcBef>
                <a:spcPts val="0"/>
              </a:spcBef>
              <a:spcAft>
                <a:spcPts val="0"/>
              </a:spcAft>
              <a:buSzPct val="100000"/>
              <a:buFont typeface="Arial"/>
              <a:buAutoNum type="arabicPeriod"/>
            </a:pPr>
            <a:r>
              <a:rPr lang="en" sz="16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Select Change Type: Temporary</a:t>
            </a:r>
          </a:p>
          <a:p>
            <a:pPr indent="-330200" lvl="1" marL="914400" rtl="0">
              <a:spcBef>
                <a:spcPts val="0"/>
              </a:spcBef>
              <a:spcAft>
                <a:spcPts val="0"/>
              </a:spcAft>
              <a:buSzPct val="100000"/>
              <a:buFont typeface="Arial"/>
              <a:buAutoNum type="alphaLcPeriod"/>
            </a:pPr>
            <a:r>
              <a:rPr lang="en" sz="16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New library: SJSU Library</a:t>
            </a:r>
          </a:p>
          <a:p>
            <a:pPr indent="-330200" lvl="1" marL="914400" rtl="0">
              <a:spcBef>
                <a:spcPts val="0"/>
              </a:spcBef>
              <a:spcAft>
                <a:spcPts val="0"/>
              </a:spcAft>
              <a:buSzPct val="100000"/>
              <a:buFont typeface="Arial"/>
              <a:buAutoNum type="alphaLcPeriod"/>
            </a:pPr>
            <a:r>
              <a:rPr lang="en" sz="16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New Location: 8th floor</a:t>
            </a:r>
          </a:p>
          <a:p>
            <a:pPr indent="-330200" lvl="0" marL="457200" rtl="0">
              <a:spcBef>
                <a:spcPts val="0"/>
              </a:spcBef>
              <a:spcAft>
                <a:spcPts val="0"/>
              </a:spcAft>
              <a:buSzPct val="100000"/>
              <a:buFont typeface="Arial"/>
              <a:buAutoNum type="arabicPeriod"/>
            </a:pPr>
            <a:r>
              <a:rPr lang="en" sz="16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Select the checkbox in the first row of the “Change location fields” section of the job parameters screen. </a:t>
            </a:r>
          </a:p>
          <a:p>
            <a:pPr indent="-330200" lvl="0" marL="457200" rtl="0">
              <a:spcBef>
                <a:spcPts val="0"/>
              </a:spcBef>
              <a:spcAft>
                <a:spcPts val="0"/>
              </a:spcAft>
              <a:buSzPct val="100000"/>
              <a:buFont typeface="Arial"/>
              <a:buAutoNum type="arabicPeriod"/>
            </a:pPr>
            <a:r>
              <a:rPr lang="en" sz="16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Select next and run the job.  </a:t>
            </a:r>
          </a:p>
          <a:p>
            <a:pPr indent="-330200" lvl="0" marL="457200" rtl="0">
              <a:spcBef>
                <a:spcPts val="0"/>
              </a:spcBef>
              <a:spcAft>
                <a:spcPts val="0"/>
              </a:spcAft>
              <a:buSzPct val="100000"/>
              <a:buFont typeface="Arial"/>
              <a:buAutoNum type="arabicPeriod"/>
            </a:pPr>
            <a:r>
              <a:rPr lang="en" sz="16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Wait ~30 seconds for the job to complete.  Click on the Manage jobs | </a:t>
            </a:r>
            <a:r>
              <a:rPr b="1" lang="en" sz="16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History</a:t>
            </a:r>
            <a:r>
              <a:rPr lang="en" sz="16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tab to see if the job completed successfully.   </a:t>
            </a:r>
          </a:p>
        </p:txBody>
      </p:sp>
      <p:sp>
        <p:nvSpPr>
          <p:cNvPr id="99" name="Shape 99"/>
          <p:cNvSpPr txBox="1"/>
          <p:nvPr>
            <p:ph type="title"/>
          </p:nvPr>
        </p:nvSpPr>
        <p:spPr>
          <a:xfrm>
            <a:off x="311700" y="232500"/>
            <a:ext cx="8520600" cy="8313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Scenario #2 steps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/>
          <p:nvPr>
            <p:ph idx="1" type="body"/>
          </p:nvPr>
        </p:nvSpPr>
        <p:spPr>
          <a:xfrm>
            <a:off x="581400" y="1063800"/>
            <a:ext cx="7721400" cy="3790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68750"/>
              <a:buFont typeface="Arial"/>
              <a:buNone/>
            </a:pPr>
            <a:r>
              <a:rPr b="1" lang="en" sz="16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Verify changes </a:t>
            </a:r>
          </a:p>
          <a:p>
            <a:pPr indent="-330200" lvl="0" marL="457200" rtl="0">
              <a:spcBef>
                <a:spcPts val="0"/>
              </a:spcBef>
              <a:spcAft>
                <a:spcPts val="0"/>
              </a:spcAft>
              <a:buSzPct val="100000"/>
              <a:buFont typeface="Arial"/>
              <a:buAutoNum type="arabicPeriod"/>
            </a:pPr>
            <a:r>
              <a:rPr lang="en" sz="16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Navigate to </a:t>
            </a:r>
            <a:r>
              <a:rPr b="1" lang="en" sz="16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Manage Sets</a:t>
            </a:r>
          </a:p>
          <a:p>
            <a:pPr indent="-330200" lvl="1" marL="914400" rtl="0">
              <a:spcBef>
                <a:spcPts val="0"/>
              </a:spcBef>
              <a:spcAft>
                <a:spcPts val="0"/>
              </a:spcAft>
              <a:buSzPct val="100000"/>
              <a:buFont typeface="Arial"/>
              <a:buAutoNum type="alphaLcPeriod"/>
            </a:pPr>
            <a:r>
              <a:rPr lang="en" sz="16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Click on Actions | Results from the </a:t>
            </a:r>
            <a:r>
              <a:rPr b="1" lang="en" sz="16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Logical</a:t>
            </a:r>
            <a:r>
              <a:rPr lang="en" sz="16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set, and note that there are no results that appear in this set.   </a:t>
            </a:r>
          </a:p>
          <a:p>
            <a:pPr indent="-330200" lvl="1" marL="914400" rtl="0">
              <a:spcBef>
                <a:spcPts val="0"/>
              </a:spcBef>
              <a:spcAft>
                <a:spcPts val="0"/>
              </a:spcAft>
              <a:buSzPct val="100000"/>
              <a:buFont typeface="Arial"/>
              <a:buAutoNum type="alphaLcPeriod"/>
            </a:pPr>
            <a:r>
              <a:rPr lang="en" sz="16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Click on Actions | Results from the </a:t>
            </a:r>
            <a:r>
              <a:rPr b="1" lang="en" sz="16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Itemized</a:t>
            </a:r>
            <a:r>
              <a:rPr lang="en" sz="16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set, and note that there are the same number of results as the original set still. </a:t>
            </a:r>
          </a:p>
          <a:p>
            <a:pPr indent="-330200" lvl="2" marL="1371600" rtl="0">
              <a:spcBef>
                <a:spcPts val="0"/>
              </a:spcBef>
              <a:spcAft>
                <a:spcPts val="0"/>
              </a:spcAft>
              <a:buSzPct val="100000"/>
              <a:buFont typeface="Arial"/>
              <a:buAutoNum type="romanLcPeriod"/>
            </a:pPr>
            <a:r>
              <a:rPr lang="en" sz="16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Note that when looking at the set, there is a  Temporary Physical Location set to 8th floor and the Permanent Physical Location is set to the previous criteria of 7th floor</a:t>
            </a:r>
          </a:p>
          <a:p>
            <a:pPr indent="0" lvl="0" marL="45720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Shape 105"/>
          <p:cNvSpPr txBox="1"/>
          <p:nvPr>
            <p:ph type="title"/>
          </p:nvPr>
        </p:nvSpPr>
        <p:spPr>
          <a:xfrm>
            <a:off x="311700" y="232500"/>
            <a:ext cx="8520600" cy="8313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Scenario #2 steps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/>
          <p:nvPr>
            <p:ph idx="1" type="body"/>
          </p:nvPr>
        </p:nvSpPr>
        <p:spPr>
          <a:xfrm>
            <a:off x="581400" y="1063800"/>
            <a:ext cx="7721400" cy="3790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68750"/>
              <a:buFont typeface="Arial"/>
              <a:buNone/>
            </a:pPr>
            <a:r>
              <a:rPr b="1" lang="en" sz="16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Move items back to their original location </a:t>
            </a:r>
          </a:p>
          <a:p>
            <a:pPr indent="-330200" lvl="0" marL="457200" rtl="0">
              <a:spcBef>
                <a:spcPts val="0"/>
              </a:spcBef>
              <a:spcAft>
                <a:spcPts val="0"/>
              </a:spcAft>
              <a:buSzPct val="100000"/>
              <a:buFont typeface="Arial"/>
              <a:buAutoNum type="arabicPeriod"/>
            </a:pPr>
            <a:r>
              <a:rPr lang="en" sz="16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to </a:t>
            </a:r>
            <a:r>
              <a:rPr b="1" lang="en" sz="16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Administration</a:t>
            </a:r>
            <a:r>
              <a:rPr lang="en" sz="16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| </a:t>
            </a:r>
            <a:r>
              <a:rPr b="1" lang="en" sz="16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Run Job</a:t>
            </a:r>
          </a:p>
          <a:p>
            <a:pPr indent="-330200" lvl="0" marL="457200" rtl="0">
              <a:spcBef>
                <a:spcPts val="0"/>
              </a:spcBef>
              <a:spcAft>
                <a:spcPts val="0"/>
              </a:spcAft>
              <a:buSzPct val="100000"/>
              <a:buFont typeface="Arial"/>
              <a:buAutoNum type="arabicPeriod"/>
            </a:pPr>
            <a:r>
              <a:rPr lang="en" sz="16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Select </a:t>
            </a:r>
            <a:r>
              <a:rPr b="1" lang="en" sz="16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Change physical items</a:t>
            </a:r>
            <a:r>
              <a:rPr lang="en" sz="16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job</a:t>
            </a:r>
          </a:p>
          <a:p>
            <a:pPr indent="-330200" lvl="0" marL="457200" rtl="0">
              <a:spcBef>
                <a:spcPts val="0"/>
              </a:spcBef>
              <a:spcAft>
                <a:spcPts val="0"/>
              </a:spcAft>
              <a:buSzPct val="100000"/>
              <a:buFont typeface="Arial"/>
              <a:buAutoNum type="arabicPeriod"/>
            </a:pPr>
            <a:r>
              <a:rPr lang="en" sz="16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Select Change Type: Permanent</a:t>
            </a:r>
          </a:p>
          <a:p>
            <a:pPr indent="-330200" lvl="1" marL="914400" rtl="0">
              <a:spcBef>
                <a:spcPts val="0"/>
              </a:spcBef>
              <a:spcAft>
                <a:spcPts val="0"/>
              </a:spcAft>
              <a:buSzPct val="100000"/>
              <a:buFont typeface="Arial"/>
              <a:buAutoNum type="alphaLcPeriod"/>
            </a:pPr>
            <a:r>
              <a:rPr lang="en" sz="16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Select the checkbox next to “Remove temporary item indication” </a:t>
            </a:r>
          </a:p>
          <a:p>
            <a:pPr indent="-330200" lvl="1" marL="914400" rtl="0">
              <a:spcBef>
                <a:spcPts val="0"/>
              </a:spcBef>
              <a:spcAft>
                <a:spcPts val="0"/>
              </a:spcAft>
              <a:buSzPct val="100000"/>
              <a:buFont typeface="Arial"/>
              <a:buAutoNum type="alphaLcPeriod"/>
            </a:pPr>
            <a:r>
              <a:rPr lang="en" sz="16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Select the checkbox next to “Remove temporary library and location” </a:t>
            </a: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4. Select next and run the job </a:t>
            </a: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5. Wait ~30 seconds for the job to complete.  Click on the Manage jobs | </a:t>
            </a:r>
            <a:r>
              <a:rPr b="1" lang="en" sz="16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History</a:t>
            </a:r>
          </a:p>
          <a:p>
            <a:pPr indent="45720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tab to see if the job completed successfully.   </a:t>
            </a: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6. Return to </a:t>
            </a:r>
            <a:r>
              <a:rPr b="1" lang="en" sz="16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Manage Sets</a:t>
            </a:r>
            <a:r>
              <a:rPr lang="en" sz="16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and select the Actions | Results for the </a:t>
            </a:r>
            <a:r>
              <a:rPr b="1" lang="en" sz="16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Logical </a:t>
            </a:r>
            <a:r>
              <a:rPr lang="en" sz="16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set </a:t>
            </a:r>
          </a:p>
          <a:p>
            <a:pPr indent="-330200" lvl="1" marL="914400" rtl="0">
              <a:spcBef>
                <a:spcPts val="0"/>
              </a:spcBef>
              <a:spcAft>
                <a:spcPts val="0"/>
              </a:spcAft>
              <a:buSzPct val="100000"/>
              <a:buFont typeface="Arial"/>
              <a:buAutoNum type="alphaLcPeriod"/>
            </a:pPr>
            <a:r>
              <a:rPr lang="en" sz="16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Note that the set now has the correct number of items (4223), and the items no longer show a Temporary location on the results screen.  </a:t>
            </a:r>
          </a:p>
          <a:p>
            <a:pPr indent="0" lvl="0" marL="45720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Shape 111"/>
          <p:cNvSpPr txBox="1"/>
          <p:nvPr>
            <p:ph type="title"/>
          </p:nvPr>
        </p:nvSpPr>
        <p:spPr>
          <a:xfrm>
            <a:off x="311700" y="232500"/>
            <a:ext cx="8520600" cy="8313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Scenario #2 steps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luxe">
  <a:themeElements>
    <a:clrScheme name="Luxe">
      <a:dk1>
        <a:srgbClr val="000000"/>
      </a:dk1>
      <a:lt1>
        <a:srgbClr val="FFFFFF"/>
      </a:lt1>
      <a:dk2>
        <a:srgbClr val="B7B7B7"/>
      </a:dk2>
      <a:lt2>
        <a:srgbClr val="CCA677"/>
      </a:lt2>
      <a:accent1>
        <a:srgbClr val="5D4037"/>
      </a:accent1>
      <a:accent2>
        <a:srgbClr val="455A64"/>
      </a:accent2>
      <a:accent3>
        <a:srgbClr val="607D8B"/>
      </a:accent3>
      <a:accent4>
        <a:srgbClr val="78909C"/>
      </a:accent4>
      <a:accent5>
        <a:srgbClr val="57BB8A"/>
      </a:accent5>
      <a:accent6>
        <a:srgbClr val="DCE755"/>
      </a:accent6>
      <a:hlink>
        <a:srgbClr val="57BB8A"/>
      </a:hlink>
      <a:folHlink>
        <a:srgbClr val="57BB8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