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5143500" type="screen16x9"/>
  <p:notesSz cx="6950075" cy="9236075"/>
  <p:embeddedFontLst>
    <p:embeddedFont>
      <p:font typeface="Open Sans" panose="020B0604020202020204" charset="0"/>
      <p:regular r:id="rId11"/>
      <p:bold r:id="rId12"/>
      <p:italic r:id="rId13"/>
      <p:boldItalic r:id="rId14"/>
    </p:embeddedFont>
    <p:embeddedFont>
      <p:font typeface="Economica" panose="020B0604020202020204" charset="0"/>
      <p:regular r:id="rId15"/>
      <p:bold r:id="rId16"/>
      <p:italic r:id="rId17"/>
      <p:boldItalic r:id="rId18"/>
    </p:embeddedFont>
    <p:embeddedFont>
      <p:font typeface="Calibri" panose="020F0502020204030204" pitchFamily="34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682" autoAdjust="0"/>
  </p:normalViewPr>
  <p:slideViewPr>
    <p:cSldViewPr>
      <p:cViewPr varScale="1">
        <p:scale>
          <a:sx n="150" d="100"/>
          <a:sy n="150" d="100"/>
        </p:scale>
        <p:origin x="-504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font" Target="fonts/font1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92150"/>
            <a:ext cx="6156325" cy="34639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  <a:noFill/>
          <a:ln>
            <a:noFill/>
          </a:ln>
        </p:spPr>
        <p:txBody>
          <a:bodyPr lIns="92471" tIns="92471" rIns="92471" bIns="92471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5325729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92150"/>
            <a:ext cx="6156325" cy="34639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lIns="92471" tIns="92471" rIns="92471" bIns="92471" anchor="t" anchorCtr="0">
            <a:noAutofit/>
          </a:bodyPr>
          <a:lstStyle/>
          <a:p>
            <a:r>
              <a:rPr lang="en-US" dirty="0" smtClean="0"/>
              <a:t>I’m Liz Rallos, from San Marcos, </a:t>
            </a:r>
            <a:r>
              <a:rPr lang="en-US" smtClean="0"/>
              <a:t>along</a:t>
            </a:r>
            <a:r>
              <a:rPr lang="en-US" baseline="0" smtClean="0"/>
              <a:t> with </a:t>
            </a:r>
            <a:r>
              <a:rPr lang="en-US" smtClean="0"/>
              <a:t>Chris </a:t>
            </a:r>
            <a:r>
              <a:rPr lang="en-US" dirty="0" smtClean="0"/>
              <a:t>Ashley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We’re presenting “Global Updates the Alma Way”.</a:t>
            </a:r>
          </a:p>
          <a:p>
            <a:endParaRPr lang="en-US" baseline="0" dirty="0" smtClean="0"/>
          </a:p>
          <a:p>
            <a:r>
              <a:rPr lang="en-US" baseline="0" dirty="0" smtClean="0"/>
              <a:t>Before I start, I just want to say this is a brief, basic presentation.  There are links to Alma documentation for details on NRs, IRs, filtering sets and working w/normalization processes in the PPT.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27781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So, “the Alma Way”, being Normalization Rules, or Norm Rule for short.</a:t>
            </a:r>
            <a:r>
              <a:rPr lang="en-US" baseline="0" dirty="0" smtClean="0"/>
              <a:t>  A</a:t>
            </a:r>
            <a:r>
              <a:rPr lang="en-US" dirty="0" smtClean="0"/>
              <a:t> norm rule is programming script you write to make a change on a record, or to globally update a set of records.</a:t>
            </a:r>
          </a:p>
          <a:p>
            <a:endParaRPr lang="en-US" dirty="0" smtClean="0"/>
          </a:p>
          <a:p>
            <a:r>
              <a:rPr lang="en-US" dirty="0" smtClean="0"/>
              <a:t>I’m also going to show indication rules, again programming script you write, to filter or refine a set of records, such as filtering a set for records that have a specific MARC tag.  In Alma,</a:t>
            </a:r>
            <a:r>
              <a:rPr lang="en-US" baseline="0" dirty="0" smtClean="0"/>
              <a:t> you search indexes which have a mix of MARC tags, and can’t directly search for MARC tags (unless you’ve set up an index to search for a single MARC tag, usually a local thing).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Oh, and because we’re in Alma, review files are now called sets.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3940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92150"/>
            <a:ext cx="6156325" cy="34639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lIns="92471" tIns="92471" rIns="92471" bIns="92471" anchor="t" anchorCtr="0">
            <a:noAutofit/>
          </a:bodyPr>
          <a:lstStyle/>
          <a:p>
            <a:r>
              <a:rPr lang="en-US" dirty="0" smtClean="0"/>
              <a:t>[Run through Scenario.  Then go out to Alma for live demo.]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170086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92150"/>
            <a:ext cx="6156325" cy="34639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lIns="92471" tIns="92471" rIns="92471" bIns="92471" anchor="t" anchorCtr="0">
            <a:noAutofit/>
          </a:bodyPr>
          <a:lstStyle/>
          <a:p>
            <a:r>
              <a:rPr lang="en" dirty="0" smtClean="0"/>
              <a:t>I’ve already created the set of records – it’s just all the titles</a:t>
            </a:r>
            <a:r>
              <a:rPr lang="en" baseline="0" dirty="0" smtClean="0"/>
              <a:t> we have in our JUV collection.</a:t>
            </a:r>
          </a:p>
          <a:p>
            <a:endParaRPr lang="en" baseline="0" dirty="0" smtClean="0"/>
          </a:p>
          <a:p>
            <a:r>
              <a:rPr lang="en" baseline="0" dirty="0" smtClean="0"/>
              <a:t>I’ve written a simple indication rule to find records that have a field 592.  An indication rule can be written to also find specific indicators and or text.</a:t>
            </a:r>
          </a:p>
        </p:txBody>
      </p:sp>
    </p:spTree>
    <p:extLst>
      <p:ext uri="{BB962C8B-B14F-4D97-AF65-F5344CB8AC3E}">
        <p14:creationId xmlns:p14="http://schemas.microsoft.com/office/powerpoint/2010/main" val="40120448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92150"/>
            <a:ext cx="6156325" cy="34639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lIns="92471" tIns="92471" rIns="92471" bIns="92471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1618"/>
              </a:spcAft>
            </a:pPr>
            <a:r>
              <a:rPr lang="en" dirty="0" smtClean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[Name</a:t>
            </a:r>
            <a:r>
              <a:rPr lang="en" baseline="0" dirty="0" smtClean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set: JUV COLLECTION – filtered for field 592]</a:t>
            </a:r>
          </a:p>
          <a:p>
            <a:pPr>
              <a:lnSpc>
                <a:spcPct val="115000"/>
              </a:lnSpc>
              <a:spcAft>
                <a:spcPts val="1618"/>
              </a:spcAft>
            </a:pPr>
            <a:endParaRPr lang="en" dirty="0" smtClean="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115000"/>
              </a:lnSpc>
              <a:spcAft>
                <a:spcPts val="1618"/>
              </a:spcAft>
            </a:pPr>
            <a:r>
              <a:rPr lang="en" dirty="0" smtClean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Note the unfiltered set containes</a:t>
            </a:r>
            <a:r>
              <a:rPr lang="en" baseline="0" dirty="0" smtClean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" dirty="0" smtClean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over</a:t>
            </a:r>
            <a:r>
              <a:rPr lang="en" baseline="0" dirty="0" smtClean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 7,000 records. </a:t>
            </a:r>
            <a:r>
              <a:rPr lang="en" baseline="0" smtClean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After filtering </a:t>
            </a:r>
            <a:r>
              <a:rPr lang="en" baseline="0" dirty="0" smtClean="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the set, the new set contains just over 1,400 records that should contain a 592 field.</a:t>
            </a:r>
          </a:p>
        </p:txBody>
      </p:sp>
    </p:spTree>
    <p:extLst>
      <p:ext uri="{BB962C8B-B14F-4D97-AF65-F5344CB8AC3E}">
        <p14:creationId xmlns:p14="http://schemas.microsoft.com/office/powerpoint/2010/main" val="22551948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92150"/>
            <a:ext cx="6156325" cy="34639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lIns="92471" tIns="92471" rIns="92471" bIns="92471" anchor="t" anchorCtr="0">
            <a:noAutofit/>
          </a:bodyPr>
          <a:lstStyle/>
          <a:p>
            <a:pPr defTabSz="924865">
              <a:buClr>
                <a:schemeClr val="dk1"/>
              </a:buClr>
              <a:buSzPct val="100000"/>
            </a:pPr>
            <a:r>
              <a:rPr lang="en" dirty="0" smtClean="0">
                <a:latin typeface="+mn-lt"/>
                <a:ea typeface="Arial"/>
                <a:cs typeface="Arial"/>
                <a:sym typeface="Arial"/>
              </a:rPr>
              <a:t>In order to use a</a:t>
            </a:r>
            <a:r>
              <a:rPr lang="en" baseline="0" dirty="0" smtClean="0">
                <a:latin typeface="+mn-lt"/>
                <a:ea typeface="Arial"/>
                <a:cs typeface="Arial"/>
                <a:sym typeface="Arial"/>
              </a:rPr>
              <a:t> normalization rule it needs to be added as a process.  It can then be used to edit individual records, which I’ll show at the end, as a job to be run on a set of records, as well as in import profiles.</a:t>
            </a:r>
          </a:p>
          <a:p>
            <a:pPr defTabSz="924865">
              <a:buClr>
                <a:schemeClr val="dk1"/>
              </a:buClr>
              <a:buSzPct val="100000"/>
            </a:pPr>
            <a:endParaRPr lang="en" baseline="0" dirty="0" smtClean="0">
              <a:latin typeface="+mn-lt"/>
              <a:ea typeface="Arial"/>
              <a:cs typeface="Arial"/>
              <a:sym typeface="Arial"/>
            </a:endParaRPr>
          </a:p>
          <a:p>
            <a:pPr defTabSz="924865">
              <a:buClr>
                <a:schemeClr val="dk1"/>
              </a:buClr>
              <a:buSzPct val="100000"/>
            </a:pPr>
            <a:r>
              <a:rPr lang="en" baseline="0" dirty="0" smtClean="0">
                <a:latin typeface="+mn-lt"/>
                <a:ea typeface="Arial"/>
                <a:cs typeface="Arial"/>
                <a:sym typeface="Arial"/>
              </a:rPr>
              <a:t>NOTE the title used.  Save without the 592 $9 subfields.  Bring up at end of PPT to show $9s have been added via the job.</a:t>
            </a:r>
          </a:p>
        </p:txBody>
      </p:sp>
    </p:spTree>
    <p:extLst>
      <p:ext uri="{BB962C8B-B14F-4D97-AF65-F5344CB8AC3E}">
        <p14:creationId xmlns:p14="http://schemas.microsoft.com/office/powerpoint/2010/main" val="18181514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92150"/>
            <a:ext cx="6156325" cy="34639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lIns="92471" tIns="92471" rIns="92471" bIns="92471" anchor="t" anchorCtr="0">
            <a:noAutofit/>
          </a:bodyPr>
          <a:lstStyle/>
          <a:p>
            <a:pPr>
              <a:buClr>
                <a:schemeClr val="dk1"/>
              </a:buClr>
              <a:buSzPct val="100000"/>
            </a:pPr>
            <a:r>
              <a:rPr lang="en-US" dirty="0" smtClean="0"/>
              <a:t>[Name process: Append $9LOCAL to field 592]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892003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92150"/>
            <a:ext cx="6156325" cy="34639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lIns="92471" tIns="92471" rIns="92471" bIns="92471" anchor="t" anchorCtr="0">
            <a:no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" baseline="0" dirty="0" smtClean="0">
                <a:latin typeface="+mn-lt"/>
                <a:ea typeface="Arial"/>
                <a:cs typeface="Arial"/>
                <a:sym typeface="Arial"/>
              </a:rPr>
              <a:t>Bring up title used earlier to show $9s have been added via the job.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" baseline="0" dirty="0" smtClean="0">
              <a:latin typeface="+mn-lt"/>
              <a:ea typeface="Arial"/>
              <a:cs typeface="Arial"/>
              <a:sym typeface="Arial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" baseline="0" dirty="0" smtClean="0">
                <a:latin typeface="+mn-lt"/>
                <a:ea typeface="Arial"/>
                <a:cs typeface="Arial"/>
                <a:sym typeface="Arial"/>
              </a:rPr>
              <a:t>Now show “Enhance the record” to edit records using a NR, now that a process has been created.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0489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2744012" y="756700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1" name="Shape 11"/>
          <p:cNvSpPr/>
          <p:nvPr/>
        </p:nvSpPr>
        <p:spPr>
          <a:xfrm rot="10800000">
            <a:off x="5318350" y="32667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044700" y="1444255"/>
            <a:ext cx="3054600" cy="15371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flipH="1">
            <a:off x="7595937" y="4602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7" name="Shape 17"/>
          <p:cNvSpPr/>
          <p:nvPr/>
        </p:nvSpPr>
        <p:spPr>
          <a:xfrm rot="10800000" flipH="1">
            <a:off x="466425" y="35583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2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311700" y="1399399"/>
            <a:ext cx="2808000" cy="2784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3" name="Shape 43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ubTitle" idx="1"/>
          </p:nvPr>
        </p:nvSpPr>
        <p:spPr>
          <a:xfrm>
            <a:off x="265500" y="2769000"/>
            <a:ext cx="4045200" cy="1574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Open Sans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 lang="en" sz="1000">
              <a:solidFill>
                <a:schemeClr val="dk1"/>
              </a:solidFill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knowledge.exlibrisgroup.com/Alma/Product_Documentation/Alma_Online_Help_(English)/Resource_Management/040Metadata_Management/070Working_with_Normalization_Rule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knowledge.exlibrisgroup.com/Alma/Product_Documentation/Alma_Online_Help_(English)/Resource_Management/020Using_the_Repository_Search/030Managing_Search_Queries_and_Sets#Working_with_Indication_Rule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creencast.com/t/OGXJljmrDRrI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knowledge.exlibrisgroup.com/Alma/Product_Documentation/Alma_Online_Help_(English)/Resource_Management/020Using_the_Repository_Search/030Managing_Search_Queries_and_Sets#Creating_Indication_Rule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creencast.com/t/eaU3BNc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knowledge.exlibrisgroup.com/Alma/Product_Documentation/Alma_Online_Help_(English)/Resource_Management/020Using_the_Repository_Search/030Managing_Search_Queries_and_Sets#Filtering_Set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creencast.com/t/dYlBFR8W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knowledge.exlibrisgroup.com/Alma/Product_Documentation/Alma_Online_Help_(English)/Resource_Management/040Metadata_Management/070Working_with_Normalization_Rules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knowledge.exlibrisgroup.com/Alma/Product_Documentation/Alma_Online_Help_(English)/Resource_Management/080Configuring_Resource_Management/030Configuring_Cataloging#Working_with_Normalization_Processe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ctrTitle"/>
          </p:nvPr>
        </p:nvSpPr>
        <p:spPr>
          <a:xfrm>
            <a:off x="3044700" y="1444255"/>
            <a:ext cx="3054600" cy="15371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 dirty="0" smtClean="0"/>
              <a:t>Resource Management:</a:t>
            </a:r>
            <a:endParaRPr lang="en" sz="2400" dirty="0"/>
          </a:p>
          <a:p>
            <a:pPr lvl="0">
              <a:spcBef>
                <a:spcPts val="0"/>
              </a:spcBef>
              <a:buNone/>
            </a:pPr>
            <a:r>
              <a:rPr lang="en" sz="4400" dirty="0" smtClean="0"/>
              <a:t> “Global Updates the Alma Way”</a:t>
            </a:r>
            <a:endParaRPr lang="en" sz="4400" dirty="0"/>
          </a:p>
        </p:txBody>
      </p:sp>
      <p:sp>
        <p:nvSpPr>
          <p:cNvPr id="63" name="Shape 63"/>
          <p:cNvSpPr txBox="1">
            <a:spLocks noGrp="1"/>
          </p:cNvSpPr>
          <p:nvPr>
            <p:ph type="subTitle" idx="1"/>
          </p:nvPr>
        </p:nvSpPr>
        <p:spPr>
          <a:xfrm>
            <a:off x="3044700" y="2981454"/>
            <a:ext cx="3054600" cy="83652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400" dirty="0"/>
              <a:t>Presented by </a:t>
            </a:r>
            <a:endParaRPr lang="en" sz="1400" dirty="0" smtClean="0"/>
          </a:p>
          <a:p>
            <a:pPr lvl="0">
              <a:spcBef>
                <a:spcPts val="0"/>
              </a:spcBef>
              <a:buNone/>
            </a:pPr>
            <a:r>
              <a:rPr lang="en" sz="1400" dirty="0" smtClean="0"/>
              <a:t>Liz Rallos </a:t>
            </a:r>
          </a:p>
          <a:p>
            <a:pPr lvl="0">
              <a:spcBef>
                <a:spcPts val="0"/>
              </a:spcBef>
              <a:buNone/>
            </a:pPr>
            <a:r>
              <a:rPr lang="en" sz="1400" dirty="0" smtClean="0"/>
              <a:t>and </a:t>
            </a:r>
          </a:p>
          <a:p>
            <a:pPr lvl="0">
              <a:spcBef>
                <a:spcPts val="0"/>
              </a:spcBef>
              <a:buNone/>
            </a:pPr>
            <a:r>
              <a:rPr lang="en" sz="1400" dirty="0" smtClean="0"/>
              <a:t>Chris Ashley</a:t>
            </a:r>
            <a:endParaRPr lang="en" sz="1400" dirty="0"/>
          </a:p>
          <a:p>
            <a:pPr lvl="0">
              <a:spcBef>
                <a:spcPts val="0"/>
              </a:spcBef>
              <a:buNone/>
            </a:pPr>
            <a:r>
              <a:rPr lang="en" sz="1400" dirty="0"/>
              <a:t>September </a:t>
            </a:r>
            <a:r>
              <a:rPr lang="en" sz="1400" dirty="0" smtClean="0"/>
              <a:t>28, </a:t>
            </a:r>
            <a:r>
              <a:rPr lang="en" sz="1400" dirty="0"/>
              <a:t>2016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z="1000" smtClean="0"/>
              <a:t>1</a:t>
            </a:fld>
            <a:endParaRPr lang="en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Introduction</a:t>
            </a:r>
            <a:endParaRPr lang="en-US" sz="4000" dirty="0"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dirty="0" smtClean="0"/>
              <a:t>I’m going to highlight the use of Normalization Rules and Indication Rules.</a:t>
            </a:r>
          </a:p>
          <a:p>
            <a:r>
              <a:rPr lang="en-US" sz="1400" dirty="0" smtClean="0"/>
              <a:t>Normalization Rules, or norm rules for short, is what you use to global update records in Alma. It’s programming script you write to make a change on a record, or set of records. See </a:t>
            </a:r>
            <a:r>
              <a:rPr lang="en-US" sz="1400" u="sng" dirty="0">
                <a:hlinkClick r:id="rId3"/>
              </a:rPr>
              <a:t>https://knowledge.exlibrisgroup.com/Alma/Product_Documentation/Alma_Online_Help_(English)/</a:t>
            </a:r>
            <a:r>
              <a:rPr lang="en-US" sz="1400" u="sng" dirty="0" smtClean="0">
                <a:hlinkClick r:id="rId3"/>
              </a:rPr>
              <a:t>Resource_Management/040Metadata_Management/070Working_with_Normalization_Rules</a:t>
            </a:r>
            <a:endParaRPr lang="en-US" sz="1400" dirty="0" smtClean="0"/>
          </a:p>
          <a:p>
            <a:r>
              <a:rPr lang="en-US" sz="1400" dirty="0" smtClean="0"/>
              <a:t>Indication Rules, also programming script you create, is what you use to filter or refine a set of records, such as filtering a set of records for records that have a specific MARC tag. See </a:t>
            </a:r>
            <a:r>
              <a:rPr lang="en-US" sz="1400" u="sng" dirty="0">
                <a:hlinkClick r:id="rId4"/>
              </a:rPr>
              <a:t>https://knowledge.exlibrisgroup.com/Alma/Product_Documentation/Alma_Online_Help_(English)/</a:t>
            </a:r>
            <a:r>
              <a:rPr lang="en-US" sz="1400" u="sng" dirty="0" smtClean="0">
                <a:hlinkClick r:id="rId4"/>
              </a:rPr>
              <a:t>Resource_Management/020Using_the_Repository_Search/030Managing_Search_Queries_and_Sets#Working_with_Indication_Rules</a:t>
            </a:r>
            <a:endParaRPr lang="en-US" sz="1400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z="1000" smtClean="0"/>
              <a:t>2</a:t>
            </a:fld>
            <a:endParaRPr lang="en" sz="1000" dirty="0"/>
          </a:p>
        </p:txBody>
      </p:sp>
    </p:spTree>
    <p:extLst>
      <p:ext uri="{BB962C8B-B14F-4D97-AF65-F5344CB8AC3E}">
        <p14:creationId xmlns:p14="http://schemas.microsoft.com/office/powerpoint/2010/main" val="373256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311700" y="119047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highlight>
                  <a:srgbClr val="FFFFFF"/>
                </a:highlight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  <a:sym typeface="Calibri"/>
              </a:rPr>
              <a:t>We want to find a specific local MARC tag and globally add $9LOCAL to a subset of records in order to ensure our local notes are retained in records connected to the NZ.</a:t>
            </a: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endParaRPr lang="en" dirty="0">
              <a:highlight>
                <a:srgbClr val="FFFFFF"/>
              </a:highlight>
              <a:latin typeface="Open Sans" panose="020B0604020202020204" charset="0"/>
              <a:ea typeface="Open Sans" panose="020B0604020202020204" charset="0"/>
              <a:cs typeface="Open Sans" panose="020B0604020202020204" charset="0"/>
              <a:sym typeface="Calibri"/>
            </a:endParaRPr>
          </a:p>
          <a:p>
            <a:pPr lv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highlight>
                  <a:srgbClr val="FFFFFF"/>
                </a:highlight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  <a:sym typeface="Calibri"/>
              </a:rPr>
              <a:t>To accomplish this we will:</a:t>
            </a:r>
          </a:p>
          <a:p>
            <a:pPr marL="342900" lvl="0" indent="-342900" rt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" dirty="0" smtClean="0">
                <a:highlight>
                  <a:srgbClr val="FFFFFF"/>
                </a:highlight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  <a:sym typeface="Calibri"/>
              </a:rPr>
              <a:t>Create a set of records in our Juvenile location</a:t>
            </a:r>
          </a:p>
          <a:p>
            <a:pPr marL="342900" lvl="0" indent="-342900" rt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" dirty="0" smtClean="0">
                <a:highlight>
                  <a:srgbClr val="FFFFFF"/>
                </a:highlight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  <a:sym typeface="Calibri"/>
              </a:rPr>
              <a:t>Create &amp; test an Indication Rule to check if a record has a field 592 (our local audience note)</a:t>
            </a:r>
          </a:p>
          <a:p>
            <a:pPr marL="342900" lvl="0" indent="-342900" rt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" dirty="0" smtClean="0">
                <a:highlight>
                  <a:srgbClr val="FFFFFF"/>
                </a:highlight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  <a:sym typeface="Calibri"/>
              </a:rPr>
              <a:t>Filter the set using the Indication Rule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" dirty="0" smtClean="0">
                <a:highlight>
                  <a:srgbClr val="FFFFFF"/>
                </a:highlight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  <a:sym typeface="Calibri"/>
              </a:rPr>
              <a:t>Create &amp; test a Normalization Rule to append “$9LOCAL” to the </a:t>
            </a:r>
            <a:r>
              <a:rPr lang="en" dirty="0">
                <a:highlight>
                  <a:srgbClr val="FFFFFF"/>
                </a:highlight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  <a:sym typeface="Calibri"/>
              </a:rPr>
              <a:t>field 592 if </a:t>
            </a:r>
            <a:r>
              <a:rPr lang="en" dirty="0" smtClean="0">
                <a:highlight>
                  <a:srgbClr val="FFFFFF"/>
                </a:highlight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  <a:sym typeface="Calibri"/>
              </a:rPr>
              <a:t>it doesn’t exist</a:t>
            </a:r>
          </a:p>
          <a:p>
            <a:pPr marL="342900" lvl="0" indent="-342900" rt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" dirty="0" smtClean="0">
                <a:highlight>
                  <a:srgbClr val="FFFFFF"/>
                </a:highlight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  <a:sym typeface="Calibri"/>
              </a:rPr>
              <a:t>Create a Process to be able to use the Normalization Rule</a:t>
            </a:r>
          </a:p>
          <a:p>
            <a:pPr marL="342900" lvl="0" indent="-342900" rt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" dirty="0" smtClean="0">
                <a:highlight>
                  <a:srgbClr val="FFFFFF"/>
                </a:highlight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  <a:sym typeface="Calibri"/>
              </a:rPr>
              <a:t>Run the Normalization Rule Job on the filtered set to globally edit the records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311700" y="232500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000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Scenario</a:t>
            </a:r>
            <a:endParaRPr lang="en" sz="4000" dirty="0"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z="1000" smtClean="0"/>
              <a:t>3</a:t>
            </a:fld>
            <a:endParaRPr lang="en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000" b="1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Step #2 </a:t>
            </a:r>
            <a:r>
              <a:rPr lang="en" sz="2000" b="1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C</a:t>
            </a:r>
            <a:r>
              <a:rPr lang="en" sz="2000" b="1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reate and test Indication Rule</a:t>
            </a:r>
            <a:endParaRPr lang="en" sz="2000" b="1" dirty="0">
              <a:latin typeface="Open Sans" panose="020B0604020202020204" charset="0"/>
              <a:ea typeface="Open Sans" panose="020B0604020202020204" charset="0"/>
              <a:cs typeface="Open Sans" panose="020B0604020202020204" charset="0"/>
            </a:endParaRPr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330887" y="1276350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 smtClean="0"/>
              <a:t>After set is created and saved: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" sz="1400" dirty="0" smtClean="0"/>
          </a:p>
          <a:p>
            <a: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/>
              <a:t>O</a:t>
            </a:r>
            <a:r>
              <a:rPr lang="en" sz="1400" dirty="0" smtClean="0"/>
              <a:t>pen one of the records in MDEditor. Open Split screen Editor (F6)</a:t>
            </a:r>
            <a:endParaRPr lang="en" sz="1400" dirty="0"/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 smtClean="0"/>
              <a:t>Open Rules—Indication Rules—Shared. Locate desired rule and click Edit.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/>
          </a:p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en-US" sz="1400" dirty="0" smtClean="0"/>
              <a:t>Here we created a simple indication rule that will find records </a:t>
            </a:r>
            <a:r>
              <a:rPr lang="en-US" sz="1400" dirty="0"/>
              <a:t>containing MARC tag 592  </a:t>
            </a:r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screencast.com/t/OGXJljmrDRrI</a:t>
            </a:r>
            <a:endParaRPr lang="en-US" sz="1400" dirty="0" smtClean="0"/>
          </a:p>
          <a:p>
            <a:pPr lvl="0">
              <a:lnSpc>
                <a:spcPct val="100000"/>
              </a:lnSpc>
              <a:spcAft>
                <a:spcPts val="0"/>
              </a:spcAft>
            </a:pPr>
            <a:endParaRPr lang="en-US" sz="1400" dirty="0" smtClean="0"/>
          </a:p>
          <a:p>
            <a:pPr lvl="0">
              <a:lnSpc>
                <a:spcPct val="100000"/>
              </a:lnSpc>
              <a:spcAft>
                <a:spcPts val="0"/>
              </a:spcAft>
            </a:pPr>
            <a:endParaRPr lang="en-US" sz="1400" dirty="0" smtClean="0"/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sz="1400" dirty="0" smtClean="0"/>
              <a:t>For info on Indication Rules (creating, testing, syntax examples), </a:t>
            </a:r>
            <a:r>
              <a:rPr lang="en-US" sz="1400" dirty="0"/>
              <a:t>see </a:t>
            </a:r>
            <a:r>
              <a:rPr lang="en-US" sz="1400" dirty="0">
                <a:hlinkClick r:id="rId4"/>
              </a:rPr>
              <a:t>https://knowledge.exlibrisgroup.com/Alma/Product_Documentation/Alma_Online_Help_(English)/</a:t>
            </a:r>
            <a:r>
              <a:rPr lang="en-US" sz="1400" dirty="0" smtClean="0">
                <a:hlinkClick r:id="rId4"/>
              </a:rPr>
              <a:t>Resource_Management/020Using_the_Repository_Search/030Managing_Search_Queries_and_Sets#Creating_Indication_Rules</a:t>
            </a:r>
            <a:endParaRPr lang="en-US" sz="1400" dirty="0" smtClean="0"/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en-US" sz="1400" dirty="0"/>
          </a:p>
          <a:p>
            <a:pPr lvl="0">
              <a:lnSpc>
                <a:spcPct val="100000"/>
              </a:lnSpc>
              <a:spcAft>
                <a:spcPts val="0"/>
              </a:spcAft>
            </a:pPr>
            <a:endParaRPr sz="1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z="1000" smtClean="0"/>
              <a:t>4</a:t>
            </a:fld>
            <a:endParaRPr lang="en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/>
            <a:r>
              <a:rPr lang="en" sz="2000" b="1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Step </a:t>
            </a:r>
            <a:r>
              <a:rPr lang="en" sz="2000" b="1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#3 Filter set with Indication Rule</a:t>
            </a:r>
            <a:br>
              <a:rPr lang="en" sz="2000" b="1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</a:br>
            <a:endParaRPr lang="en" sz="2000" b="1" dirty="0"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lnSpc>
                <a:spcPct val="100000"/>
              </a:lnSpc>
              <a:spcAft>
                <a:spcPts val="1000"/>
              </a:spcAft>
            </a:pPr>
            <a:r>
              <a:rPr lang="en" sz="1400" dirty="0" smtClean="0"/>
              <a:t>Find your set and Filter with Indication Rule.  Alma will automatically add the text “filtered” and time/date stamp to the new set name.  Select your indication rule from the drop down options provided. </a:t>
            </a:r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screencast.com/t/eaU3BNce</a:t>
            </a:r>
            <a:endParaRPr lang="en-US" sz="1400" dirty="0" smtClean="0"/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sz="1400" dirty="0" smtClean="0"/>
              <a:t>A job will run to filter your set and will create a new filtered set.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" sz="1400" dirty="0" smtClean="0"/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" sz="1400" dirty="0" smtClean="0"/>
              <a:t>For info on Filtering sets, see </a:t>
            </a:r>
            <a:r>
              <a:rPr lang="en-US" sz="1400" u="sng" dirty="0" smtClean="0">
                <a:hlinkClick r:id="rId4"/>
              </a:rPr>
              <a:t>https</a:t>
            </a:r>
            <a:r>
              <a:rPr lang="en-US" sz="1400" u="sng" dirty="0">
                <a:hlinkClick r:id="rId4"/>
              </a:rPr>
              <a:t>://knowledge.exlibrisgroup.com/Alma/Product_Documentation/Alma_Online_Help_(English)/Resource_Management/020Using_the_Repository_Search/030Managing_Search_Queries_and_Sets#Filtering_Sets</a:t>
            </a:r>
            <a:endParaRPr lang="en-US" sz="1400" dirty="0"/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" sz="1400" dirty="0" smtClean="0"/>
          </a:p>
          <a:p>
            <a:pPr lvl="0">
              <a:lnSpc>
                <a:spcPct val="100000"/>
              </a:lnSpc>
              <a:spcAft>
                <a:spcPts val="0"/>
              </a:spcAft>
            </a:pPr>
            <a:endParaRPr lang="en" sz="1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z="1000" smtClean="0"/>
              <a:t>5</a:t>
            </a:fld>
            <a:endParaRPr lang="en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311700" y="1211325"/>
            <a:ext cx="77757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lnSpc>
                <a:spcPct val="100000"/>
              </a:lnSpc>
              <a:spcAft>
                <a:spcPts val="1000"/>
              </a:spcAft>
            </a:pPr>
            <a:r>
              <a:rPr lang="en" dirty="0" smtClean="0"/>
              <a:t>From the filtered set, open one of the records in </a:t>
            </a:r>
            <a:r>
              <a:rPr lang="en" dirty="0"/>
              <a:t>MDEditor. Open Split screen Editor (F6) </a:t>
            </a:r>
            <a:r>
              <a:rPr lang="en-US" dirty="0"/>
              <a:t>Open Rules-Normalization rules-Shared. Locate desired rule and click Edit. </a:t>
            </a:r>
          </a:p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en-US" dirty="0"/>
              <a:t>Here </a:t>
            </a:r>
            <a:r>
              <a:rPr lang="en-US" dirty="0" smtClean="0"/>
              <a:t>we created </a:t>
            </a:r>
            <a:r>
              <a:rPr lang="en-US" dirty="0"/>
              <a:t>a simple Normalization rule that will find </a:t>
            </a:r>
            <a:r>
              <a:rPr lang="en-US" dirty="0" smtClean="0"/>
              <a:t>the MARC </a:t>
            </a:r>
            <a:r>
              <a:rPr lang="en-US" dirty="0"/>
              <a:t>tag 592 </a:t>
            </a:r>
            <a:r>
              <a:rPr lang="en-US" dirty="0" smtClean="0"/>
              <a:t>fields that </a:t>
            </a:r>
            <a:r>
              <a:rPr lang="en-US" dirty="0"/>
              <a:t>don’t have $9LOCAL and it will </a:t>
            </a:r>
            <a:r>
              <a:rPr lang="en-US" dirty="0" smtClean="0"/>
              <a:t>append the </a:t>
            </a:r>
            <a:r>
              <a:rPr lang="en-US" dirty="0"/>
              <a:t>$9LOCAL to that tag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screencast.com/t/dYlBFR8WS</a:t>
            </a:r>
            <a:endParaRPr lang="en-US" dirty="0" smtClean="0"/>
          </a:p>
          <a:p>
            <a:pPr lvl="0">
              <a:lnSpc>
                <a:spcPct val="100000"/>
              </a:lnSpc>
              <a:spcAft>
                <a:spcPts val="0"/>
              </a:spcAft>
            </a:pPr>
            <a:endParaRPr lang="en-US" dirty="0"/>
          </a:p>
          <a:p>
            <a:pPr>
              <a:lnSpc>
                <a:spcPct val="100000"/>
              </a:lnSpc>
              <a:spcAft>
                <a:spcPts val="0"/>
              </a:spcAft>
            </a:pPr>
            <a:endParaRPr lang="en-US" dirty="0" smtClean="0"/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dirty="0" smtClean="0"/>
              <a:t>For info on Working </a:t>
            </a:r>
            <a:r>
              <a:rPr lang="en-US" dirty="0"/>
              <a:t>with Normalization Rules </a:t>
            </a:r>
            <a:r>
              <a:rPr lang="en-US" dirty="0" smtClean="0"/>
              <a:t>and syntax examples, see </a:t>
            </a:r>
            <a:r>
              <a:rPr lang="en-US" u="sng" dirty="0" smtClean="0">
                <a:hlinkClick r:id="rId4"/>
              </a:rPr>
              <a:t>https</a:t>
            </a:r>
            <a:r>
              <a:rPr lang="en-US" u="sng" dirty="0">
                <a:hlinkClick r:id="rId4"/>
              </a:rPr>
              <a:t>://knowledge.exlibrisgroup.com/Alma/Product_Documentation/Alma_Online_Help_(English)/Resource_Management/040Metadata_Management/070Working_with_Normalization_Rules</a:t>
            </a:r>
            <a:endParaRPr lang="en-US" dirty="0"/>
          </a:p>
        </p:txBody>
      </p:sp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311700" y="232500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/>
            <a:r>
              <a:rPr lang="en" sz="2000" b="1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Step #4 Create and test a Normalization Rule</a:t>
            </a:r>
            <a:endParaRPr lang="en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z="1000" smtClean="0"/>
              <a:t>6</a:t>
            </a:fld>
            <a:endParaRPr lang="en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581400" y="924675"/>
            <a:ext cx="8164500" cy="3891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28600" lvl="0" rtl="0">
              <a:spcBef>
                <a:spcPts val="0"/>
              </a:spcBef>
              <a:spcAft>
                <a:spcPts val="0"/>
              </a:spcAft>
            </a:pPr>
            <a:r>
              <a:rPr lang="en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  <a:sym typeface="Arial"/>
              </a:rPr>
              <a:t>Alma-Resource Management-Configuration Menu- Metadata Configuration</a:t>
            </a:r>
          </a:p>
          <a:p>
            <a:pPr marL="228600" lvl="0" rtl="0">
              <a:spcBef>
                <a:spcPts val="0"/>
              </a:spcBef>
              <a:spcAft>
                <a:spcPts val="0"/>
              </a:spcAft>
            </a:pPr>
            <a:endParaRPr lang="en" dirty="0">
              <a:latin typeface="Open Sans" panose="020B0604020202020204" charset="0"/>
              <a:ea typeface="Open Sans" panose="020B0604020202020204" charset="0"/>
              <a:cs typeface="Open Sans" panose="020B0604020202020204" charset="0"/>
              <a:sym typeface="Arial"/>
            </a:endParaRPr>
          </a:p>
          <a:p>
            <a:pPr marL="228600" lvl="0" rtl="0">
              <a:spcBef>
                <a:spcPts val="0"/>
              </a:spcBef>
              <a:spcAft>
                <a:spcPts val="0"/>
              </a:spcAft>
            </a:pPr>
            <a:r>
              <a:rPr lang="en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  <a:sym typeface="Arial"/>
              </a:rPr>
              <a:t>Under Profile click on MARC21 Bibliographic. Select Normalization Processes tab, click on Add Process.  Add name and description (this will be the name/description of your job) click Next. Check MarcDroolNormalization, click Add to Selection, click Next.</a:t>
            </a:r>
          </a:p>
          <a:p>
            <a:pPr marL="228600" lvl="0" rtl="0">
              <a:spcBef>
                <a:spcPts val="0"/>
              </a:spcBef>
              <a:spcAft>
                <a:spcPts val="0"/>
              </a:spcAft>
            </a:pPr>
            <a:endParaRPr lang="en" dirty="0">
              <a:latin typeface="Open Sans" panose="020B0604020202020204" charset="0"/>
              <a:ea typeface="Open Sans" panose="020B0604020202020204" charset="0"/>
              <a:cs typeface="Open Sans" panose="020B0604020202020204" charset="0"/>
              <a:sym typeface="Arial"/>
            </a:endParaRPr>
          </a:p>
          <a:p>
            <a:pPr marL="228600" lvl="0" rtl="0">
              <a:spcBef>
                <a:spcPts val="0"/>
              </a:spcBef>
              <a:spcAft>
                <a:spcPts val="0"/>
              </a:spcAft>
            </a:pPr>
            <a:r>
              <a:rPr lang="en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  <a:sym typeface="Arial"/>
              </a:rPr>
              <a:t>S</a:t>
            </a:r>
            <a:r>
              <a:rPr lang="en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  <a:sym typeface="Arial"/>
              </a:rPr>
              <a:t>elect Normalization Rule from the drop down menu and Save.</a:t>
            </a:r>
          </a:p>
          <a:p>
            <a:pPr marL="228600" lvl="0" rtl="0">
              <a:spcBef>
                <a:spcPts val="0"/>
              </a:spcBef>
              <a:spcAft>
                <a:spcPts val="0"/>
              </a:spcAft>
            </a:pPr>
            <a:endParaRPr lang="en" dirty="0">
              <a:latin typeface="Open Sans" panose="020B0604020202020204" charset="0"/>
              <a:ea typeface="Open Sans" panose="020B0604020202020204" charset="0"/>
              <a:cs typeface="Open Sans" panose="020B0604020202020204" charset="0"/>
              <a:sym typeface="Arial"/>
            </a:endParaRPr>
          </a:p>
          <a:p>
            <a:pPr marL="228600" lvl="0" rtl="0">
              <a:spcBef>
                <a:spcPts val="0"/>
              </a:spcBef>
              <a:spcAft>
                <a:spcPts val="0"/>
              </a:spcAft>
            </a:pPr>
            <a:endParaRPr lang="en" dirty="0" smtClean="0">
              <a:latin typeface="Open Sans" panose="020B0604020202020204" charset="0"/>
              <a:ea typeface="Open Sans" panose="020B0604020202020204" charset="0"/>
              <a:cs typeface="Open Sans" panose="020B0604020202020204" charset="0"/>
              <a:sym typeface="Arial"/>
            </a:endParaRPr>
          </a:p>
          <a:p>
            <a:pPr marL="228600" lvl="0" rtl="0">
              <a:spcBef>
                <a:spcPts val="0"/>
              </a:spcBef>
              <a:spcAft>
                <a:spcPts val="0"/>
              </a:spcAft>
            </a:pPr>
            <a:r>
              <a:rPr lang="en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  <a:sym typeface="Arial"/>
              </a:rPr>
              <a:t>For info on Working with Normalization Processes, see</a:t>
            </a:r>
          </a:p>
          <a:p>
            <a:pPr marL="228600" lvl="0">
              <a:spcAft>
                <a:spcPts val="0"/>
              </a:spcAft>
            </a:pPr>
            <a:r>
              <a:rPr lang="en-US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  <a:sym typeface="Arial"/>
                <a:hlinkClick r:id="rId3"/>
              </a:rPr>
              <a:t>http://knowledge.exlibrisgroup.com/Alma/Product_Documentation/Alma_Online_Help_(English)/</a:t>
            </a:r>
            <a:r>
              <a:rPr lang="en-US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  <a:sym typeface="Arial"/>
                <a:hlinkClick r:id="rId3"/>
              </a:rPr>
              <a:t>Resource_Management/080Configuring_Resource_Management/030Configuring_Cataloging#Working_with_Normalization_Processes</a:t>
            </a:r>
            <a:endParaRPr lang="en-US" dirty="0" smtClean="0">
              <a:latin typeface="Open Sans" panose="020B0604020202020204" charset="0"/>
              <a:ea typeface="Open Sans" panose="020B0604020202020204" charset="0"/>
              <a:cs typeface="Open Sans" panose="020B0604020202020204" charset="0"/>
              <a:sym typeface="Arial"/>
            </a:endParaRPr>
          </a:p>
          <a:p>
            <a:pPr marL="228600" lvl="0">
              <a:spcAft>
                <a:spcPts val="0"/>
              </a:spcAft>
            </a:pPr>
            <a:endParaRPr lang="en" dirty="0" smtClean="0">
              <a:latin typeface="Open Sans" panose="020B0604020202020204" charset="0"/>
              <a:ea typeface="Open Sans" panose="020B0604020202020204" charset="0"/>
              <a:cs typeface="Open Sans" panose="020B0604020202020204" charset="0"/>
              <a:sym typeface="Arial"/>
            </a:endParaRPr>
          </a:p>
          <a:p>
            <a:pPr marL="228600" lvl="0" rtl="0">
              <a:spcBef>
                <a:spcPts val="0"/>
              </a:spcBef>
              <a:spcAft>
                <a:spcPts val="0"/>
              </a:spcAft>
            </a:pPr>
            <a:endParaRPr lang="en" dirty="0">
              <a:latin typeface="Open Sans" panose="020B0604020202020204" charset="0"/>
              <a:ea typeface="Open Sans" panose="020B0604020202020204" charset="0"/>
              <a:cs typeface="Open Sans" panose="020B0604020202020204" charset="0"/>
              <a:sym typeface="Arial"/>
            </a:endParaRPr>
          </a:p>
        </p:txBody>
      </p:sp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311700" y="309550"/>
            <a:ext cx="8520600" cy="71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/>
            <a:r>
              <a:rPr lang="en" sz="2000" b="1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Step </a:t>
            </a:r>
            <a:r>
              <a:rPr lang="en" sz="2000" b="1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#5 </a:t>
            </a:r>
            <a:r>
              <a:rPr lang="en" sz="2000" b="1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Create </a:t>
            </a:r>
            <a:r>
              <a:rPr lang="en" sz="2000" b="1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a Process for Normalization Rule</a:t>
            </a:r>
            <a:endParaRPr lang="e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z="1000" smtClean="0"/>
              <a:t>7</a:t>
            </a:fld>
            <a:endParaRPr lang="en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581400" y="1063800"/>
            <a:ext cx="7721400" cy="3790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127000" lvl="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dirty="0" smtClean="0">
                <a:highlight>
                  <a:srgbClr val="FFFFFF"/>
                </a:highlight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  <a:sym typeface="Arial"/>
              </a:rPr>
              <a:t>Alma-Administration-Run a Job</a:t>
            </a:r>
          </a:p>
          <a:p>
            <a:pPr marL="127000" lvl="0" rtl="0">
              <a:spcBef>
                <a:spcPts val="0"/>
              </a:spcBef>
              <a:spcAft>
                <a:spcPts val="0"/>
              </a:spcAft>
              <a:buSzPct val="100000"/>
            </a:pPr>
            <a:endParaRPr lang="en" dirty="0">
              <a:highlight>
                <a:srgbClr val="FFFFFF"/>
              </a:highlight>
              <a:latin typeface="Open Sans" panose="020B0604020202020204" charset="0"/>
              <a:ea typeface="Open Sans" panose="020B0604020202020204" charset="0"/>
              <a:cs typeface="Open Sans" panose="020B0604020202020204" charset="0"/>
              <a:sym typeface="Arial"/>
            </a:endParaRPr>
          </a:p>
          <a:p>
            <a:pPr marL="127000" lvl="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dirty="0" smtClean="0">
                <a:highlight>
                  <a:srgbClr val="FFFFFF"/>
                </a:highlight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  <a:sym typeface="Arial"/>
              </a:rPr>
              <a:t>Find and select the Job Process you just created - click Next.</a:t>
            </a:r>
          </a:p>
          <a:p>
            <a:pPr marL="127000" lvl="0" rtl="0">
              <a:spcBef>
                <a:spcPts val="0"/>
              </a:spcBef>
              <a:spcAft>
                <a:spcPts val="0"/>
              </a:spcAft>
              <a:buSzPct val="100000"/>
            </a:pPr>
            <a:endParaRPr lang="en" dirty="0">
              <a:highlight>
                <a:srgbClr val="FFFFFF"/>
              </a:highlight>
              <a:latin typeface="Open Sans" panose="020B0604020202020204" charset="0"/>
              <a:ea typeface="Open Sans" panose="020B0604020202020204" charset="0"/>
              <a:cs typeface="Open Sans" panose="020B0604020202020204" charset="0"/>
              <a:sym typeface="Arial"/>
            </a:endParaRPr>
          </a:p>
          <a:p>
            <a:pPr marL="127000" lvl="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dirty="0" smtClean="0">
                <a:highlight>
                  <a:srgbClr val="FFFFFF"/>
                </a:highlight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  <a:sym typeface="Arial"/>
              </a:rPr>
              <a:t>Find and select the Filtered Set you want to run the job on - click Next and complete the Run a Job wizard.  A final screen to Review and Confirm will be presented.  Click Submit after information is verified.</a:t>
            </a:r>
          </a:p>
          <a:p>
            <a:pPr marL="127000" lvl="0" rtl="0">
              <a:spcBef>
                <a:spcPts val="0"/>
              </a:spcBef>
              <a:spcAft>
                <a:spcPts val="0"/>
              </a:spcAft>
              <a:buSzPct val="100000"/>
            </a:pPr>
            <a:endParaRPr lang="en" dirty="0">
              <a:highlight>
                <a:srgbClr val="FFFFFF"/>
              </a:highlight>
              <a:latin typeface="Open Sans" panose="020B0604020202020204" charset="0"/>
              <a:ea typeface="Open Sans" panose="020B0604020202020204" charset="0"/>
              <a:cs typeface="Open Sans" panose="020B0604020202020204" charset="0"/>
              <a:sym typeface="Arial"/>
            </a:endParaRPr>
          </a:p>
          <a:p>
            <a:pPr marL="127000" lvl="0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dirty="0" smtClean="0">
                <a:highlight>
                  <a:srgbClr val="FFFFFF"/>
                </a:highlight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  <a:sym typeface="Arial"/>
              </a:rPr>
              <a:t>The Job will run to make the changes and a report will be available under the Monitor Jobs History tab.</a:t>
            </a:r>
          </a:p>
          <a:p>
            <a:pPr marL="127000" lvl="0" rtl="0">
              <a:spcBef>
                <a:spcPts val="0"/>
              </a:spcBef>
              <a:spcAft>
                <a:spcPts val="0"/>
              </a:spcAft>
              <a:buSzPct val="100000"/>
            </a:pPr>
            <a:endParaRPr lang="en" dirty="0">
              <a:highlight>
                <a:srgbClr val="FFFFFF"/>
              </a:highlight>
              <a:latin typeface="Open Sans" panose="020B0604020202020204" charset="0"/>
              <a:ea typeface="Open Sans" panose="020B0604020202020204" charset="0"/>
              <a:cs typeface="Open Sans" panose="020B0604020202020204" charset="0"/>
              <a:sym typeface="Arial"/>
            </a:endParaRPr>
          </a:p>
          <a:p>
            <a:pPr marL="127000" lvl="0" rtl="0">
              <a:spcBef>
                <a:spcPts val="0"/>
              </a:spcBef>
              <a:spcAft>
                <a:spcPts val="0"/>
              </a:spcAft>
              <a:buSzPct val="100000"/>
            </a:pPr>
            <a:endParaRPr lang="en" dirty="0">
              <a:highlight>
                <a:srgbClr val="FFFFFF"/>
              </a:highlight>
              <a:latin typeface="Open Sans" panose="020B0604020202020204" charset="0"/>
              <a:ea typeface="Open Sans" panose="020B0604020202020204" charset="0"/>
              <a:cs typeface="Open Sans" panose="020B0604020202020204" charset="0"/>
              <a:sym typeface="Arial"/>
            </a:endParaRPr>
          </a:p>
          <a:p>
            <a:pPr marL="127000" lvl="0" rtl="0">
              <a:spcBef>
                <a:spcPts val="0"/>
              </a:spcBef>
              <a:spcAft>
                <a:spcPts val="0"/>
              </a:spcAft>
              <a:buSzPct val="100000"/>
            </a:pPr>
            <a:endParaRPr lang="en" dirty="0" smtClean="0">
              <a:highlight>
                <a:srgbClr val="FFFFFF"/>
              </a:highlight>
              <a:latin typeface="Open Sans" panose="020B0604020202020204" charset="0"/>
              <a:ea typeface="Open Sans" panose="020B0604020202020204" charset="0"/>
              <a:cs typeface="Open Sans" panose="020B0604020202020204" charset="0"/>
              <a:sym typeface="Arial"/>
            </a:endParaRPr>
          </a:p>
          <a:p>
            <a:pPr marL="127000" lvl="0" rtl="0">
              <a:spcBef>
                <a:spcPts val="0"/>
              </a:spcBef>
              <a:spcAft>
                <a:spcPts val="0"/>
              </a:spcAft>
              <a:buSzPct val="100000"/>
            </a:pPr>
            <a:endParaRPr lang="en" dirty="0">
              <a:highlight>
                <a:srgbClr val="FFFFFF"/>
              </a:highlight>
              <a:latin typeface="Open Sans" panose="020B0604020202020204" charset="0"/>
              <a:ea typeface="Open Sans" panose="020B0604020202020204" charset="0"/>
              <a:cs typeface="Open Sans" panose="020B0604020202020204" charset="0"/>
              <a:sym typeface="Arial"/>
            </a:endParaRPr>
          </a:p>
          <a:p>
            <a:pPr marL="127000" lvl="0" rtl="0">
              <a:spcBef>
                <a:spcPts val="0"/>
              </a:spcBef>
              <a:spcAft>
                <a:spcPts val="0"/>
              </a:spcAft>
              <a:buSzPct val="100000"/>
            </a:pPr>
            <a:endParaRPr lang="en" dirty="0">
              <a:highlight>
                <a:srgbClr val="FFFFFF"/>
              </a:highlight>
              <a:latin typeface="Open Sans" panose="020B0604020202020204" charset="0"/>
              <a:ea typeface="Open Sans" panose="020B0604020202020204" charset="0"/>
              <a:cs typeface="Open Sans" panose="020B0604020202020204" charset="0"/>
              <a:sym typeface="Arial"/>
            </a:endParaRPr>
          </a:p>
        </p:txBody>
      </p:sp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311700" y="232500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/>
            <a:r>
              <a:rPr lang="en" sz="2000" b="1" dirty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Step </a:t>
            </a:r>
            <a:r>
              <a:rPr lang="en" sz="2000" b="1" dirty="0" smtClean="0">
                <a:latin typeface="Open Sans" panose="020B0604020202020204" charset="0"/>
                <a:ea typeface="Open Sans" panose="020B0604020202020204" charset="0"/>
                <a:cs typeface="Open Sans" panose="020B0604020202020204" charset="0"/>
              </a:rPr>
              <a:t>#6 Run a Job using the Normalization Rule</a:t>
            </a:r>
            <a:endParaRPr lang="en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8</a:t>
            </a:fld>
            <a:endParaRPr lang="e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607D8B"/>
      </a:accent3>
      <a:accent4>
        <a:srgbClr val="78909C"/>
      </a:accent4>
      <a:accent5>
        <a:srgbClr val="57BB8A"/>
      </a:accent5>
      <a:accent6>
        <a:srgbClr val="DCE755"/>
      </a:accent6>
      <a:hlink>
        <a:srgbClr val="57BB8A"/>
      </a:hlink>
      <a:folHlink>
        <a:srgbClr val="57BB8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954</TotalTime>
  <Words>1118</Words>
  <Application>Microsoft Office PowerPoint</Application>
  <PresentationFormat>On-screen Show (16:9)</PresentationFormat>
  <Paragraphs>95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Open Sans</vt:lpstr>
      <vt:lpstr>Economica</vt:lpstr>
      <vt:lpstr>Calibri</vt:lpstr>
      <vt:lpstr>luxe</vt:lpstr>
      <vt:lpstr>Resource Management:  “Global Updates the Alma Way”</vt:lpstr>
      <vt:lpstr>Introduction</vt:lpstr>
      <vt:lpstr>Scenario</vt:lpstr>
      <vt:lpstr>Step #2 Create and test Indication Rule</vt:lpstr>
      <vt:lpstr>Step #3 Filter set with Indication Rule </vt:lpstr>
      <vt:lpstr>Step #4 Create and test a Normalization Rule</vt:lpstr>
      <vt:lpstr>Step #5 Create a Process for Normalization Rule</vt:lpstr>
      <vt:lpstr>Step #6 Run a Job using the Normalization Rule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Alma Admin: Creating user accounts Creating sets and running jobs</dc:title>
  <dc:creator>Elizabeth Rallos</dc:creator>
  <cp:lastModifiedBy>E. Rallos</cp:lastModifiedBy>
  <cp:revision>63</cp:revision>
  <cp:lastPrinted>2016-09-28T19:58:39Z</cp:lastPrinted>
  <dcterms:modified xsi:type="dcterms:W3CDTF">2016-09-28T22:52:43Z</dcterms:modified>
</cp:coreProperties>
</file>