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knowledge.exlibrisgroup.com/Alma/Product_Documentation/Alma_Online_Help_(English)/Resource_Management/050Inventory/020Managing_Electronic_Resources" TargetMode="External"/><Relationship Id="rId4" Type="http://schemas.openxmlformats.org/officeDocument/2006/relationships/hyperlink" Target="https://www.youtube.com/watch?v=ePNnwdARlmE&amp;hd=1" TargetMode="External"/><Relationship Id="rId5" Type="http://schemas.openxmlformats.org/officeDocument/2006/relationships/hyperlink" Target="http://knowledge.exlibrisgroup.com/@api/deki/files/39140/Using_the_Alma_Portfolio_Loader_-_Examples.pdf" TargetMode="External"/><Relationship Id="rId6" Type="http://schemas.openxmlformats.org/officeDocument/2006/relationships/hyperlink" Target="https://www.youtube.com/watch?v=jHbJ2IDLgYs&amp;hd=1" TargetMode="External"/><Relationship Id="rId7" Type="http://schemas.openxmlformats.org/officeDocument/2006/relationships/hyperlink" Target="http://knowledge.exlibrisgroup.com/Alma/Product_Documentation/Alma_Online_Help_(English)/Resource_Management/050Inventory/020Managing_Electronic_Resources#Adding.2C_Updating.2C_or_Removing_Portfolio_Information_in_Bulk_Using_an_Excel_File" TargetMode="External"/><Relationship Id="rId8" Type="http://schemas.openxmlformats.org/officeDocument/2006/relationships/hyperlink" Target="http://knowledge.exlibrisgroup.com/@api/deki/files/26602/SFX_Target_and_Alma_E-Collection_Configuration.pdf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8.png"/><Relationship Id="rId4" Type="http://schemas.openxmlformats.org/officeDocument/2006/relationships/image" Target="../media/image03.jpg"/><Relationship Id="rId5" Type="http://schemas.openxmlformats.org/officeDocument/2006/relationships/image" Target="../media/image10.gif"/><Relationship Id="rId6" Type="http://schemas.openxmlformats.org/officeDocument/2006/relationships/image" Target="../media/image0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4.png"/><Relationship Id="rId4" Type="http://schemas.openxmlformats.org/officeDocument/2006/relationships/image" Target="../media/image05.jpg"/><Relationship Id="rId5" Type="http://schemas.openxmlformats.org/officeDocument/2006/relationships/image" Target="../media/image0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niso.org/apps/group_public/download.php/16900/RP-9-2014_KBART.pdf" TargetMode="External"/><Relationship Id="rId4" Type="http://schemas.openxmlformats.org/officeDocument/2006/relationships/image" Target="../media/image01.jpg"/><Relationship Id="rId5" Type="http://schemas.openxmlformats.org/officeDocument/2006/relationships/image" Target="../media/image02.jpg"/><Relationship Id="rId6" Type="http://schemas.openxmlformats.org/officeDocument/2006/relationships/image" Target="../media/image12.jpg"/><Relationship Id="rId7" Type="http://schemas.openxmlformats.org/officeDocument/2006/relationships/image" Target="../media/image1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8.pn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408450"/>
            <a:ext cx="8520600" cy="1664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Activating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Local Collections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3290325"/>
            <a:ext cx="8520600" cy="154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San Diego State University Library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ULMS Presentation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November 8th 2016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Tyler Rogers &amp; Jennifer Rogers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SDSU-Library-logo.png"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4750" y="2047875"/>
            <a:ext cx="1714500" cy="104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Alma Training Resources 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45725" y="1152475"/>
            <a:ext cx="8486700" cy="483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Managing Electronic Collections Documentation: </a:t>
            </a:r>
            <a:r>
              <a:rPr lang="en" sz="1400" u="sng">
                <a:solidFill>
                  <a:schemeClr val="hlink"/>
                </a:solidFill>
                <a:hlinkClick r:id="rId3"/>
              </a:rPr>
              <a:t>http://knowledge.exlibrisgroup.com/Alma/Product_Documentation/Alma_Online_Help_(English)/Resource_Management/050Inventory/020Managing_Electronic_Resources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Creating an Electronic Collection: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https://www.youtube.com/watch?v=ePNnwdARlmE&amp;hd=1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Adding/Deleting/Updating Portfolios: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5"/>
              </a:rPr>
              <a:t>http://knowledge.exlibrisgroup.com/@api/deki/files/39140/Using_the_Alma_Portfolio_Loader_-_Examples.pdf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https://www.youtube.com/watch?v=jHbJ2IDLgYs&amp;hd=1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7"/>
              </a:rPr>
              <a:t>http://knowledge.exlibrisgroup.com/Alma/Product_Documentation/Alma_Online_Help_(English)/Resource_Management/050Inventory/020Managing_Electronic_Resources#Adding.2C_Updating.2C_or_Removing_Portfolio_Information_in_Bulk_Using_an_Excel_File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SFX to Alma Configuration Guide:</a:t>
            </a:r>
          </a:p>
          <a:p>
            <a:pPr indent="-228600" lvl="1" marL="91440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8"/>
              </a:rPr>
              <a:t>http://knowledge.exlibrisgroup.com/@api/deki/files/26602/SFX_Target_and_Alma_E-Collection_Configuration.pdf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Pre-Alma Workflow Overview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3342300" cy="2122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u="sng"/>
              <a:t>MONOGRAPHS</a:t>
            </a:r>
          </a:p>
          <a:p>
            <a:pPr indent="-304800" lvl="0" marL="457200" rtl="0">
              <a:spcBef>
                <a:spcPts val="0"/>
              </a:spcBef>
              <a:buSzPct val="100000"/>
              <a:buChar char="-"/>
            </a:pPr>
            <a:r>
              <a:rPr lang="en" sz="1200"/>
              <a:t>Harvest e-book packages based on URLs in OCLC.</a:t>
            </a:r>
          </a:p>
          <a:p>
            <a:pPr indent="-304800" lvl="0" marL="457200" rtl="0">
              <a:spcBef>
                <a:spcPts val="0"/>
              </a:spcBef>
              <a:buSzPct val="100000"/>
              <a:buChar char="-"/>
            </a:pPr>
            <a:r>
              <a:rPr lang="en" sz="1200"/>
              <a:t>Purchased records from vendors.</a:t>
            </a:r>
          </a:p>
          <a:p>
            <a:pPr indent="-304800" lvl="0" marL="457200" rtl="0">
              <a:spcBef>
                <a:spcPts val="0"/>
              </a:spcBef>
              <a:buSzPct val="100000"/>
              <a:buChar char="-"/>
            </a:pPr>
            <a:r>
              <a:rPr lang="en" sz="1200"/>
              <a:t>Added 793 (now 973) field for local collections (including single e-book orders).</a:t>
            </a:r>
          </a:p>
          <a:p>
            <a:pPr indent="-304800" lvl="0" marL="457200" rtl="0">
              <a:spcBef>
                <a:spcPts val="0"/>
              </a:spcBef>
              <a:buSzPct val="100000"/>
              <a:buChar char="-"/>
            </a:pPr>
            <a:r>
              <a:rPr lang="en" sz="1200"/>
              <a:t>856 field points directly to resource.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sp>
        <p:nvSpPr>
          <p:cNvPr id="63" name="Shape 63"/>
          <p:cNvSpPr txBox="1"/>
          <p:nvPr/>
        </p:nvSpPr>
        <p:spPr>
          <a:xfrm>
            <a:off x="4424000" y="1152475"/>
            <a:ext cx="4162200" cy="2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 u="sng"/>
              <a:t>SERIALS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U</a:t>
            </a:r>
            <a:r>
              <a:rPr lang="en"/>
              <a:t>se  Serials Solutions MARC record service.  MARC records point to the journal finder that have all iterations of a journal.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Portfolios are also selected in SFX to allow for “Find Full-Text” functions from databases.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856 field URL points to Serials Solutions journal finder.</a:t>
            </a:r>
          </a:p>
        </p:txBody>
      </p:sp>
      <p:pic>
        <p:nvPicPr>
          <p:cNvPr descr="OCLC_Logo_V_Color_NoTag.png"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3410025"/>
            <a:ext cx="1542500" cy="13995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01CA32BC-A986-39EB-2475D87BF47F98F3.jpg" id="65" name="Shape 6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54187" y="3935971"/>
            <a:ext cx="3260074" cy="3477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fx_logo_trans_background.gif" id="66" name="Shape 6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27100" y="3604425"/>
            <a:ext cx="1205199" cy="12051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erralogo.png" id="67" name="Shape 6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51975" y="3604412"/>
            <a:ext cx="1028700" cy="117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STANDARDS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400"/>
              <a:t>** Open URL (NISO): </a:t>
            </a:r>
            <a:r>
              <a:rPr i="1" lang="en" sz="1400"/>
              <a:t>ANSI/NISO Z39.88-2004 (R2010) The OpenURL Framework for Context-Sensitive Services.</a:t>
            </a:r>
          </a:p>
          <a:p>
            <a:pPr lvl="0">
              <a:spcBef>
                <a:spcPts val="0"/>
              </a:spcBef>
              <a:buNone/>
            </a:pPr>
            <a:r>
              <a:rPr lang="en" sz="1400"/>
              <a:t>** KBART (Knowledge Bases And Related Tools) UK Serials Group: KBART standards have helped shape the format of package spreadsheets.</a:t>
            </a:r>
          </a:p>
          <a:p>
            <a:pPr lvl="0">
              <a:spcBef>
                <a:spcPts val="0"/>
              </a:spcBef>
              <a:buNone/>
            </a:pPr>
            <a:r>
              <a:rPr lang="en" sz="1400"/>
              <a:t>** Crossref (DOI service): standard to allow for full-text linking between library-subscribed resources.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NISO Logo.png"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7" y="3248312"/>
            <a:ext cx="202882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bart logo.jpg" id="75" name="Shape 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18300" y="3248322"/>
            <a:ext cx="1810149" cy="971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rossref_Logo_Stacked_RGB_SMALL.png" id="76" name="Shape 7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36321" y="3248325"/>
            <a:ext cx="1904174" cy="1238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445025"/>
            <a:ext cx="8520600" cy="945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Portfolio Loader Spreadsheets Used (Example from LOCKSS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509900"/>
            <a:ext cx="4260300" cy="3059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rgbClr val="000000"/>
                </a:solidFill>
              </a:rPr>
              <a:t>Spreadsheet from LOCKSS Server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u="sng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000000"/>
                </a:solidFill>
              </a:rPr>
              <a:t>-Note “publication_title” and “print_identifier” instead of “TITLE and “ISSN”.  These are KBART standard data fields.  These fields must be copied over to the Portfolio Loader spreadsheet in order for the upload process to work.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000000"/>
                </a:solidFill>
              </a:rPr>
              <a:t>-</a:t>
            </a:r>
            <a:r>
              <a:rPr lang="en" sz="1200" u="sng">
                <a:solidFill>
                  <a:schemeClr val="hlink"/>
                </a:solidFill>
                <a:hlinkClick r:id="rId3"/>
              </a:rPr>
              <a:t>http://www.niso.org/apps/group_public/download.php/16900/RP-9-2014_KBART.pdf</a:t>
            </a:r>
            <a:r>
              <a:rPr lang="en" sz="1200">
                <a:solidFill>
                  <a:srgbClr val="000000"/>
                </a:solidFill>
              </a:rPr>
              <a:t>  (page 18-19)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u="sng"/>
          </a:p>
        </p:txBody>
      </p:sp>
      <p:sp>
        <p:nvSpPr>
          <p:cNvPr id="83" name="Shape 83"/>
          <p:cNvSpPr txBox="1"/>
          <p:nvPr/>
        </p:nvSpPr>
        <p:spPr>
          <a:xfrm>
            <a:off x="4608375" y="1509900"/>
            <a:ext cx="4260300" cy="31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u="sng"/>
              <a:t>Portfolio Loader Format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PortfolioLoader1.JPG" id="84" name="Shape 8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71712" y="2037375"/>
            <a:ext cx="3963974" cy="4563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ortfolioLoader2.JPG" id="85" name="Shape 8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71725" y="2610075"/>
            <a:ext cx="3963949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ortfolioLoader3.JPG" id="86" name="Shape 8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71725" y="3299150"/>
            <a:ext cx="391755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CKSS_Format.JPG" id="87" name="Shape 8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6425" y="2037375"/>
            <a:ext cx="3917550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445025"/>
            <a:ext cx="8520600" cy="1159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PROBLEM: COMMUNITY ZONE RECORD METADATA IS NOT SO FULL (YET).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452700"/>
            <a:ext cx="8520600" cy="311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Example: Gale’s Eighteenth Century Collections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222222"/>
                </a:solidFill>
                <a:latin typeface="Georgia"/>
                <a:ea typeface="Georgia"/>
                <a:cs typeface="Georgia"/>
                <a:sym typeface="Georgia"/>
              </a:rPr>
              <a:t>Title: </a:t>
            </a:r>
            <a:r>
              <a:rPr i="1" lang="en" sz="1400">
                <a:solidFill>
                  <a:srgbClr val="222222"/>
                </a:solidFill>
                <a:latin typeface="Georgia"/>
                <a:ea typeface="Georgia"/>
                <a:cs typeface="Georgia"/>
                <a:sym typeface="Georgia"/>
              </a:rPr>
              <a:t>Achilles in petticoats an opera. As it is performed at the Theatre-Royal, in Covent-Garden. Written by Mr. Gay, with alterations. The music entirely new by Dr. Arne</a:t>
            </a:r>
          </a:p>
          <a:p>
            <a:pPr indent="-298450" lvl="0" marL="457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Georgia"/>
            </a:pPr>
            <a:r>
              <a:rPr lang="en" sz="1100">
                <a:solidFill>
                  <a:srgbClr val="222222"/>
                </a:solidFill>
                <a:latin typeface="Georgia"/>
                <a:ea typeface="Georgia"/>
                <a:cs typeface="Georgia"/>
                <a:sym typeface="Georgia"/>
              </a:rPr>
              <a:t>Community Zone Record: MMS ID   993360000000180801 (8 fields populated, lacks author and any subject heading)</a:t>
            </a:r>
          </a:p>
          <a:p>
            <a:pPr indent="-298450" lvl="0" marL="4572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Georgia"/>
            </a:pPr>
            <a:r>
              <a:rPr lang="en" sz="1100">
                <a:solidFill>
                  <a:srgbClr val="222222"/>
                </a:solidFill>
                <a:latin typeface="Georgia"/>
                <a:ea typeface="Georgia"/>
                <a:cs typeface="Georgia"/>
                <a:sym typeface="Georgia"/>
              </a:rPr>
              <a:t>Network Zone Record: MMS ID   991044743159702901 (contains 41 fields, including subjects and author)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22222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>
              <a:spcBef>
                <a:spcPts val="0"/>
              </a:spcBef>
              <a:buNone/>
            </a:pPr>
            <a:r>
              <a:rPr lang="en"/>
              <a:t>Also can be a little awkward to select (requires a lot of prep work).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Community Zone Record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CZRecord.JPG"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96600"/>
            <a:ext cx="8441398" cy="262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NZRecord.JPG"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150" y="279875"/>
            <a:ext cx="7729698" cy="4863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/>
          <p:nvPr/>
        </p:nvSpPr>
        <p:spPr>
          <a:xfrm>
            <a:off x="707150" y="0"/>
            <a:ext cx="3532500" cy="20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"/>
              <a:t>Network Zone (Formerly SDSU) Record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SFX to Alma Transition: Terminology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https://calstate.atlassian.net/wiki/display/ULMST/SFX+-+Alma+Glossary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Courtesy of Jessica Hartwigsen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New Workflows with </a:t>
            </a:r>
            <a:r>
              <a:rPr lang="en"/>
              <a:t>Alma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11700" y="1152475"/>
            <a:ext cx="8520600" cy="2236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/>
              <a:t>-- Create local electronic collections.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/>
              <a:t>-- We will probably still add 973 fields. (e.g. “Rittenhouse Nursing e-book collection” or “EBSCOhost/OCLC ebooks online”).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/>
              <a:t>-- 856 fields aren’t used anymore but usually are still kept in bib records.  Instead links from portfolios are used.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/>
              <a:t>--Not sure if we’ll use electronic collections for e-books.  Maybe Collection Manager.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/>
              <a:t>-- SFX will not be used after migration.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/>
              <a:t>--Note two systems now instead of four!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pic>
        <p:nvPicPr>
          <p:cNvPr descr="OCLC_Logo_V_Color_NoTag.png" id="119" name="Shape 1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7025" y="3523425"/>
            <a:ext cx="1542500" cy="13995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lmaBanner.jpg" id="120" name="Shape 1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76550" y="3809225"/>
            <a:ext cx="2667000" cy="75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