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4088" r:id="rId1"/>
  </p:sldMasterIdLst>
  <p:notesMasterIdLst>
    <p:notesMasterId r:id="rId20"/>
  </p:notesMasterIdLst>
  <p:handoutMasterIdLst>
    <p:handoutMasterId r:id="rId21"/>
  </p:handoutMasterIdLst>
  <p:sldIdLst>
    <p:sldId id="256" r:id="rId2"/>
    <p:sldId id="259" r:id="rId3"/>
    <p:sldId id="273" r:id="rId4"/>
    <p:sldId id="257" r:id="rId5"/>
    <p:sldId id="258" r:id="rId6"/>
    <p:sldId id="260" r:id="rId7"/>
    <p:sldId id="261" r:id="rId8"/>
    <p:sldId id="262" r:id="rId9"/>
    <p:sldId id="264" r:id="rId10"/>
    <p:sldId id="263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81" autoAdjust="0"/>
    <p:restoredTop sz="89016" autoAdjust="0"/>
  </p:normalViewPr>
  <p:slideViewPr>
    <p:cSldViewPr snapToGrid="0">
      <p:cViewPr varScale="1">
        <p:scale>
          <a:sx n="89" d="100"/>
          <a:sy n="89" d="100"/>
        </p:scale>
        <p:origin x="19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1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10DD148-424D-4457-8A8F-6CDF29D9BB5D}" type="datetimeFigureOut">
              <a:rPr lang="en-US" smtClean="0"/>
              <a:t>9/21/2016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541D8D31-3ACF-4BC0-938B-0FE1043FFD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7455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1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D83743C-677D-416F-86C6-F6616B73CBAD}" type="datetimeFigureOut">
              <a:rPr lang="en-US" smtClean="0"/>
              <a:t>9/21/2016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9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E64DB4C3-A777-4144-A333-1DAA999C38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8449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4DB4C3-A777-4144-A333-1DAA999C385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4033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4DB4C3-A777-4144-A333-1DAA999C385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4630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By default </a:t>
            </a:r>
            <a:r>
              <a:rPr lang="en-US" dirty="0" err="1" smtClean="0"/>
              <a:t>Alt+U</a:t>
            </a:r>
            <a:r>
              <a:rPr lang="en-US" dirty="0" smtClean="0"/>
              <a:t> copies LC call number from 090 (if exists) or if 090 doesn’t exist then</a:t>
            </a:r>
            <a:r>
              <a:rPr lang="en-US" baseline="0" dirty="0" smtClean="0"/>
              <a:t> 050 field. </a:t>
            </a:r>
            <a:r>
              <a:rPr lang="en-US" baseline="0" smtClean="0"/>
              <a:t>(http://knowledge.exlibrisgroup.com/Alma/Knowledge_Articles/Holding_852_subfield_%24%24i_is_missing_-_how_to_update_in_batch%3F)</a:t>
            </a:r>
          </a:p>
          <a:p>
            <a:r>
              <a:rPr lang="en-US" baseline="0" smtClean="0"/>
              <a:t>If </a:t>
            </a:r>
            <a:r>
              <a:rPr lang="en-US" baseline="0" dirty="0" smtClean="0"/>
              <a:t>you want to copy a different classification scheme, in the 852 field first indicator you enter the number. For example, entering 3 will copy 086 (</a:t>
            </a:r>
            <a:r>
              <a:rPr lang="en-US" baseline="0" dirty="0" err="1" smtClean="0"/>
              <a:t>sudoc</a:t>
            </a:r>
            <a:r>
              <a:rPr lang="en-US" baseline="0" dirty="0" smtClean="0"/>
              <a:t> call number) into $$h.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4DB4C3-A777-4144-A333-1DAA999C385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1553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4DB4C3-A777-4144-A333-1DAA999C385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4866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4DB4C3-A777-4144-A333-1DAA999C385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5824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4DB4C3-A777-4144-A333-1DAA999C385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0942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4DB4C3-A777-4144-A333-1DAA999C385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3825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4DB4C3-A777-4144-A333-1DAA999C385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9227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4DB4C3-A777-4144-A333-1DAA999C385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4913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4DB4C3-A777-4144-A333-1DAA999C385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4228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4DB4C3-A777-4144-A333-1DAA999C385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8749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0C9292-A66B-461B-8926-5A4CE8DE3E8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9149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Alternative example: </a:t>
            </a:r>
            <a:r>
              <a:rPr lang="en-US" dirty="0" err="1" smtClean="0"/>
              <a:t>isbn</a:t>
            </a:r>
            <a:r>
              <a:rPr lang="en-US" dirty="0" smtClean="0"/>
              <a:t> 9781598534733 title: war no more : three centuries of American antiwar and peace writing or </a:t>
            </a:r>
            <a:r>
              <a:rPr lang="en-US" dirty="0" err="1" smtClean="0"/>
              <a:t>oclc</a:t>
            </a:r>
            <a:r>
              <a:rPr lang="en-US" baseline="0" dirty="0" smtClean="0"/>
              <a:t> 947857970 White house garden tour. OCLC 839438312 Case management manual for United States bankruptcy judges.</a:t>
            </a:r>
          </a:p>
          <a:p>
            <a:r>
              <a:rPr lang="en-US" dirty="0" smtClean="0"/>
              <a:t>Network</a:t>
            </a:r>
            <a:r>
              <a:rPr lang="en-US" baseline="0" dirty="0" smtClean="0"/>
              <a:t> zone: </a:t>
            </a:r>
            <a:r>
              <a:rPr lang="en-US" baseline="0" dirty="0" err="1" smtClean="0"/>
              <a:t>oclc</a:t>
            </a:r>
            <a:r>
              <a:rPr lang="en-US" baseline="0" dirty="0" smtClean="0"/>
              <a:t> 939920810 Treasured landscapes</a:t>
            </a:r>
            <a:endParaRPr lang="en-US" dirty="0" smtClean="0"/>
          </a:p>
          <a:p>
            <a:r>
              <a:rPr lang="en-US" dirty="0" smtClean="0"/>
              <a:t>Movie: Fat, sick &amp; nearly dead (</a:t>
            </a:r>
            <a:r>
              <a:rPr lang="en-US" dirty="0" err="1" smtClean="0"/>
              <a:t>oclc</a:t>
            </a:r>
            <a:r>
              <a:rPr lang="en-US" dirty="0" smtClean="0"/>
              <a:t> 712068552)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4DB4C3-A777-4144-A333-1DAA999C385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3914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4DB4C3-A777-4144-A333-1DAA999C385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8714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4DB4C3-A777-4144-A333-1DAA999C385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052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4DB4C3-A777-4144-A333-1DAA999C385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4008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4DB4C3-A777-4144-A333-1DAA999C385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415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If using </a:t>
            </a:r>
            <a:r>
              <a:rPr lang="en-US" dirty="0" err="1" smtClean="0"/>
              <a:t>Ctrl+L</a:t>
            </a:r>
            <a:r>
              <a:rPr lang="en-US" baseline="0" dirty="0" smtClean="0"/>
              <a:t> then don’t have to add $$9 LOCAL.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4DB4C3-A777-4144-A333-1DAA999C385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2280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12192000" cy="4572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smtClean="0"/>
              <a:t>9/21/2016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50325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25879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6356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77419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12192000" cy="457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27277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8" y="2286000"/>
            <a:ext cx="475488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89761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2">
                    <a:lumMod val="75000"/>
                  </a:schemeClr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 lIns="45720" rIns="4572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89320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89320" y="2967788"/>
            <a:ext cx="4754880" cy="3341572"/>
          </a:xfrm>
        </p:spPr>
        <p:txBody>
          <a:bodyPr lIns="45720" rIns="4572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9/21/2016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16080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9/21/2016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32886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9/21/2016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02262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49974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2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8929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30" y="2286000"/>
            <a:ext cx="9720071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fld id="{48A87A34-81AB-432B-8DAE-1953F412C126}" type="datetimeFigureOut">
              <a:rPr lang="en-US" smtClean="0"/>
              <a:pPr/>
              <a:t>9/21/2016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5689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9" r:id="rId1"/>
    <p:sldLayoutId id="2147484090" r:id="rId2"/>
    <p:sldLayoutId id="2147484091" r:id="rId3"/>
    <p:sldLayoutId id="2147484092" r:id="rId4"/>
    <p:sldLayoutId id="2147484093" r:id="rId5"/>
    <p:sldLayoutId id="2147484094" r:id="rId6"/>
    <p:sldLayoutId id="2147484095" r:id="rId7"/>
    <p:sldLayoutId id="2147484096" r:id="rId8"/>
    <p:sldLayoutId id="2147484097" r:id="rId9"/>
    <p:sldLayoutId id="2147484098" r:id="rId10"/>
    <p:sldLayoutId id="2147484099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0000"/>
              <a:lumOff val="10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2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knowledge.exlibrisgroup.com/Alma/Knowledge_Articles/Cannot_edit_or_add_Process_Type_when_creating_an_item_-_why?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hyperlink" Target="http://knowledge.exlibrisgroup.com/Alma/Product_Documentation/Alma_Online_Help_(English)/Resource_Management/050Inventory/010Introduction_to_Alma_Inventory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Cataloging in Alma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Copy cataloging in Alma with records from Search External Resources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3579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730400"/>
          </a:xfrm>
        </p:spPr>
        <p:txBody>
          <a:bodyPr/>
          <a:lstStyle/>
          <a:p>
            <a:r>
              <a:rPr lang="en-US" dirty="0" smtClean="0"/>
              <a:t>2. Add Holdings record</a:t>
            </a: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72562" t="12926" r="12172" b="43504"/>
          <a:stretch/>
        </p:blipFill>
        <p:spPr>
          <a:xfrm>
            <a:off x="3693103" y="1840831"/>
            <a:ext cx="4805794" cy="4572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04779" y="1315616"/>
            <a:ext cx="613693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Tools, MARC Bibliographic, Add holding (</a:t>
            </a:r>
            <a:r>
              <a:rPr lang="en-US" sz="2200" dirty="0" err="1"/>
              <a:t>Ctrl+Alt+H</a:t>
            </a:r>
            <a:r>
              <a:rPr lang="en-US" sz="22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449529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709194"/>
          </a:xfrm>
        </p:spPr>
        <p:txBody>
          <a:bodyPr>
            <a:normAutofit/>
          </a:bodyPr>
          <a:lstStyle/>
          <a:p>
            <a:r>
              <a:rPr lang="en-US" dirty="0" smtClean="0"/>
              <a:t>852 $$h, $$i </a:t>
            </a:r>
            <a:r>
              <a:rPr lang="en-US" smtClean="0"/>
              <a:t>from 090, 050 </a:t>
            </a:r>
            <a:r>
              <a:rPr lang="en-US" dirty="0" smtClean="0"/>
              <a:t>in bib record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72562" t="12431" r="5900" b="44742"/>
          <a:stretch/>
        </p:blipFill>
        <p:spPr>
          <a:xfrm>
            <a:off x="2435342" y="2003604"/>
            <a:ext cx="6897643" cy="4572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24128" y="1294410"/>
            <a:ext cx="91555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Tools, Marc21 Holdings, Update from Bibliographic (</a:t>
            </a:r>
            <a:r>
              <a:rPr lang="en-US" sz="2200" dirty="0" err="1"/>
              <a:t>Alt+U</a:t>
            </a:r>
            <a:r>
              <a:rPr lang="en-US" sz="22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31777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67356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852: Before and After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82438" t="16253" r="4490" b="73190"/>
          <a:stretch/>
        </p:blipFill>
        <p:spPr>
          <a:xfrm>
            <a:off x="1024128" y="1433945"/>
            <a:ext cx="7763612" cy="20900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82807" t="16038" r="5072" b="72338"/>
          <a:stretch/>
        </p:blipFill>
        <p:spPr>
          <a:xfrm>
            <a:off x="3661724" y="3881536"/>
            <a:ext cx="7763613" cy="248194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7668127" y="5594549"/>
            <a:ext cx="2831432" cy="5581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326633" y="5588614"/>
            <a:ext cx="498814" cy="5581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725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756696"/>
          </a:xfrm>
        </p:spPr>
        <p:txBody>
          <a:bodyPr/>
          <a:lstStyle/>
          <a:p>
            <a:r>
              <a:rPr lang="en-US" dirty="0" smtClean="0"/>
              <a:t>852 $$B $$C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4128" y="1341912"/>
            <a:ext cx="9720071" cy="4967448"/>
          </a:xfrm>
        </p:spPr>
        <p:txBody>
          <a:bodyPr/>
          <a:lstStyle/>
          <a:p>
            <a:r>
              <a:rPr lang="en-US" dirty="0" smtClean="0"/>
              <a:t>-In 852 $$b add “library”</a:t>
            </a:r>
          </a:p>
          <a:p>
            <a:pPr lvl="1"/>
            <a:r>
              <a:rPr lang="en-US" dirty="0" smtClean="0"/>
              <a:t>Examples: </a:t>
            </a:r>
            <a:r>
              <a:rPr lang="en-US" dirty="0"/>
              <a:t>TCC, Map, SCA, MM, </a:t>
            </a:r>
            <a:r>
              <a:rPr lang="en-US" dirty="0" smtClean="0"/>
              <a:t>RPM, </a:t>
            </a:r>
            <a:r>
              <a:rPr lang="en-US" dirty="0" err="1" smtClean="0"/>
              <a:t>Oviatt</a:t>
            </a:r>
            <a:r>
              <a:rPr lang="en-US" dirty="0"/>
              <a:t> </a:t>
            </a:r>
            <a:r>
              <a:rPr lang="en-US" dirty="0" smtClean="0"/>
              <a:t>(case sensitive)</a:t>
            </a:r>
          </a:p>
          <a:p>
            <a:r>
              <a:rPr lang="en-US" dirty="0" smtClean="0"/>
              <a:t>-In 852 $$c add shelving location within “library”</a:t>
            </a:r>
          </a:p>
          <a:p>
            <a:pPr lvl="1"/>
            <a:r>
              <a:rPr lang="en-US" dirty="0" smtClean="0"/>
              <a:t>Examples: </a:t>
            </a:r>
            <a:r>
              <a:rPr lang="en-US" dirty="0" err="1"/>
              <a:t>tccmd</a:t>
            </a:r>
            <a:r>
              <a:rPr lang="en-US" dirty="0"/>
              <a:t>, </a:t>
            </a:r>
            <a:r>
              <a:rPr lang="en-US" dirty="0" err="1"/>
              <a:t>maprf</a:t>
            </a:r>
            <a:r>
              <a:rPr lang="en-US" dirty="0"/>
              <a:t>, </a:t>
            </a:r>
            <a:r>
              <a:rPr lang="en-US" dirty="0" err="1"/>
              <a:t>spc</a:t>
            </a:r>
            <a:r>
              <a:rPr lang="en-US" dirty="0"/>
              <a:t>, mmi, </a:t>
            </a:r>
            <a:r>
              <a:rPr lang="en-US" dirty="0" smtClean="0"/>
              <a:t>RPMPRR, f2 (case sensitive)</a:t>
            </a:r>
          </a:p>
          <a:p>
            <a:pPr lvl="1"/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82633" t="20520" r="4033" b="69422"/>
          <a:stretch/>
        </p:blipFill>
        <p:spPr>
          <a:xfrm>
            <a:off x="1024127" y="3208118"/>
            <a:ext cx="10098844" cy="253953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085113" y="4888479"/>
            <a:ext cx="2375065" cy="7600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029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69731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3. Add Item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4128" y="1282535"/>
            <a:ext cx="9720071" cy="5026825"/>
          </a:xfrm>
        </p:spPr>
        <p:txBody>
          <a:bodyPr/>
          <a:lstStyle/>
          <a:p>
            <a:r>
              <a:rPr lang="en-US" dirty="0" smtClean="0"/>
              <a:t>Tools, MARC21 Holdings, Add Item (</a:t>
            </a:r>
            <a:r>
              <a:rPr lang="en-US" dirty="0" err="1" smtClean="0"/>
              <a:t>Alt+I</a:t>
            </a:r>
            <a:r>
              <a:rPr lang="en-US" dirty="0" smtClean="0"/>
              <a:t>)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73188" t="13896" r="12093" b="44545"/>
          <a:stretch/>
        </p:blipFill>
        <p:spPr>
          <a:xfrm>
            <a:off x="3212401" y="1828800"/>
            <a:ext cx="5343524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48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55481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Physical item editor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4128" y="1140031"/>
            <a:ext cx="9720071" cy="5169329"/>
          </a:xfrm>
        </p:spPr>
        <p:txBody>
          <a:bodyPr/>
          <a:lstStyle/>
          <a:p>
            <a:r>
              <a:rPr lang="en-US" dirty="0" smtClean="0"/>
              <a:t>Add barcode, material type, and item policy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73196" t="9704" b="40426"/>
          <a:stretch/>
        </p:blipFill>
        <p:spPr>
          <a:xfrm>
            <a:off x="1829591" y="1694846"/>
            <a:ext cx="8109147" cy="50292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88823" y="3170714"/>
            <a:ext cx="4370119" cy="43938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625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4128" y="1235033"/>
            <a:ext cx="9720071" cy="5074327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-System limitation: can’t change process type to “in processing” at item creation. Save, close physical item editor, re-open item editor, and then change the process type</a:t>
            </a:r>
            <a:r>
              <a:rPr lang="en-US" dirty="0"/>
              <a:t>. (</a:t>
            </a:r>
            <a:r>
              <a:rPr lang="en-US" dirty="0">
                <a:hlinkClick r:id="rId3"/>
              </a:rPr>
              <a:t>http://knowledge.exlibrisgroup.com/Alma/Knowledge_Articles/Cannot_edit_or_add_Process_Type_when_creating_an_item_-_</a:t>
            </a:r>
            <a:r>
              <a:rPr lang="en-US" dirty="0" smtClean="0">
                <a:hlinkClick r:id="rId3"/>
              </a:rPr>
              <a:t>why%3F</a:t>
            </a:r>
            <a:r>
              <a:rPr lang="en-US" dirty="0" smtClean="0"/>
              <a:t>)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-Lauren asked Exlibris if all new physical items could be set by default to “in processing”.</a:t>
            </a:r>
          </a:p>
          <a:p>
            <a:r>
              <a:rPr lang="en-US" dirty="0" smtClean="0"/>
              <a:t>-Another option: Use Scan In Items under Acquisitions to Set Status to Cataloging to indicate that item is “not in place”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65231" t="40441" r="22562" b="51247"/>
          <a:stretch/>
        </p:blipFill>
        <p:spPr>
          <a:xfrm>
            <a:off x="1309591" y="2486860"/>
            <a:ext cx="9149144" cy="207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569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70426" t="6623" b="51819"/>
          <a:stretch/>
        </p:blipFill>
        <p:spPr>
          <a:xfrm>
            <a:off x="480399" y="798615"/>
            <a:ext cx="11231202" cy="526077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780998" y="4685015"/>
            <a:ext cx="750013" cy="29795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820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70166" t="7403" b="14935"/>
          <a:stretch/>
        </p:blipFill>
        <p:spPr>
          <a:xfrm>
            <a:off x="2153394" y="7940"/>
            <a:ext cx="7885217" cy="684212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814452" y="3431969"/>
            <a:ext cx="2458192" cy="116378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553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69307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Copy cataloging methods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4128" y="1551398"/>
            <a:ext cx="9720071" cy="4757962"/>
          </a:xfrm>
        </p:spPr>
        <p:txBody>
          <a:bodyPr/>
          <a:lstStyle/>
          <a:p>
            <a:r>
              <a:rPr lang="en-US" dirty="0" smtClean="0"/>
              <a:t>- In Alma import record through Search External Resources or from Network Zone</a:t>
            </a:r>
          </a:p>
          <a:p>
            <a:endParaRPr lang="en-US" dirty="0"/>
          </a:p>
          <a:p>
            <a:r>
              <a:rPr lang="en-US" dirty="0" smtClean="0"/>
              <a:t>- In OCLC Connexion export record </a:t>
            </a:r>
            <a:r>
              <a:rPr lang="en-US" smtClean="0"/>
              <a:t>into </a:t>
            </a:r>
            <a:r>
              <a:rPr lang="en-US" smtClean="0"/>
              <a:t>Alma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770361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MMS (</a:t>
            </a:r>
            <a:r>
              <a:rPr lang="en-US" smtClean="0"/>
              <a:t>bib record), </a:t>
            </a:r>
            <a:r>
              <a:rPr lang="en-US" dirty="0" smtClean="0"/>
              <a:t>Holdings, Item</a:t>
            </a:r>
            <a:endParaRPr lang="en-US" dirty="0"/>
          </a:p>
        </p:txBody>
      </p:sp>
      <p:pic>
        <p:nvPicPr>
          <p:cNvPr id="1030" name="Picture 6" descr="http://knowledge.exlibrisgroup.com/@api/deki/files/30684/Basic_Inventory_Model_2.png?revision=1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7507" y="1853249"/>
            <a:ext cx="2334632" cy="317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117508" y="5448352"/>
            <a:ext cx="793332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http://knowledge.exlibrisgroup.com/Alma/Product_Documentation/Alma_Online_Help_(English)/Resource_Management/050Inventory/010Introduction_to_Alma_Inventory</a:t>
            </a:r>
            <a:endParaRPr lang="en-US" dirty="0"/>
          </a:p>
        </p:txBody>
      </p:sp>
      <p:pic>
        <p:nvPicPr>
          <p:cNvPr id="1032" name="Picture 8" descr="http://knowledge.exlibrisgroup.com/@api/deki/files/30687/Inventory_Architecture_Physical_Example.png?revision=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3935" y="1853250"/>
            <a:ext cx="4236901" cy="3173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4178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55672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Monograph Example (</a:t>
            </a:r>
            <a:r>
              <a:rPr lang="en-US" dirty="0" err="1" smtClean="0"/>
              <a:t>isbn</a:t>
            </a:r>
            <a:r>
              <a:rPr lang="en-US" dirty="0" smtClean="0"/>
              <a:t> 9781935352280)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58308" t="7925" r="17271" b="2859"/>
          <a:stretch/>
        </p:blipFill>
        <p:spPr>
          <a:xfrm>
            <a:off x="913795" y="1314086"/>
            <a:ext cx="4414121" cy="53751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58311" t="7552" r="17199" b="4898"/>
          <a:stretch/>
        </p:blipFill>
        <p:spPr>
          <a:xfrm>
            <a:off x="6251685" y="1314089"/>
            <a:ext cx="4510594" cy="537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733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58111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1. Metadata Editor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4128" y="1240971"/>
            <a:ext cx="9720071" cy="5068389"/>
          </a:xfrm>
        </p:spPr>
        <p:txBody>
          <a:bodyPr/>
          <a:lstStyle/>
          <a:p>
            <a:r>
              <a:rPr lang="en-US" dirty="0" smtClean="0"/>
              <a:t>-Tools, Search External Resources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62664" t="4082" r="14955" b="55306"/>
          <a:stretch/>
        </p:blipFill>
        <p:spPr>
          <a:xfrm>
            <a:off x="1950796" y="1812003"/>
            <a:ext cx="8290408" cy="5014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263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61843" t="4049" b="49587"/>
          <a:stretch/>
        </p:blipFill>
        <p:spPr>
          <a:xfrm>
            <a:off x="550432" y="1166104"/>
            <a:ext cx="11091516" cy="44924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418189" y="3605898"/>
            <a:ext cx="120577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9781935352280</a:t>
            </a:r>
          </a:p>
        </p:txBody>
      </p:sp>
    </p:spTree>
    <p:extLst>
      <p:ext uri="{BB962C8B-B14F-4D97-AF65-F5344CB8AC3E}">
        <p14:creationId xmlns:p14="http://schemas.microsoft.com/office/powerpoint/2010/main" val="79062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71123" t="3327" b="62691"/>
          <a:stretch/>
        </p:blipFill>
        <p:spPr>
          <a:xfrm>
            <a:off x="1066800" y="1726163"/>
            <a:ext cx="10058400" cy="394542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35494" y="4618655"/>
            <a:ext cx="699796" cy="38255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083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61843" b="19495"/>
          <a:stretch/>
        </p:blipFill>
        <p:spPr>
          <a:xfrm>
            <a:off x="1524000" y="213605"/>
            <a:ext cx="9144000" cy="643079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694235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58111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974: Add Local Field (</a:t>
            </a:r>
            <a:r>
              <a:rPr lang="en-US" dirty="0" err="1" smtClean="0"/>
              <a:t>Ctrl+L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1028" name="Picture 3" descr="image0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128" y="1644405"/>
            <a:ext cx="4644427" cy="3107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67437" t="51021" r="23891" b="41020"/>
          <a:stretch/>
        </p:blipFill>
        <p:spPr>
          <a:xfrm>
            <a:off x="6007063" y="2395200"/>
            <a:ext cx="5248893" cy="160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736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rgbClr val="2E2B21"/>
      </a:dk1>
      <a:lt1>
        <a:srgbClr val="FFFFFF"/>
      </a:lt1>
      <a:dk2>
        <a:srgbClr val="605B4F"/>
      </a:dk2>
      <a:lt2>
        <a:srgbClr val="D8D6BE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8000"/>
              </a:schemeClr>
              <a:schemeClr val="phClr">
                <a:shade val="89000"/>
                <a:satMod val="145000"/>
              </a:schemeClr>
            </a:duotone>
          </a:blip>
          <a:tile tx="0" ty="0" sx="32000" sy="32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</a:schemeClr>
              <a:schemeClr val="phClr">
                <a:shade val="95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090DCB5F-146D-478A-852A-34B16FE9F3A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1151</TotalTime>
  <Words>449</Words>
  <Application>Microsoft Office PowerPoint</Application>
  <PresentationFormat>Widescreen</PresentationFormat>
  <Paragraphs>59</Paragraphs>
  <Slides>18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Calibri</vt:lpstr>
      <vt:lpstr>Tw Cen MT</vt:lpstr>
      <vt:lpstr>Tw Cen MT Condensed</vt:lpstr>
      <vt:lpstr>Wingdings 3</vt:lpstr>
      <vt:lpstr>Integral</vt:lpstr>
      <vt:lpstr>Cataloging in Alma</vt:lpstr>
      <vt:lpstr>Copy cataloging methods</vt:lpstr>
      <vt:lpstr>MMS (bib record), Holdings, Item</vt:lpstr>
      <vt:lpstr>Monograph Example (isbn 9781935352280)</vt:lpstr>
      <vt:lpstr>1. Metadata Editor</vt:lpstr>
      <vt:lpstr>PowerPoint Presentation</vt:lpstr>
      <vt:lpstr>PowerPoint Presentation</vt:lpstr>
      <vt:lpstr>PowerPoint Presentation</vt:lpstr>
      <vt:lpstr>974: Add Local Field (Ctrl+L)</vt:lpstr>
      <vt:lpstr>2. Add Holdings record</vt:lpstr>
      <vt:lpstr>852 $$h, $$i from 090, 050 in bib record</vt:lpstr>
      <vt:lpstr>852: Before and After</vt:lpstr>
      <vt:lpstr>852 $$B $$C</vt:lpstr>
      <vt:lpstr>3. Add Item</vt:lpstr>
      <vt:lpstr>Physical item editor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Cataloging in alma</dc:title>
  <dc:creator>Jun, Marcus B</dc:creator>
  <cp:lastModifiedBy>Jun, Marcus B</cp:lastModifiedBy>
  <cp:revision>76</cp:revision>
  <cp:lastPrinted>2016-08-31T18:56:15Z</cp:lastPrinted>
  <dcterms:created xsi:type="dcterms:W3CDTF">2016-08-18T14:40:42Z</dcterms:created>
  <dcterms:modified xsi:type="dcterms:W3CDTF">2016-09-21T13:55:16Z</dcterms:modified>
</cp:coreProperties>
</file>