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60" r:id="rId4"/>
    <p:sldId id="258" r:id="rId5"/>
    <p:sldId id="261" r:id="rId6"/>
    <p:sldId id="259"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9749" autoAdjust="0"/>
  </p:normalViewPr>
  <p:slideViewPr>
    <p:cSldViewPr snapToGrid="0">
      <p:cViewPr varScale="1">
        <p:scale>
          <a:sx n="119" d="100"/>
          <a:sy n="119" d="100"/>
        </p:scale>
        <p:origin x="1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14DDF-E423-4D06-A26C-1F602F17E8F1}" type="datetimeFigureOut">
              <a:rPr lang="en-US" smtClean="0"/>
              <a:t>9/16/2016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DF037-F5BC-4A23-9899-4C0BCBF2668D}" type="slidenum">
              <a:rPr lang="en-US" smtClean="0"/>
              <a:t>‹#›</a:t>
            </a:fld>
            <a:endParaRPr lang="en-US"/>
          </a:p>
        </p:txBody>
      </p:sp>
    </p:spTree>
    <p:extLst>
      <p:ext uri="{BB962C8B-B14F-4D97-AF65-F5344CB8AC3E}">
        <p14:creationId xmlns:p14="http://schemas.microsoft.com/office/powerpoint/2010/main" val="375723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Alma has limitations.</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3</a:t>
            </a:fld>
            <a:endParaRPr lang="en-US"/>
          </a:p>
        </p:txBody>
      </p:sp>
    </p:spTree>
    <p:extLst>
      <p:ext uri="{BB962C8B-B14F-4D97-AF65-F5344CB8AC3E}">
        <p14:creationId xmlns:p14="http://schemas.microsoft.com/office/powerpoint/2010/main" val="57019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file</a:t>
            </a:r>
            <a:r>
              <a:rPr lang="en-US" baseline="0" dirty="0" smtClean="0"/>
              <a:t> path, locate the .</a:t>
            </a:r>
            <a:r>
              <a:rPr lang="en-US" baseline="0" dirty="0" err="1" smtClean="0"/>
              <a:t>mrc</a:t>
            </a:r>
            <a:r>
              <a:rPr lang="en-US" baseline="0" dirty="0" smtClean="0"/>
              <a:t> file you downloaded from Alma. In the second file path, name the .txt file you wish to export the Marc data to. Be sure to select Comma as the field delimiter.</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20</a:t>
            </a:fld>
            <a:endParaRPr lang="en-US"/>
          </a:p>
        </p:txBody>
      </p:sp>
    </p:spTree>
    <p:extLst>
      <p:ext uri="{BB962C8B-B14F-4D97-AF65-F5344CB8AC3E}">
        <p14:creationId xmlns:p14="http://schemas.microsoft.com/office/powerpoint/2010/main" val="267765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001 is mms id. Normalize</a:t>
            </a:r>
            <a:r>
              <a:rPr lang="en-US" baseline="0" dirty="0" smtClean="0"/>
              <a:t> field data to remove 1</a:t>
            </a:r>
            <a:r>
              <a:rPr lang="en-US" baseline="30000" dirty="0" smtClean="0"/>
              <a:t>st</a:t>
            </a:r>
            <a:r>
              <a:rPr lang="en-US" baseline="0" dirty="0" smtClean="0"/>
              <a:t> &amp; 2</a:t>
            </a:r>
            <a:r>
              <a:rPr lang="en-US" baseline="30000" dirty="0" smtClean="0"/>
              <a:t>nd</a:t>
            </a:r>
            <a:r>
              <a:rPr lang="en-US" baseline="0" dirty="0" smtClean="0"/>
              <a:t> indicators and subfield indicators ($)</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21</a:t>
            </a:fld>
            <a:endParaRPr lang="en-US"/>
          </a:p>
        </p:txBody>
      </p:sp>
    </p:spTree>
    <p:extLst>
      <p:ext uri="{BB962C8B-B14F-4D97-AF65-F5344CB8AC3E}">
        <p14:creationId xmlns:p14="http://schemas.microsoft.com/office/powerpoint/2010/main" val="406008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delimited.</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22</a:t>
            </a:fld>
            <a:endParaRPr lang="en-US"/>
          </a:p>
        </p:txBody>
      </p:sp>
    </p:spTree>
    <p:extLst>
      <p:ext uri="{BB962C8B-B14F-4D97-AF65-F5344CB8AC3E}">
        <p14:creationId xmlns:p14="http://schemas.microsoft.com/office/powerpoint/2010/main" val="154765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Comma.</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23</a:t>
            </a:fld>
            <a:endParaRPr lang="en-US"/>
          </a:p>
        </p:txBody>
      </p:sp>
    </p:spTree>
    <p:extLst>
      <p:ext uri="{BB962C8B-B14F-4D97-AF65-F5344CB8AC3E}">
        <p14:creationId xmlns:p14="http://schemas.microsoft.com/office/powerpoint/2010/main" val="169607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data format is </a:t>
            </a:r>
            <a:r>
              <a:rPr lang="en-US" sz="1200" kern="1200" dirty="0" smtClean="0">
                <a:solidFill>
                  <a:schemeClr val="tx1"/>
                </a:solidFill>
                <a:effectLst/>
                <a:latin typeface="+mn-lt"/>
                <a:ea typeface="+mn-ea"/>
                <a:cs typeface="+mn-cs"/>
              </a:rPr>
              <a:t>set to General by default and Excel corrupts the</a:t>
            </a:r>
            <a:r>
              <a:rPr lang="en-US" sz="1200" kern="1200" baseline="0" dirty="0" smtClean="0">
                <a:solidFill>
                  <a:schemeClr val="tx1"/>
                </a:solidFill>
                <a:effectLst/>
                <a:latin typeface="+mn-lt"/>
                <a:ea typeface="+mn-ea"/>
                <a:cs typeface="+mn-cs"/>
              </a:rPr>
              <a:t> 001 field:</a:t>
            </a:r>
            <a:r>
              <a:rPr lang="en-US" sz="1200" kern="1200" dirty="0" smtClean="0">
                <a:solidFill>
                  <a:schemeClr val="tx1"/>
                </a:solidFill>
                <a:effectLst/>
                <a:latin typeface="+mn-lt"/>
                <a:ea typeface="+mn-ea"/>
                <a:cs typeface="+mn-cs"/>
              </a:rPr>
              <a:t> MMS ID (the last three numbers are set to 000) and this will prevent you from finding the records by MMS ID. For example Excel will transform 991001726929702914 to 991004716029702</a:t>
            </a:r>
            <a:r>
              <a:rPr lang="en-US" sz="1200" u="sng" kern="1200" dirty="0" smtClean="0">
                <a:solidFill>
                  <a:schemeClr val="tx1"/>
                </a:solidFill>
                <a:effectLst/>
                <a:latin typeface="+mn-lt"/>
                <a:ea typeface="+mn-ea"/>
                <a:cs typeface="+mn-cs"/>
              </a:rPr>
              <a:t>000</a:t>
            </a:r>
            <a:r>
              <a:rPr lang="en-US" sz="1200" u="none" kern="1200" dirty="0" smtClean="0">
                <a:solidFill>
                  <a:schemeClr val="tx1"/>
                </a:solidFill>
                <a:effectLst/>
                <a:latin typeface="+mn-lt"/>
                <a:ea typeface="+mn-ea"/>
                <a:cs typeface="+mn-cs"/>
              </a:rPr>
              <a:t>. T</a:t>
            </a:r>
            <a:r>
              <a:rPr lang="en-US" sz="1200" u="none" kern="1200" baseline="0" dirty="0" smtClean="0">
                <a:solidFill>
                  <a:schemeClr val="tx1"/>
                </a:solidFill>
                <a:effectLst/>
                <a:latin typeface="+mn-lt"/>
                <a:ea typeface="+mn-ea"/>
                <a:cs typeface="+mn-cs"/>
              </a:rPr>
              <a:t>o protect the MMS ID You must set the column data format to Text at Step 3 of the Text Import Wizard.</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24</a:t>
            </a:fld>
            <a:endParaRPr lang="en-US"/>
          </a:p>
        </p:txBody>
      </p:sp>
    </p:spTree>
    <p:extLst>
      <p:ext uri="{BB962C8B-B14F-4D97-AF65-F5344CB8AC3E}">
        <p14:creationId xmlns:p14="http://schemas.microsoft.com/office/powerpoint/2010/main" val="152615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three digits of mms id should not be 000.</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26</a:t>
            </a:fld>
            <a:endParaRPr lang="en-US"/>
          </a:p>
        </p:txBody>
      </p:sp>
    </p:spTree>
    <p:extLst>
      <p:ext uri="{BB962C8B-B14F-4D97-AF65-F5344CB8AC3E}">
        <p14:creationId xmlns:p14="http://schemas.microsoft.com/office/powerpoint/2010/main" val="292455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robust search, weak export</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4</a:t>
            </a:fld>
            <a:endParaRPr lang="en-US"/>
          </a:p>
        </p:txBody>
      </p:sp>
    </p:spTree>
    <p:extLst>
      <p:ext uri="{BB962C8B-B14F-4D97-AF65-F5344CB8AC3E}">
        <p14:creationId xmlns:p14="http://schemas.microsoft.com/office/powerpoint/2010/main" val="63742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limited search, robust export</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6</a:t>
            </a:fld>
            <a:endParaRPr lang="en-US"/>
          </a:p>
        </p:txBody>
      </p:sp>
    </p:spTree>
    <p:extLst>
      <p:ext uri="{BB962C8B-B14F-4D97-AF65-F5344CB8AC3E}">
        <p14:creationId xmlns:p14="http://schemas.microsoft.com/office/powerpoint/2010/main" val="109409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local</a:t>
            </a:r>
            <a:r>
              <a:rPr lang="en-US" baseline="0" dirty="0" smtClean="0"/>
              <a:t> notes (59x) is not available as a search criteria.</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7</a:t>
            </a:fld>
            <a:endParaRPr lang="en-US"/>
          </a:p>
        </p:txBody>
      </p:sp>
    </p:spTree>
    <p:extLst>
      <p:ext uri="{BB962C8B-B14F-4D97-AF65-F5344CB8AC3E}">
        <p14:creationId xmlns:p14="http://schemas.microsoft.com/office/powerpoint/2010/main" val="311975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you have a set of holdings or item</a:t>
            </a:r>
            <a:r>
              <a:rPr lang="en-US" baseline="0" dirty="0" smtClean="0"/>
              <a:t> records the export of data will be the same and include mms id, holdings record id (HOL record ID), item record id (Item PID), barcode, and other data.</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8</a:t>
            </a:fld>
            <a:endParaRPr lang="en-US"/>
          </a:p>
        </p:txBody>
      </p:sp>
    </p:spTree>
    <p:extLst>
      <p:ext uri="{BB962C8B-B14F-4D97-AF65-F5344CB8AC3E}">
        <p14:creationId xmlns:p14="http://schemas.microsoft.com/office/powerpoint/2010/main" val="262700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mms id, holdings record id, barcode, material type, (lending) policy</a:t>
            </a:r>
          </a:p>
        </p:txBody>
      </p:sp>
      <p:sp>
        <p:nvSpPr>
          <p:cNvPr id="4" name="Slide Number Placeholder 3"/>
          <p:cNvSpPr>
            <a:spLocks noGrp="1"/>
          </p:cNvSpPr>
          <p:nvPr>
            <p:ph type="sldNum" sz="quarter" idx="10"/>
          </p:nvPr>
        </p:nvSpPr>
        <p:spPr/>
        <p:txBody>
          <a:bodyPr/>
          <a:lstStyle/>
          <a:p>
            <a:fld id="{FFEDF037-F5BC-4A23-9899-4C0BCBF2668D}" type="slidenum">
              <a:rPr lang="en-US" smtClean="0"/>
              <a:t>9</a:t>
            </a:fld>
            <a:endParaRPr lang="en-US"/>
          </a:p>
        </p:txBody>
      </p:sp>
    </p:spTree>
    <p:extLst>
      <p:ext uri="{BB962C8B-B14F-4D97-AF65-F5344CB8AC3E}">
        <p14:creationId xmlns:p14="http://schemas.microsoft.com/office/powerpoint/2010/main" val="21188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Export </a:t>
            </a:r>
            <a:r>
              <a:rPr lang="en-US" dirty="0" err="1" smtClean="0"/>
              <a:t>url’s</a:t>
            </a:r>
            <a:r>
              <a:rPr lang="en-US" dirty="0" smtClean="0"/>
              <a:t> may be useful for electronic resources</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11</a:t>
            </a:fld>
            <a:endParaRPr lang="en-US"/>
          </a:p>
        </p:txBody>
      </p:sp>
    </p:spTree>
    <p:extLst>
      <p:ext uri="{BB962C8B-B14F-4D97-AF65-F5344CB8AC3E}">
        <p14:creationId xmlns:p14="http://schemas.microsoft.com/office/powerpoint/2010/main" val="201256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format: binary</a:t>
            </a:r>
          </a:p>
          <a:p>
            <a:r>
              <a:rPr lang="en-US" dirty="0" smtClean="0"/>
              <a:t>output</a:t>
            </a:r>
            <a:r>
              <a:rPr lang="en-US" baseline="0" dirty="0" smtClean="0"/>
              <a:t> format: marc21 bibliographic</a:t>
            </a:r>
          </a:p>
          <a:p>
            <a:r>
              <a:rPr lang="en-US" baseline="0" dirty="0" smtClean="0"/>
              <a:t>number of records in file: one file (regardless of the number of records export only 1 file)	</a:t>
            </a:r>
          </a:p>
          <a:p>
            <a:r>
              <a:rPr lang="en-US" baseline="0" dirty="0" smtClean="0"/>
              <a:t>Export into folder: private (my computer)</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13</a:t>
            </a:fld>
            <a:endParaRPr lang="en-US"/>
          </a:p>
        </p:txBody>
      </p:sp>
    </p:spTree>
    <p:extLst>
      <p:ext uri="{BB962C8B-B14F-4D97-AF65-F5344CB8AC3E}">
        <p14:creationId xmlns:p14="http://schemas.microsoft.com/office/powerpoint/2010/main" val="226702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option is as</a:t>
            </a:r>
            <a:r>
              <a:rPr lang="en-US" baseline="0" dirty="0" smtClean="0"/>
              <a:t> soon as possible.</a:t>
            </a:r>
            <a:endParaRPr lang="en-US" dirty="0"/>
          </a:p>
        </p:txBody>
      </p:sp>
      <p:sp>
        <p:nvSpPr>
          <p:cNvPr id="4" name="Slide Number Placeholder 3"/>
          <p:cNvSpPr>
            <a:spLocks noGrp="1"/>
          </p:cNvSpPr>
          <p:nvPr>
            <p:ph type="sldNum" sz="quarter" idx="10"/>
          </p:nvPr>
        </p:nvSpPr>
        <p:spPr/>
        <p:txBody>
          <a:bodyPr/>
          <a:lstStyle/>
          <a:p>
            <a:fld id="{FFEDF037-F5BC-4A23-9899-4C0BCBF2668D}" type="slidenum">
              <a:rPr lang="en-US" smtClean="0"/>
              <a:t>14</a:t>
            </a:fld>
            <a:endParaRPr lang="en-US"/>
          </a:p>
        </p:txBody>
      </p:sp>
    </p:spTree>
    <p:extLst>
      <p:ext uri="{BB962C8B-B14F-4D97-AF65-F5344CB8AC3E}">
        <p14:creationId xmlns:p14="http://schemas.microsoft.com/office/powerpoint/2010/main" val="315019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9/16/2016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marcedit.reeset.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deas.exlibrisgroup.com/forums/308173-alma/suggestions/11018811-pick-the-fields-that-can-be-exported-to-excel-in-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Exporting </a:t>
            </a:r>
            <a:r>
              <a:rPr lang="en-US" smtClean="0"/>
              <a:t>Marc Data</a:t>
            </a:r>
            <a:r>
              <a:rPr lang="en-US" dirty="0" smtClean="0"/>
              <a:t/>
            </a:r>
            <a:br>
              <a:rPr lang="en-US" dirty="0" smtClean="0"/>
            </a:br>
            <a:r>
              <a:rPr lang="en-US" dirty="0" smtClean="0"/>
              <a:t> from Alma</a:t>
            </a:r>
            <a:endParaRPr lang="en-US" dirty="0"/>
          </a:p>
        </p:txBody>
      </p:sp>
      <p:sp>
        <p:nvSpPr>
          <p:cNvPr id="3" name="Subtitle 2"/>
          <p:cNvSpPr>
            <a:spLocks noGrp="1"/>
          </p:cNvSpPr>
          <p:nvPr>
            <p:ph type="subTitle" idx="1"/>
          </p:nvPr>
        </p:nvSpPr>
        <p:spPr/>
        <p:txBody>
          <a:bodyPr/>
          <a:lstStyle/>
          <a:p>
            <a:r>
              <a:rPr lang="en-US" dirty="0" smtClean="0"/>
              <a:t>Via </a:t>
            </a:r>
            <a:r>
              <a:rPr lang="en-US" dirty="0" err="1" smtClean="0"/>
              <a:t>MarcEdit</a:t>
            </a:r>
            <a:r>
              <a:rPr lang="en-US" dirty="0" smtClean="0"/>
              <a:t> and then</a:t>
            </a:r>
          </a:p>
          <a:p>
            <a:r>
              <a:rPr lang="en-US" dirty="0" smtClean="0"/>
              <a:t>Into an Excel spreadsheet</a:t>
            </a:r>
            <a:endParaRPr lang="en-US" dirty="0"/>
          </a:p>
        </p:txBody>
      </p:sp>
    </p:spTree>
    <p:extLst>
      <p:ext uri="{BB962C8B-B14F-4D97-AF65-F5344CB8AC3E}">
        <p14:creationId xmlns:p14="http://schemas.microsoft.com/office/powerpoint/2010/main" val="165534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627764"/>
          </a:xfrm>
        </p:spPr>
        <p:txBody>
          <a:bodyPr>
            <a:normAutofit fontScale="90000"/>
          </a:bodyPr>
          <a:lstStyle/>
          <a:p>
            <a:r>
              <a:rPr lang="en-US" dirty="0" smtClean="0"/>
              <a:t>Creating a set of bib, holdings or item records</a:t>
            </a:r>
            <a:endParaRPr lang="en-US" dirty="0"/>
          </a:p>
        </p:txBody>
      </p:sp>
      <p:sp>
        <p:nvSpPr>
          <p:cNvPr id="3" name="Content Placeholder 2"/>
          <p:cNvSpPr>
            <a:spLocks noGrp="1"/>
          </p:cNvSpPr>
          <p:nvPr>
            <p:ph idx="1"/>
          </p:nvPr>
        </p:nvSpPr>
        <p:spPr>
          <a:xfrm>
            <a:off x="1024128" y="1212980"/>
            <a:ext cx="9720071" cy="5096380"/>
          </a:xfrm>
        </p:spPr>
        <p:txBody>
          <a:bodyPr/>
          <a:lstStyle/>
          <a:p>
            <a:r>
              <a:rPr lang="en-US" dirty="0" smtClean="0"/>
              <a:t>You can perform an Advanced Search of Physical titles and add a condition in a specific column (All titles, holding, and physical items).</a:t>
            </a:r>
            <a:endParaRPr lang="en-US" dirty="0"/>
          </a:p>
        </p:txBody>
      </p:sp>
      <p:pic>
        <p:nvPicPr>
          <p:cNvPr id="4" name="Picture 3"/>
          <p:cNvPicPr>
            <a:picLocks noChangeAspect="1"/>
          </p:cNvPicPr>
          <p:nvPr/>
        </p:nvPicPr>
        <p:blipFill rotWithShape="1">
          <a:blip r:embed="rId2"/>
          <a:srcRect l="66955" t="12833" r="6514" b="41249"/>
          <a:stretch/>
        </p:blipFill>
        <p:spPr>
          <a:xfrm>
            <a:off x="1936194" y="2211354"/>
            <a:ext cx="7895938" cy="4555349"/>
          </a:xfrm>
          <a:prstGeom prst="rect">
            <a:avLst/>
          </a:prstGeom>
        </p:spPr>
      </p:pic>
      <p:sp>
        <p:nvSpPr>
          <p:cNvPr id="6" name="Rectangle 5"/>
          <p:cNvSpPr/>
          <p:nvPr/>
        </p:nvSpPr>
        <p:spPr>
          <a:xfrm>
            <a:off x="5701003" y="3265714"/>
            <a:ext cx="2085299" cy="3452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72612" y="2351314"/>
            <a:ext cx="1447960" cy="276999"/>
          </a:xfrm>
          <a:prstGeom prst="rect">
            <a:avLst/>
          </a:prstGeom>
          <a:noFill/>
        </p:spPr>
        <p:txBody>
          <a:bodyPr wrap="none" rtlCol="0">
            <a:spAutoFit/>
          </a:bodyPr>
          <a:lstStyle/>
          <a:p>
            <a:r>
              <a:rPr lang="en-US" sz="1200" dirty="0" smtClean="0">
                <a:solidFill>
                  <a:schemeClr val="bg1"/>
                </a:solidFill>
              </a:rPr>
              <a:t>Find	Physical titles</a:t>
            </a:r>
            <a:endParaRPr lang="en-US" sz="1200" dirty="0">
              <a:solidFill>
                <a:schemeClr val="bg1"/>
              </a:solidFill>
            </a:endParaRPr>
          </a:p>
        </p:txBody>
      </p:sp>
      <p:sp>
        <p:nvSpPr>
          <p:cNvPr id="9" name="Rectangle 8"/>
          <p:cNvSpPr/>
          <p:nvPr/>
        </p:nvSpPr>
        <p:spPr>
          <a:xfrm>
            <a:off x="4525346" y="3277844"/>
            <a:ext cx="671805" cy="34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5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Run a job</a:t>
            </a:r>
            <a:endParaRPr lang="en-US" dirty="0"/>
          </a:p>
        </p:txBody>
      </p:sp>
      <p:sp>
        <p:nvSpPr>
          <p:cNvPr id="3" name="Content Placeholder 2"/>
          <p:cNvSpPr>
            <a:spLocks noGrp="1"/>
          </p:cNvSpPr>
          <p:nvPr>
            <p:ph idx="1"/>
          </p:nvPr>
        </p:nvSpPr>
        <p:spPr/>
        <p:txBody>
          <a:bodyPr/>
          <a:lstStyle/>
          <a:p>
            <a:r>
              <a:rPr lang="en-US" dirty="0" smtClean="0"/>
              <a:t>Go to Administration, Manage Jobs, Run a Job</a:t>
            </a:r>
          </a:p>
          <a:p>
            <a:endParaRPr lang="en-US" dirty="0"/>
          </a:p>
        </p:txBody>
      </p:sp>
      <p:pic>
        <p:nvPicPr>
          <p:cNvPr id="4" name="Picture 3"/>
          <p:cNvPicPr>
            <a:picLocks noChangeAspect="1"/>
          </p:cNvPicPr>
          <p:nvPr/>
        </p:nvPicPr>
        <p:blipFill rotWithShape="1">
          <a:blip r:embed="rId3"/>
          <a:srcRect l="59097" t="21347" r="13327" b="61052"/>
          <a:stretch/>
        </p:blipFill>
        <p:spPr>
          <a:xfrm>
            <a:off x="421439" y="2832774"/>
            <a:ext cx="11770561" cy="2504336"/>
          </a:xfrm>
          <a:prstGeom prst="rect">
            <a:avLst/>
          </a:prstGeom>
        </p:spPr>
      </p:pic>
      <p:sp>
        <p:nvSpPr>
          <p:cNvPr id="5" name="Rectangle 4"/>
          <p:cNvSpPr/>
          <p:nvPr/>
        </p:nvSpPr>
        <p:spPr>
          <a:xfrm>
            <a:off x="1354500" y="3415004"/>
            <a:ext cx="3487565" cy="522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96688" y="3629742"/>
            <a:ext cx="1845377" cy="307777"/>
          </a:xfrm>
          <a:prstGeom prst="rect">
            <a:avLst/>
          </a:prstGeom>
          <a:noFill/>
        </p:spPr>
        <p:txBody>
          <a:bodyPr wrap="non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and holdings records</a:t>
            </a:r>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6526770" y="3629741"/>
            <a:ext cx="1845377" cy="307777"/>
          </a:xfrm>
          <a:prstGeom prst="rect">
            <a:avLst/>
          </a:prstGeom>
          <a:noFill/>
        </p:spPr>
        <p:txBody>
          <a:bodyPr wrap="non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and holdings records</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563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the set</a:t>
            </a:r>
            <a:endParaRPr lang="en-US" dirty="0"/>
          </a:p>
        </p:txBody>
      </p:sp>
      <p:pic>
        <p:nvPicPr>
          <p:cNvPr id="4" name="Content Placeholder 3"/>
          <p:cNvPicPr>
            <a:picLocks noGrp="1" noChangeAspect="1"/>
          </p:cNvPicPr>
          <p:nvPr>
            <p:ph idx="1"/>
          </p:nvPr>
        </p:nvPicPr>
        <p:blipFill rotWithShape="1">
          <a:blip r:embed="rId2"/>
          <a:srcRect l="67219" t="11094" b="30581"/>
          <a:stretch/>
        </p:blipFill>
        <p:spPr>
          <a:xfrm>
            <a:off x="1675758" y="1772817"/>
            <a:ext cx="8416811" cy="4991877"/>
          </a:xfrm>
          <a:prstGeom prst="rect">
            <a:avLst/>
          </a:prstGeom>
        </p:spPr>
      </p:pic>
      <p:sp>
        <p:nvSpPr>
          <p:cNvPr id="3" name="Rectangle 2"/>
          <p:cNvSpPr/>
          <p:nvPr/>
        </p:nvSpPr>
        <p:spPr>
          <a:xfrm>
            <a:off x="1772653" y="3866147"/>
            <a:ext cx="2366210" cy="3609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011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Parameters</a:t>
            </a:r>
            <a:endParaRPr lang="en-US" dirty="0"/>
          </a:p>
        </p:txBody>
      </p:sp>
      <p:pic>
        <p:nvPicPr>
          <p:cNvPr id="4" name="Content Placeholder 3"/>
          <p:cNvPicPr>
            <a:picLocks noGrp="1" noChangeAspect="1"/>
          </p:cNvPicPr>
          <p:nvPr>
            <p:ph idx="1"/>
          </p:nvPr>
        </p:nvPicPr>
        <p:blipFill rotWithShape="1">
          <a:blip r:embed="rId3"/>
          <a:srcRect l="68467" t="10673" b="58802"/>
          <a:stretch/>
        </p:blipFill>
        <p:spPr>
          <a:xfrm>
            <a:off x="483221" y="2084832"/>
            <a:ext cx="10801886" cy="3485544"/>
          </a:xfrm>
          <a:prstGeom prst="rect">
            <a:avLst/>
          </a:prstGeom>
        </p:spPr>
      </p:pic>
      <p:sp>
        <p:nvSpPr>
          <p:cNvPr id="5" name="Rectangle 4"/>
          <p:cNvSpPr/>
          <p:nvPr/>
        </p:nvSpPr>
        <p:spPr>
          <a:xfrm>
            <a:off x="1166327" y="3219061"/>
            <a:ext cx="3181738" cy="7184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16833" y="4142792"/>
            <a:ext cx="1744824" cy="233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727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job</a:t>
            </a:r>
            <a:endParaRPr lang="en-US" dirty="0"/>
          </a:p>
        </p:txBody>
      </p:sp>
      <p:pic>
        <p:nvPicPr>
          <p:cNvPr id="4" name="Content Placeholder 3"/>
          <p:cNvPicPr>
            <a:picLocks noGrp="1" noChangeAspect="1"/>
          </p:cNvPicPr>
          <p:nvPr>
            <p:ph idx="1"/>
          </p:nvPr>
        </p:nvPicPr>
        <p:blipFill rotWithShape="1">
          <a:blip r:embed="rId3"/>
          <a:srcRect l="68563" b="65426"/>
          <a:stretch/>
        </p:blipFill>
        <p:spPr>
          <a:xfrm>
            <a:off x="710297" y="1944873"/>
            <a:ext cx="10347734" cy="3793454"/>
          </a:xfrm>
          <a:prstGeom prst="rect">
            <a:avLst/>
          </a:prstGeom>
        </p:spPr>
      </p:pic>
    </p:spTree>
    <p:extLst>
      <p:ext uri="{BB962C8B-B14F-4D97-AF65-F5344CB8AC3E}">
        <p14:creationId xmlns:p14="http://schemas.microsoft.com/office/powerpoint/2010/main" val="1364299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 and submit</a:t>
            </a:r>
            <a:endParaRPr lang="en-US" dirty="0"/>
          </a:p>
        </p:txBody>
      </p:sp>
      <p:pic>
        <p:nvPicPr>
          <p:cNvPr id="5" name="Content Placeholder 4"/>
          <p:cNvPicPr>
            <a:picLocks noGrp="1" noChangeAspect="1"/>
          </p:cNvPicPr>
          <p:nvPr>
            <p:ph idx="1"/>
          </p:nvPr>
        </p:nvPicPr>
        <p:blipFill rotWithShape="1">
          <a:blip r:embed="rId2"/>
          <a:srcRect l="68275" t="10385" b="39796"/>
          <a:stretch/>
        </p:blipFill>
        <p:spPr>
          <a:xfrm>
            <a:off x="1583290" y="2084832"/>
            <a:ext cx="8601748" cy="4502580"/>
          </a:xfrm>
          <a:prstGeom prst="rect">
            <a:avLst/>
          </a:prstGeom>
        </p:spPr>
      </p:pic>
    </p:spTree>
    <p:extLst>
      <p:ext uri="{BB962C8B-B14F-4D97-AF65-F5344CB8AC3E}">
        <p14:creationId xmlns:p14="http://schemas.microsoft.com/office/powerpoint/2010/main" val="1372705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download .</a:t>
            </a:r>
            <a:r>
              <a:rPr lang="en-US" dirty="0" err="1" smtClean="0"/>
              <a:t>mrc</a:t>
            </a:r>
            <a:r>
              <a:rPr lang="en-US" dirty="0" smtClean="0"/>
              <a:t> file</a:t>
            </a:r>
            <a:endParaRPr lang="en-US" dirty="0"/>
          </a:p>
        </p:txBody>
      </p:sp>
      <p:sp>
        <p:nvSpPr>
          <p:cNvPr id="3" name="Content Placeholder 2"/>
          <p:cNvSpPr>
            <a:spLocks noGrp="1"/>
          </p:cNvSpPr>
          <p:nvPr>
            <p:ph idx="1"/>
          </p:nvPr>
        </p:nvSpPr>
        <p:spPr/>
        <p:txBody>
          <a:bodyPr/>
          <a:lstStyle/>
          <a:p>
            <a:r>
              <a:rPr lang="en-US" dirty="0"/>
              <a:t>Go to Administration, Manage Jobs</a:t>
            </a:r>
            <a:r>
              <a:rPr lang="en-US" dirty="0" smtClean="0"/>
              <a:t>, Monitor Jobs, History tab. Then Actions, Report.</a:t>
            </a:r>
          </a:p>
          <a:p>
            <a:endParaRPr lang="en-US" dirty="0"/>
          </a:p>
        </p:txBody>
      </p:sp>
      <p:pic>
        <p:nvPicPr>
          <p:cNvPr id="4" name="Picture 3"/>
          <p:cNvPicPr>
            <a:picLocks noChangeAspect="1"/>
          </p:cNvPicPr>
          <p:nvPr/>
        </p:nvPicPr>
        <p:blipFill rotWithShape="1">
          <a:blip r:embed="rId2"/>
          <a:srcRect l="68793" t="6429" b="63265"/>
          <a:stretch/>
        </p:blipFill>
        <p:spPr>
          <a:xfrm>
            <a:off x="332586" y="2715208"/>
            <a:ext cx="11103153" cy="3594152"/>
          </a:xfrm>
          <a:prstGeom prst="rect">
            <a:avLst/>
          </a:prstGeom>
        </p:spPr>
      </p:pic>
      <p:sp>
        <p:nvSpPr>
          <p:cNvPr id="5" name="Rectangle 4"/>
          <p:cNvSpPr/>
          <p:nvPr/>
        </p:nvSpPr>
        <p:spPr>
          <a:xfrm>
            <a:off x="2537927" y="3648269"/>
            <a:ext cx="998375" cy="4198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40955" y="5523722"/>
            <a:ext cx="765110" cy="513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823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69235" t="6641" b="59378"/>
          <a:stretch/>
        </p:blipFill>
        <p:spPr>
          <a:xfrm>
            <a:off x="448114" y="2407299"/>
            <a:ext cx="10872100" cy="4002832"/>
          </a:xfrm>
          <a:prstGeom prst="rect">
            <a:avLst/>
          </a:prstGeom>
        </p:spPr>
      </p:pic>
      <p:sp>
        <p:nvSpPr>
          <p:cNvPr id="5" name="Rectangle 4"/>
          <p:cNvSpPr/>
          <p:nvPr/>
        </p:nvSpPr>
        <p:spPr>
          <a:xfrm>
            <a:off x="2127380" y="5812971"/>
            <a:ext cx="2192693" cy="2892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256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a:t>
            </a:r>
            <a:r>
              <a:rPr lang="en-US" dirty="0" err="1" smtClean="0"/>
              <a:t>mrc</a:t>
            </a:r>
            <a:r>
              <a:rPr lang="en-US" dirty="0" smtClean="0"/>
              <a:t> file</a:t>
            </a:r>
            <a:endParaRPr lang="en-US" dirty="0"/>
          </a:p>
        </p:txBody>
      </p:sp>
      <p:pic>
        <p:nvPicPr>
          <p:cNvPr id="4" name="Content Placeholder 3"/>
          <p:cNvPicPr>
            <a:picLocks noGrp="1" noChangeAspect="1"/>
          </p:cNvPicPr>
          <p:nvPr>
            <p:ph idx="1"/>
          </p:nvPr>
        </p:nvPicPr>
        <p:blipFill rotWithShape="1">
          <a:blip r:embed="rId2"/>
          <a:srcRect l="68563" t="6929" b="67729"/>
          <a:stretch/>
        </p:blipFill>
        <p:spPr>
          <a:xfrm>
            <a:off x="140879" y="2369973"/>
            <a:ext cx="11841131" cy="3181739"/>
          </a:xfrm>
          <a:prstGeom prst="rect">
            <a:avLst/>
          </a:prstGeom>
        </p:spPr>
      </p:pic>
      <p:sp>
        <p:nvSpPr>
          <p:cNvPr id="5" name="Rectangle 4"/>
          <p:cNvSpPr/>
          <p:nvPr/>
        </p:nvSpPr>
        <p:spPr>
          <a:xfrm>
            <a:off x="690465" y="4432041"/>
            <a:ext cx="3088433" cy="522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064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MarcEdit</a:t>
            </a:r>
            <a:endParaRPr lang="en-US" dirty="0"/>
          </a:p>
        </p:txBody>
      </p:sp>
      <p:sp>
        <p:nvSpPr>
          <p:cNvPr id="3" name="Content Placeholder 2"/>
          <p:cNvSpPr>
            <a:spLocks noGrp="1"/>
          </p:cNvSpPr>
          <p:nvPr>
            <p:ph idx="1"/>
          </p:nvPr>
        </p:nvSpPr>
        <p:spPr>
          <a:xfrm>
            <a:off x="1024128" y="1679510"/>
            <a:ext cx="9720071" cy="4629850"/>
          </a:xfrm>
        </p:spPr>
        <p:txBody>
          <a:bodyPr/>
          <a:lstStyle/>
          <a:p>
            <a:r>
              <a:rPr lang="en-US" dirty="0" smtClean="0"/>
              <a:t>In </a:t>
            </a:r>
            <a:r>
              <a:rPr lang="en-US" dirty="0" err="1" smtClean="0"/>
              <a:t>MarcEdit</a:t>
            </a:r>
            <a:r>
              <a:rPr lang="en-US" dirty="0" smtClean="0"/>
              <a:t> go to Tools, Export, Export Tab Delimited Records</a:t>
            </a:r>
          </a:p>
          <a:p>
            <a:endParaRPr lang="en-US" dirty="0"/>
          </a:p>
        </p:txBody>
      </p:sp>
      <p:pic>
        <p:nvPicPr>
          <p:cNvPr id="4" name="Picture 3"/>
          <p:cNvPicPr>
            <a:picLocks noChangeAspect="1"/>
          </p:cNvPicPr>
          <p:nvPr/>
        </p:nvPicPr>
        <p:blipFill rotWithShape="1">
          <a:blip r:embed="rId2"/>
          <a:srcRect l="49099" t="32755" r="36310" b="29592"/>
          <a:stretch/>
        </p:blipFill>
        <p:spPr>
          <a:xfrm>
            <a:off x="3172500" y="2084832"/>
            <a:ext cx="5423326" cy="4664816"/>
          </a:xfrm>
          <a:prstGeom prst="rect">
            <a:avLst/>
          </a:prstGeom>
        </p:spPr>
      </p:pic>
      <p:sp>
        <p:nvSpPr>
          <p:cNvPr id="5" name="Rectangle 4"/>
          <p:cNvSpPr/>
          <p:nvPr/>
        </p:nvSpPr>
        <p:spPr>
          <a:xfrm>
            <a:off x="6326155" y="2939143"/>
            <a:ext cx="1828800" cy="307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279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r>
              <a:rPr lang="en-US" dirty="0" smtClean="0"/>
              <a:t>If you need to export data from a bibliographic, holdings or item record into a spreadsheet.</a:t>
            </a:r>
          </a:p>
          <a:p>
            <a:r>
              <a:rPr lang="en-US" dirty="0" smtClean="0"/>
              <a:t>In Alma you can export a set of records in Marc format, then open the .</a:t>
            </a:r>
            <a:r>
              <a:rPr lang="en-US" dirty="0" err="1" smtClean="0"/>
              <a:t>mrc</a:t>
            </a:r>
            <a:r>
              <a:rPr lang="en-US" dirty="0" smtClean="0"/>
              <a:t> file in </a:t>
            </a:r>
            <a:r>
              <a:rPr lang="en-US" dirty="0" err="1" smtClean="0"/>
              <a:t>MarcEdit</a:t>
            </a:r>
            <a:r>
              <a:rPr lang="en-US" dirty="0"/>
              <a:t> </a:t>
            </a:r>
            <a:r>
              <a:rPr lang="en-US" sz="1600" dirty="0"/>
              <a:t>(</a:t>
            </a:r>
            <a:r>
              <a:rPr lang="en-US" sz="1600" dirty="0">
                <a:hlinkClick r:id="rId2"/>
              </a:rPr>
              <a:t>http://marcedit.reeset.net</a:t>
            </a:r>
            <a:r>
              <a:rPr lang="en-US" sz="1600" dirty="0" smtClean="0">
                <a:hlinkClick r:id="rId2"/>
              </a:rPr>
              <a:t>/</a:t>
            </a:r>
            <a:r>
              <a:rPr lang="en-US" sz="1600" dirty="0" smtClean="0"/>
              <a:t>)</a:t>
            </a:r>
            <a:r>
              <a:rPr lang="en-US" dirty="0" smtClean="0"/>
              <a:t> </a:t>
            </a:r>
            <a:r>
              <a:rPr lang="en-US" dirty="0" smtClean="0"/>
              <a:t>which has an export </a:t>
            </a:r>
            <a:r>
              <a:rPr lang="en-US" dirty="0" smtClean="0"/>
              <a:t>function</a:t>
            </a:r>
            <a:r>
              <a:rPr lang="en-US" dirty="0" smtClean="0"/>
              <a:t>. You can export specific fields and subfields </a:t>
            </a:r>
            <a:r>
              <a:rPr lang="en-US" dirty="0" smtClean="0"/>
              <a:t>from </a:t>
            </a:r>
            <a:r>
              <a:rPr lang="en-US" dirty="0" smtClean="0"/>
              <a:t>the Marc record.</a:t>
            </a:r>
          </a:p>
          <a:p>
            <a:r>
              <a:rPr lang="en-US" dirty="0" smtClean="0"/>
              <a:t>The goal of </a:t>
            </a:r>
            <a:r>
              <a:rPr lang="en-US" dirty="0" smtClean="0"/>
              <a:t>this procedure is </a:t>
            </a:r>
            <a:r>
              <a:rPr lang="en-US" dirty="0" smtClean="0"/>
              <a:t>to replicate Millennium’s Create List and Export function where you create a list of records and export specific fields into a comma separated text file which can then be imported into Excel.</a:t>
            </a:r>
          </a:p>
          <a:p>
            <a:r>
              <a:rPr lang="en-US" dirty="0" smtClean="0"/>
              <a:t>In Excel you can view and compare specific Marc fields or use the spreadsheet as a list of records to work on.</a:t>
            </a:r>
          </a:p>
        </p:txBody>
      </p:sp>
    </p:spTree>
    <p:extLst>
      <p:ext uri="{BB962C8B-B14F-4D97-AF65-F5344CB8AC3E}">
        <p14:creationId xmlns:p14="http://schemas.microsoft.com/office/powerpoint/2010/main" val="1939359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674417"/>
          </a:xfrm>
        </p:spPr>
        <p:txBody>
          <a:bodyPr>
            <a:normAutofit fontScale="90000"/>
          </a:bodyPr>
          <a:lstStyle/>
          <a:p>
            <a:endParaRPr lang="en-US" dirty="0"/>
          </a:p>
        </p:txBody>
      </p:sp>
      <p:pic>
        <p:nvPicPr>
          <p:cNvPr id="4" name="Content Placeholder 3"/>
          <p:cNvPicPr>
            <a:picLocks noGrp="1" noChangeAspect="1"/>
          </p:cNvPicPr>
          <p:nvPr>
            <p:ph idx="1"/>
          </p:nvPr>
        </p:nvPicPr>
        <p:blipFill rotWithShape="1">
          <a:blip r:embed="rId3"/>
          <a:srcRect l="47733" t="32270" r="35852" b="28854"/>
          <a:stretch/>
        </p:blipFill>
        <p:spPr>
          <a:xfrm>
            <a:off x="2374734" y="1316786"/>
            <a:ext cx="7018860" cy="5541214"/>
          </a:xfrm>
          <a:prstGeom prst="rect">
            <a:avLst/>
          </a:prstGeom>
        </p:spPr>
      </p:pic>
      <p:sp>
        <p:nvSpPr>
          <p:cNvPr id="5" name="TextBox 4"/>
          <p:cNvSpPr txBox="1"/>
          <p:nvPr/>
        </p:nvSpPr>
        <p:spPr>
          <a:xfrm>
            <a:off x="4727340" y="3442996"/>
            <a:ext cx="2438681" cy="369332"/>
          </a:xfrm>
          <a:prstGeom prst="rect">
            <a:avLst/>
          </a:prstGeom>
          <a:noFill/>
        </p:spPr>
        <p:txBody>
          <a:bodyPr wrap="none" rtlCol="0">
            <a:spAutoFit/>
          </a:bodyPr>
          <a:lstStyle/>
          <a:p>
            <a:r>
              <a:rPr lang="en-US" dirty="0" smtClean="0"/>
              <a:t>(The .</a:t>
            </a:r>
            <a:r>
              <a:rPr lang="en-US" dirty="0" err="1" smtClean="0"/>
              <a:t>mrc</a:t>
            </a:r>
            <a:r>
              <a:rPr lang="en-US" dirty="0" smtClean="0"/>
              <a:t> file from Alma)</a:t>
            </a:r>
            <a:endParaRPr lang="en-US" dirty="0"/>
          </a:p>
        </p:txBody>
      </p:sp>
      <p:sp>
        <p:nvSpPr>
          <p:cNvPr id="6" name="TextBox 5"/>
          <p:cNvSpPr txBox="1"/>
          <p:nvPr/>
        </p:nvSpPr>
        <p:spPr>
          <a:xfrm>
            <a:off x="4727340" y="3902727"/>
            <a:ext cx="3019288" cy="369332"/>
          </a:xfrm>
          <a:prstGeom prst="rect">
            <a:avLst/>
          </a:prstGeom>
          <a:noFill/>
        </p:spPr>
        <p:txBody>
          <a:bodyPr wrap="none" rtlCol="0">
            <a:spAutoFit/>
          </a:bodyPr>
          <a:lstStyle/>
          <a:p>
            <a:r>
              <a:rPr lang="en-US" dirty="0" smtClean="0"/>
              <a:t>(The .txt file you will export to)</a:t>
            </a:r>
            <a:endParaRPr lang="en-US" dirty="0"/>
          </a:p>
        </p:txBody>
      </p:sp>
      <p:pic>
        <p:nvPicPr>
          <p:cNvPr id="7" name="Picture 6"/>
          <p:cNvPicPr>
            <a:picLocks noChangeAspect="1"/>
          </p:cNvPicPr>
          <p:nvPr/>
        </p:nvPicPr>
        <p:blipFill rotWithShape="1">
          <a:blip r:embed="rId4"/>
          <a:srcRect l="53514" t="55136" r="43187" b="42267"/>
          <a:stretch/>
        </p:blipFill>
        <p:spPr>
          <a:xfrm>
            <a:off x="4727340" y="4545462"/>
            <a:ext cx="1542831" cy="404857"/>
          </a:xfrm>
          <a:prstGeom prst="rect">
            <a:avLst/>
          </a:prstGeom>
        </p:spPr>
      </p:pic>
    </p:spTree>
    <p:extLst>
      <p:ext uri="{BB962C8B-B14F-4D97-AF65-F5344CB8AC3E}">
        <p14:creationId xmlns:p14="http://schemas.microsoft.com/office/powerpoint/2010/main" val="603600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21070"/>
          </a:xfrm>
        </p:spPr>
        <p:txBody>
          <a:bodyPr/>
          <a:lstStyle/>
          <a:p>
            <a:r>
              <a:rPr lang="en-US" dirty="0" smtClean="0"/>
              <a:t>Add fields, subfields to export</a:t>
            </a:r>
            <a:endParaRPr lang="en-US" dirty="0"/>
          </a:p>
        </p:txBody>
      </p:sp>
      <p:pic>
        <p:nvPicPr>
          <p:cNvPr id="4" name="Content Placeholder 3"/>
          <p:cNvPicPr>
            <a:picLocks noGrp="1" noChangeAspect="1"/>
          </p:cNvPicPr>
          <p:nvPr>
            <p:ph idx="1"/>
          </p:nvPr>
        </p:nvPicPr>
        <p:blipFill rotWithShape="1">
          <a:blip r:embed="rId3"/>
          <a:srcRect l="47829" t="33135" r="35757" b="28564"/>
          <a:stretch/>
        </p:blipFill>
        <p:spPr>
          <a:xfrm>
            <a:off x="2371235" y="1306286"/>
            <a:ext cx="7025857" cy="5464557"/>
          </a:xfrm>
          <a:prstGeom prst="rect">
            <a:avLst/>
          </a:prstGeom>
        </p:spPr>
      </p:pic>
      <p:sp>
        <p:nvSpPr>
          <p:cNvPr id="6" name="Rectangle 5"/>
          <p:cNvSpPr/>
          <p:nvPr/>
        </p:nvSpPr>
        <p:spPr>
          <a:xfrm>
            <a:off x="4376057" y="3806890"/>
            <a:ext cx="1698172" cy="335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19868" y="4494530"/>
            <a:ext cx="1875453" cy="369332"/>
          </a:xfrm>
          <a:prstGeom prst="rect">
            <a:avLst/>
          </a:prstGeom>
          <a:noFill/>
        </p:spPr>
        <p:txBody>
          <a:bodyPr wrap="square" rtlCol="0">
            <a:spAutoFit/>
          </a:bodyPr>
          <a:lstStyle/>
          <a:p>
            <a:r>
              <a:rPr lang="en-US" dirty="0" smtClean="0"/>
              <a:t>245			  a</a:t>
            </a:r>
            <a:endParaRPr lang="en-US" dirty="0"/>
          </a:p>
        </p:txBody>
      </p:sp>
    </p:spTree>
    <p:extLst>
      <p:ext uri="{BB962C8B-B14F-4D97-AF65-F5344CB8AC3E}">
        <p14:creationId xmlns:p14="http://schemas.microsoft.com/office/powerpoint/2010/main" val="2637134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Open .txt file in Excel</a:t>
            </a:r>
            <a:endParaRPr lang="en-US" dirty="0"/>
          </a:p>
        </p:txBody>
      </p:sp>
      <p:pic>
        <p:nvPicPr>
          <p:cNvPr id="4" name="Content Placeholder 3"/>
          <p:cNvPicPr>
            <a:picLocks noGrp="1" noChangeAspect="1"/>
          </p:cNvPicPr>
          <p:nvPr>
            <p:ph idx="1"/>
          </p:nvPr>
        </p:nvPicPr>
        <p:blipFill rotWithShape="1">
          <a:blip r:embed="rId3"/>
          <a:srcRect l="49749" t="4913" r="33165" b="55923"/>
          <a:stretch/>
        </p:blipFill>
        <p:spPr>
          <a:xfrm>
            <a:off x="2878587" y="2084832"/>
            <a:ext cx="6011154" cy="4592791"/>
          </a:xfrm>
          <a:prstGeom prst="rect">
            <a:avLst/>
          </a:prstGeom>
        </p:spPr>
      </p:pic>
      <p:sp>
        <p:nvSpPr>
          <p:cNvPr id="5" name="Rectangle 4"/>
          <p:cNvSpPr/>
          <p:nvPr/>
        </p:nvSpPr>
        <p:spPr>
          <a:xfrm>
            <a:off x="3359020" y="3219061"/>
            <a:ext cx="793102" cy="270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262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99205"/>
          </a:xfrm>
        </p:spPr>
        <p:txBody>
          <a:bodyPr/>
          <a:lstStyle/>
          <a:p>
            <a:r>
              <a:rPr lang="en-US" dirty="0" smtClean="0"/>
              <a:t>Select comma as delimiter</a:t>
            </a:r>
            <a:endParaRPr lang="en-US" dirty="0"/>
          </a:p>
        </p:txBody>
      </p:sp>
      <p:pic>
        <p:nvPicPr>
          <p:cNvPr id="4" name="Content Placeholder 3"/>
          <p:cNvPicPr>
            <a:picLocks noGrp="1" noChangeAspect="1"/>
          </p:cNvPicPr>
          <p:nvPr>
            <p:ph idx="1"/>
          </p:nvPr>
        </p:nvPicPr>
        <p:blipFill rotWithShape="1">
          <a:blip r:embed="rId3"/>
          <a:srcRect l="49749" t="4913" r="33548" b="55922"/>
          <a:stretch/>
        </p:blipFill>
        <p:spPr>
          <a:xfrm>
            <a:off x="2817938" y="2084832"/>
            <a:ext cx="6132452" cy="4793182"/>
          </a:xfrm>
          <a:prstGeom prst="rect">
            <a:avLst/>
          </a:prstGeom>
        </p:spPr>
      </p:pic>
      <p:sp>
        <p:nvSpPr>
          <p:cNvPr id="5" name="Rectangle 4"/>
          <p:cNvSpPr/>
          <p:nvPr/>
        </p:nvSpPr>
        <p:spPr>
          <a:xfrm>
            <a:off x="3153747" y="3489649"/>
            <a:ext cx="690465" cy="233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793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157219" cy="1499616"/>
          </a:xfrm>
        </p:spPr>
        <p:txBody>
          <a:bodyPr/>
          <a:lstStyle/>
          <a:p>
            <a:r>
              <a:rPr lang="en-US" dirty="0" smtClean="0"/>
              <a:t>001 </a:t>
            </a:r>
            <a:r>
              <a:rPr lang="en-US" dirty="0" smtClean="0"/>
              <a:t>field (MMS ID): </a:t>
            </a:r>
            <a:r>
              <a:rPr lang="en-US" dirty="0" smtClean="0"/>
              <a:t>Column data format: Text</a:t>
            </a:r>
            <a:endParaRPr lang="en-US" dirty="0"/>
          </a:p>
        </p:txBody>
      </p:sp>
      <p:pic>
        <p:nvPicPr>
          <p:cNvPr id="4" name="Content Placeholder 3"/>
          <p:cNvPicPr>
            <a:picLocks noGrp="1" noChangeAspect="1"/>
          </p:cNvPicPr>
          <p:nvPr>
            <p:ph idx="1"/>
          </p:nvPr>
        </p:nvPicPr>
        <p:blipFill rotWithShape="1">
          <a:blip r:embed="rId3"/>
          <a:srcRect l="49653" t="4625" r="32973" b="55634"/>
          <a:stretch/>
        </p:blipFill>
        <p:spPr>
          <a:xfrm>
            <a:off x="2547350" y="1608969"/>
            <a:ext cx="6673627" cy="5088177"/>
          </a:xfrm>
          <a:prstGeom prst="rect">
            <a:avLst/>
          </a:prstGeom>
        </p:spPr>
      </p:pic>
      <p:sp>
        <p:nvSpPr>
          <p:cNvPr id="5" name="Rectangle 4"/>
          <p:cNvSpPr/>
          <p:nvPr/>
        </p:nvSpPr>
        <p:spPr>
          <a:xfrm>
            <a:off x="2892490" y="4627984"/>
            <a:ext cx="541175" cy="485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2490" y="2687216"/>
            <a:ext cx="634481" cy="3567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443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Correct</a:t>
            </a:r>
            <a:r>
              <a:rPr lang="en-US" dirty="0" smtClean="0"/>
              <a:t>: column data format: </a:t>
            </a:r>
            <a:r>
              <a:rPr lang="en-US" b="1" dirty="0" smtClean="0"/>
              <a:t>Text</a:t>
            </a:r>
            <a:endParaRPr lang="en-US" b="1" dirty="0"/>
          </a:p>
        </p:txBody>
      </p:sp>
      <p:pic>
        <p:nvPicPr>
          <p:cNvPr id="4" name="Content Placeholder 3"/>
          <p:cNvPicPr>
            <a:picLocks noGrp="1" noChangeAspect="1"/>
          </p:cNvPicPr>
          <p:nvPr>
            <p:ph idx="1"/>
          </p:nvPr>
        </p:nvPicPr>
        <p:blipFill rotWithShape="1">
          <a:blip r:embed="rId2"/>
          <a:srcRect l="46581" t="-559" r="34797" b="77521"/>
          <a:stretch/>
        </p:blipFill>
        <p:spPr>
          <a:xfrm>
            <a:off x="938661" y="2084832"/>
            <a:ext cx="10692505" cy="4409274"/>
          </a:xfrm>
          <a:prstGeom prst="rect">
            <a:avLst/>
          </a:prstGeom>
        </p:spPr>
      </p:pic>
      <p:sp>
        <p:nvSpPr>
          <p:cNvPr id="5" name="Rectangle 4"/>
          <p:cNvSpPr/>
          <p:nvPr/>
        </p:nvSpPr>
        <p:spPr>
          <a:xfrm>
            <a:off x="3097763" y="5141167"/>
            <a:ext cx="363894" cy="867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046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125135" cy="1499616"/>
          </a:xfrm>
        </p:spPr>
        <p:txBody>
          <a:bodyPr/>
          <a:lstStyle/>
          <a:p>
            <a:r>
              <a:rPr lang="en-US" b="1" dirty="0" smtClean="0"/>
              <a:t>Incorrect</a:t>
            </a:r>
            <a:r>
              <a:rPr lang="en-US" dirty="0" smtClean="0"/>
              <a:t>: Column data format: </a:t>
            </a:r>
            <a:r>
              <a:rPr lang="en-US" b="1" dirty="0" smtClean="0"/>
              <a:t>General</a:t>
            </a:r>
            <a:endParaRPr lang="en-US" b="1" dirty="0"/>
          </a:p>
        </p:txBody>
      </p:sp>
      <p:pic>
        <p:nvPicPr>
          <p:cNvPr id="5" name="Content Placeholder 4"/>
          <p:cNvPicPr>
            <a:picLocks noGrp="1" noChangeAspect="1"/>
          </p:cNvPicPr>
          <p:nvPr>
            <p:ph idx="1"/>
          </p:nvPr>
        </p:nvPicPr>
        <p:blipFill rotWithShape="1">
          <a:blip r:embed="rId3"/>
          <a:srcRect l="46581" t="-559" r="36140" b="76945"/>
          <a:stretch/>
        </p:blipFill>
        <p:spPr>
          <a:xfrm>
            <a:off x="979807" y="2084832"/>
            <a:ext cx="9808713" cy="4468413"/>
          </a:xfrm>
          <a:prstGeom prst="rect">
            <a:avLst/>
          </a:prstGeom>
        </p:spPr>
      </p:pic>
      <p:sp>
        <p:nvSpPr>
          <p:cNvPr id="6" name="Rectangle 5"/>
          <p:cNvSpPr/>
          <p:nvPr/>
        </p:nvSpPr>
        <p:spPr>
          <a:xfrm>
            <a:off x="3181739" y="5066522"/>
            <a:ext cx="363894" cy="9517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32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must I Use alma </a:t>
            </a:r>
            <a:r>
              <a:rPr lang="en-US" i="1" dirty="0" smtClean="0"/>
              <a:t>and</a:t>
            </a:r>
            <a:r>
              <a:rPr lang="en-US" dirty="0" smtClean="0"/>
              <a:t> </a:t>
            </a:r>
            <a:r>
              <a:rPr lang="en-US" dirty="0" err="1" smtClean="0"/>
              <a:t>MarcEdit</a:t>
            </a:r>
            <a:r>
              <a:rPr lang="en-US" dirty="0" smtClean="0"/>
              <a:t> to export data into a spreadsheet?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01181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1: Alma sets Record Export</a:t>
            </a:r>
            <a:endParaRPr lang="en-US" dirty="0"/>
          </a:p>
        </p:txBody>
      </p:sp>
      <p:sp>
        <p:nvSpPr>
          <p:cNvPr id="3" name="Content Placeholder 2"/>
          <p:cNvSpPr>
            <a:spLocks noGrp="1"/>
          </p:cNvSpPr>
          <p:nvPr>
            <p:ph idx="1"/>
          </p:nvPr>
        </p:nvSpPr>
        <p:spPr/>
        <p:txBody>
          <a:bodyPr/>
          <a:lstStyle/>
          <a:p>
            <a:r>
              <a:rPr lang="en-US" dirty="0"/>
              <a:t>In Alma you can save search results into a set, then when you are viewing the </a:t>
            </a:r>
            <a:r>
              <a:rPr lang="en-US" dirty="0" smtClean="0"/>
              <a:t>members/results of </a:t>
            </a:r>
            <a:r>
              <a:rPr lang="en-US" dirty="0"/>
              <a:t>the set you can export the set directly into an Excel spreadsheet. </a:t>
            </a:r>
            <a:endParaRPr lang="en-US" dirty="0" smtClean="0"/>
          </a:p>
          <a:p>
            <a:r>
              <a:rPr lang="en-US" dirty="0" smtClean="0"/>
              <a:t>However</a:t>
            </a:r>
            <a:r>
              <a:rPr lang="en-US" dirty="0"/>
              <a:t>, you cannot </a:t>
            </a:r>
            <a:r>
              <a:rPr lang="en-US" dirty="0" smtClean="0"/>
              <a:t>select the fields to export and the included data is random and not useful. For example the export does not include MMS ID or </a:t>
            </a:r>
            <a:r>
              <a:rPr lang="en-US" dirty="0" err="1" smtClean="0"/>
              <a:t>oclc</a:t>
            </a:r>
            <a:r>
              <a:rPr lang="en-US" dirty="0" smtClean="0"/>
              <a:t> # and includes two columns for title.</a:t>
            </a:r>
          </a:p>
          <a:p>
            <a:r>
              <a:rPr lang="en-US" dirty="0" smtClean="0"/>
              <a:t>The functionality to choose which fields are exported into the spreadsheet is planned by </a:t>
            </a:r>
            <a:r>
              <a:rPr lang="en-US" dirty="0"/>
              <a:t>Exlibris. </a:t>
            </a:r>
            <a:r>
              <a:rPr lang="en-US" dirty="0">
                <a:hlinkClick r:id="rId3"/>
              </a:rPr>
              <a:t>http://</a:t>
            </a:r>
            <a:r>
              <a:rPr lang="en-US" dirty="0" smtClean="0">
                <a:hlinkClick r:id="rId3"/>
              </a:rPr>
              <a:t>ideas.exlibrisgroup.com/forums/308173-alma/suggestions/11018811-pick-the-fields-that-can-be-exported-to-excel-in-a</a:t>
            </a:r>
            <a:endParaRPr lang="en-US" dirty="0" smtClean="0"/>
          </a:p>
          <a:p>
            <a:endParaRPr lang="en-US" dirty="0"/>
          </a:p>
          <a:p>
            <a:endParaRPr lang="en-US" dirty="0"/>
          </a:p>
        </p:txBody>
      </p:sp>
    </p:spTree>
    <p:extLst>
      <p:ext uri="{BB962C8B-B14F-4D97-AF65-F5344CB8AC3E}">
        <p14:creationId xmlns:p14="http://schemas.microsoft.com/office/powerpoint/2010/main" val="884762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1: screenshot</a:t>
            </a:r>
            <a:endParaRPr lang="en-US" dirty="0"/>
          </a:p>
        </p:txBody>
      </p:sp>
      <p:pic>
        <p:nvPicPr>
          <p:cNvPr id="4" name="Content Placeholder 3"/>
          <p:cNvPicPr>
            <a:picLocks noGrp="1" noChangeAspect="1"/>
          </p:cNvPicPr>
          <p:nvPr>
            <p:ph idx="1"/>
          </p:nvPr>
        </p:nvPicPr>
        <p:blipFill rotWithShape="1">
          <a:blip r:embed="rId2"/>
          <a:srcRect l="47060" t="10385" r="22414" b="68017"/>
          <a:stretch/>
        </p:blipFill>
        <p:spPr>
          <a:xfrm>
            <a:off x="156405" y="2084832"/>
            <a:ext cx="11455518" cy="2701773"/>
          </a:xfrm>
          <a:prstGeom prst="rect">
            <a:avLst/>
          </a:prstGeom>
        </p:spPr>
      </p:pic>
      <p:sp>
        <p:nvSpPr>
          <p:cNvPr id="5" name="Rectangle 4"/>
          <p:cNvSpPr/>
          <p:nvPr/>
        </p:nvSpPr>
        <p:spPr>
          <a:xfrm>
            <a:off x="156405" y="2369976"/>
            <a:ext cx="2530811" cy="335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491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2: Analytics</a:t>
            </a:r>
            <a:endParaRPr lang="en-US" dirty="0"/>
          </a:p>
        </p:txBody>
      </p:sp>
      <p:sp>
        <p:nvSpPr>
          <p:cNvPr id="3" name="Content Placeholder 2"/>
          <p:cNvSpPr>
            <a:spLocks noGrp="1"/>
          </p:cNvSpPr>
          <p:nvPr>
            <p:ph idx="1"/>
          </p:nvPr>
        </p:nvSpPr>
        <p:spPr/>
        <p:txBody>
          <a:bodyPr/>
          <a:lstStyle/>
          <a:p>
            <a:r>
              <a:rPr lang="en-US" dirty="0" smtClean="0"/>
              <a:t>In Alma Analytics you can choose which fields in a bib, holdings and item record are exported into Excel. For example you can select MMS ID, barcode, and call #.</a:t>
            </a:r>
          </a:p>
          <a:p>
            <a:r>
              <a:rPr lang="en-US" dirty="0" smtClean="0"/>
              <a:t>However, Analytics is limited in its ability to search. You can only search by the indexes provided by Alma and it only allows for 5 local parameters (9xx) fields. </a:t>
            </a:r>
          </a:p>
          <a:p>
            <a:r>
              <a:rPr lang="en-US" dirty="0" smtClean="0"/>
              <a:t>In Alma search I can search by cataloger’s initials (Marc 974) but I cannot do a similar search in Analytics unless 974 is assigned as 1 of the 5 local parameters. The same situation applies to local collection title (973) and local internal note (965).</a:t>
            </a:r>
            <a:endParaRPr lang="en-US" dirty="0"/>
          </a:p>
        </p:txBody>
      </p:sp>
    </p:spTree>
    <p:extLst>
      <p:ext uri="{BB962C8B-B14F-4D97-AF65-F5344CB8AC3E}">
        <p14:creationId xmlns:p14="http://schemas.microsoft.com/office/powerpoint/2010/main" val="1933628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2: available search criteria</a:t>
            </a:r>
            <a:endParaRPr lang="en-US" dirty="0"/>
          </a:p>
        </p:txBody>
      </p:sp>
      <p:pic>
        <p:nvPicPr>
          <p:cNvPr id="4" name="Content Placeholder 3"/>
          <p:cNvPicPr>
            <a:picLocks noGrp="1" noChangeAspect="1"/>
          </p:cNvPicPr>
          <p:nvPr>
            <p:ph idx="1"/>
          </p:nvPr>
        </p:nvPicPr>
        <p:blipFill rotWithShape="1">
          <a:blip r:embed="rId3"/>
          <a:srcRect l="59771" t="30132" r="35331" b="53991"/>
          <a:stretch/>
        </p:blipFill>
        <p:spPr>
          <a:xfrm>
            <a:off x="233264" y="2084829"/>
            <a:ext cx="4292083" cy="4637533"/>
          </a:xfrm>
          <a:prstGeom prst="rect">
            <a:avLst/>
          </a:prstGeom>
        </p:spPr>
      </p:pic>
      <p:pic>
        <p:nvPicPr>
          <p:cNvPr id="5" name="Content Placeholder 3"/>
          <p:cNvPicPr>
            <a:picLocks noChangeAspect="1"/>
          </p:cNvPicPr>
          <p:nvPr/>
        </p:nvPicPr>
        <p:blipFill rotWithShape="1">
          <a:blip r:embed="rId3"/>
          <a:srcRect l="60442" t="61621" r="35307" b="16029"/>
          <a:stretch/>
        </p:blipFill>
        <p:spPr>
          <a:xfrm>
            <a:off x="8276252" y="2084827"/>
            <a:ext cx="2696547" cy="4725171"/>
          </a:xfrm>
          <a:prstGeom prst="rect">
            <a:avLst/>
          </a:prstGeom>
        </p:spPr>
      </p:pic>
      <p:pic>
        <p:nvPicPr>
          <p:cNvPr id="7" name="Content Placeholder 3"/>
          <p:cNvPicPr>
            <a:picLocks noChangeAspect="1"/>
          </p:cNvPicPr>
          <p:nvPr/>
        </p:nvPicPr>
        <p:blipFill rotWithShape="1">
          <a:blip r:embed="rId3"/>
          <a:srcRect l="60439" t="45861" r="35310" b="38412"/>
          <a:stretch/>
        </p:blipFill>
        <p:spPr>
          <a:xfrm>
            <a:off x="4525347" y="2084828"/>
            <a:ext cx="3750906" cy="4624537"/>
          </a:xfrm>
          <a:prstGeom prst="rect">
            <a:avLst/>
          </a:prstGeom>
        </p:spPr>
      </p:pic>
    </p:spTree>
    <p:extLst>
      <p:ext uri="{BB962C8B-B14F-4D97-AF65-F5344CB8AC3E}">
        <p14:creationId xmlns:p14="http://schemas.microsoft.com/office/powerpoint/2010/main" val="2065665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records from Alma</a:t>
            </a:r>
            <a:endParaRPr lang="en-US" dirty="0"/>
          </a:p>
        </p:txBody>
      </p:sp>
      <p:sp>
        <p:nvSpPr>
          <p:cNvPr id="3" name="Content Placeholder 2"/>
          <p:cNvSpPr>
            <a:spLocks noGrp="1"/>
          </p:cNvSpPr>
          <p:nvPr>
            <p:ph idx="1"/>
          </p:nvPr>
        </p:nvSpPr>
        <p:spPr/>
        <p:txBody>
          <a:bodyPr/>
          <a:lstStyle/>
          <a:p>
            <a:r>
              <a:rPr lang="en-US" dirty="0" smtClean="0"/>
              <a:t>From Alma you can run a job to export bibliographic, holdings or item record data. In each type of record Alma will export the entire contents of the record. So for a bib record, Alma will export all fields (including the leader) into a .</a:t>
            </a:r>
            <a:r>
              <a:rPr lang="en-US" dirty="0" err="1" smtClean="0"/>
              <a:t>mrc</a:t>
            </a:r>
            <a:r>
              <a:rPr lang="en-US" dirty="0" smtClean="0"/>
              <a:t> file.</a:t>
            </a:r>
          </a:p>
          <a:p>
            <a:r>
              <a:rPr lang="en-US" dirty="0" smtClean="0"/>
              <a:t>For holdings and item records Alma will export the data to a comma separated file (.csv) which can be </a:t>
            </a:r>
            <a:r>
              <a:rPr lang="en-US" dirty="0" smtClean="0"/>
              <a:t>imported </a:t>
            </a:r>
            <a:r>
              <a:rPr lang="en-US" dirty="0" smtClean="0"/>
              <a:t>into Excel.</a:t>
            </a:r>
            <a:endParaRPr lang="en-US" dirty="0"/>
          </a:p>
        </p:txBody>
      </p:sp>
    </p:spTree>
    <p:extLst>
      <p:ext uri="{BB962C8B-B14F-4D97-AF65-F5344CB8AC3E}">
        <p14:creationId xmlns:p14="http://schemas.microsoft.com/office/powerpoint/2010/main" val="3902397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Holdings/Item </a:t>
            </a:r>
            <a:r>
              <a:rPr lang="en-US" dirty="0" smtClean="0"/>
              <a:t>record Export example</a:t>
            </a:r>
            <a:endParaRPr lang="en-US" dirty="0"/>
          </a:p>
        </p:txBody>
      </p:sp>
      <p:pic>
        <p:nvPicPr>
          <p:cNvPr id="4" name="Content Placeholder 3"/>
          <p:cNvPicPr>
            <a:picLocks noGrp="1" noChangeAspect="1"/>
          </p:cNvPicPr>
          <p:nvPr>
            <p:ph idx="1"/>
          </p:nvPr>
        </p:nvPicPr>
        <p:blipFill rotWithShape="1">
          <a:blip r:embed="rId3"/>
          <a:srcRect l="46543" t="13458" r="18286" b="58514"/>
          <a:stretch/>
        </p:blipFill>
        <p:spPr>
          <a:xfrm>
            <a:off x="193781" y="2084832"/>
            <a:ext cx="11380766" cy="3023119"/>
          </a:xfrm>
          <a:prstGeom prst="rect">
            <a:avLst/>
          </a:prstGeom>
        </p:spPr>
      </p:pic>
    </p:spTree>
    <p:extLst>
      <p:ext uri="{BB962C8B-B14F-4D97-AF65-F5344CB8AC3E}">
        <p14:creationId xmlns:p14="http://schemas.microsoft.com/office/powerpoint/2010/main" val="404488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443</TotalTime>
  <Words>953</Words>
  <Application>Microsoft Office PowerPoint</Application>
  <PresentationFormat>Widescreen</PresentationFormat>
  <Paragraphs>81</Paragraphs>
  <Slides>26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Tw Cen MT</vt:lpstr>
      <vt:lpstr>Tw Cen MT Condensed</vt:lpstr>
      <vt:lpstr>Wingdings 3</vt:lpstr>
      <vt:lpstr>Integral</vt:lpstr>
      <vt:lpstr>Exporting Marc Data  from Alma</vt:lpstr>
      <vt:lpstr>Purpose</vt:lpstr>
      <vt:lpstr>Why must I Use alma and MarcEdit to export data into a spreadsheet?</vt:lpstr>
      <vt:lpstr>Alternative 1: Alma sets Record Export</vt:lpstr>
      <vt:lpstr>Alternative 1: screenshot</vt:lpstr>
      <vt:lpstr>Alternative 2: Analytics</vt:lpstr>
      <vt:lpstr>Alternative 2: available search criteria</vt:lpstr>
      <vt:lpstr>Exporting records from Alma</vt:lpstr>
      <vt:lpstr>Holdings/Item record Export example</vt:lpstr>
      <vt:lpstr>Creating a set of bib, holdings or item records</vt:lpstr>
      <vt:lpstr>1. Run a job</vt:lpstr>
      <vt:lpstr>Choose the set</vt:lpstr>
      <vt:lpstr>Input Parameters</vt:lpstr>
      <vt:lpstr>Schedule job</vt:lpstr>
      <vt:lpstr>Confirm and submit</vt:lpstr>
      <vt:lpstr>To download .mrc file</vt:lpstr>
      <vt:lpstr>PowerPoint Presentation</vt:lpstr>
      <vt:lpstr>Save .mrc file</vt:lpstr>
      <vt:lpstr>2. MarcEdit</vt:lpstr>
      <vt:lpstr>PowerPoint Presentation</vt:lpstr>
      <vt:lpstr>Add fields, subfields to export</vt:lpstr>
      <vt:lpstr>3. Open .txt file in Excel</vt:lpstr>
      <vt:lpstr>Select comma as delimiter</vt:lpstr>
      <vt:lpstr>001 field (MMS ID): Column data format: Text</vt:lpstr>
      <vt:lpstr>Correct: column data format: Text</vt:lpstr>
      <vt:lpstr>Incorrect: Column data format: General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Exporting Marc records  from Alma</dc:title>
  <dc:creator>Jun, Marcus B</dc:creator>
  <cp:lastModifiedBy>Jun, Marcus B</cp:lastModifiedBy>
  <cp:revision>98</cp:revision>
  <dcterms:created xsi:type="dcterms:W3CDTF">2016-09-09T19:56:26Z</dcterms:created>
  <dcterms:modified xsi:type="dcterms:W3CDTF">2016-09-16T14:39:50Z</dcterms:modified>
</cp:coreProperties>
</file>