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8" autoAdjust="0"/>
    <p:restoredTop sz="86728" autoAdjust="0"/>
  </p:normalViewPr>
  <p:slideViewPr>
    <p:cSldViewPr snapToGrid="0">
      <p:cViewPr varScale="1">
        <p:scale>
          <a:sx n="87" d="100"/>
          <a:sy n="87" d="100"/>
        </p:scale>
        <p:origin x="432" y="7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9" d="100"/>
          <a:sy n="89" d="100"/>
        </p:scale>
        <p:origin x="2496"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0EA166-1D8F-4FE4-BD37-3A73941F94BD}" type="datetimeFigureOut">
              <a:rPr lang="en-US" smtClean="0"/>
              <a:t>9/26/2016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2886C8-DE6B-428C-86BA-88CBE13E7CDF}" type="slidenum">
              <a:rPr lang="en-US" smtClean="0"/>
              <a:t>‹#›</a:t>
            </a:fld>
            <a:endParaRPr lang="en-US"/>
          </a:p>
        </p:txBody>
      </p:sp>
    </p:spTree>
    <p:extLst>
      <p:ext uri="{BB962C8B-B14F-4D97-AF65-F5344CB8AC3E}">
        <p14:creationId xmlns:p14="http://schemas.microsoft.com/office/powerpoint/2010/main" val="2713487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couldn’t find a way to apply user-created normalization processes to an import profile. The only normalization processes available were out-of-the-box processes provided by Exlibris.</a:t>
            </a:r>
            <a:endParaRPr lang="en-US" dirty="0"/>
          </a:p>
        </p:txBody>
      </p:sp>
      <p:sp>
        <p:nvSpPr>
          <p:cNvPr id="4" name="Slide Number Placeholder 3"/>
          <p:cNvSpPr>
            <a:spLocks noGrp="1"/>
          </p:cNvSpPr>
          <p:nvPr>
            <p:ph type="sldNum" sz="quarter" idx="10"/>
          </p:nvPr>
        </p:nvSpPr>
        <p:spPr/>
        <p:txBody>
          <a:bodyPr/>
          <a:lstStyle/>
          <a:p>
            <a:fld id="{972886C8-DE6B-428C-86BA-88CBE13E7CDF}" type="slidenum">
              <a:rPr lang="en-US" smtClean="0"/>
              <a:t>4</a:t>
            </a:fld>
            <a:endParaRPr lang="en-US"/>
          </a:p>
        </p:txBody>
      </p:sp>
    </p:spTree>
    <p:extLst>
      <p:ext uri="{BB962C8B-B14F-4D97-AF65-F5344CB8AC3E}">
        <p14:creationId xmlns:p14="http://schemas.microsoft.com/office/powerpoint/2010/main" val="315939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screenshot, the normalization rule is on the</a:t>
            </a:r>
            <a:r>
              <a:rPr lang="en-US" baseline="0" dirty="0" smtClean="0"/>
              <a:t> left (because it was opened first) and the bib record is on the right. </a:t>
            </a:r>
            <a:r>
              <a:rPr lang="en-US" dirty="0" smtClean="0"/>
              <a:t>The Preview button is grayed out and the normalization rule cannot</a:t>
            </a:r>
            <a:r>
              <a:rPr lang="en-US" baseline="0" dirty="0" smtClean="0"/>
              <a:t> be applied to the bib record. The button, save will save changes to the normalization rule, not apply it to the bib record.</a:t>
            </a:r>
            <a:endParaRPr lang="en-US" dirty="0"/>
          </a:p>
        </p:txBody>
      </p:sp>
      <p:sp>
        <p:nvSpPr>
          <p:cNvPr id="4" name="Slide Number Placeholder 3"/>
          <p:cNvSpPr>
            <a:spLocks noGrp="1"/>
          </p:cNvSpPr>
          <p:nvPr>
            <p:ph type="sldNum" sz="quarter" idx="10"/>
          </p:nvPr>
        </p:nvSpPr>
        <p:spPr/>
        <p:txBody>
          <a:bodyPr/>
          <a:lstStyle/>
          <a:p>
            <a:fld id="{972886C8-DE6B-428C-86BA-88CBE13E7CDF}" type="slidenum">
              <a:rPr lang="en-US" smtClean="0"/>
              <a:t>15</a:t>
            </a:fld>
            <a:endParaRPr lang="en-US"/>
          </a:p>
        </p:txBody>
      </p:sp>
    </p:spTree>
    <p:extLst>
      <p:ext uri="{BB962C8B-B14F-4D97-AF65-F5344CB8AC3E}">
        <p14:creationId xmlns:p14="http://schemas.microsoft.com/office/powerpoint/2010/main" val="2699429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set you wish to apply the normalization process to should</a:t>
            </a:r>
            <a:r>
              <a:rPr lang="en-US" baseline="0" dirty="0" smtClean="0"/>
              <a:t> already be created and saved before running the job. Also, the normalization rule should have already been made into a process (see slide #4).</a:t>
            </a:r>
            <a:endParaRPr lang="en-US" dirty="0"/>
          </a:p>
        </p:txBody>
      </p:sp>
      <p:sp>
        <p:nvSpPr>
          <p:cNvPr id="4" name="Slide Number Placeholder 3"/>
          <p:cNvSpPr>
            <a:spLocks noGrp="1"/>
          </p:cNvSpPr>
          <p:nvPr>
            <p:ph type="sldNum" sz="quarter" idx="10"/>
          </p:nvPr>
        </p:nvSpPr>
        <p:spPr/>
        <p:txBody>
          <a:bodyPr/>
          <a:lstStyle/>
          <a:p>
            <a:fld id="{972886C8-DE6B-428C-86BA-88CBE13E7CDF}" type="slidenum">
              <a:rPr lang="en-US" smtClean="0"/>
              <a:t>16</a:t>
            </a:fld>
            <a:endParaRPr lang="en-US"/>
          </a:p>
        </p:txBody>
      </p:sp>
    </p:spTree>
    <p:extLst>
      <p:ext uri="{BB962C8B-B14F-4D97-AF65-F5344CB8AC3E}">
        <p14:creationId xmlns:p14="http://schemas.microsoft.com/office/powerpoint/2010/main" val="923826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find your normalization process quickly you can search for it in the Find field.</a:t>
            </a:r>
            <a:endParaRPr lang="en-US" dirty="0"/>
          </a:p>
        </p:txBody>
      </p:sp>
      <p:sp>
        <p:nvSpPr>
          <p:cNvPr id="4" name="Slide Number Placeholder 3"/>
          <p:cNvSpPr>
            <a:spLocks noGrp="1"/>
          </p:cNvSpPr>
          <p:nvPr>
            <p:ph type="sldNum" sz="quarter" idx="10"/>
          </p:nvPr>
        </p:nvSpPr>
        <p:spPr/>
        <p:txBody>
          <a:bodyPr/>
          <a:lstStyle/>
          <a:p>
            <a:fld id="{972886C8-DE6B-428C-86BA-88CBE13E7CDF}" type="slidenum">
              <a:rPr lang="en-US" smtClean="0"/>
              <a:t>17</a:t>
            </a:fld>
            <a:endParaRPr lang="en-US"/>
          </a:p>
        </p:txBody>
      </p:sp>
    </p:spTree>
    <p:extLst>
      <p:ext uri="{BB962C8B-B14F-4D97-AF65-F5344CB8AC3E}">
        <p14:creationId xmlns:p14="http://schemas.microsoft.com/office/powerpoint/2010/main" val="40398866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default the relevant</a:t>
            </a:r>
            <a:r>
              <a:rPr lang="en-US" baseline="0" dirty="0" smtClean="0"/>
              <a:t> normalization rule should already be selected.</a:t>
            </a:r>
          </a:p>
          <a:p>
            <a:r>
              <a:rPr lang="en-US" dirty="0" smtClean="0"/>
              <a:t>The</a:t>
            </a:r>
            <a:r>
              <a:rPr lang="en-US" baseline="0" dirty="0" smtClean="0"/>
              <a:t> Drools File Key lists all normalization </a:t>
            </a:r>
            <a:r>
              <a:rPr lang="en-US" u="sng" baseline="0" dirty="0" smtClean="0"/>
              <a:t>rules</a:t>
            </a:r>
            <a:r>
              <a:rPr lang="en-US" u="none" baseline="0" dirty="0" smtClean="0"/>
              <a:t> that</a:t>
            </a:r>
            <a:r>
              <a:rPr lang="en-US" baseline="0" dirty="0" smtClean="0"/>
              <a:t> are shared. I’m not sure why Alma would let you choose a random normalization rule that is not part of the normalization process you selected in slide 17. </a:t>
            </a:r>
            <a:endParaRPr lang="en-US" dirty="0"/>
          </a:p>
        </p:txBody>
      </p:sp>
      <p:sp>
        <p:nvSpPr>
          <p:cNvPr id="4" name="Slide Number Placeholder 3"/>
          <p:cNvSpPr>
            <a:spLocks noGrp="1"/>
          </p:cNvSpPr>
          <p:nvPr>
            <p:ph type="sldNum" sz="quarter" idx="10"/>
          </p:nvPr>
        </p:nvSpPr>
        <p:spPr/>
        <p:txBody>
          <a:bodyPr/>
          <a:lstStyle/>
          <a:p>
            <a:fld id="{972886C8-DE6B-428C-86BA-88CBE13E7CDF}" type="slidenum">
              <a:rPr lang="en-US" smtClean="0"/>
              <a:t>19</a:t>
            </a:fld>
            <a:endParaRPr lang="en-US"/>
          </a:p>
        </p:txBody>
      </p:sp>
    </p:spTree>
    <p:extLst>
      <p:ext uri="{BB962C8B-B14F-4D97-AF65-F5344CB8AC3E}">
        <p14:creationId xmlns:p14="http://schemas.microsoft.com/office/powerpoint/2010/main" val="4247352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only option is as soon as possible.</a:t>
            </a:r>
            <a:endParaRPr lang="en-US" dirty="0"/>
          </a:p>
        </p:txBody>
      </p:sp>
      <p:sp>
        <p:nvSpPr>
          <p:cNvPr id="4" name="Slide Number Placeholder 3"/>
          <p:cNvSpPr>
            <a:spLocks noGrp="1"/>
          </p:cNvSpPr>
          <p:nvPr>
            <p:ph type="sldNum" sz="quarter" idx="10"/>
          </p:nvPr>
        </p:nvSpPr>
        <p:spPr/>
        <p:txBody>
          <a:bodyPr/>
          <a:lstStyle/>
          <a:p>
            <a:fld id="{972886C8-DE6B-428C-86BA-88CBE13E7CDF}" type="slidenum">
              <a:rPr lang="en-US" smtClean="0"/>
              <a:t>20</a:t>
            </a:fld>
            <a:endParaRPr lang="en-US"/>
          </a:p>
        </p:txBody>
      </p:sp>
    </p:spTree>
    <p:extLst>
      <p:ext uri="{BB962C8B-B14F-4D97-AF65-F5344CB8AC3E}">
        <p14:creationId xmlns:p14="http://schemas.microsoft.com/office/powerpoint/2010/main" val="18390350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see more details,</a:t>
            </a:r>
            <a:r>
              <a:rPr lang="en-US" baseline="0" dirty="0" smtClean="0"/>
              <a:t> you can click on the Actions button and then Report. From this report you can see if there were any records skipped or records with exceptions.</a:t>
            </a:r>
            <a:endParaRPr lang="en-US" dirty="0"/>
          </a:p>
        </p:txBody>
      </p:sp>
      <p:sp>
        <p:nvSpPr>
          <p:cNvPr id="4" name="Slide Number Placeholder 3"/>
          <p:cNvSpPr>
            <a:spLocks noGrp="1"/>
          </p:cNvSpPr>
          <p:nvPr>
            <p:ph type="sldNum" sz="quarter" idx="10"/>
          </p:nvPr>
        </p:nvSpPr>
        <p:spPr/>
        <p:txBody>
          <a:bodyPr/>
          <a:lstStyle/>
          <a:p>
            <a:fld id="{972886C8-DE6B-428C-86BA-88CBE13E7CDF}" type="slidenum">
              <a:rPr lang="en-US" smtClean="0"/>
              <a:t>22</a:t>
            </a:fld>
            <a:endParaRPr lang="en-US"/>
          </a:p>
        </p:txBody>
      </p:sp>
    </p:spTree>
    <p:extLst>
      <p:ext uri="{BB962C8B-B14F-4D97-AF65-F5344CB8AC3E}">
        <p14:creationId xmlns:p14="http://schemas.microsoft.com/office/powerpoint/2010/main" val="2660732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a:t>
            </a:r>
            <a:r>
              <a:rPr lang="en-US" baseline="0" dirty="0" smtClean="0"/>
              <a:t> normalization rules can be saved to the network zone, some normalization rules may be institution specific or even cataloger specific. Additionally, normalization rules must be saved locally if you wish to create a normalization process from them so you can </a:t>
            </a:r>
            <a:r>
              <a:rPr lang="en-US" baseline="0" smtClean="0"/>
              <a:t>apply to </a:t>
            </a:r>
            <a:r>
              <a:rPr lang="en-US" baseline="0" dirty="0" smtClean="0"/>
              <a:t>sets and import profiles*.</a:t>
            </a:r>
            <a:endParaRPr lang="en-US" dirty="0"/>
          </a:p>
        </p:txBody>
      </p:sp>
      <p:sp>
        <p:nvSpPr>
          <p:cNvPr id="4" name="Slide Number Placeholder 3"/>
          <p:cNvSpPr>
            <a:spLocks noGrp="1"/>
          </p:cNvSpPr>
          <p:nvPr>
            <p:ph type="sldNum" sz="quarter" idx="10"/>
          </p:nvPr>
        </p:nvSpPr>
        <p:spPr/>
        <p:txBody>
          <a:bodyPr/>
          <a:lstStyle/>
          <a:p>
            <a:fld id="{972886C8-DE6B-428C-86BA-88CBE13E7CDF}" type="slidenum">
              <a:rPr lang="en-US" smtClean="0"/>
              <a:t>6</a:t>
            </a:fld>
            <a:endParaRPr lang="en-US"/>
          </a:p>
        </p:txBody>
      </p:sp>
    </p:spTree>
    <p:extLst>
      <p:ext uri="{BB962C8B-B14F-4D97-AF65-F5344CB8AC3E}">
        <p14:creationId xmlns:p14="http://schemas.microsoft.com/office/powerpoint/2010/main" val="4226048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2886C8-DE6B-428C-86BA-88CBE13E7CDF}" type="slidenum">
              <a:rPr lang="en-US" smtClean="0"/>
              <a:t>7</a:t>
            </a:fld>
            <a:endParaRPr lang="en-US"/>
          </a:p>
        </p:txBody>
      </p:sp>
    </p:spTree>
    <p:extLst>
      <p:ext uri="{BB962C8B-B14F-4D97-AF65-F5344CB8AC3E}">
        <p14:creationId xmlns:p14="http://schemas.microsoft.com/office/powerpoint/2010/main" val="1992185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Private: only you can work on the rule, cannot</a:t>
            </a:r>
            <a:r>
              <a:rPr lang="en-US" baseline="0" dirty="0" smtClean="0"/>
              <a:t> be made into a normalization process.</a:t>
            </a:r>
          </a:p>
          <a:p>
            <a:r>
              <a:rPr lang="en-US" baseline="0" dirty="0" smtClean="0"/>
              <a:t>Shared: can be viewed and edited by all catalogers</a:t>
            </a:r>
          </a:p>
          <a:p>
            <a:r>
              <a:rPr lang="en-US" baseline="0" dirty="0" smtClean="0"/>
              <a:t>Enabled: if a normalization rule is not enabled it cannot be used on a record. You might want to “disable” a normalization rule if it is undergoing testing and you don’t want anyone (including yourself) to use it.</a:t>
            </a:r>
          </a:p>
          <a:p>
            <a:r>
              <a:rPr lang="en-US" dirty="0" smtClean="0"/>
              <a:t>(http://knowledge.exlibrisgroup.com/Alma/Product_Documentation/Alma_Online_Help_(English)/Resource_Management/040Metadata_Management/070Working_with_Normalization_Rules)</a:t>
            </a:r>
          </a:p>
        </p:txBody>
      </p:sp>
      <p:sp>
        <p:nvSpPr>
          <p:cNvPr id="4" name="Slide Number Placeholder 3"/>
          <p:cNvSpPr>
            <a:spLocks noGrp="1"/>
          </p:cNvSpPr>
          <p:nvPr>
            <p:ph type="sldNum" sz="quarter" idx="10"/>
          </p:nvPr>
        </p:nvSpPr>
        <p:spPr/>
        <p:txBody>
          <a:bodyPr/>
          <a:lstStyle/>
          <a:p>
            <a:fld id="{972886C8-DE6B-428C-86BA-88CBE13E7CDF}" type="slidenum">
              <a:rPr lang="en-US" smtClean="0"/>
              <a:t>8</a:t>
            </a:fld>
            <a:endParaRPr lang="en-US"/>
          </a:p>
        </p:txBody>
      </p:sp>
    </p:spTree>
    <p:extLst>
      <p:ext uri="{BB962C8B-B14F-4D97-AF65-F5344CB8AC3E}">
        <p14:creationId xmlns:p14="http://schemas.microsoft.com/office/powerpoint/2010/main" val="4040926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2886C8-DE6B-428C-86BA-88CBE13E7CDF}" type="slidenum">
              <a:rPr lang="en-US" smtClean="0"/>
              <a:t>9</a:t>
            </a:fld>
            <a:endParaRPr lang="en-US"/>
          </a:p>
        </p:txBody>
      </p:sp>
    </p:spTree>
    <p:extLst>
      <p:ext uri="{BB962C8B-B14F-4D97-AF65-F5344CB8AC3E}">
        <p14:creationId xmlns:p14="http://schemas.microsoft.com/office/powerpoint/2010/main" val="2021130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Sometimes</a:t>
            </a:r>
            <a:r>
              <a:rPr lang="en-US" baseline="0" dirty="0" smtClean="0"/>
              <a:t> if can be very difficult and confusing to decide whether to use a when or if statement. Most of the time and especially for simple normalization rules I set the when condition to (TRUE) and place the conditional statement in the if statement because the condition only applies to that specific MARC field I wish to edit. I only use a when statement because I cannot use a compound if statement. </a:t>
            </a:r>
            <a:endParaRPr lang="en-US" dirty="0"/>
          </a:p>
        </p:txBody>
      </p:sp>
      <p:sp>
        <p:nvSpPr>
          <p:cNvPr id="4" name="Slide Number Placeholder 3"/>
          <p:cNvSpPr>
            <a:spLocks noGrp="1"/>
          </p:cNvSpPr>
          <p:nvPr>
            <p:ph type="sldNum" sz="quarter" idx="10"/>
          </p:nvPr>
        </p:nvSpPr>
        <p:spPr/>
        <p:txBody>
          <a:bodyPr/>
          <a:lstStyle/>
          <a:p>
            <a:fld id="{972886C8-DE6B-428C-86BA-88CBE13E7CDF}" type="slidenum">
              <a:rPr lang="en-US" smtClean="0"/>
              <a:t>11</a:t>
            </a:fld>
            <a:endParaRPr lang="en-US"/>
          </a:p>
        </p:txBody>
      </p:sp>
    </p:spTree>
    <p:extLst>
      <p:ext uri="{BB962C8B-B14F-4D97-AF65-F5344CB8AC3E}">
        <p14:creationId xmlns:p14="http://schemas.microsoft.com/office/powerpoint/2010/main" val="601222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used </a:t>
            </a:r>
            <a:r>
              <a:rPr lang="en-US" i="1" dirty="0" smtClean="0"/>
              <a:t>not</a:t>
            </a:r>
            <a:r>
              <a:rPr lang="en-US" i="1" baseline="0" dirty="0" smtClean="0"/>
              <a:t> exists “974.*.</a:t>
            </a:r>
            <a:r>
              <a:rPr lang="en-US" i="1" baseline="0" dirty="0" err="1" smtClean="0"/>
              <a:t>mbj</a:t>
            </a:r>
            <a:r>
              <a:rPr lang="en-US" i="1" baseline="0" dirty="0" smtClean="0"/>
              <a:t>”</a:t>
            </a:r>
            <a:r>
              <a:rPr lang="en-US" i="0" baseline="0" dirty="0" smtClean="0"/>
              <a:t> as a when condition because it applies to all three actions in the </a:t>
            </a:r>
            <a:r>
              <a:rPr lang="en-US" i="1" baseline="0" dirty="0" smtClean="0"/>
              <a:t>then</a:t>
            </a:r>
            <a:r>
              <a:rPr lang="en-US" i="0" baseline="0" dirty="0" smtClean="0"/>
              <a:t> portion of the normalization rule. </a:t>
            </a:r>
          </a:p>
          <a:p>
            <a:endParaRPr lang="en-US" i="0" baseline="0" dirty="0" smtClean="0"/>
          </a:p>
          <a:p>
            <a:r>
              <a:rPr lang="en-US" i="0" baseline="0" dirty="0" smtClean="0"/>
              <a:t>In the “then” section, note that the normalization rule will run the lines of “code” from top to bottom.</a:t>
            </a:r>
            <a:endParaRPr lang="en-US" dirty="0"/>
          </a:p>
        </p:txBody>
      </p:sp>
      <p:sp>
        <p:nvSpPr>
          <p:cNvPr id="4" name="Slide Number Placeholder 3"/>
          <p:cNvSpPr>
            <a:spLocks noGrp="1"/>
          </p:cNvSpPr>
          <p:nvPr>
            <p:ph type="sldNum" sz="quarter" idx="10"/>
          </p:nvPr>
        </p:nvSpPr>
        <p:spPr/>
        <p:txBody>
          <a:bodyPr/>
          <a:lstStyle/>
          <a:p>
            <a:fld id="{972886C8-DE6B-428C-86BA-88CBE13E7CDF}" type="slidenum">
              <a:rPr lang="en-US" smtClean="0"/>
              <a:t>12</a:t>
            </a:fld>
            <a:endParaRPr lang="en-US"/>
          </a:p>
        </p:txBody>
      </p:sp>
    </p:spTree>
    <p:extLst>
      <p:ext uri="{BB962C8B-B14F-4D97-AF65-F5344CB8AC3E}">
        <p14:creationId xmlns:p14="http://schemas.microsoft.com/office/powerpoint/2010/main" val="1069471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2886C8-DE6B-428C-86BA-88CBE13E7CDF}" type="slidenum">
              <a:rPr lang="en-US" smtClean="0"/>
              <a:t>13</a:t>
            </a:fld>
            <a:endParaRPr lang="en-US"/>
          </a:p>
        </p:txBody>
      </p:sp>
    </p:spTree>
    <p:extLst>
      <p:ext uri="{BB962C8B-B14F-4D97-AF65-F5344CB8AC3E}">
        <p14:creationId xmlns:p14="http://schemas.microsoft.com/office/powerpoint/2010/main" val="339728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preview</a:t>
            </a:r>
            <a:r>
              <a:rPr lang="en-US" baseline="0" dirty="0" smtClean="0"/>
              <a:t> changes to the record will be highlighted in yellow.</a:t>
            </a:r>
            <a:endParaRPr lang="en-US" dirty="0"/>
          </a:p>
        </p:txBody>
      </p:sp>
      <p:sp>
        <p:nvSpPr>
          <p:cNvPr id="4" name="Slide Number Placeholder 3"/>
          <p:cNvSpPr>
            <a:spLocks noGrp="1"/>
          </p:cNvSpPr>
          <p:nvPr>
            <p:ph type="sldNum" sz="quarter" idx="10"/>
          </p:nvPr>
        </p:nvSpPr>
        <p:spPr/>
        <p:txBody>
          <a:bodyPr/>
          <a:lstStyle/>
          <a:p>
            <a:fld id="{972886C8-DE6B-428C-86BA-88CBE13E7CDF}" type="slidenum">
              <a:rPr lang="en-US" smtClean="0"/>
              <a:t>14</a:t>
            </a:fld>
            <a:endParaRPr lang="en-US"/>
          </a:p>
        </p:txBody>
      </p:sp>
    </p:spTree>
    <p:extLst>
      <p:ext uri="{BB962C8B-B14F-4D97-AF65-F5344CB8AC3E}">
        <p14:creationId xmlns:p14="http://schemas.microsoft.com/office/powerpoint/2010/main" val="24056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96DFF08F-DC6B-4601-B491-B0F83F6DD2DA}" type="datetimeFigureOut">
              <a:rPr lang="en-US" dirty="0"/>
              <a:pPr/>
              <a:t>9/26/2016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9/26/2016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9/26/2016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9/26/2016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9/26/2016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9/26/2016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9/26/2016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9/26/2016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9/26/2016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9/26/2016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9/26/2016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96DFF08F-DC6B-4601-B491-B0F83F6DD2DA}" type="datetimeFigureOut">
              <a:rPr lang="en-US" dirty="0"/>
              <a:pPr/>
              <a:t>9/26/2016</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knowledge.exlibrisgroup.com/Alma/Product_Documentation/Alma_Online_Help_(English)/Resource_Management/040Metadata_Management/070Working_with_Normalization_Rules#List_of_Action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knowledge.exlibrisgroup.com/Alma/Product_Documentation/Alma_Online_Help_(English)/Resource_Management/040Metadata_Management/070Working_with_Normalization_Rules#Conditions"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calstate.atlassian.net/wiki/display/ULMS/Alma+Glossary+of+Term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knowledge.exlibrisgroup.com/Alma/Training/Extended_Training/Normalization_Rules_in_Alma" TargetMode="External"/><Relationship Id="rId2" Type="http://schemas.openxmlformats.org/officeDocument/2006/relationships/hyperlink" Target="http://knowledge.exlibrisgroup.com/Alma/Training/Discover_Alma/Alma_300-level_Classes/Alma_305:_Normalization_Rules" TargetMode="External"/><Relationship Id="rId1" Type="http://schemas.openxmlformats.org/officeDocument/2006/relationships/slideLayout" Target="../slideLayouts/slideLayout2.xml"/><Relationship Id="rId5" Type="http://schemas.openxmlformats.org/officeDocument/2006/relationships/hyperlink" Target="http://knowledge.exlibrisgroup.com/Alma/Product_Documentation/Alma_Online_Help_(English)/Resource_Management/040Metadata_Management/070Working_with_Normalization_Rules" TargetMode="External"/><Relationship Id="rId4" Type="http://schemas.openxmlformats.org/officeDocument/2006/relationships/hyperlink" Target="http://knowledge.exlibrisgroup.com/Alma/Training/Ask_the_Alma_Expert/Normalization_Rules_(Advanced)"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knowledge.exlibrisgroup.com/Alma/Knowledge_Articles/How_to_make_a_normalization_rule_appear_on_a_publishing_profile_drop-down_men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knowledge.exlibrisgroup.com/@api/deki/files/39139/Using_Normalization_Rules.pdf"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Normalization rules in alma</a:t>
            </a:r>
            <a:endParaRPr lang="en-US" dirty="0"/>
          </a:p>
        </p:txBody>
      </p:sp>
      <p:sp>
        <p:nvSpPr>
          <p:cNvPr id="3" name="Subtitle 2"/>
          <p:cNvSpPr>
            <a:spLocks noGrp="1"/>
          </p:cNvSpPr>
          <p:nvPr>
            <p:ph type="subTitle" idx="1"/>
          </p:nvPr>
        </p:nvSpPr>
        <p:spPr/>
        <p:txBody>
          <a:bodyPr/>
          <a:lstStyle/>
          <a:p>
            <a:r>
              <a:rPr lang="en-US" dirty="0" smtClean="0"/>
              <a:t>Making changes to records </a:t>
            </a:r>
          </a:p>
          <a:p>
            <a:r>
              <a:rPr lang="en-US" dirty="0" smtClean="0"/>
              <a:t>with conditional statements</a:t>
            </a:r>
          </a:p>
        </p:txBody>
      </p:sp>
    </p:spTree>
    <p:extLst>
      <p:ext uri="{BB962C8B-B14F-4D97-AF65-F5344CB8AC3E}">
        <p14:creationId xmlns:p14="http://schemas.microsoft.com/office/powerpoint/2010/main" val="38160336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Actions</a:t>
            </a:r>
            <a:endParaRPr lang="en-US" dirty="0"/>
          </a:p>
        </p:txBody>
      </p:sp>
      <p:sp>
        <p:nvSpPr>
          <p:cNvPr id="3" name="Content Placeholder 2"/>
          <p:cNvSpPr>
            <a:spLocks noGrp="1"/>
          </p:cNvSpPr>
          <p:nvPr>
            <p:ph idx="1"/>
          </p:nvPr>
        </p:nvSpPr>
        <p:spPr/>
        <p:txBody>
          <a:bodyPr/>
          <a:lstStyle/>
          <a:p>
            <a:r>
              <a:rPr lang="en-US" dirty="0" smtClean="0">
                <a:hlinkClick r:id="rId2"/>
              </a:rPr>
              <a:t>http</a:t>
            </a:r>
            <a:r>
              <a:rPr lang="en-US" dirty="0">
                <a:hlinkClick r:id="rId2"/>
              </a:rPr>
              <a:t>://knowledge.exlibrisgroup.com/Alma/Product_Documentation/Alma_Online_Help_(English)/</a:t>
            </a:r>
            <a:r>
              <a:rPr lang="en-US" dirty="0" smtClean="0">
                <a:hlinkClick r:id="rId2"/>
              </a:rPr>
              <a:t>Resource_Management/040Metadata_Management/070Working_with_Normalization_Rules#List_of_Actions</a:t>
            </a:r>
            <a:endParaRPr lang="en-US" dirty="0" smtClean="0"/>
          </a:p>
          <a:p>
            <a:r>
              <a:rPr lang="en-US" dirty="0" smtClean="0"/>
              <a:t>Partial list: </a:t>
            </a:r>
            <a:r>
              <a:rPr lang="en-US" dirty="0" err="1" smtClean="0"/>
              <a:t>AddField</a:t>
            </a:r>
            <a:r>
              <a:rPr lang="en-US" dirty="0" smtClean="0"/>
              <a:t>, </a:t>
            </a:r>
            <a:r>
              <a:rPr lang="en-US" dirty="0" err="1" smtClean="0"/>
              <a:t>AddSubfield</a:t>
            </a:r>
            <a:r>
              <a:rPr lang="en-US" dirty="0" smtClean="0"/>
              <a:t>, </a:t>
            </a:r>
            <a:r>
              <a:rPr lang="en-US" dirty="0" err="1" smtClean="0"/>
              <a:t>RemoveField</a:t>
            </a:r>
            <a:r>
              <a:rPr lang="en-US" dirty="0" smtClean="0"/>
              <a:t>, </a:t>
            </a:r>
            <a:r>
              <a:rPr lang="en-US" dirty="0" err="1" smtClean="0"/>
              <a:t>RemoveSubfield</a:t>
            </a:r>
            <a:r>
              <a:rPr lang="en-US" dirty="0" smtClean="0"/>
              <a:t>, </a:t>
            </a:r>
            <a:r>
              <a:rPr lang="en-US" dirty="0" err="1" smtClean="0"/>
              <a:t>ReplaceContents</a:t>
            </a:r>
            <a:r>
              <a:rPr lang="en-US" dirty="0" smtClean="0"/>
              <a:t>, </a:t>
            </a:r>
            <a:r>
              <a:rPr lang="en-US" dirty="0" err="1" smtClean="0"/>
              <a:t>ChangeFirstIndictor</a:t>
            </a:r>
            <a:r>
              <a:rPr lang="en-US" dirty="0" smtClean="0"/>
              <a:t>, </a:t>
            </a:r>
            <a:r>
              <a:rPr lang="en-US" dirty="0" err="1" smtClean="0"/>
              <a:t>ChangeSecondIndicator</a:t>
            </a:r>
            <a:r>
              <a:rPr lang="en-US" dirty="0" smtClean="0"/>
              <a:t>, Prefix, Suffix</a:t>
            </a:r>
          </a:p>
          <a:p>
            <a:endParaRPr lang="en-US" dirty="0"/>
          </a:p>
        </p:txBody>
      </p:sp>
    </p:spTree>
    <p:extLst>
      <p:ext uri="{BB962C8B-B14F-4D97-AF65-F5344CB8AC3E}">
        <p14:creationId xmlns:p14="http://schemas.microsoft.com/office/powerpoint/2010/main" val="3610813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24128" y="585216"/>
            <a:ext cx="9720072" cy="644494"/>
          </a:xfrm>
        </p:spPr>
        <p:txBody>
          <a:bodyPr>
            <a:normAutofit fontScale="90000"/>
          </a:bodyPr>
          <a:lstStyle/>
          <a:p>
            <a:r>
              <a:rPr lang="en-US" dirty="0" smtClean="0"/>
              <a:t>When vs If Conditions</a:t>
            </a:r>
            <a:endParaRPr lang="en-US" dirty="0"/>
          </a:p>
        </p:txBody>
      </p:sp>
      <p:sp>
        <p:nvSpPr>
          <p:cNvPr id="5" name="Text Placeholder 4"/>
          <p:cNvSpPr>
            <a:spLocks noGrp="1"/>
          </p:cNvSpPr>
          <p:nvPr>
            <p:ph type="body" idx="1"/>
          </p:nvPr>
        </p:nvSpPr>
        <p:spPr>
          <a:xfrm>
            <a:off x="759058" y="1229710"/>
            <a:ext cx="4754880" cy="822960"/>
          </a:xfrm>
        </p:spPr>
        <p:txBody>
          <a:bodyPr>
            <a:normAutofit/>
          </a:bodyPr>
          <a:lstStyle/>
          <a:p>
            <a:r>
              <a:rPr lang="en-US" sz="3600" dirty="0" smtClean="0"/>
              <a:t>When</a:t>
            </a:r>
            <a:endParaRPr lang="en-US" sz="3600" dirty="0"/>
          </a:p>
        </p:txBody>
      </p:sp>
      <p:sp>
        <p:nvSpPr>
          <p:cNvPr id="6" name="Content Placeholder 5"/>
          <p:cNvSpPr>
            <a:spLocks noGrp="1"/>
          </p:cNvSpPr>
          <p:nvPr>
            <p:ph sz="half" idx="2"/>
          </p:nvPr>
        </p:nvSpPr>
        <p:spPr>
          <a:xfrm>
            <a:off x="493987" y="1874204"/>
            <a:ext cx="5285022" cy="4642210"/>
          </a:xfrm>
        </p:spPr>
        <p:txBody>
          <a:bodyPr>
            <a:normAutofit/>
          </a:bodyPr>
          <a:lstStyle/>
          <a:p>
            <a:r>
              <a:rPr lang="en-US" dirty="0" smtClean="0"/>
              <a:t>-Condition applies to entire record	</a:t>
            </a:r>
          </a:p>
          <a:p>
            <a:r>
              <a:rPr lang="en-US" dirty="0"/>
              <a:t>Ex: </a:t>
            </a:r>
            <a:r>
              <a:rPr lang="en-US" dirty="0" smtClean="0"/>
              <a:t>(</a:t>
            </a:r>
            <a:r>
              <a:rPr lang="en-US" dirty="0" err="1"/>
              <a:t>existsControl</a:t>
            </a:r>
            <a:r>
              <a:rPr lang="en-US" dirty="0"/>
              <a:t> "008.{35,3}.</a:t>
            </a:r>
            <a:r>
              <a:rPr lang="en-US" dirty="0" err="1"/>
              <a:t>eng</a:t>
            </a:r>
            <a:r>
              <a:rPr lang="en-US" dirty="0"/>
              <a:t>")</a:t>
            </a:r>
            <a:endParaRPr lang="en-US" dirty="0" smtClean="0"/>
          </a:p>
          <a:p>
            <a:r>
              <a:rPr lang="en-US" i="1" dirty="0" smtClean="0"/>
              <a:t>When position 35 in the 008 field is </a:t>
            </a:r>
            <a:r>
              <a:rPr lang="en-US" i="1" dirty="0" err="1" smtClean="0"/>
              <a:t>eng</a:t>
            </a:r>
            <a:r>
              <a:rPr lang="en-US" i="1" dirty="0" smtClean="0"/>
              <a:t>, then make the following changes… (to other fields)</a:t>
            </a:r>
          </a:p>
          <a:p>
            <a:endParaRPr lang="en-US" i="1" dirty="0" smtClean="0"/>
          </a:p>
          <a:p>
            <a:r>
              <a:rPr lang="en-US" dirty="0" smtClean="0"/>
              <a:t>-Can be a compound statement</a:t>
            </a:r>
          </a:p>
          <a:p>
            <a:r>
              <a:rPr lang="en-US" dirty="0"/>
              <a:t>Ex: ((not exists "591") AND (not exists "973</a:t>
            </a:r>
            <a:r>
              <a:rPr lang="en-US" dirty="0" smtClean="0"/>
              <a:t>"))</a:t>
            </a:r>
          </a:p>
          <a:p>
            <a:r>
              <a:rPr lang="en-US" i="1" dirty="0" smtClean="0"/>
              <a:t>The record does not contain a 591 nor a 973 field.</a:t>
            </a:r>
          </a:p>
          <a:p>
            <a:r>
              <a:rPr lang="en-US" sz="1300" i="1" dirty="0">
                <a:hlinkClick r:id="rId3"/>
              </a:rPr>
              <a:t>http://knowledge.exlibrisgroup.com/Alma/Product_Documentation/Alma_Online_Help_(English)/</a:t>
            </a:r>
            <a:r>
              <a:rPr lang="en-US" sz="1300" i="1" dirty="0" smtClean="0">
                <a:hlinkClick r:id="rId3"/>
              </a:rPr>
              <a:t>Resource_Management/040Metadata_Management/070Working_with_Normalization_Rules#Conditions</a:t>
            </a:r>
            <a:endParaRPr lang="en-US" sz="1300" i="1" dirty="0" smtClean="0"/>
          </a:p>
          <a:p>
            <a:endParaRPr lang="en-US" i="1" dirty="0"/>
          </a:p>
        </p:txBody>
      </p:sp>
      <p:sp>
        <p:nvSpPr>
          <p:cNvPr id="7" name="Text Placeholder 6"/>
          <p:cNvSpPr>
            <a:spLocks noGrp="1"/>
          </p:cNvSpPr>
          <p:nvPr>
            <p:ph type="body" sz="quarter" idx="3"/>
          </p:nvPr>
        </p:nvSpPr>
        <p:spPr>
          <a:xfrm>
            <a:off x="5989320" y="1229710"/>
            <a:ext cx="4754880" cy="822960"/>
          </a:xfrm>
        </p:spPr>
        <p:txBody>
          <a:bodyPr/>
          <a:lstStyle/>
          <a:p>
            <a:r>
              <a:rPr lang="en-US" sz="3600" dirty="0" smtClean="0"/>
              <a:t>If</a:t>
            </a:r>
            <a:endParaRPr lang="en-US" sz="3600" dirty="0"/>
          </a:p>
        </p:txBody>
      </p:sp>
      <p:sp>
        <p:nvSpPr>
          <p:cNvPr id="8" name="Content Placeholder 7"/>
          <p:cNvSpPr>
            <a:spLocks noGrp="1"/>
          </p:cNvSpPr>
          <p:nvPr>
            <p:ph sz="quarter" idx="4"/>
          </p:nvPr>
        </p:nvSpPr>
        <p:spPr>
          <a:xfrm>
            <a:off x="5989319" y="1874204"/>
            <a:ext cx="6087067" cy="4642210"/>
          </a:xfrm>
        </p:spPr>
        <p:txBody>
          <a:bodyPr>
            <a:normAutofit/>
          </a:bodyPr>
          <a:lstStyle/>
          <a:p>
            <a:r>
              <a:rPr lang="en-US" dirty="0" smtClean="0"/>
              <a:t>-Applies only to specific field you are changing</a:t>
            </a:r>
          </a:p>
          <a:p>
            <a:r>
              <a:rPr lang="en-US" dirty="0" smtClean="0"/>
              <a:t>Ex: </a:t>
            </a:r>
            <a:r>
              <a:rPr lang="en-US" dirty="0" err="1" smtClean="0"/>
              <a:t>addField</a:t>
            </a:r>
            <a:r>
              <a:rPr lang="en-US" dirty="0" smtClean="0"/>
              <a:t> </a:t>
            </a:r>
            <a:r>
              <a:rPr lang="en-US" dirty="0"/>
              <a:t>"</a:t>
            </a:r>
            <a:r>
              <a:rPr lang="en-US" dirty="0" smtClean="0"/>
              <a:t>974.a.mbj" </a:t>
            </a:r>
            <a:r>
              <a:rPr lang="en-US" dirty="0"/>
              <a:t>if (not exists "974</a:t>
            </a:r>
            <a:r>
              <a:rPr lang="en-US" dirty="0" smtClean="0"/>
              <a:t>")</a:t>
            </a:r>
          </a:p>
          <a:p>
            <a:r>
              <a:rPr lang="en-US" i="1" dirty="0" smtClean="0"/>
              <a:t>If a 974 field does not exist add 974 field.</a:t>
            </a:r>
          </a:p>
          <a:p>
            <a:pPr marL="0" indent="0">
              <a:buNone/>
            </a:pPr>
            <a:endParaRPr lang="en-US" dirty="0"/>
          </a:p>
          <a:p>
            <a:pPr marL="0" indent="0">
              <a:buNone/>
            </a:pPr>
            <a:r>
              <a:rPr lang="en-US" dirty="0" smtClean="0"/>
              <a:t>-Cannot be a compound statement</a:t>
            </a:r>
          </a:p>
          <a:p>
            <a:r>
              <a:rPr lang="en-US" dirty="0"/>
              <a:t>Ex</a:t>
            </a:r>
            <a:r>
              <a:rPr lang="en-US" dirty="0" smtClean="0"/>
              <a:t>: suffix </a:t>
            </a:r>
            <a:r>
              <a:rPr lang="en-US" dirty="0"/>
              <a:t>"974.b" with " $$b </a:t>
            </a:r>
            <a:r>
              <a:rPr lang="en-US" dirty="0" err="1"/>
              <a:t>mbj</a:t>
            </a:r>
            <a:r>
              <a:rPr lang="en-US" dirty="0"/>
              <a:t>" if </a:t>
            </a:r>
            <a:r>
              <a:rPr lang="en-US" u="sng" dirty="0"/>
              <a:t>(exists "974.a" </a:t>
            </a:r>
            <a:r>
              <a:rPr lang="en-US" u="sng" dirty="0" smtClean="0"/>
              <a:t>AND </a:t>
            </a:r>
            <a:r>
              <a:rPr lang="en-US" u="sng" dirty="0"/>
              <a:t>not exists "</a:t>
            </a:r>
            <a:r>
              <a:rPr lang="en-US" u="sng" dirty="0" smtClean="0"/>
              <a:t>974.b.mbj”)</a:t>
            </a:r>
          </a:p>
          <a:p>
            <a:r>
              <a:rPr lang="en-US" i="1" dirty="0" smtClean="0"/>
              <a:t>This will not work. If you try to save, Alma will give you an error message.</a:t>
            </a:r>
            <a:endParaRPr lang="en-US" i="1" dirty="0"/>
          </a:p>
        </p:txBody>
      </p:sp>
    </p:spTree>
    <p:extLst>
      <p:ext uri="{BB962C8B-B14F-4D97-AF65-F5344CB8AC3E}">
        <p14:creationId xmlns:p14="http://schemas.microsoft.com/office/powerpoint/2010/main" val="20125245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24128" y="585216"/>
            <a:ext cx="9720072" cy="612963"/>
          </a:xfrm>
        </p:spPr>
        <p:txBody>
          <a:bodyPr>
            <a:normAutofit fontScale="90000"/>
          </a:bodyPr>
          <a:lstStyle/>
          <a:p>
            <a:r>
              <a:rPr lang="en-US" dirty="0" smtClean="0"/>
              <a:t>When vs if example</a:t>
            </a:r>
            <a:endParaRPr lang="en-US" dirty="0"/>
          </a:p>
        </p:txBody>
      </p:sp>
      <p:sp>
        <p:nvSpPr>
          <p:cNvPr id="9" name="Content Placeholder 8"/>
          <p:cNvSpPr>
            <a:spLocks noGrp="1"/>
          </p:cNvSpPr>
          <p:nvPr>
            <p:ph sz="half" idx="1"/>
          </p:nvPr>
        </p:nvSpPr>
        <p:spPr>
          <a:xfrm>
            <a:off x="220717" y="1597572"/>
            <a:ext cx="5558291" cy="4711788"/>
          </a:xfrm>
        </p:spPr>
        <p:txBody>
          <a:bodyPr>
            <a:normAutofit/>
          </a:bodyPr>
          <a:lstStyle/>
          <a:p>
            <a:endParaRPr lang="en-US" sz="2000" dirty="0" smtClean="0"/>
          </a:p>
          <a:p>
            <a:r>
              <a:rPr lang="en-US" sz="2000" dirty="0" smtClean="0"/>
              <a:t>rule </a:t>
            </a:r>
            <a:r>
              <a:rPr lang="en-US" sz="2000" dirty="0"/>
              <a:t>"974 cataloger's </a:t>
            </a:r>
            <a:r>
              <a:rPr lang="en-US" sz="2000" dirty="0" err="1"/>
              <a:t>initals</a:t>
            </a:r>
            <a:r>
              <a:rPr lang="en-US" sz="2000" dirty="0"/>
              <a:t>"</a:t>
            </a:r>
          </a:p>
          <a:p>
            <a:r>
              <a:rPr lang="en-US" sz="2000" dirty="0">
                <a:solidFill>
                  <a:srgbClr val="00B050"/>
                </a:solidFill>
              </a:rPr>
              <a:t>when</a:t>
            </a:r>
          </a:p>
          <a:p>
            <a:r>
              <a:rPr lang="en-US" sz="2000" dirty="0"/>
              <a:t>(not exists "974.*.</a:t>
            </a:r>
            <a:r>
              <a:rPr lang="en-US" sz="2000" dirty="0" err="1"/>
              <a:t>mbj</a:t>
            </a:r>
            <a:r>
              <a:rPr lang="en-US" sz="2000" dirty="0"/>
              <a:t>")</a:t>
            </a:r>
          </a:p>
          <a:p>
            <a:r>
              <a:rPr lang="en-US" sz="2000" dirty="0"/>
              <a:t>then</a:t>
            </a:r>
          </a:p>
          <a:p>
            <a:r>
              <a:rPr lang="en-US" sz="2000" dirty="0" err="1"/>
              <a:t>addField</a:t>
            </a:r>
            <a:r>
              <a:rPr lang="en-US" sz="2000" dirty="0"/>
              <a:t> "974.b.mbj" </a:t>
            </a:r>
            <a:r>
              <a:rPr lang="en-US" sz="2000" dirty="0">
                <a:solidFill>
                  <a:srgbClr val="00B050"/>
                </a:solidFill>
              </a:rPr>
              <a:t>if</a:t>
            </a:r>
            <a:r>
              <a:rPr lang="en-US" sz="2000" dirty="0"/>
              <a:t> (not exists "974")</a:t>
            </a:r>
          </a:p>
          <a:p>
            <a:r>
              <a:rPr lang="en-US" sz="2000" dirty="0"/>
              <a:t>suffix "974.a" with " $$b </a:t>
            </a:r>
            <a:r>
              <a:rPr lang="en-US" sz="2000" dirty="0" err="1"/>
              <a:t>mbj</a:t>
            </a:r>
            <a:r>
              <a:rPr lang="en-US" sz="2000" dirty="0"/>
              <a:t>" </a:t>
            </a:r>
            <a:r>
              <a:rPr lang="en-US" sz="2000" dirty="0">
                <a:solidFill>
                  <a:srgbClr val="00B050"/>
                </a:solidFill>
              </a:rPr>
              <a:t>if</a:t>
            </a:r>
            <a:r>
              <a:rPr lang="en-US" sz="2000" dirty="0"/>
              <a:t> (not exists "974.b")</a:t>
            </a:r>
          </a:p>
          <a:p>
            <a:r>
              <a:rPr lang="en-US" sz="2000" dirty="0"/>
              <a:t>suffix "974.b" with " $$b </a:t>
            </a:r>
            <a:r>
              <a:rPr lang="en-US" sz="2000" dirty="0" err="1"/>
              <a:t>mbj</a:t>
            </a:r>
            <a:r>
              <a:rPr lang="en-US" sz="2000" dirty="0"/>
              <a:t>" </a:t>
            </a:r>
            <a:r>
              <a:rPr lang="en-US" sz="2000" dirty="0">
                <a:solidFill>
                  <a:srgbClr val="00B050"/>
                </a:solidFill>
              </a:rPr>
              <a:t>if</a:t>
            </a:r>
            <a:r>
              <a:rPr lang="en-US" sz="2000" dirty="0"/>
              <a:t> (exists "974.a")</a:t>
            </a:r>
          </a:p>
          <a:p>
            <a:r>
              <a:rPr lang="en-US" sz="2000" dirty="0"/>
              <a:t>end</a:t>
            </a:r>
          </a:p>
        </p:txBody>
      </p:sp>
      <p:sp>
        <p:nvSpPr>
          <p:cNvPr id="10" name="Content Placeholder 9"/>
          <p:cNvSpPr>
            <a:spLocks noGrp="1"/>
          </p:cNvSpPr>
          <p:nvPr>
            <p:ph sz="half" idx="2"/>
          </p:nvPr>
        </p:nvSpPr>
        <p:spPr>
          <a:xfrm>
            <a:off x="5989319" y="1198179"/>
            <a:ext cx="5698183" cy="5111181"/>
          </a:xfrm>
        </p:spPr>
        <p:txBody>
          <a:bodyPr>
            <a:normAutofit/>
          </a:bodyPr>
          <a:lstStyle/>
          <a:p>
            <a:r>
              <a:rPr lang="en-US" dirty="0" smtClean="0"/>
              <a:t>This rule will add my initials, </a:t>
            </a:r>
            <a:r>
              <a:rPr lang="en-US" dirty="0" err="1" smtClean="0"/>
              <a:t>mbj</a:t>
            </a:r>
            <a:r>
              <a:rPr lang="en-US" dirty="0" smtClean="0"/>
              <a:t> to a record in the 974 field.</a:t>
            </a:r>
          </a:p>
          <a:p>
            <a:pPr>
              <a:buFont typeface="Wingdings" panose="05000000000000000000" pitchFamily="2" charset="2"/>
              <a:buChar char="q"/>
            </a:pPr>
            <a:r>
              <a:rPr lang="en-US" dirty="0" smtClean="0"/>
              <a:t>The “when” condition says to only apply the rule if </a:t>
            </a:r>
            <a:r>
              <a:rPr lang="en-US" dirty="0" err="1" smtClean="0"/>
              <a:t>mbj</a:t>
            </a:r>
            <a:r>
              <a:rPr lang="en-US" dirty="0" smtClean="0"/>
              <a:t> does not exist in any 974 subfield</a:t>
            </a:r>
            <a:endParaRPr lang="en-US" i="1" dirty="0"/>
          </a:p>
          <a:p>
            <a:endParaRPr lang="en-US" dirty="0" smtClean="0"/>
          </a:p>
          <a:p>
            <a:endParaRPr lang="en-US" dirty="0"/>
          </a:p>
          <a:p>
            <a:r>
              <a:rPr lang="en-US" dirty="0" smtClean="0"/>
              <a:t>If 974 does not exist at all, add 974 $$b </a:t>
            </a:r>
            <a:r>
              <a:rPr lang="en-US" dirty="0" err="1" smtClean="0"/>
              <a:t>mbj</a:t>
            </a:r>
            <a:endParaRPr lang="en-US" dirty="0" smtClean="0"/>
          </a:p>
          <a:p>
            <a:r>
              <a:rPr lang="en-US" dirty="0" smtClean="0"/>
              <a:t>If 974 $$b does </a:t>
            </a:r>
            <a:r>
              <a:rPr lang="en-US" smtClean="0"/>
              <a:t>not exist, </a:t>
            </a:r>
            <a:r>
              <a:rPr lang="en-US" dirty="0" smtClean="0"/>
              <a:t>add $$b </a:t>
            </a:r>
            <a:r>
              <a:rPr lang="en-US" dirty="0" err="1" smtClean="0"/>
              <a:t>mbj</a:t>
            </a:r>
            <a:r>
              <a:rPr lang="en-US" dirty="0" smtClean="0"/>
              <a:t> to the end of 974 $$a</a:t>
            </a:r>
          </a:p>
          <a:p>
            <a:r>
              <a:rPr lang="en-US" dirty="0" smtClean="0"/>
              <a:t>If 974 $$a exists, add $$b </a:t>
            </a:r>
            <a:r>
              <a:rPr lang="en-US" dirty="0" err="1" smtClean="0"/>
              <a:t>mbj</a:t>
            </a:r>
            <a:r>
              <a:rPr lang="en-US" dirty="0" smtClean="0"/>
              <a:t> to the end of 974 $$b</a:t>
            </a:r>
            <a:endParaRPr lang="en-US" dirty="0"/>
          </a:p>
        </p:txBody>
      </p:sp>
      <p:sp>
        <p:nvSpPr>
          <p:cNvPr id="11" name="Rectangle 10"/>
          <p:cNvSpPr/>
          <p:nvPr/>
        </p:nvSpPr>
        <p:spPr>
          <a:xfrm>
            <a:off x="231228" y="1944414"/>
            <a:ext cx="5507420" cy="388882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122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674611"/>
          </a:xfrm>
        </p:spPr>
        <p:txBody>
          <a:bodyPr>
            <a:normAutofit/>
          </a:bodyPr>
          <a:lstStyle/>
          <a:p>
            <a:r>
              <a:rPr lang="en-US" sz="4400" dirty="0" smtClean="0"/>
              <a:t>Applying a normalization rule to one record</a:t>
            </a:r>
            <a:endParaRPr lang="en-US" sz="4400" dirty="0"/>
          </a:p>
        </p:txBody>
      </p:sp>
      <p:sp>
        <p:nvSpPr>
          <p:cNvPr id="5" name="Content Placeholder 4"/>
          <p:cNvSpPr>
            <a:spLocks noGrp="1"/>
          </p:cNvSpPr>
          <p:nvPr>
            <p:ph idx="1"/>
          </p:nvPr>
        </p:nvSpPr>
        <p:spPr>
          <a:xfrm>
            <a:off x="1024128" y="1259827"/>
            <a:ext cx="9720071" cy="5049533"/>
          </a:xfrm>
        </p:spPr>
        <p:txBody>
          <a:bodyPr/>
          <a:lstStyle/>
          <a:p>
            <a:r>
              <a:rPr lang="en-US" dirty="0" smtClean="0"/>
              <a:t>In Metadata Editor, open the bib record and then Edit, Split Editor (F6)</a:t>
            </a:r>
          </a:p>
          <a:p>
            <a:r>
              <a:rPr lang="en-US" dirty="0" smtClean="0"/>
              <a:t>Then Edit the normalization rule you wish to apply</a:t>
            </a:r>
          </a:p>
          <a:p>
            <a:endParaRPr lang="en-US" dirty="0"/>
          </a:p>
        </p:txBody>
      </p:sp>
      <p:pic>
        <p:nvPicPr>
          <p:cNvPr id="7" name="Picture 6"/>
          <p:cNvPicPr>
            <a:picLocks noChangeAspect="1"/>
          </p:cNvPicPr>
          <p:nvPr/>
        </p:nvPicPr>
        <p:blipFill rotWithShape="1">
          <a:blip r:embed="rId3"/>
          <a:srcRect l="73806" t="7049" r="14350" b="59883"/>
          <a:stretch/>
        </p:blipFill>
        <p:spPr>
          <a:xfrm>
            <a:off x="788276" y="2162527"/>
            <a:ext cx="5095887" cy="4742431"/>
          </a:xfrm>
          <a:prstGeom prst="rect">
            <a:avLst/>
          </a:prstGeom>
        </p:spPr>
      </p:pic>
      <p:pic>
        <p:nvPicPr>
          <p:cNvPr id="8" name="Picture 7"/>
          <p:cNvPicPr>
            <a:picLocks noChangeAspect="1"/>
          </p:cNvPicPr>
          <p:nvPr/>
        </p:nvPicPr>
        <p:blipFill rotWithShape="1">
          <a:blip r:embed="rId4"/>
          <a:srcRect l="75262" t="22972" r="16692" b="54269"/>
          <a:stretch/>
        </p:blipFill>
        <p:spPr>
          <a:xfrm>
            <a:off x="7083972" y="2162527"/>
            <a:ext cx="4908332" cy="4627852"/>
          </a:xfrm>
          <a:prstGeom prst="rect">
            <a:avLst/>
          </a:prstGeom>
        </p:spPr>
      </p:pic>
      <p:sp>
        <p:nvSpPr>
          <p:cNvPr id="9" name="Rectangle 8"/>
          <p:cNvSpPr/>
          <p:nvPr/>
        </p:nvSpPr>
        <p:spPr>
          <a:xfrm>
            <a:off x="2417379" y="6022428"/>
            <a:ext cx="2890345" cy="557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220607" y="3993931"/>
            <a:ext cx="1765738" cy="63062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65916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378372"/>
            <a:ext cx="9720071" cy="5930988"/>
          </a:xfrm>
        </p:spPr>
        <p:txBody>
          <a:bodyPr/>
          <a:lstStyle/>
          <a:p>
            <a:r>
              <a:rPr lang="en-US" dirty="0" smtClean="0"/>
              <a:t>The bib record should be on the left and the normalization rule on the right. You can then Preview and then Apply Changes.</a:t>
            </a:r>
          </a:p>
          <a:p>
            <a:endParaRPr lang="en-US" dirty="0"/>
          </a:p>
        </p:txBody>
      </p:sp>
      <p:pic>
        <p:nvPicPr>
          <p:cNvPr id="4" name="Picture 3"/>
          <p:cNvPicPr>
            <a:picLocks noChangeAspect="1"/>
          </p:cNvPicPr>
          <p:nvPr/>
        </p:nvPicPr>
        <p:blipFill rotWithShape="1">
          <a:blip r:embed="rId3"/>
          <a:srcRect l="70833" t="12880" r="2040" b="42557"/>
          <a:stretch/>
        </p:blipFill>
        <p:spPr>
          <a:xfrm>
            <a:off x="740329" y="1103586"/>
            <a:ext cx="10287668" cy="5633545"/>
          </a:xfrm>
          <a:prstGeom prst="rect">
            <a:avLst/>
          </a:prstGeom>
        </p:spPr>
      </p:pic>
      <p:pic>
        <p:nvPicPr>
          <p:cNvPr id="2" name="Picture 1"/>
          <p:cNvPicPr>
            <a:picLocks noChangeAspect="1"/>
          </p:cNvPicPr>
          <p:nvPr/>
        </p:nvPicPr>
        <p:blipFill rotWithShape="1">
          <a:blip r:embed="rId4"/>
          <a:srcRect l="87957" t="83771" r="3396" b="11986"/>
          <a:stretch/>
        </p:blipFill>
        <p:spPr>
          <a:xfrm>
            <a:off x="7107377" y="5657669"/>
            <a:ext cx="2964873" cy="484909"/>
          </a:xfrm>
          <a:prstGeom prst="rect">
            <a:avLst/>
          </a:prstGeom>
        </p:spPr>
      </p:pic>
      <p:pic>
        <p:nvPicPr>
          <p:cNvPr id="5" name="Picture 4"/>
          <p:cNvPicPr>
            <a:picLocks noChangeAspect="1"/>
          </p:cNvPicPr>
          <p:nvPr/>
        </p:nvPicPr>
        <p:blipFill rotWithShape="1">
          <a:blip r:embed="rId5"/>
          <a:srcRect l="86781" t="89969" r="1906" b="6395"/>
          <a:stretch/>
        </p:blipFill>
        <p:spPr>
          <a:xfrm>
            <a:off x="6650178" y="6309360"/>
            <a:ext cx="3879273" cy="415638"/>
          </a:xfrm>
          <a:prstGeom prst="rect">
            <a:avLst/>
          </a:prstGeom>
        </p:spPr>
      </p:pic>
      <p:sp>
        <p:nvSpPr>
          <p:cNvPr id="6" name="Rectangle 5"/>
          <p:cNvSpPr/>
          <p:nvPr/>
        </p:nvSpPr>
        <p:spPr>
          <a:xfrm>
            <a:off x="7107377" y="5657669"/>
            <a:ext cx="1052950" cy="4849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102436" y="6309360"/>
            <a:ext cx="1427015" cy="4156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29999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304800"/>
            <a:ext cx="9720071" cy="6004560"/>
          </a:xfrm>
        </p:spPr>
        <p:txBody>
          <a:bodyPr/>
          <a:lstStyle/>
          <a:p>
            <a:r>
              <a:rPr lang="en-US" dirty="0" smtClean="0"/>
              <a:t>Unfortunately you cannot open the normalization rule first, split editor and then open the bib record to apply the normalization rule.</a:t>
            </a:r>
          </a:p>
          <a:p>
            <a:endParaRPr lang="en-US" dirty="0"/>
          </a:p>
        </p:txBody>
      </p:sp>
      <p:pic>
        <p:nvPicPr>
          <p:cNvPr id="4" name="Picture 3"/>
          <p:cNvPicPr>
            <a:picLocks noChangeAspect="1"/>
          </p:cNvPicPr>
          <p:nvPr/>
        </p:nvPicPr>
        <p:blipFill rotWithShape="1">
          <a:blip r:embed="rId3"/>
          <a:srcRect l="71098" t="13276" r="971" b="12241"/>
          <a:stretch/>
        </p:blipFill>
        <p:spPr>
          <a:xfrm>
            <a:off x="2665054" y="1135140"/>
            <a:ext cx="6438217" cy="5722860"/>
          </a:xfrm>
          <a:prstGeom prst="rect">
            <a:avLst/>
          </a:prstGeom>
        </p:spPr>
      </p:pic>
      <p:sp>
        <p:nvSpPr>
          <p:cNvPr id="5" name="Rectangle 4"/>
          <p:cNvSpPr/>
          <p:nvPr/>
        </p:nvSpPr>
        <p:spPr>
          <a:xfrm>
            <a:off x="3247697" y="6516414"/>
            <a:ext cx="893379" cy="3415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91291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039772"/>
          </a:xfrm>
        </p:spPr>
        <p:txBody>
          <a:bodyPr>
            <a:normAutofit/>
          </a:bodyPr>
          <a:lstStyle/>
          <a:p>
            <a:r>
              <a:rPr lang="en-US" sz="3600" dirty="0" smtClean="0"/>
              <a:t>Applying a normalization process to a set of records</a:t>
            </a:r>
            <a:endParaRPr lang="en-US" sz="3600" dirty="0"/>
          </a:p>
        </p:txBody>
      </p:sp>
      <p:sp>
        <p:nvSpPr>
          <p:cNvPr id="3" name="Content Placeholder 2"/>
          <p:cNvSpPr>
            <a:spLocks noGrp="1"/>
          </p:cNvSpPr>
          <p:nvPr>
            <p:ph idx="1"/>
          </p:nvPr>
        </p:nvSpPr>
        <p:spPr>
          <a:xfrm>
            <a:off x="1024128" y="1629103"/>
            <a:ext cx="9720071" cy="4680257"/>
          </a:xfrm>
        </p:spPr>
        <p:txBody>
          <a:bodyPr/>
          <a:lstStyle/>
          <a:p>
            <a:r>
              <a:rPr lang="en-US" dirty="0" smtClean="0"/>
              <a:t>Under Administration, Manage Job, Run a Job</a:t>
            </a:r>
          </a:p>
          <a:p>
            <a:endParaRPr lang="en-US" dirty="0"/>
          </a:p>
        </p:txBody>
      </p:sp>
      <p:pic>
        <p:nvPicPr>
          <p:cNvPr id="4" name="Picture 3"/>
          <p:cNvPicPr>
            <a:picLocks noChangeAspect="1"/>
          </p:cNvPicPr>
          <p:nvPr/>
        </p:nvPicPr>
        <p:blipFill rotWithShape="1">
          <a:blip r:embed="rId3"/>
          <a:srcRect l="64202" t="7069" r="15108" b="64310"/>
          <a:stretch/>
        </p:blipFill>
        <p:spPr>
          <a:xfrm>
            <a:off x="804723" y="2084832"/>
            <a:ext cx="10158880" cy="4684372"/>
          </a:xfrm>
          <a:prstGeom prst="rect">
            <a:avLst/>
          </a:prstGeom>
        </p:spPr>
      </p:pic>
      <p:sp>
        <p:nvSpPr>
          <p:cNvPr id="5" name="Rectangle 4"/>
          <p:cNvSpPr/>
          <p:nvPr/>
        </p:nvSpPr>
        <p:spPr>
          <a:xfrm>
            <a:off x="8954814" y="5286703"/>
            <a:ext cx="956441" cy="38888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91916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Locate the normalization Process</a:t>
            </a:r>
            <a:endParaRPr lang="en-US" dirty="0"/>
          </a:p>
        </p:txBody>
      </p:sp>
      <p:pic>
        <p:nvPicPr>
          <p:cNvPr id="4" name="Content Placeholder 3"/>
          <p:cNvPicPr>
            <a:picLocks noGrp="1" noChangeAspect="1"/>
          </p:cNvPicPr>
          <p:nvPr>
            <p:ph idx="1"/>
          </p:nvPr>
        </p:nvPicPr>
        <p:blipFill rotWithShape="1">
          <a:blip r:embed="rId3"/>
          <a:srcRect l="67643" t="6250" b="68123"/>
          <a:stretch/>
        </p:blipFill>
        <p:spPr>
          <a:xfrm>
            <a:off x="158274" y="2084832"/>
            <a:ext cx="11451780" cy="3023196"/>
          </a:xfrm>
          <a:prstGeom prst="rect">
            <a:avLst/>
          </a:prstGeom>
        </p:spPr>
      </p:pic>
      <p:sp>
        <p:nvSpPr>
          <p:cNvPr id="5" name="Rectangle 4"/>
          <p:cNvSpPr/>
          <p:nvPr/>
        </p:nvSpPr>
        <p:spPr>
          <a:xfrm>
            <a:off x="8219090" y="3142593"/>
            <a:ext cx="903889" cy="3363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25517" y="4382814"/>
            <a:ext cx="388883" cy="2312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94763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Choose the set</a:t>
            </a:r>
            <a:endParaRPr lang="en-US" dirty="0"/>
          </a:p>
        </p:txBody>
      </p:sp>
      <p:pic>
        <p:nvPicPr>
          <p:cNvPr id="4" name="Content Placeholder 3"/>
          <p:cNvPicPr>
            <a:picLocks noGrp="1" noChangeAspect="1"/>
          </p:cNvPicPr>
          <p:nvPr>
            <p:ph idx="1"/>
          </p:nvPr>
        </p:nvPicPr>
        <p:blipFill rotWithShape="1">
          <a:blip r:embed="rId2"/>
          <a:srcRect l="67535" t="7223" b="37956"/>
          <a:stretch/>
        </p:blipFill>
        <p:spPr>
          <a:xfrm>
            <a:off x="1698104" y="2084832"/>
            <a:ext cx="8372120" cy="4712367"/>
          </a:xfrm>
          <a:prstGeom prst="rect">
            <a:avLst/>
          </a:prstGeom>
        </p:spPr>
      </p:pic>
      <p:sp>
        <p:nvSpPr>
          <p:cNvPr id="5" name="Rectangle 4"/>
          <p:cNvSpPr/>
          <p:nvPr/>
        </p:nvSpPr>
        <p:spPr>
          <a:xfrm>
            <a:off x="2007476" y="4256690"/>
            <a:ext cx="325821" cy="1843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29528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Confirm the drools file key</a:t>
            </a:r>
            <a:endParaRPr lang="en-US" dirty="0"/>
          </a:p>
        </p:txBody>
      </p:sp>
      <p:pic>
        <p:nvPicPr>
          <p:cNvPr id="6" name="Content Placeholder 5"/>
          <p:cNvPicPr>
            <a:picLocks noGrp="1" noChangeAspect="1"/>
          </p:cNvPicPr>
          <p:nvPr>
            <p:ph idx="1"/>
          </p:nvPr>
        </p:nvPicPr>
        <p:blipFill rotWithShape="1">
          <a:blip r:embed="rId3"/>
          <a:srcRect l="68440" t="6250" r="513" b="72989"/>
          <a:stretch/>
        </p:blipFill>
        <p:spPr>
          <a:xfrm>
            <a:off x="92964" y="2084832"/>
            <a:ext cx="11582400" cy="2581761"/>
          </a:xfrm>
          <a:prstGeom prst="rect">
            <a:avLst/>
          </a:prstGeom>
        </p:spPr>
      </p:pic>
      <p:sp>
        <p:nvSpPr>
          <p:cNvPr id="7" name="Rectangle 6"/>
          <p:cNvSpPr/>
          <p:nvPr/>
        </p:nvSpPr>
        <p:spPr>
          <a:xfrm>
            <a:off x="2028497" y="3878317"/>
            <a:ext cx="1933903" cy="31531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5313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a:t>
            </a:r>
            <a:endParaRPr lang="en-US" dirty="0"/>
          </a:p>
        </p:txBody>
      </p:sp>
      <p:sp>
        <p:nvSpPr>
          <p:cNvPr id="3" name="Content Placeholder 2"/>
          <p:cNvSpPr>
            <a:spLocks noGrp="1"/>
          </p:cNvSpPr>
          <p:nvPr>
            <p:ph idx="1"/>
          </p:nvPr>
        </p:nvSpPr>
        <p:spPr/>
        <p:txBody>
          <a:bodyPr/>
          <a:lstStyle/>
          <a:p>
            <a:r>
              <a:rPr lang="en-US" dirty="0" smtClean="0"/>
              <a:t>Rules applied </a:t>
            </a:r>
            <a:r>
              <a:rPr lang="en-US" dirty="0"/>
              <a:t>to bibliographic records in order to </a:t>
            </a:r>
            <a:r>
              <a:rPr lang="en-US" dirty="0" smtClean="0"/>
              <a:t>change the MARC </a:t>
            </a:r>
            <a:r>
              <a:rPr lang="en-US" dirty="0"/>
              <a:t>record. These rules may add fields, remove fields, or make changes </a:t>
            </a:r>
            <a:r>
              <a:rPr lang="en-US" dirty="0" smtClean="0"/>
              <a:t>within </a:t>
            </a:r>
            <a:r>
              <a:rPr lang="en-US" dirty="0"/>
              <a:t>fields. The rules can be applied to an individual record, </a:t>
            </a:r>
            <a:r>
              <a:rPr lang="en-US" dirty="0" smtClean="0"/>
              <a:t>sets of records and during record import. </a:t>
            </a:r>
            <a:r>
              <a:rPr lang="en-US" sz="1800" dirty="0" smtClean="0"/>
              <a:t>(Paraphrased from </a:t>
            </a:r>
            <a:r>
              <a:rPr lang="en-US" sz="1800" dirty="0" smtClean="0">
                <a:hlinkClick r:id="rId2"/>
              </a:rPr>
              <a:t>https</a:t>
            </a:r>
            <a:r>
              <a:rPr lang="en-US" sz="1800" dirty="0">
                <a:hlinkClick r:id="rId2"/>
              </a:rPr>
              <a:t>://</a:t>
            </a:r>
            <a:r>
              <a:rPr lang="en-US" sz="1800" dirty="0" smtClean="0">
                <a:hlinkClick r:id="rId2"/>
              </a:rPr>
              <a:t>calstate.atlassian.net/wiki/display/ULMS/Alma+Glossary+of+Terms</a:t>
            </a:r>
            <a:r>
              <a:rPr lang="en-US" sz="1800" dirty="0" smtClean="0"/>
              <a:t>)</a:t>
            </a:r>
          </a:p>
          <a:p>
            <a:r>
              <a:rPr lang="en-US" dirty="0" smtClean="0"/>
              <a:t>Use Drools “programming language” to code short scripts</a:t>
            </a:r>
          </a:p>
          <a:p>
            <a:r>
              <a:rPr lang="en-US" dirty="0" smtClean="0"/>
              <a:t>Can use conditional statements (if and when)</a:t>
            </a:r>
          </a:p>
          <a:p>
            <a:r>
              <a:rPr lang="en-US" dirty="0" smtClean="0"/>
              <a:t>Similar functionality to Millennium’s Macros and Global Updates</a:t>
            </a:r>
            <a:endParaRPr lang="en-US" dirty="0"/>
          </a:p>
        </p:txBody>
      </p:sp>
    </p:spTree>
    <p:extLst>
      <p:ext uri="{BB962C8B-B14F-4D97-AF65-F5344CB8AC3E}">
        <p14:creationId xmlns:p14="http://schemas.microsoft.com/office/powerpoint/2010/main" val="30832300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Schedule job</a:t>
            </a:r>
            <a:endParaRPr lang="en-US" dirty="0"/>
          </a:p>
        </p:txBody>
      </p:sp>
      <p:pic>
        <p:nvPicPr>
          <p:cNvPr id="4" name="Content Placeholder 3"/>
          <p:cNvPicPr>
            <a:picLocks noGrp="1" noChangeAspect="1"/>
          </p:cNvPicPr>
          <p:nvPr>
            <p:ph idx="1"/>
          </p:nvPr>
        </p:nvPicPr>
        <p:blipFill rotWithShape="1">
          <a:blip r:embed="rId3"/>
          <a:srcRect l="68291" t="6250" b="68123"/>
          <a:stretch/>
        </p:blipFill>
        <p:spPr>
          <a:xfrm>
            <a:off x="682733" y="2084832"/>
            <a:ext cx="10402861" cy="2802478"/>
          </a:xfrm>
          <a:prstGeom prst="rect">
            <a:avLst/>
          </a:prstGeom>
        </p:spPr>
      </p:pic>
    </p:spTree>
    <p:extLst>
      <p:ext uri="{BB962C8B-B14F-4D97-AF65-F5344CB8AC3E}">
        <p14:creationId xmlns:p14="http://schemas.microsoft.com/office/powerpoint/2010/main" val="30109564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5. Submit </a:t>
            </a:r>
            <a:r>
              <a:rPr lang="en-US" dirty="0" smtClean="0"/>
              <a:t>and Confirm</a:t>
            </a:r>
            <a:endParaRPr lang="en-US" dirty="0"/>
          </a:p>
        </p:txBody>
      </p:sp>
      <p:pic>
        <p:nvPicPr>
          <p:cNvPr id="4" name="Content Placeholder 3"/>
          <p:cNvPicPr>
            <a:picLocks noGrp="1" noChangeAspect="1"/>
          </p:cNvPicPr>
          <p:nvPr>
            <p:ph idx="1"/>
          </p:nvPr>
        </p:nvPicPr>
        <p:blipFill rotWithShape="1">
          <a:blip r:embed="rId2"/>
          <a:srcRect l="68400" t="7224" b="55797"/>
          <a:stretch/>
        </p:blipFill>
        <p:spPr>
          <a:xfrm>
            <a:off x="756131" y="2084832"/>
            <a:ext cx="10256066" cy="4000658"/>
          </a:xfrm>
          <a:prstGeom prst="rect">
            <a:avLst/>
          </a:prstGeom>
        </p:spPr>
      </p:pic>
    </p:spTree>
    <p:extLst>
      <p:ext uri="{BB962C8B-B14F-4D97-AF65-F5344CB8AC3E}">
        <p14:creationId xmlns:p14="http://schemas.microsoft.com/office/powerpoint/2010/main" val="24490372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view finished job</a:t>
            </a:r>
            <a:endParaRPr lang="en-US" dirty="0"/>
          </a:p>
        </p:txBody>
      </p:sp>
      <p:sp>
        <p:nvSpPr>
          <p:cNvPr id="3" name="Content Placeholder 2"/>
          <p:cNvSpPr>
            <a:spLocks noGrp="1"/>
          </p:cNvSpPr>
          <p:nvPr>
            <p:ph idx="1"/>
          </p:nvPr>
        </p:nvSpPr>
        <p:spPr/>
        <p:txBody>
          <a:bodyPr/>
          <a:lstStyle/>
          <a:p>
            <a:r>
              <a:rPr lang="en-US" dirty="0" smtClean="0"/>
              <a:t>Go to Administration, Manage Jobs, Monitor Jobs, History tab</a:t>
            </a:r>
          </a:p>
          <a:p>
            <a:endParaRPr lang="en-US" dirty="0"/>
          </a:p>
        </p:txBody>
      </p:sp>
      <p:pic>
        <p:nvPicPr>
          <p:cNvPr id="4" name="Picture 3"/>
          <p:cNvPicPr>
            <a:picLocks noChangeAspect="1"/>
          </p:cNvPicPr>
          <p:nvPr/>
        </p:nvPicPr>
        <p:blipFill rotWithShape="1">
          <a:blip r:embed="rId3"/>
          <a:srcRect l="68225" t="6379" b="65345"/>
          <a:stretch/>
        </p:blipFill>
        <p:spPr>
          <a:xfrm>
            <a:off x="657840" y="2935539"/>
            <a:ext cx="10452646" cy="3100552"/>
          </a:xfrm>
          <a:prstGeom prst="rect">
            <a:avLst/>
          </a:prstGeom>
        </p:spPr>
      </p:pic>
      <p:sp>
        <p:nvSpPr>
          <p:cNvPr id="5" name="Rectangle 4"/>
          <p:cNvSpPr/>
          <p:nvPr/>
        </p:nvSpPr>
        <p:spPr>
          <a:xfrm>
            <a:off x="2690648" y="3741683"/>
            <a:ext cx="935421" cy="3678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933793" y="5349766"/>
            <a:ext cx="1051035" cy="4309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66362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r>
              <a:rPr lang="en-US" dirty="0" smtClean="0"/>
              <a:t>Videos:</a:t>
            </a:r>
          </a:p>
          <a:p>
            <a:pPr lvl="1"/>
            <a:r>
              <a:rPr lang="en-US" dirty="0"/>
              <a:t>Overview: </a:t>
            </a:r>
            <a:r>
              <a:rPr lang="en-US" dirty="0">
                <a:hlinkClick r:id="rId2"/>
              </a:rPr>
              <a:t>http://</a:t>
            </a:r>
            <a:r>
              <a:rPr lang="en-US" dirty="0" smtClean="0">
                <a:hlinkClick r:id="rId2"/>
              </a:rPr>
              <a:t>knowledge.exlibrisgroup.com/Alma/Training/Discover_Alma/Alma_300-level_Classes/Alma_305%3A_Normalization_Rules</a:t>
            </a:r>
            <a:endParaRPr lang="en-US" dirty="0" smtClean="0"/>
          </a:p>
          <a:p>
            <a:pPr lvl="1"/>
            <a:r>
              <a:rPr lang="en-US" dirty="0"/>
              <a:t>In-Depth: </a:t>
            </a:r>
            <a:r>
              <a:rPr lang="en-US" dirty="0">
                <a:hlinkClick r:id="rId3"/>
              </a:rPr>
              <a:t>http://</a:t>
            </a:r>
            <a:r>
              <a:rPr lang="en-US" dirty="0" smtClean="0">
                <a:hlinkClick r:id="rId3"/>
              </a:rPr>
              <a:t>knowledge.exlibrisgroup.com/Alma/Training/Extended_Training/Normalization_Rules_in_Alma</a:t>
            </a:r>
            <a:r>
              <a:rPr lang="en-US" dirty="0"/>
              <a:t> </a:t>
            </a:r>
            <a:r>
              <a:rPr lang="en-US" dirty="0">
                <a:hlinkClick r:id="rId4"/>
              </a:rPr>
              <a:t>http://knowledge.exlibrisgroup.com/Alma/Training/Ask_the_Alma_Expert/Normalization_Rules_(</a:t>
            </a:r>
            <a:r>
              <a:rPr lang="en-US" dirty="0" smtClean="0">
                <a:hlinkClick r:id="rId4"/>
              </a:rPr>
              <a:t>Advanced)</a:t>
            </a:r>
            <a:endParaRPr lang="en-US" dirty="0"/>
          </a:p>
          <a:p>
            <a:pPr lvl="1"/>
            <a:endParaRPr lang="en-US" dirty="0" smtClean="0"/>
          </a:p>
          <a:p>
            <a:pPr marL="128016" lvl="1" indent="0">
              <a:buNone/>
            </a:pPr>
            <a:r>
              <a:rPr lang="en-US" sz="2200" dirty="0" smtClean="0"/>
              <a:t>Documentation</a:t>
            </a:r>
            <a:r>
              <a:rPr lang="en-US" dirty="0" smtClean="0"/>
              <a:t>:</a:t>
            </a:r>
          </a:p>
          <a:p>
            <a:pPr lvl="1"/>
            <a:r>
              <a:rPr lang="en-US" dirty="0" smtClean="0">
                <a:hlinkClick r:id="rId5"/>
              </a:rPr>
              <a:t>http</a:t>
            </a:r>
            <a:r>
              <a:rPr lang="en-US" dirty="0">
                <a:hlinkClick r:id="rId5"/>
              </a:rPr>
              <a:t>://knowledge.exlibrisgroup.com/Alma/Product_Documentation/Alma_Online_Help_(English)/</a:t>
            </a:r>
            <a:r>
              <a:rPr lang="en-US" dirty="0" smtClean="0">
                <a:hlinkClick r:id="rId5"/>
              </a:rPr>
              <a:t>Resource_Management/040Metadata_Management/070Working_with_Normalization_Rules</a:t>
            </a:r>
            <a:endParaRPr lang="en-US" dirty="0" smtClean="0"/>
          </a:p>
          <a:p>
            <a:pPr marL="128016" lvl="1" indent="0">
              <a:buNone/>
            </a:pPr>
            <a:endParaRPr lang="en-US" dirty="0" smtClean="0"/>
          </a:p>
          <a:p>
            <a:pPr lvl="1"/>
            <a:endParaRPr lang="en-US" dirty="0"/>
          </a:p>
          <a:p>
            <a:pPr marL="128016" lvl="1" indent="0">
              <a:buNone/>
            </a:pPr>
            <a:endParaRPr lang="en-US" dirty="0"/>
          </a:p>
        </p:txBody>
      </p:sp>
    </p:spTree>
    <p:extLst>
      <p:ext uri="{BB962C8B-B14F-4D97-AF65-F5344CB8AC3E}">
        <p14:creationId xmlns:p14="http://schemas.microsoft.com/office/powerpoint/2010/main" val="35993562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Normalization Rules vs Processes</a:t>
            </a:r>
            <a:endParaRPr lang="en-US" dirty="0"/>
          </a:p>
        </p:txBody>
      </p:sp>
      <p:sp>
        <p:nvSpPr>
          <p:cNvPr id="3" name="Content Placeholder 2"/>
          <p:cNvSpPr>
            <a:spLocks noGrp="1"/>
          </p:cNvSpPr>
          <p:nvPr>
            <p:ph idx="1"/>
          </p:nvPr>
        </p:nvSpPr>
        <p:spPr/>
        <p:txBody>
          <a:bodyPr/>
          <a:lstStyle/>
          <a:p>
            <a:r>
              <a:rPr lang="en-US" dirty="0" smtClean="0"/>
              <a:t>Normalization rules are created in Metadata Editor (ME) and can be applied to one record at a time in ME.</a:t>
            </a:r>
          </a:p>
          <a:p>
            <a:r>
              <a:rPr lang="en-US" dirty="0" smtClean="0"/>
              <a:t>In order to apply a normalization rule to a set of records or to an import profile* it must be made into a normalization process</a:t>
            </a:r>
            <a:r>
              <a:rPr lang="en-US" dirty="0"/>
              <a:t>. (</a:t>
            </a:r>
            <a:r>
              <a:rPr lang="en-US" dirty="0">
                <a:hlinkClick r:id="rId3"/>
              </a:rPr>
              <a:t>http://</a:t>
            </a:r>
            <a:r>
              <a:rPr lang="en-US" dirty="0" smtClean="0">
                <a:hlinkClick r:id="rId3"/>
              </a:rPr>
              <a:t>knowledge.exlibrisgroup.com/Alma/Knowledge_Articles/How_to_make_a_normalization_rule_appear_on_a_publishing_profile_drop-down_menu</a:t>
            </a:r>
            <a:r>
              <a:rPr lang="en-US" dirty="0" smtClean="0"/>
              <a:t>)</a:t>
            </a:r>
          </a:p>
          <a:p>
            <a:r>
              <a:rPr lang="en-US" dirty="0"/>
              <a:t>See </a:t>
            </a:r>
            <a:r>
              <a:rPr lang="en-US" dirty="0" smtClean="0"/>
              <a:t>page </a:t>
            </a:r>
            <a:r>
              <a:rPr lang="en-US" dirty="0"/>
              <a:t>21- </a:t>
            </a:r>
            <a:r>
              <a:rPr lang="en-US" dirty="0">
                <a:hlinkClick r:id="rId4"/>
              </a:rPr>
              <a:t>http://knowledge.exlibrisgroup.com/@api/deki/files/39139/Using_Normalization_Rules.pdf</a:t>
            </a:r>
            <a:endParaRPr lang="en-US" dirty="0"/>
          </a:p>
          <a:p>
            <a:endParaRPr lang="en-US" dirty="0" smtClean="0"/>
          </a:p>
          <a:p>
            <a:endParaRPr lang="en-US" dirty="0" smtClean="0"/>
          </a:p>
        </p:txBody>
      </p:sp>
    </p:spTree>
    <p:extLst>
      <p:ext uri="{BB962C8B-B14F-4D97-AF65-F5344CB8AC3E}">
        <p14:creationId xmlns:p14="http://schemas.microsoft.com/office/powerpoint/2010/main" val="15481209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9990713" cy="1499616"/>
          </a:xfrm>
        </p:spPr>
        <p:txBody>
          <a:bodyPr/>
          <a:lstStyle/>
          <a:p>
            <a:r>
              <a:rPr lang="en-US" dirty="0" smtClean="0"/>
              <a:t>Metadata editor, Rules, Normalization Rules</a:t>
            </a:r>
            <a:endParaRPr lang="en-US" dirty="0"/>
          </a:p>
        </p:txBody>
      </p:sp>
      <p:pic>
        <p:nvPicPr>
          <p:cNvPr id="4" name="Content Placeholder 3"/>
          <p:cNvPicPr>
            <a:picLocks noGrp="1" noChangeAspect="1"/>
          </p:cNvPicPr>
          <p:nvPr>
            <p:ph idx="1"/>
          </p:nvPr>
        </p:nvPicPr>
        <p:blipFill rotWithShape="1">
          <a:blip r:embed="rId2"/>
          <a:srcRect l="54128" t="6853" r="25966" b="65966"/>
          <a:stretch/>
        </p:blipFill>
        <p:spPr>
          <a:xfrm>
            <a:off x="930848" y="1828800"/>
            <a:ext cx="9906632" cy="4508936"/>
          </a:xfrm>
          <a:prstGeom prst="rect">
            <a:avLst/>
          </a:prstGeom>
        </p:spPr>
      </p:pic>
      <p:sp>
        <p:nvSpPr>
          <p:cNvPr id="5" name="Rectangle 4"/>
          <p:cNvSpPr/>
          <p:nvPr/>
        </p:nvSpPr>
        <p:spPr>
          <a:xfrm>
            <a:off x="1135117" y="3689131"/>
            <a:ext cx="2669628" cy="10510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98674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Save normalization rules in local zone</a:t>
            </a:r>
            <a:endParaRPr lang="en-US" dirty="0"/>
          </a:p>
        </p:txBody>
      </p:sp>
      <p:pic>
        <p:nvPicPr>
          <p:cNvPr id="4" name="Content Placeholder 3"/>
          <p:cNvPicPr>
            <a:picLocks noGrp="1" noChangeAspect="1"/>
          </p:cNvPicPr>
          <p:nvPr>
            <p:ph idx="1"/>
          </p:nvPr>
        </p:nvPicPr>
        <p:blipFill rotWithShape="1">
          <a:blip r:embed="rId3"/>
          <a:srcRect l="63426" t="11116" r="28573" b="55797"/>
          <a:stretch/>
        </p:blipFill>
        <p:spPr>
          <a:xfrm>
            <a:off x="1024128" y="2084832"/>
            <a:ext cx="3316937" cy="4572000"/>
          </a:xfrm>
          <a:prstGeom prst="rect">
            <a:avLst/>
          </a:prstGeom>
        </p:spPr>
      </p:pic>
      <p:pic>
        <p:nvPicPr>
          <p:cNvPr id="5" name="Picture 4"/>
          <p:cNvPicPr>
            <a:picLocks noChangeAspect="1"/>
          </p:cNvPicPr>
          <p:nvPr/>
        </p:nvPicPr>
        <p:blipFill rotWithShape="1">
          <a:blip r:embed="rId4"/>
          <a:srcRect l="70322" t="42437" r="16651" b="35862"/>
          <a:stretch/>
        </p:blipFill>
        <p:spPr>
          <a:xfrm>
            <a:off x="5715000" y="2974489"/>
            <a:ext cx="5029200" cy="2792686"/>
          </a:xfrm>
          <a:prstGeom prst="rect">
            <a:avLst/>
          </a:prstGeom>
        </p:spPr>
      </p:pic>
      <p:sp>
        <p:nvSpPr>
          <p:cNvPr id="6" name="Rectangle 5"/>
          <p:cNvSpPr/>
          <p:nvPr/>
        </p:nvSpPr>
        <p:spPr>
          <a:xfrm>
            <a:off x="6032938" y="4370832"/>
            <a:ext cx="1797269" cy="60056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324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Creating a new rule</a:t>
            </a:r>
            <a:endParaRPr lang="en-US" dirty="0"/>
          </a:p>
        </p:txBody>
      </p:sp>
      <p:sp>
        <p:nvSpPr>
          <p:cNvPr id="3" name="Content Placeholder 2"/>
          <p:cNvSpPr>
            <a:spLocks noGrp="1"/>
          </p:cNvSpPr>
          <p:nvPr>
            <p:ph sz="half" idx="1"/>
          </p:nvPr>
        </p:nvSpPr>
        <p:spPr>
          <a:xfrm>
            <a:off x="1024128" y="1734207"/>
            <a:ext cx="4754880" cy="4575153"/>
          </a:xfrm>
        </p:spPr>
        <p:txBody>
          <a:bodyPr/>
          <a:lstStyle/>
          <a:p>
            <a:r>
              <a:rPr lang="en-US" dirty="0" smtClean="0"/>
              <a:t>File, New, Normalization Rules</a:t>
            </a:r>
          </a:p>
          <a:p>
            <a:endParaRPr lang="en-US" dirty="0" smtClean="0"/>
          </a:p>
        </p:txBody>
      </p:sp>
      <p:sp>
        <p:nvSpPr>
          <p:cNvPr id="5" name="Content Placeholder 4"/>
          <p:cNvSpPr>
            <a:spLocks noGrp="1"/>
          </p:cNvSpPr>
          <p:nvPr>
            <p:ph sz="half" idx="2"/>
          </p:nvPr>
        </p:nvSpPr>
        <p:spPr>
          <a:xfrm>
            <a:off x="7409792" y="1734207"/>
            <a:ext cx="4099036" cy="4575153"/>
          </a:xfrm>
        </p:spPr>
        <p:txBody>
          <a:bodyPr/>
          <a:lstStyle/>
          <a:p>
            <a:r>
              <a:rPr lang="en-US" dirty="0" smtClean="0"/>
              <a:t>Or duplicate from existing rule</a:t>
            </a:r>
          </a:p>
          <a:p>
            <a:endParaRPr lang="en-US" dirty="0"/>
          </a:p>
        </p:txBody>
      </p:sp>
      <p:pic>
        <p:nvPicPr>
          <p:cNvPr id="4" name="Picture 3"/>
          <p:cNvPicPr>
            <a:picLocks noChangeAspect="1"/>
          </p:cNvPicPr>
          <p:nvPr/>
        </p:nvPicPr>
        <p:blipFill rotWithShape="1">
          <a:blip r:embed="rId3"/>
          <a:srcRect l="63161" t="12989" r="22969" b="56896"/>
          <a:stretch/>
        </p:blipFill>
        <p:spPr>
          <a:xfrm>
            <a:off x="1024128" y="2242487"/>
            <a:ext cx="5910072" cy="4277458"/>
          </a:xfrm>
          <a:prstGeom prst="rect">
            <a:avLst/>
          </a:prstGeom>
        </p:spPr>
      </p:pic>
      <p:pic>
        <p:nvPicPr>
          <p:cNvPr id="6" name="Picture 5"/>
          <p:cNvPicPr>
            <a:picLocks noChangeAspect="1"/>
          </p:cNvPicPr>
          <p:nvPr/>
        </p:nvPicPr>
        <p:blipFill rotWithShape="1">
          <a:blip r:embed="rId4"/>
          <a:srcRect l="54627" r="35718" b="60797"/>
          <a:stretch/>
        </p:blipFill>
        <p:spPr>
          <a:xfrm>
            <a:off x="7590150" y="2242487"/>
            <a:ext cx="3280804" cy="4440339"/>
          </a:xfrm>
          <a:prstGeom prst="rect">
            <a:avLst/>
          </a:prstGeom>
        </p:spPr>
      </p:pic>
      <p:sp>
        <p:nvSpPr>
          <p:cNvPr id="7" name="Rectangle 6"/>
          <p:cNvSpPr/>
          <p:nvPr/>
        </p:nvSpPr>
        <p:spPr>
          <a:xfrm>
            <a:off x="8223398" y="5843752"/>
            <a:ext cx="683172" cy="3363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225159" y="3657600"/>
            <a:ext cx="1776248" cy="4204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07453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Normalization rules properties</a:t>
            </a:r>
            <a:endParaRPr lang="en-US" dirty="0"/>
          </a:p>
        </p:txBody>
      </p:sp>
      <p:pic>
        <p:nvPicPr>
          <p:cNvPr id="4" name="Content Placeholder 3"/>
          <p:cNvPicPr>
            <a:picLocks noGrp="1" noChangeAspect="1"/>
          </p:cNvPicPr>
          <p:nvPr>
            <p:ph idx="1"/>
          </p:nvPr>
        </p:nvPicPr>
        <p:blipFill rotWithShape="1">
          <a:blip r:embed="rId3"/>
          <a:srcRect l="70454" t="39986" r="16679" b="34063"/>
          <a:stretch/>
        </p:blipFill>
        <p:spPr>
          <a:xfrm>
            <a:off x="2749138" y="2084832"/>
            <a:ext cx="6270051" cy="4215163"/>
          </a:xfrm>
          <a:prstGeom prst="rect">
            <a:avLst/>
          </a:prstGeom>
        </p:spPr>
      </p:pic>
    </p:spTree>
    <p:extLst>
      <p:ext uri="{BB962C8B-B14F-4D97-AF65-F5344CB8AC3E}">
        <p14:creationId xmlns:p14="http://schemas.microsoft.com/office/powerpoint/2010/main" val="248271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dirty="0" smtClean="0"/>
              <a:t>Add 974 field if the field doesn’t already exist.</a:t>
            </a:r>
          </a:p>
          <a:p>
            <a:endParaRPr lang="en-US" dirty="0"/>
          </a:p>
          <a:p>
            <a:endParaRPr lang="en-US" sz="18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sz="1800" dirty="0" smtClean="0">
                <a:latin typeface="Arial Unicode MS" panose="020B0604020202020204" pitchFamily="34" charset="-128"/>
                <a:ea typeface="Arial Unicode MS" panose="020B0604020202020204" pitchFamily="34" charset="-128"/>
                <a:cs typeface="Arial Unicode MS" panose="020B0604020202020204" pitchFamily="34" charset="-128"/>
              </a:rPr>
              <a:t>rule </a:t>
            </a:r>
            <a:r>
              <a:rPr lang="en-US" sz="1800" dirty="0">
                <a:latin typeface="Arial Unicode MS" panose="020B0604020202020204" pitchFamily="34" charset="-128"/>
                <a:ea typeface="Arial Unicode MS" panose="020B0604020202020204" pitchFamily="34" charset="-128"/>
                <a:cs typeface="Arial Unicode MS" panose="020B0604020202020204" pitchFamily="34" charset="-128"/>
              </a:rPr>
              <a:t>"974 add my initials (simple version)"</a:t>
            </a:r>
          </a:p>
          <a:p>
            <a:r>
              <a:rPr lang="en-US" sz="1800" dirty="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when</a:t>
            </a:r>
          </a:p>
          <a:p>
            <a:r>
              <a:rPr lang="en-US" sz="1800" dirty="0" smtClean="0">
                <a:latin typeface="Arial Unicode MS" panose="020B0604020202020204" pitchFamily="34" charset="-128"/>
                <a:ea typeface="Arial Unicode MS" panose="020B0604020202020204" pitchFamily="34" charset="-128"/>
                <a:cs typeface="Arial Unicode MS" panose="020B0604020202020204" pitchFamily="34" charset="-128"/>
              </a:rPr>
              <a:t>(TRUE)</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sz="1800" dirty="0">
                <a:latin typeface="Arial Unicode MS" panose="020B0604020202020204" pitchFamily="34" charset="-128"/>
                <a:ea typeface="Arial Unicode MS" panose="020B0604020202020204" pitchFamily="34" charset="-128"/>
                <a:cs typeface="Arial Unicode MS" panose="020B0604020202020204" pitchFamily="34" charset="-128"/>
              </a:rPr>
              <a:t>then</a:t>
            </a:r>
          </a:p>
          <a:p>
            <a:r>
              <a:rPr lang="en-US" sz="1800" dirty="0" err="1">
                <a:latin typeface="Arial Unicode MS" panose="020B0604020202020204" pitchFamily="34" charset="-128"/>
                <a:ea typeface="Arial Unicode MS" panose="020B0604020202020204" pitchFamily="34" charset="-128"/>
                <a:cs typeface="Arial Unicode MS" panose="020B0604020202020204" pitchFamily="34" charset="-128"/>
              </a:rPr>
              <a:t>addField</a:t>
            </a:r>
            <a:r>
              <a:rPr lang="en-US" sz="1800" dirty="0">
                <a:latin typeface="Arial Unicode MS" panose="020B0604020202020204" pitchFamily="34" charset="-128"/>
                <a:ea typeface="Arial Unicode MS" panose="020B0604020202020204" pitchFamily="34" charset="-128"/>
                <a:cs typeface="Arial Unicode MS" panose="020B0604020202020204" pitchFamily="34" charset="-128"/>
              </a:rPr>
              <a:t> "974.a.mbj $$9 LOCAL" </a:t>
            </a:r>
            <a:r>
              <a:rPr lang="en-US" sz="1800" dirty="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if</a:t>
            </a:r>
            <a:r>
              <a:rPr lang="en-US" sz="1800" dirty="0">
                <a:latin typeface="Arial Unicode MS" panose="020B0604020202020204" pitchFamily="34" charset="-128"/>
                <a:ea typeface="Arial Unicode MS" panose="020B0604020202020204" pitchFamily="34" charset="-128"/>
                <a:cs typeface="Arial Unicode MS" panose="020B0604020202020204" pitchFamily="34" charset="-128"/>
              </a:rPr>
              <a:t> (not exists "974")</a:t>
            </a:r>
          </a:p>
          <a:p>
            <a:r>
              <a:rPr lang="en-US" sz="1800" dirty="0" smtClean="0">
                <a:latin typeface="Arial Unicode MS" panose="020B0604020202020204" pitchFamily="34" charset="-128"/>
                <a:ea typeface="Arial Unicode MS" panose="020B0604020202020204" pitchFamily="34" charset="-128"/>
                <a:cs typeface="Arial Unicode MS" panose="020B0604020202020204" pitchFamily="34" charset="-128"/>
              </a:rPr>
              <a:t>end</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Rectangle 3"/>
          <p:cNvSpPr/>
          <p:nvPr/>
        </p:nvSpPr>
        <p:spPr>
          <a:xfrm>
            <a:off x="1024128" y="3541986"/>
            <a:ext cx="5618410" cy="27673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803725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902</TotalTime>
  <Words>1206</Words>
  <Application>Microsoft Office PowerPoint</Application>
  <PresentationFormat>Widescreen</PresentationFormat>
  <Paragraphs>121</Paragraphs>
  <Slides>22</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 Unicode MS</vt:lpstr>
      <vt:lpstr>Calibri</vt:lpstr>
      <vt:lpstr>Tw Cen MT</vt:lpstr>
      <vt:lpstr>Tw Cen MT Condensed</vt:lpstr>
      <vt:lpstr>Wingdings</vt:lpstr>
      <vt:lpstr>Wingdings 3</vt:lpstr>
      <vt:lpstr>Integral</vt:lpstr>
      <vt:lpstr>Normalization rules in alma</vt:lpstr>
      <vt:lpstr>Definition</vt:lpstr>
      <vt:lpstr>resources</vt:lpstr>
      <vt:lpstr>Normalization Rules vs Processes</vt:lpstr>
      <vt:lpstr>Metadata editor, Rules, Normalization Rules</vt:lpstr>
      <vt:lpstr>Save normalization rules in local zone</vt:lpstr>
      <vt:lpstr>Creating a new rule</vt:lpstr>
      <vt:lpstr>Normalization rules properties</vt:lpstr>
      <vt:lpstr>Example</vt:lpstr>
      <vt:lpstr>Actions</vt:lpstr>
      <vt:lpstr>When vs If Conditions</vt:lpstr>
      <vt:lpstr>When vs if example</vt:lpstr>
      <vt:lpstr>Applying a normalization rule to one record</vt:lpstr>
      <vt:lpstr>PowerPoint Presentation</vt:lpstr>
      <vt:lpstr>PowerPoint Presentation</vt:lpstr>
      <vt:lpstr>Applying a normalization process to a set of records</vt:lpstr>
      <vt:lpstr>1. Locate the normalization Process</vt:lpstr>
      <vt:lpstr>2. Choose the set</vt:lpstr>
      <vt:lpstr>3. Confirm the drools file key</vt:lpstr>
      <vt:lpstr>4. Schedule job</vt:lpstr>
      <vt:lpstr>5. Submit and Confirm</vt:lpstr>
      <vt:lpstr>To view finished job</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Normalization rules in alma</dc:title>
  <dc:creator>Jun, Marcus B</dc:creator>
  <cp:lastModifiedBy>Jun, Marcus B</cp:lastModifiedBy>
  <cp:revision>115</cp:revision>
  <dcterms:created xsi:type="dcterms:W3CDTF">2016-09-06T16:17:55Z</dcterms:created>
  <dcterms:modified xsi:type="dcterms:W3CDTF">2016-09-26T15:52:27Z</dcterms:modified>
</cp:coreProperties>
</file>