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0234C-F0B2-46B4-AC2B-39471083317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C9292-A66B-461B-8926-5A4CE8DE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1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9292-A66B-461B-8926-5A4CE8DE3E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9292-A66B-461B-8926-5A4CE8DE3E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1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09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7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88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5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93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4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2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6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2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4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35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98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Inventory records in alma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add item and holdings records to existing bibliographic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MMS, Holdings, Item</a:t>
            </a:r>
            <a:endParaRPr lang="en-US" dirty="0"/>
          </a:p>
        </p:txBody>
      </p:sp>
      <p:pic>
        <p:nvPicPr>
          <p:cNvPr id="1030" name="Picture 6" descr="http://knowledge.exlibrisgroup.com/@api/deki/files/30684/Basic_Inventory_Model_2.png?revision=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73" y="2476303"/>
            <a:ext cx="1695687" cy="23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36164" y="49250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http://knowledge.exlibrisgroup.com/Alma/Product_Documentation/Alma_Online_Help_(English)/Resource_Management/050Inventory/010Introduction_to_Alma_Inventory</a:t>
            </a:r>
          </a:p>
        </p:txBody>
      </p:sp>
      <p:pic>
        <p:nvPicPr>
          <p:cNvPr id="1032" name="Picture 8" descr="http://knowledge.exlibrisgroup.com/@api/deki/files/30687/Inventory_Architecture_Physical_Example.png?revision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89" y="2476303"/>
            <a:ext cx="258127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5529" y="5991681"/>
            <a:ext cx="875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holdings and items records for electronic material (</a:t>
            </a:r>
            <a:r>
              <a:rPr lang="en-US" dirty="0" err="1"/>
              <a:t>ebooks</a:t>
            </a:r>
            <a:r>
              <a:rPr lang="en-US" dirty="0"/>
              <a:t>, </a:t>
            </a:r>
            <a:r>
              <a:rPr lang="en-US" dirty="0" err="1"/>
              <a:t>ejournals</a:t>
            </a:r>
            <a:r>
              <a:rPr lang="en-US" dirty="0"/>
              <a:t>, websites, databases)</a:t>
            </a:r>
          </a:p>
        </p:txBody>
      </p:sp>
    </p:spTree>
    <p:extLst>
      <p:ext uri="{BB962C8B-B14F-4D97-AF65-F5344CB8AC3E}">
        <p14:creationId xmlns:p14="http://schemas.microsoft.com/office/powerpoint/2010/main" val="3615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Holdings Record: Leader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06 – type of record</a:t>
            </a:r>
          </a:p>
          <a:p>
            <a:r>
              <a:rPr lang="en-US" dirty="0" smtClean="0"/>
              <a:t>u- unknown</a:t>
            </a:r>
          </a:p>
          <a:p>
            <a:r>
              <a:rPr lang="en-US" dirty="0" smtClean="0"/>
              <a:t>v- multipart item holdings (ex: multi-volume monograph)</a:t>
            </a:r>
          </a:p>
          <a:p>
            <a:r>
              <a:rPr lang="en-US" b="1" dirty="0" smtClean="0"/>
              <a:t>x- single-part item holdings (ex: one-volume book)</a:t>
            </a:r>
          </a:p>
          <a:p>
            <a:r>
              <a:rPr lang="en-US" dirty="0" smtClean="0"/>
              <a:t>y- serial item holdings (ex: serials)</a:t>
            </a:r>
          </a:p>
          <a:p>
            <a:endParaRPr lang="en-US" dirty="0"/>
          </a:p>
          <a:p>
            <a:r>
              <a:rPr lang="en-US" dirty="0"/>
              <a:t>http://www.loc.gov/marc/holdings/hdleader.html</a:t>
            </a:r>
          </a:p>
        </p:txBody>
      </p:sp>
    </p:spTree>
    <p:extLst>
      <p:ext uri="{BB962C8B-B14F-4D97-AF65-F5344CB8AC3E}">
        <p14:creationId xmlns:p14="http://schemas.microsoft.com/office/powerpoint/2010/main" val="39871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531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Holdings Record: 852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045029"/>
            <a:ext cx="9720071" cy="52643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First indicator (shelving scheme)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0 – LC		3- SUDOC	4- Shelving control number (Accession #?)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$b - </a:t>
            </a:r>
            <a:r>
              <a:rPr lang="en-US" dirty="0" err="1" smtClean="0"/>
              <a:t>sublocation</a:t>
            </a:r>
            <a:r>
              <a:rPr lang="en-US" dirty="0" smtClean="0"/>
              <a:t> or collection (aka library or service desk)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Ex: TCC, Map, SCA, MM, RPM (case sensitive)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$c - shelving location (within library or service desk (location codes in Millennium))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Ex: </a:t>
            </a:r>
            <a:r>
              <a:rPr lang="en-US" dirty="0" err="1" smtClean="0"/>
              <a:t>tccmd</a:t>
            </a:r>
            <a:r>
              <a:rPr lang="en-US" dirty="0" smtClean="0"/>
              <a:t>, </a:t>
            </a:r>
            <a:r>
              <a:rPr lang="en-US" dirty="0" err="1" smtClean="0"/>
              <a:t>maprf</a:t>
            </a:r>
            <a:r>
              <a:rPr lang="en-US" dirty="0" smtClean="0"/>
              <a:t>, </a:t>
            </a:r>
            <a:r>
              <a:rPr lang="en-US" dirty="0" err="1" smtClean="0"/>
              <a:t>spc</a:t>
            </a:r>
            <a:r>
              <a:rPr lang="en-US" dirty="0" smtClean="0"/>
              <a:t>, mmi, RPMPRR (case sensitive)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$h - Classification part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Ex: QE653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$i - Item part (Cutter and date)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Ex: .L7 2005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$j – Shelving control number (Accession #?)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http</a:t>
            </a:r>
            <a:r>
              <a:rPr lang="en-US" dirty="0"/>
              <a:t>://www.loc.gov/marc/holdings/hd852.html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32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091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Attaching a holdings record to a bib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129005"/>
            <a:ext cx="9720071" cy="5180356"/>
          </a:xfrm>
        </p:spPr>
        <p:txBody>
          <a:bodyPr/>
          <a:lstStyle/>
          <a:p>
            <a:r>
              <a:rPr lang="en-US" dirty="0" smtClean="0"/>
              <a:t>In the Metadata Editor, open a bibliographic record then go to Tools, MARC Bibliographic, Add holding (shortcut: </a:t>
            </a:r>
            <a:r>
              <a:rPr lang="en-US" dirty="0" err="1" smtClean="0"/>
              <a:t>Ctrl+Alt+H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078" t="6939" r="4856" b="43061"/>
          <a:stretch/>
        </p:blipFill>
        <p:spPr>
          <a:xfrm>
            <a:off x="1530219" y="1858843"/>
            <a:ext cx="8696132" cy="46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Holdings Record: 852 field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2577" t="14416" r="1104" b="68017"/>
          <a:stretch/>
        </p:blipFill>
        <p:spPr>
          <a:xfrm>
            <a:off x="1066269" y="1944873"/>
            <a:ext cx="9635789" cy="345755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85355" t="22628" r="14345" b="75855"/>
          <a:stretch/>
        </p:blipFill>
        <p:spPr>
          <a:xfrm>
            <a:off x="3387012" y="3946849"/>
            <a:ext cx="177283" cy="298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4128" y="5461114"/>
            <a:ext cx="967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 Call Numbers: To automatically populate 852 first indicator, $$h, and $$i from bib record (090 or 050) go to Tools, Marc21 Holdings, Update from Bibliographic (shortcut </a:t>
            </a:r>
            <a:r>
              <a:rPr lang="en-US" dirty="0" err="1" smtClean="0"/>
              <a:t>Alt+U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497135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Attaching an Item record to a Holdings Record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082351"/>
            <a:ext cx="9720071" cy="5227009"/>
          </a:xfrm>
        </p:spPr>
        <p:txBody>
          <a:bodyPr/>
          <a:lstStyle/>
          <a:p>
            <a:r>
              <a:rPr lang="en-US" dirty="0" smtClean="0"/>
              <a:t>Tools, MARC21 Holdings, Add item (shortcut: </a:t>
            </a:r>
            <a:r>
              <a:rPr lang="en-US" dirty="0" err="1" smtClean="0"/>
              <a:t>Alt+I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037" t="10885" r="21863" b="56463"/>
          <a:stretch/>
        </p:blipFill>
        <p:spPr>
          <a:xfrm>
            <a:off x="2632444" y="1579486"/>
            <a:ext cx="6503437" cy="43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131" t="1" b="44973"/>
          <a:stretch/>
        </p:blipFill>
        <p:spPr>
          <a:xfrm>
            <a:off x="2052736" y="541176"/>
            <a:ext cx="8269364" cy="56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241</TotalTime>
  <Words>200</Words>
  <Application>Microsoft Office PowerPoint</Application>
  <PresentationFormat>Widescreen</PresentationFormat>
  <Paragraphs>39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Tw Cen MT</vt:lpstr>
      <vt:lpstr>Tw Cen MT Condensed</vt:lpstr>
      <vt:lpstr>Wingdings 3</vt:lpstr>
      <vt:lpstr>Integral</vt:lpstr>
      <vt:lpstr>Inventory records in alma</vt:lpstr>
      <vt:lpstr>MMS, Holdings, Item</vt:lpstr>
      <vt:lpstr>Holdings Record: Leader Field</vt:lpstr>
      <vt:lpstr>Holdings Record: 852 field</vt:lpstr>
      <vt:lpstr>Attaching a holdings record to a bib record</vt:lpstr>
      <vt:lpstr>Holdings Record: 852 field</vt:lpstr>
      <vt:lpstr>Attaching an Item record to a Holdings Record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Inventory records in alma</dc:title>
  <dc:creator>Jun, Marcus B</dc:creator>
  <cp:lastModifiedBy>Jun, Marcus B</cp:lastModifiedBy>
  <cp:revision>24</cp:revision>
  <dcterms:created xsi:type="dcterms:W3CDTF">2016-07-27T13:11:04Z</dcterms:created>
  <dcterms:modified xsi:type="dcterms:W3CDTF">2016-08-31T16:22:16Z</dcterms:modified>
</cp:coreProperties>
</file>