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Lst>
  <p:notesMasterIdLst>
    <p:notesMasterId r:id="rId64"/>
  </p:notesMasterIdLst>
  <p:handoutMasterIdLst>
    <p:handoutMasterId r:id="rId65"/>
  </p:handoutMasterIdLst>
  <p:sldIdLst>
    <p:sldId id="478" r:id="rId5"/>
    <p:sldId id="479" r:id="rId6"/>
    <p:sldId id="480" r:id="rId7"/>
    <p:sldId id="610" r:id="rId8"/>
    <p:sldId id="586" r:id="rId9"/>
    <p:sldId id="629" r:id="rId10"/>
    <p:sldId id="630" r:id="rId11"/>
    <p:sldId id="631" r:id="rId12"/>
    <p:sldId id="662" r:id="rId13"/>
    <p:sldId id="588" r:id="rId14"/>
    <p:sldId id="572" r:id="rId15"/>
    <p:sldId id="575" r:id="rId16"/>
    <p:sldId id="574" r:id="rId17"/>
    <p:sldId id="619" r:id="rId18"/>
    <p:sldId id="618" r:id="rId19"/>
    <p:sldId id="663" r:id="rId20"/>
    <p:sldId id="657" r:id="rId21"/>
    <p:sldId id="652" r:id="rId22"/>
    <p:sldId id="666" r:id="rId23"/>
    <p:sldId id="665" r:id="rId24"/>
    <p:sldId id="655" r:id="rId25"/>
    <p:sldId id="664" r:id="rId26"/>
    <p:sldId id="661" r:id="rId27"/>
    <p:sldId id="656" r:id="rId28"/>
    <p:sldId id="658" r:id="rId29"/>
    <p:sldId id="659" r:id="rId30"/>
    <p:sldId id="654" r:id="rId31"/>
    <p:sldId id="653" r:id="rId32"/>
    <p:sldId id="660" r:id="rId33"/>
    <p:sldId id="667" r:id="rId34"/>
    <p:sldId id="611" r:id="rId35"/>
    <p:sldId id="534" r:id="rId36"/>
    <p:sldId id="602" r:id="rId37"/>
    <p:sldId id="576" r:id="rId38"/>
    <p:sldId id="635" r:id="rId39"/>
    <p:sldId id="668" r:id="rId40"/>
    <p:sldId id="514" r:id="rId41"/>
    <p:sldId id="578" r:id="rId42"/>
    <p:sldId id="584" r:id="rId43"/>
    <p:sldId id="670" r:id="rId44"/>
    <p:sldId id="669" r:id="rId45"/>
    <p:sldId id="671" r:id="rId46"/>
    <p:sldId id="624" r:id="rId47"/>
    <p:sldId id="672" r:id="rId48"/>
    <p:sldId id="641" r:id="rId49"/>
    <p:sldId id="648" r:id="rId50"/>
    <p:sldId id="601" r:id="rId51"/>
    <p:sldId id="598" r:id="rId52"/>
    <p:sldId id="600" r:id="rId53"/>
    <p:sldId id="609" r:id="rId54"/>
    <p:sldId id="651" r:id="rId55"/>
    <p:sldId id="646" r:id="rId56"/>
    <p:sldId id="650" r:id="rId57"/>
    <p:sldId id="625" r:id="rId58"/>
    <p:sldId id="626" r:id="rId59"/>
    <p:sldId id="627" r:id="rId60"/>
    <p:sldId id="628" r:id="rId61"/>
    <p:sldId id="620" r:id="rId62"/>
    <p:sldId id="495" r:id="rId63"/>
  </p:sldIdLst>
  <p:sldSz cx="9144000" cy="6858000" type="screen4x3"/>
  <p:notesSz cx="7077075" cy="9383713"/>
  <p:defaultTextStyle>
    <a:defPPr>
      <a:defRPr lang="en-US"/>
    </a:defPPr>
    <a:lvl1pPr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1pPr>
    <a:lvl2pPr marL="4572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2pPr>
    <a:lvl3pPr marL="9144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3pPr>
    <a:lvl4pPr marL="13716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4pPr>
    <a:lvl5pPr marL="18288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22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22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22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2200" kern="1200">
        <a:solidFill>
          <a:schemeClr val="tx1"/>
        </a:solidFill>
        <a:latin typeface="Verdana" pitchFamily="34" charset="0"/>
        <a:ea typeface="ＭＳ Ｐゴシック" pitchFamily="-80" charset="-128"/>
        <a:cs typeface="+mn-cs"/>
      </a:defRPr>
    </a:lvl9pPr>
  </p:defaultTextStyle>
  <p:extLst>
    <p:ext uri="{521415D9-36F7-43E2-AB2F-B90AF26B5E84}">
      <p14:sectionLst xmlns:p14="http://schemas.microsoft.com/office/powerpoint/2010/main">
        <p14:section name="Default Section" id="{2433F1C1-9A81-429C-BDBE-5760E144602E}">
          <p14:sldIdLst>
            <p14:sldId id="478"/>
            <p14:sldId id="479"/>
            <p14:sldId id="480"/>
            <p14:sldId id="610"/>
            <p14:sldId id="586"/>
            <p14:sldId id="629"/>
            <p14:sldId id="630"/>
            <p14:sldId id="631"/>
            <p14:sldId id="662"/>
            <p14:sldId id="588"/>
            <p14:sldId id="572"/>
            <p14:sldId id="575"/>
            <p14:sldId id="574"/>
            <p14:sldId id="619"/>
            <p14:sldId id="618"/>
            <p14:sldId id="663"/>
            <p14:sldId id="657"/>
            <p14:sldId id="652"/>
            <p14:sldId id="666"/>
            <p14:sldId id="665"/>
            <p14:sldId id="655"/>
            <p14:sldId id="664"/>
            <p14:sldId id="661"/>
            <p14:sldId id="656"/>
            <p14:sldId id="658"/>
            <p14:sldId id="659"/>
            <p14:sldId id="654"/>
            <p14:sldId id="653"/>
            <p14:sldId id="660"/>
            <p14:sldId id="667"/>
            <p14:sldId id="611"/>
            <p14:sldId id="534"/>
            <p14:sldId id="602"/>
            <p14:sldId id="576"/>
            <p14:sldId id="635"/>
            <p14:sldId id="668"/>
            <p14:sldId id="514"/>
            <p14:sldId id="578"/>
            <p14:sldId id="584"/>
            <p14:sldId id="670"/>
            <p14:sldId id="669"/>
            <p14:sldId id="671"/>
            <p14:sldId id="624"/>
            <p14:sldId id="672"/>
            <p14:sldId id="641"/>
            <p14:sldId id="648"/>
            <p14:sldId id="601"/>
            <p14:sldId id="598"/>
            <p14:sldId id="600"/>
            <p14:sldId id="609"/>
            <p14:sldId id="651"/>
            <p14:sldId id="646"/>
            <p14:sldId id="650"/>
            <p14:sldId id="625"/>
            <p14:sldId id="626"/>
            <p14:sldId id="627"/>
            <p14:sldId id="628"/>
            <p14:sldId id="620"/>
            <p14:sldId id="4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friedma" initials="t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E88E"/>
    <a:srgbClr val="0033CC"/>
    <a:srgbClr val="FF0000"/>
    <a:srgbClr val="34D0E0"/>
    <a:srgbClr val="5EA5B6"/>
    <a:srgbClr val="4EA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88869" autoAdjust="0"/>
  </p:normalViewPr>
  <p:slideViewPr>
    <p:cSldViewPr>
      <p:cViewPr varScale="1">
        <p:scale>
          <a:sx n="66" d="100"/>
          <a:sy n="66" d="100"/>
        </p:scale>
        <p:origin x="15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9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4010342" y="0"/>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a:defRPr sz="1200"/>
            </a:lvl1pPr>
          </a:lstStyle>
          <a:p>
            <a:pPr>
              <a:defRPr/>
            </a:pPr>
            <a:endParaRPr lang="en-US" dirty="0"/>
          </a:p>
        </p:txBody>
      </p:sp>
      <p:sp>
        <p:nvSpPr>
          <p:cNvPr id="70659" name="Rectangle 3"/>
          <p:cNvSpPr>
            <a:spLocks noGrp="1" noChangeArrowheads="1"/>
          </p:cNvSpPr>
          <p:nvPr>
            <p:ph type="dt" sz="quarter" idx="1"/>
          </p:nvPr>
        </p:nvSpPr>
        <p:spPr bwMode="auto">
          <a:xfrm>
            <a:off x="1638" y="0"/>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defRPr sz="1200"/>
            </a:lvl1pPr>
          </a:lstStyle>
          <a:p>
            <a:fld id="{6FAA586C-8332-43D0-94B1-0786CE134489}" type="datetimeFigureOut">
              <a:rPr lang="he-IL"/>
              <a:pPr/>
              <a:t>ו'/חשון/תשע"ו</a:t>
            </a:fld>
            <a:endParaRPr lang="en-US" dirty="0"/>
          </a:p>
        </p:txBody>
      </p:sp>
      <p:sp>
        <p:nvSpPr>
          <p:cNvPr id="70660" name="Rectangle 4"/>
          <p:cNvSpPr>
            <a:spLocks noGrp="1" noChangeArrowheads="1"/>
          </p:cNvSpPr>
          <p:nvPr>
            <p:ph type="ftr" sz="quarter" idx="2"/>
          </p:nvPr>
        </p:nvSpPr>
        <p:spPr bwMode="auto">
          <a:xfrm>
            <a:off x="4010342" y="8912899"/>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a:defRPr sz="1200"/>
            </a:lvl1pPr>
          </a:lstStyle>
          <a:p>
            <a:pPr>
              <a:defRPr/>
            </a:pPr>
            <a:endParaRPr lang="en-US" dirty="0"/>
          </a:p>
        </p:txBody>
      </p:sp>
      <p:sp>
        <p:nvSpPr>
          <p:cNvPr id="70661" name="Rectangle 5"/>
          <p:cNvSpPr>
            <a:spLocks noGrp="1" noChangeArrowheads="1"/>
          </p:cNvSpPr>
          <p:nvPr>
            <p:ph type="sldNum" sz="quarter" idx="3"/>
          </p:nvPr>
        </p:nvSpPr>
        <p:spPr bwMode="auto">
          <a:xfrm>
            <a:off x="1638" y="8912899"/>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defRPr sz="1200"/>
            </a:lvl1pPr>
          </a:lstStyle>
          <a:p>
            <a:fld id="{AA352D1B-30BF-4355-8471-95A2CD111039}" type="slidenum">
              <a:rPr lang="he-IL"/>
              <a:pPr/>
              <a:t>‹#›</a:t>
            </a:fld>
            <a:endParaRPr lang="en-US" dirty="0"/>
          </a:p>
        </p:txBody>
      </p:sp>
    </p:spTree>
    <p:extLst>
      <p:ext uri="{BB962C8B-B14F-4D97-AF65-F5344CB8AC3E}">
        <p14:creationId xmlns:p14="http://schemas.microsoft.com/office/powerpoint/2010/main" val="4135274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66733" cy="469186"/>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dirty="0"/>
          </a:p>
        </p:txBody>
      </p:sp>
      <p:sp>
        <p:nvSpPr>
          <p:cNvPr id="51203" name="Rectangle 3"/>
          <p:cNvSpPr>
            <a:spLocks noGrp="1" noChangeArrowheads="1"/>
          </p:cNvSpPr>
          <p:nvPr>
            <p:ph type="dt" idx="1"/>
          </p:nvPr>
        </p:nvSpPr>
        <p:spPr bwMode="auto">
          <a:xfrm>
            <a:off x="4008705" y="0"/>
            <a:ext cx="3066733" cy="469186"/>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7708" y="4457264"/>
            <a:ext cx="5661660" cy="4222671"/>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912899"/>
            <a:ext cx="3066733" cy="469186"/>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dirty="0"/>
          </a:p>
        </p:txBody>
      </p:sp>
      <p:sp>
        <p:nvSpPr>
          <p:cNvPr id="51207" name="Rectangle 7"/>
          <p:cNvSpPr>
            <a:spLocks noGrp="1" noChangeArrowheads="1"/>
          </p:cNvSpPr>
          <p:nvPr>
            <p:ph type="sldNum" sz="quarter" idx="5"/>
          </p:nvPr>
        </p:nvSpPr>
        <p:spPr bwMode="auto">
          <a:xfrm>
            <a:off x="4008705" y="8912899"/>
            <a:ext cx="3066733" cy="469186"/>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eaLnBrk="1" hangingPunct="1">
              <a:spcBef>
                <a:spcPct val="0"/>
              </a:spcBef>
              <a:defRPr sz="1200">
                <a:latin typeface="Arial" charset="0"/>
              </a:defRPr>
            </a:lvl1pPr>
          </a:lstStyle>
          <a:p>
            <a:fld id="{E014685C-5F05-4164-BFE1-6FD9DC7A4543}" type="slidenum">
              <a:rPr lang="he-IL"/>
              <a:pPr/>
              <a:t>‹#›</a:t>
            </a:fld>
            <a:endParaRPr lang="en-US" dirty="0"/>
          </a:p>
        </p:txBody>
      </p:sp>
    </p:spTree>
    <p:extLst>
      <p:ext uri="{BB962C8B-B14F-4D97-AF65-F5344CB8AC3E}">
        <p14:creationId xmlns:p14="http://schemas.microsoft.com/office/powerpoint/2010/main" val="1921157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56431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sz="1200" kern="120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352075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12</a:t>
            </a:fld>
            <a:endParaRPr lang="en-US" dirty="0"/>
          </a:p>
        </p:txBody>
      </p:sp>
    </p:spTree>
    <p:extLst>
      <p:ext uri="{BB962C8B-B14F-4D97-AF65-F5344CB8AC3E}">
        <p14:creationId xmlns:p14="http://schemas.microsoft.com/office/powerpoint/2010/main" val="337548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1160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14</a:t>
            </a:fld>
            <a:endParaRPr lang="en-US" dirty="0"/>
          </a:p>
        </p:txBody>
      </p:sp>
    </p:spTree>
    <p:extLst>
      <p:ext uri="{BB962C8B-B14F-4D97-AF65-F5344CB8AC3E}">
        <p14:creationId xmlns:p14="http://schemas.microsoft.com/office/powerpoint/2010/main" val="337548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15</a:t>
            </a:fld>
            <a:endParaRPr lang="en-US" dirty="0"/>
          </a:p>
        </p:txBody>
      </p:sp>
    </p:spTree>
    <p:extLst>
      <p:ext uri="{BB962C8B-B14F-4D97-AF65-F5344CB8AC3E}">
        <p14:creationId xmlns:p14="http://schemas.microsoft.com/office/powerpoint/2010/main" val="337548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96439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28335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61771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b="1" u="sng" dirty="0" smtClean="0"/>
          </a:p>
        </p:txBody>
      </p:sp>
    </p:spTree>
    <p:extLst>
      <p:ext uri="{BB962C8B-B14F-4D97-AF65-F5344CB8AC3E}">
        <p14:creationId xmlns:p14="http://schemas.microsoft.com/office/powerpoint/2010/main" val="2515262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0" i="0" u="none" strike="noStrike" kern="1200" baseline="0" dirty="0" smtClean="0">
                <a:solidFill>
                  <a:schemeClr val="tx1"/>
                </a:solidFill>
                <a:latin typeface="Arial" charset="0"/>
                <a:ea typeface="+mn-ea"/>
                <a:cs typeface="Arial" charset="0"/>
              </a:rPr>
              <a:t>If local extension fields are provided, it is recommended that local institutions use the range 950-999 for this. Network zone shared records can identify local fields that are not local extensions and are shared/used equally across the network. Leaving the 900-949 range open allows this option. </a:t>
            </a:r>
          </a:p>
          <a:p>
            <a:r>
              <a:rPr lang="en-US" sz="1200" b="0" i="0" u="none" strike="noStrike" kern="1200" baseline="0" dirty="0" smtClean="0">
                <a:solidFill>
                  <a:schemeClr val="tx1"/>
                </a:solidFill>
                <a:latin typeface="Arial" charset="0"/>
                <a:ea typeface="+mn-ea"/>
                <a:cs typeface="Arial" charset="0"/>
              </a:rPr>
              <a:t>During the migration process, the contents of the NZ record are the contents of the first record of the group. When a record is added to the NZ and no match is found, the record (without local extensions) is added to the NZ and the local extensions are added to the linked IZ record. </a:t>
            </a:r>
          </a:p>
          <a:p>
            <a:r>
              <a:rPr lang="en-US" sz="1200" b="0" i="0" u="none" strike="noStrike" kern="1200" baseline="0" dirty="0" smtClean="0">
                <a:solidFill>
                  <a:schemeClr val="tx1"/>
                </a:solidFill>
                <a:latin typeface="Arial" charset="0"/>
                <a:ea typeface="+mn-ea"/>
                <a:cs typeface="Arial" charset="0"/>
              </a:rPr>
              <a:t>When a subsequent record is matched to the NZ record, the subsequent record’s local extensions are saved to the linked IZ record, and all other tags from the subsequent record are discarded in favor of the first-in NZ record. </a:t>
            </a:r>
            <a:endParaRPr lang="en-US" b="1" u="sng" dirty="0" smtClean="0"/>
          </a:p>
        </p:txBody>
      </p:sp>
    </p:spTree>
    <p:extLst>
      <p:ext uri="{BB962C8B-B14F-4D97-AF65-F5344CB8AC3E}">
        <p14:creationId xmlns:p14="http://schemas.microsoft.com/office/powerpoint/2010/main" val="233220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4013" tIns="47005" rIns="94013" bIns="47005"/>
          <a:lstStyle/>
          <a:p>
            <a:pPr eaLnBrk="1" hangingPunct="1"/>
            <a:endParaRPr lang="en-US" dirty="0" smtClean="0"/>
          </a:p>
        </p:txBody>
      </p:sp>
    </p:spTree>
    <p:extLst>
      <p:ext uri="{BB962C8B-B14F-4D97-AF65-F5344CB8AC3E}">
        <p14:creationId xmlns:p14="http://schemas.microsoft.com/office/powerpoint/2010/main" val="1849557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smtClean="0"/>
              <a:t>In this case, when records are exported to Primo, the bibliographic record is exported, but no services (holdings) are listed as being available. </a:t>
            </a:r>
          </a:p>
          <a:p>
            <a:pPr marL="0" indent="0">
              <a:buNone/>
            </a:pPr>
            <a:r>
              <a:rPr lang="en-US" dirty="0" smtClean="0"/>
              <a:t>Only when a shared catalog record is definitely to be suppressed for all members equally should Bib-level suppression be used in the central catalog. </a:t>
            </a:r>
            <a:endParaRPr lang="en-US" b="1" u="sng" dirty="0" smtClean="0"/>
          </a:p>
        </p:txBody>
      </p:sp>
    </p:spTree>
    <p:extLst>
      <p:ext uri="{BB962C8B-B14F-4D97-AF65-F5344CB8AC3E}">
        <p14:creationId xmlns:p14="http://schemas.microsoft.com/office/powerpoint/2010/main" val="2392166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b="1" u="sng" dirty="0" smtClean="0"/>
          </a:p>
        </p:txBody>
      </p:sp>
    </p:spTree>
    <p:extLst>
      <p:ext uri="{BB962C8B-B14F-4D97-AF65-F5344CB8AC3E}">
        <p14:creationId xmlns:p14="http://schemas.microsoft.com/office/powerpoint/2010/main" val="7400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867597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sz="1200" kern="1200" dirty="0" smtClean="0">
              <a:solidFill>
                <a:schemeClr val="tx1"/>
              </a:solidFill>
              <a:effectLst/>
              <a:latin typeface="Arial" charset="0"/>
              <a:ea typeface="+mn-ea"/>
              <a:cs typeface="Arial" charset="0"/>
            </a:endParaRPr>
          </a:p>
          <a:p>
            <a:pPr eaLnBrk="1" hangingPunct="1"/>
            <a:endParaRPr lang="en-US" dirty="0" smtClean="0"/>
          </a:p>
        </p:txBody>
      </p:sp>
    </p:spTree>
    <p:extLst>
      <p:ext uri="{BB962C8B-B14F-4D97-AF65-F5344CB8AC3E}">
        <p14:creationId xmlns:p14="http://schemas.microsoft.com/office/powerpoint/2010/main" val="3106019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dirty="0"/>
          </a:p>
        </p:txBody>
      </p:sp>
    </p:spTree>
    <p:extLst>
      <p:ext uri="{BB962C8B-B14F-4D97-AF65-F5344CB8AC3E}">
        <p14:creationId xmlns:p14="http://schemas.microsoft.com/office/powerpoint/2010/main" val="245711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0" i="0" u="none" strike="noStrike" kern="1200" baseline="0" dirty="0" smtClean="0">
                <a:solidFill>
                  <a:schemeClr val="tx1"/>
                </a:solidFill>
                <a:latin typeface="Arial" charset="0"/>
                <a:ea typeface="+mn-ea"/>
                <a:cs typeface="Arial" charset="0"/>
              </a:rPr>
              <a:t>It is possible to change the default grouping of location to use the location and call number, as described in the following section: Changing the Holding Record Grouping. However, be aware that if you use the location and call number, and your call numbers differ by even a little bit, you may have more holding records than you expected </a:t>
            </a:r>
            <a:endParaRPr lang="en-US" dirty="0"/>
          </a:p>
        </p:txBody>
      </p:sp>
    </p:spTree>
    <p:extLst>
      <p:ext uri="{BB962C8B-B14F-4D97-AF65-F5344CB8AC3E}">
        <p14:creationId xmlns:p14="http://schemas.microsoft.com/office/powerpoint/2010/main" val="528620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95000"/>
              </a:lnSpc>
              <a:spcBef>
                <a:spcPct val="30000"/>
              </a:spcBef>
              <a:spcAft>
                <a:spcPct val="0"/>
              </a:spcAft>
              <a:buClrTx/>
              <a:buSzTx/>
              <a:buFontTx/>
              <a:buNone/>
              <a:tabLst/>
              <a:defRPr/>
            </a:pPr>
            <a:r>
              <a:rPr lang="en-US" sz="1200" dirty="0" smtClean="0">
                <a:solidFill>
                  <a:srgbClr val="000000"/>
                </a:solidFill>
                <a:latin typeface="Palatino Linotype" panose="02040502050505030304" pitchFamily="18" charset="0"/>
              </a:rPr>
              <a:t>If there are any item call numbers that differ from the holdings record’s call number, the differing call number is stored in the item’s Alternative Call Number field </a:t>
            </a:r>
            <a:endParaRPr lang="en-US" dirty="0" smtClean="0"/>
          </a:p>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92884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2116485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sz="1200" kern="1200" dirty="0" smtClean="0">
              <a:solidFill>
                <a:schemeClr val="tx1"/>
              </a:solidFill>
              <a:effectLst/>
              <a:latin typeface="Arial" charset="0"/>
              <a:ea typeface="+mn-ea"/>
              <a:cs typeface="Arial" charset="0"/>
            </a:endParaRPr>
          </a:p>
          <a:p>
            <a:pPr eaLnBrk="1" hangingPunct="1"/>
            <a:endParaRPr lang="en-US" dirty="0" smtClean="0"/>
          </a:p>
        </p:txBody>
      </p:sp>
    </p:spTree>
    <p:extLst>
      <p:ext uri="{BB962C8B-B14F-4D97-AF65-F5344CB8AC3E}">
        <p14:creationId xmlns:p14="http://schemas.microsoft.com/office/powerpoint/2010/main" val="1936002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19458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z="1200" dirty="0" smtClean="0"/>
          </a:p>
          <a:p>
            <a:endParaRPr lang="en-US" dirty="0" smtClean="0"/>
          </a:p>
        </p:txBody>
      </p:sp>
    </p:spTree>
    <p:extLst>
      <p:ext uri="{BB962C8B-B14F-4D97-AF65-F5344CB8AC3E}">
        <p14:creationId xmlns:p14="http://schemas.microsoft.com/office/powerpoint/2010/main" val="406120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4068702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616175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Post-migration, Alma customers are able to generate new stub patrons in visited intuitions when the workflow requires it. The migrated stub patron records can continue to be used in Alma, depending on customer desires. </a:t>
            </a:r>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35</a:t>
            </a:fld>
            <a:endParaRPr lang="en-US" dirty="0"/>
          </a:p>
        </p:txBody>
      </p:sp>
    </p:spTree>
    <p:extLst>
      <p:ext uri="{BB962C8B-B14F-4D97-AF65-F5344CB8AC3E}">
        <p14:creationId xmlns:p14="http://schemas.microsoft.com/office/powerpoint/2010/main" val="350807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36</a:t>
            </a:fld>
            <a:endParaRPr lang="en-US" dirty="0"/>
          </a:p>
        </p:txBody>
      </p:sp>
    </p:spTree>
    <p:extLst>
      <p:ext uri="{BB962C8B-B14F-4D97-AF65-F5344CB8AC3E}">
        <p14:creationId xmlns:p14="http://schemas.microsoft.com/office/powerpoint/2010/main" val="2075261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t>Depends on migration mode per institution. If selected Yes – will migrate</a:t>
            </a:r>
          </a:p>
        </p:txBody>
      </p:sp>
    </p:spTree>
    <p:extLst>
      <p:ext uri="{BB962C8B-B14F-4D97-AF65-F5344CB8AC3E}">
        <p14:creationId xmlns:p14="http://schemas.microsoft.com/office/powerpoint/2010/main" val="947478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Alma currently supports one-year fiscal period cycles.</a:t>
            </a:r>
          </a:p>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39</a:t>
            </a:fld>
            <a:endParaRPr lang="en-US" dirty="0"/>
          </a:p>
        </p:txBody>
      </p:sp>
    </p:spTree>
    <p:extLst>
      <p:ext uri="{BB962C8B-B14F-4D97-AF65-F5344CB8AC3E}">
        <p14:creationId xmlns:p14="http://schemas.microsoft.com/office/powerpoint/2010/main" val="2490912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40</a:t>
            </a:fld>
            <a:endParaRPr lang="en-US" dirty="0"/>
          </a:p>
        </p:txBody>
      </p:sp>
    </p:spTree>
    <p:extLst>
      <p:ext uri="{BB962C8B-B14F-4D97-AF65-F5344CB8AC3E}">
        <p14:creationId xmlns:p14="http://schemas.microsoft.com/office/powerpoint/2010/main" val="3669285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1219921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1464290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44</a:t>
            </a:fld>
            <a:endParaRPr lang="en-US" dirty="0"/>
          </a:p>
        </p:txBody>
      </p:sp>
    </p:spTree>
    <p:extLst>
      <p:ext uri="{BB962C8B-B14F-4D97-AF65-F5344CB8AC3E}">
        <p14:creationId xmlns:p14="http://schemas.microsoft.com/office/powerpoint/2010/main" val="88112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10323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989054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2517329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1497149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1192155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869383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465982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sz="1200" kern="1200" dirty="0" smtClean="0">
              <a:solidFill>
                <a:schemeClr val="tx1"/>
              </a:solidFill>
              <a:effectLst/>
              <a:latin typeface="Arial" charset="0"/>
              <a:ea typeface="+mn-ea"/>
              <a:cs typeface="Arial" charset="0"/>
            </a:endParaRPr>
          </a:p>
          <a:p>
            <a:pPr eaLnBrk="1" hangingPunct="1"/>
            <a:endParaRPr lang="en-US" dirty="0" smtClean="0"/>
          </a:p>
        </p:txBody>
      </p:sp>
    </p:spTree>
    <p:extLst>
      <p:ext uri="{BB962C8B-B14F-4D97-AF65-F5344CB8AC3E}">
        <p14:creationId xmlns:p14="http://schemas.microsoft.com/office/powerpoint/2010/main" val="1167138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sz="1200" kern="1200" dirty="0" smtClean="0">
              <a:solidFill>
                <a:schemeClr val="tx1"/>
              </a:solidFill>
              <a:effectLst/>
              <a:latin typeface="Arial" charset="0"/>
              <a:ea typeface="+mn-ea"/>
              <a:cs typeface="Arial" charset="0"/>
            </a:endParaRPr>
          </a:p>
          <a:p>
            <a:pPr eaLnBrk="1" hangingPunct="1"/>
            <a:endParaRPr lang="en-US" dirty="0" smtClean="0"/>
          </a:p>
        </p:txBody>
      </p:sp>
    </p:spTree>
    <p:extLst>
      <p:ext uri="{BB962C8B-B14F-4D97-AF65-F5344CB8AC3E}">
        <p14:creationId xmlns:p14="http://schemas.microsoft.com/office/powerpoint/2010/main" val="3320238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sz="1200" kern="1200" dirty="0" smtClean="0">
              <a:solidFill>
                <a:schemeClr val="tx1"/>
              </a:solidFill>
              <a:effectLst/>
              <a:latin typeface="Arial" charset="0"/>
              <a:ea typeface="+mn-ea"/>
              <a:cs typeface="Arial" charset="0"/>
            </a:endParaRPr>
          </a:p>
          <a:p>
            <a:pPr eaLnBrk="1" hangingPunct="1"/>
            <a:endParaRPr lang="en-US" dirty="0" smtClean="0"/>
          </a:p>
        </p:txBody>
      </p:sp>
    </p:spTree>
    <p:extLst>
      <p:ext uri="{BB962C8B-B14F-4D97-AF65-F5344CB8AC3E}">
        <p14:creationId xmlns:p14="http://schemas.microsoft.com/office/powerpoint/2010/main" val="3672652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sz="1200" kern="1200" dirty="0" smtClean="0">
              <a:solidFill>
                <a:schemeClr val="tx1"/>
              </a:solidFill>
              <a:effectLst/>
              <a:latin typeface="Arial" charset="0"/>
              <a:ea typeface="+mn-ea"/>
              <a:cs typeface="Arial" charset="0"/>
            </a:endParaRPr>
          </a:p>
          <a:p>
            <a:pPr eaLnBrk="1" hangingPunct="1"/>
            <a:endParaRPr lang="en-US" dirty="0" smtClean="0"/>
          </a:p>
        </p:txBody>
      </p:sp>
    </p:spTree>
    <p:extLst>
      <p:ext uri="{BB962C8B-B14F-4D97-AF65-F5344CB8AC3E}">
        <p14:creationId xmlns:p14="http://schemas.microsoft.com/office/powerpoint/2010/main" val="245236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083698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FD4251-40A6-4B94-8993-D125EAB63A50}" type="slidenum">
              <a:rPr lang="he-IL" smtClean="0"/>
              <a:pPr>
                <a:defRPr/>
              </a:pPr>
              <a:t>58</a:t>
            </a:fld>
            <a:endParaRPr lang="en-US" dirty="0"/>
          </a:p>
        </p:txBody>
      </p:sp>
    </p:spTree>
    <p:extLst>
      <p:ext uri="{BB962C8B-B14F-4D97-AF65-F5344CB8AC3E}">
        <p14:creationId xmlns:p14="http://schemas.microsoft.com/office/powerpoint/2010/main" val="3787909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6122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1494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3934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05066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10</a:t>
            </a:fld>
            <a:endParaRPr lang="en-US" dirty="0"/>
          </a:p>
        </p:txBody>
      </p:sp>
    </p:spTree>
    <p:extLst>
      <p:ext uri="{BB962C8B-B14F-4D97-AF65-F5344CB8AC3E}">
        <p14:creationId xmlns:p14="http://schemas.microsoft.com/office/powerpoint/2010/main" val="190573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4905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082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6075" y="3509963"/>
            <a:ext cx="1619250" cy="294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150" y="3509963"/>
            <a:ext cx="4708525" cy="294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62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094" y="827088"/>
            <a:ext cx="3173985" cy="1219332"/>
          </a:xfrm>
          <a:prstGeom prst="rect">
            <a:avLst/>
          </a:prstGeom>
        </p:spPr>
      </p:pic>
    </p:spTree>
    <p:extLst>
      <p:ext uri="{BB962C8B-B14F-4D97-AF65-F5344CB8AC3E}">
        <p14:creationId xmlns:p14="http://schemas.microsoft.com/office/powerpoint/2010/main" val="2877886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A430D36F-963E-427F-B131-FB58EFA8D86F}" type="slidenum">
              <a:rPr lang="he-IL"/>
              <a:pPr/>
              <a:t>‹#›</a:t>
            </a:fld>
            <a:endParaRPr lang="en-US" dirty="0"/>
          </a:p>
        </p:txBody>
      </p:sp>
    </p:spTree>
    <p:extLst>
      <p:ext uri="{BB962C8B-B14F-4D97-AF65-F5344CB8AC3E}">
        <p14:creationId xmlns:p14="http://schemas.microsoft.com/office/powerpoint/2010/main" val="41957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BB746136-A889-451F-AB55-8A99DBFB32D9}" type="slidenum">
              <a:rPr lang="he-IL"/>
              <a:pPr/>
              <a:t>‹#›</a:t>
            </a:fld>
            <a:endParaRPr lang="en-US" dirty="0"/>
          </a:p>
        </p:txBody>
      </p:sp>
    </p:spTree>
    <p:extLst>
      <p:ext uri="{BB962C8B-B14F-4D97-AF65-F5344CB8AC3E}">
        <p14:creationId xmlns:p14="http://schemas.microsoft.com/office/powerpoint/2010/main" val="245342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646BDDDC-77F3-4F2D-8CF9-AF72E59AAEDF}" type="slidenum">
              <a:rPr lang="he-IL"/>
              <a:pPr/>
              <a:t>‹#›</a:t>
            </a:fld>
            <a:endParaRPr lang="en-US" dirty="0"/>
          </a:p>
        </p:txBody>
      </p:sp>
    </p:spTree>
    <p:extLst>
      <p:ext uri="{BB962C8B-B14F-4D97-AF65-F5344CB8AC3E}">
        <p14:creationId xmlns:p14="http://schemas.microsoft.com/office/powerpoint/2010/main" val="335790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C8560FE8-4CEA-4AD9-9975-F98150DF5281}" type="slidenum">
              <a:rPr lang="he-IL"/>
              <a:pPr/>
              <a:t>‹#›</a:t>
            </a:fld>
            <a:endParaRPr lang="en-US" dirty="0"/>
          </a:p>
        </p:txBody>
      </p:sp>
    </p:spTree>
    <p:extLst>
      <p:ext uri="{BB962C8B-B14F-4D97-AF65-F5344CB8AC3E}">
        <p14:creationId xmlns:p14="http://schemas.microsoft.com/office/powerpoint/2010/main" val="193706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8" name="Rectangle 6"/>
          <p:cNvSpPr>
            <a:spLocks noGrp="1" noChangeArrowheads="1"/>
          </p:cNvSpPr>
          <p:nvPr>
            <p:ph type="sldNum" sz="quarter" idx="11"/>
          </p:nvPr>
        </p:nvSpPr>
        <p:spPr>
          <a:ln/>
        </p:spPr>
        <p:txBody>
          <a:bodyPr/>
          <a:lstStyle>
            <a:lvl1pPr>
              <a:defRPr/>
            </a:lvl1pPr>
          </a:lstStyle>
          <a:p>
            <a:fld id="{6E93A871-8159-47E6-991D-BB925ADE25FC}" type="slidenum">
              <a:rPr lang="he-IL"/>
              <a:pPr/>
              <a:t>‹#›</a:t>
            </a:fld>
            <a:endParaRPr lang="en-US" dirty="0"/>
          </a:p>
        </p:txBody>
      </p:sp>
    </p:spTree>
    <p:extLst>
      <p:ext uri="{BB962C8B-B14F-4D97-AF65-F5344CB8AC3E}">
        <p14:creationId xmlns:p14="http://schemas.microsoft.com/office/powerpoint/2010/main" val="160345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4" name="Rectangle 6"/>
          <p:cNvSpPr>
            <a:spLocks noGrp="1" noChangeArrowheads="1"/>
          </p:cNvSpPr>
          <p:nvPr>
            <p:ph type="sldNum" sz="quarter" idx="11"/>
          </p:nvPr>
        </p:nvSpPr>
        <p:spPr>
          <a:ln/>
        </p:spPr>
        <p:txBody>
          <a:bodyPr/>
          <a:lstStyle>
            <a:lvl1pPr>
              <a:defRPr/>
            </a:lvl1pPr>
          </a:lstStyle>
          <a:p>
            <a:fld id="{375BB98C-7335-425D-A751-FF90B1F94D70}" type="slidenum">
              <a:rPr lang="he-IL"/>
              <a:pPr/>
              <a:t>‹#›</a:t>
            </a:fld>
            <a:endParaRPr lang="en-US" dirty="0"/>
          </a:p>
        </p:txBody>
      </p:sp>
    </p:spTree>
    <p:extLst>
      <p:ext uri="{BB962C8B-B14F-4D97-AF65-F5344CB8AC3E}">
        <p14:creationId xmlns:p14="http://schemas.microsoft.com/office/powerpoint/2010/main" val="3872080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3" name="Rectangle 6"/>
          <p:cNvSpPr>
            <a:spLocks noGrp="1" noChangeArrowheads="1"/>
          </p:cNvSpPr>
          <p:nvPr>
            <p:ph type="sldNum" sz="quarter" idx="11"/>
          </p:nvPr>
        </p:nvSpPr>
        <p:spPr>
          <a:ln/>
        </p:spPr>
        <p:txBody>
          <a:bodyPr/>
          <a:lstStyle>
            <a:lvl1pPr>
              <a:defRPr/>
            </a:lvl1pPr>
          </a:lstStyle>
          <a:p>
            <a:fld id="{1E4928E7-2BF6-4DC3-8B38-89D057B54AEB}" type="slidenum">
              <a:rPr lang="he-IL"/>
              <a:pPr/>
              <a:t>‹#›</a:t>
            </a:fld>
            <a:endParaRPr lang="en-US" dirty="0"/>
          </a:p>
        </p:txBody>
      </p:sp>
    </p:spTree>
    <p:extLst>
      <p:ext uri="{BB962C8B-B14F-4D97-AF65-F5344CB8AC3E}">
        <p14:creationId xmlns:p14="http://schemas.microsoft.com/office/powerpoint/2010/main" val="240737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277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B2489C0F-6226-4FAD-A14C-15A3060C72DB}" type="slidenum">
              <a:rPr lang="he-IL"/>
              <a:pPr/>
              <a:t>‹#›</a:t>
            </a:fld>
            <a:endParaRPr lang="en-US" dirty="0"/>
          </a:p>
        </p:txBody>
      </p:sp>
    </p:spTree>
    <p:extLst>
      <p:ext uri="{BB962C8B-B14F-4D97-AF65-F5344CB8AC3E}">
        <p14:creationId xmlns:p14="http://schemas.microsoft.com/office/powerpoint/2010/main" val="3772719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B480CEB5-0EF4-4473-89D3-86B267EBABF8}" type="slidenum">
              <a:rPr lang="he-IL"/>
              <a:pPr/>
              <a:t>‹#›</a:t>
            </a:fld>
            <a:endParaRPr lang="en-US" dirty="0"/>
          </a:p>
        </p:txBody>
      </p:sp>
    </p:spTree>
    <p:extLst>
      <p:ext uri="{BB962C8B-B14F-4D97-AF65-F5344CB8AC3E}">
        <p14:creationId xmlns:p14="http://schemas.microsoft.com/office/powerpoint/2010/main" val="2865785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04D43B1A-96EE-4B4B-A17B-E0D990C9F2AF}" type="slidenum">
              <a:rPr lang="he-IL"/>
              <a:pPr/>
              <a:t>‹#›</a:t>
            </a:fld>
            <a:endParaRPr lang="en-US" dirty="0"/>
          </a:p>
        </p:txBody>
      </p:sp>
    </p:spTree>
    <p:extLst>
      <p:ext uri="{BB962C8B-B14F-4D97-AF65-F5344CB8AC3E}">
        <p14:creationId xmlns:p14="http://schemas.microsoft.com/office/powerpoint/2010/main" val="2892799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0"/>
            <a:ext cx="1944687" cy="5311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681663" cy="5311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7D66047D-729F-438D-B58E-35E9293F91CD}" type="slidenum">
              <a:rPr lang="he-IL"/>
              <a:pPr/>
              <a:t>‹#›</a:t>
            </a:fld>
            <a:endParaRPr lang="en-US" dirty="0"/>
          </a:p>
        </p:txBody>
      </p:sp>
    </p:spTree>
    <p:extLst>
      <p:ext uri="{BB962C8B-B14F-4D97-AF65-F5344CB8AC3E}">
        <p14:creationId xmlns:p14="http://schemas.microsoft.com/office/powerpoint/2010/main" val="999725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877CFF9C-14C5-464B-A216-FEC67E74F357}" type="slidenum">
              <a:rPr lang="he-IL"/>
              <a:pPr/>
              <a:t>‹#›</a:t>
            </a:fld>
            <a:endParaRPr lang="en-US" dirty="0"/>
          </a:p>
        </p:txBody>
      </p:sp>
    </p:spTree>
    <p:extLst>
      <p:ext uri="{BB962C8B-B14F-4D97-AF65-F5344CB8AC3E}">
        <p14:creationId xmlns:p14="http://schemas.microsoft.com/office/powerpoint/2010/main" val="427706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F617D05F-3873-48C6-B952-FC12EA2BD97E}" type="slidenum">
              <a:rPr lang="he-IL"/>
              <a:pPr/>
              <a:t>‹#›</a:t>
            </a:fld>
            <a:endParaRPr lang="en-US" dirty="0"/>
          </a:p>
        </p:txBody>
      </p:sp>
    </p:spTree>
    <p:extLst>
      <p:ext uri="{BB962C8B-B14F-4D97-AF65-F5344CB8AC3E}">
        <p14:creationId xmlns:p14="http://schemas.microsoft.com/office/powerpoint/2010/main" val="3507944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CA0DD47B-2E95-42A5-A304-769180564857}" type="slidenum">
              <a:rPr lang="he-IL"/>
              <a:pPr/>
              <a:t>‹#›</a:t>
            </a:fld>
            <a:endParaRPr lang="en-US" dirty="0"/>
          </a:p>
        </p:txBody>
      </p:sp>
    </p:spTree>
    <p:extLst>
      <p:ext uri="{BB962C8B-B14F-4D97-AF65-F5344CB8AC3E}">
        <p14:creationId xmlns:p14="http://schemas.microsoft.com/office/powerpoint/2010/main" val="668444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43D81589-B724-4A88-BB92-2422BCA6F6F1}" type="slidenum">
              <a:rPr lang="he-IL"/>
              <a:pPr/>
              <a:t>‹#›</a:t>
            </a:fld>
            <a:endParaRPr lang="en-US" dirty="0"/>
          </a:p>
        </p:txBody>
      </p:sp>
    </p:spTree>
    <p:extLst>
      <p:ext uri="{BB962C8B-B14F-4D97-AF65-F5344CB8AC3E}">
        <p14:creationId xmlns:p14="http://schemas.microsoft.com/office/powerpoint/2010/main" val="117521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8" name="Rectangle 6"/>
          <p:cNvSpPr>
            <a:spLocks noGrp="1" noChangeArrowheads="1"/>
          </p:cNvSpPr>
          <p:nvPr>
            <p:ph type="sldNum" sz="quarter" idx="11"/>
          </p:nvPr>
        </p:nvSpPr>
        <p:spPr>
          <a:ln/>
        </p:spPr>
        <p:txBody>
          <a:bodyPr/>
          <a:lstStyle>
            <a:lvl1pPr>
              <a:defRPr/>
            </a:lvl1pPr>
          </a:lstStyle>
          <a:p>
            <a:fld id="{EA98B4D2-02EC-489E-8264-EBF32CF69F9F}" type="slidenum">
              <a:rPr lang="he-IL"/>
              <a:pPr/>
              <a:t>‹#›</a:t>
            </a:fld>
            <a:endParaRPr lang="en-US" dirty="0"/>
          </a:p>
        </p:txBody>
      </p:sp>
    </p:spTree>
    <p:extLst>
      <p:ext uri="{BB962C8B-B14F-4D97-AF65-F5344CB8AC3E}">
        <p14:creationId xmlns:p14="http://schemas.microsoft.com/office/powerpoint/2010/main" val="827265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4" name="Rectangle 6"/>
          <p:cNvSpPr>
            <a:spLocks noGrp="1" noChangeArrowheads="1"/>
          </p:cNvSpPr>
          <p:nvPr>
            <p:ph type="sldNum" sz="quarter" idx="11"/>
          </p:nvPr>
        </p:nvSpPr>
        <p:spPr>
          <a:ln/>
        </p:spPr>
        <p:txBody>
          <a:bodyPr/>
          <a:lstStyle>
            <a:lvl1pPr>
              <a:defRPr/>
            </a:lvl1pPr>
          </a:lstStyle>
          <a:p>
            <a:fld id="{9584BA13-5B51-4B88-A008-2EC4FDC423A3}" type="slidenum">
              <a:rPr lang="he-IL"/>
              <a:pPr/>
              <a:t>‹#›</a:t>
            </a:fld>
            <a:endParaRPr lang="en-US" dirty="0"/>
          </a:p>
        </p:txBody>
      </p:sp>
    </p:spTree>
    <p:extLst>
      <p:ext uri="{BB962C8B-B14F-4D97-AF65-F5344CB8AC3E}">
        <p14:creationId xmlns:p14="http://schemas.microsoft.com/office/powerpoint/2010/main" val="251214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413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3" name="Rectangle 6"/>
          <p:cNvSpPr>
            <a:spLocks noGrp="1" noChangeArrowheads="1"/>
          </p:cNvSpPr>
          <p:nvPr>
            <p:ph type="sldNum" sz="quarter" idx="11"/>
          </p:nvPr>
        </p:nvSpPr>
        <p:spPr>
          <a:ln/>
        </p:spPr>
        <p:txBody>
          <a:bodyPr/>
          <a:lstStyle>
            <a:lvl1pPr>
              <a:defRPr/>
            </a:lvl1pPr>
          </a:lstStyle>
          <a:p>
            <a:fld id="{A6DAF43E-D56B-4EE0-ACC0-FD85D73E1999}" type="slidenum">
              <a:rPr lang="he-IL"/>
              <a:pPr/>
              <a:t>‹#›</a:t>
            </a:fld>
            <a:endParaRPr lang="en-US" dirty="0"/>
          </a:p>
        </p:txBody>
      </p:sp>
    </p:spTree>
    <p:extLst>
      <p:ext uri="{BB962C8B-B14F-4D97-AF65-F5344CB8AC3E}">
        <p14:creationId xmlns:p14="http://schemas.microsoft.com/office/powerpoint/2010/main" val="2986494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D24B15F2-2B7C-4280-B11D-68A2E51B48CE}" type="slidenum">
              <a:rPr lang="he-IL"/>
              <a:pPr/>
              <a:t>‹#›</a:t>
            </a:fld>
            <a:endParaRPr lang="en-US" dirty="0"/>
          </a:p>
        </p:txBody>
      </p:sp>
    </p:spTree>
    <p:extLst>
      <p:ext uri="{BB962C8B-B14F-4D97-AF65-F5344CB8AC3E}">
        <p14:creationId xmlns:p14="http://schemas.microsoft.com/office/powerpoint/2010/main" val="3865855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6F337A37-25DD-45F8-8085-0254EA3CA3CA}" type="slidenum">
              <a:rPr lang="he-IL"/>
              <a:pPr/>
              <a:t>‹#›</a:t>
            </a:fld>
            <a:endParaRPr lang="en-US" dirty="0"/>
          </a:p>
        </p:txBody>
      </p:sp>
    </p:spTree>
    <p:extLst>
      <p:ext uri="{BB962C8B-B14F-4D97-AF65-F5344CB8AC3E}">
        <p14:creationId xmlns:p14="http://schemas.microsoft.com/office/powerpoint/2010/main" val="1861179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29AB436C-1C6B-4AEB-95F3-0F18790E2888}" type="slidenum">
              <a:rPr lang="he-IL"/>
              <a:pPr/>
              <a:t>‹#›</a:t>
            </a:fld>
            <a:endParaRPr lang="en-US" dirty="0"/>
          </a:p>
        </p:txBody>
      </p:sp>
    </p:spTree>
    <p:extLst>
      <p:ext uri="{BB962C8B-B14F-4D97-AF65-F5344CB8AC3E}">
        <p14:creationId xmlns:p14="http://schemas.microsoft.com/office/powerpoint/2010/main" val="2616728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5" y="0"/>
            <a:ext cx="1944688" cy="5311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686425" cy="5311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1765CF3A-E4B4-4096-9461-53E7F796C986}" type="slidenum">
              <a:rPr lang="he-IL"/>
              <a:pPr/>
              <a:t>‹#›</a:t>
            </a:fld>
            <a:endParaRPr lang="en-US" dirty="0"/>
          </a:p>
        </p:txBody>
      </p:sp>
    </p:spTree>
    <p:extLst>
      <p:ext uri="{BB962C8B-B14F-4D97-AF65-F5344CB8AC3E}">
        <p14:creationId xmlns:p14="http://schemas.microsoft.com/office/powerpoint/2010/main" val="2425395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868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440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1782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500" y="3429000"/>
            <a:ext cx="3054350"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3429000"/>
            <a:ext cx="3055938"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882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175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8325" y="5848350"/>
            <a:ext cx="3054350"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5075" y="5848350"/>
            <a:ext cx="3055938"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216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76504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81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98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8331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912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75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375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7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60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8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4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93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06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 descr="ExLibris-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 y="6096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65150" y="3509963"/>
            <a:ext cx="6480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Presentation title</a:t>
            </a:r>
            <a:br>
              <a:rPr lang="en-US" smtClean="0"/>
            </a:br>
            <a:r>
              <a:rPr lang="en-US" smtClean="0"/>
              <a:t/>
            </a:r>
            <a:br>
              <a:rPr lang="en-US" smtClean="0"/>
            </a:br>
            <a:r>
              <a:rPr lang="en-US" smtClean="0"/>
              <a:t>Conference title | location | date</a:t>
            </a:r>
            <a:br>
              <a:rPr lang="en-US" smtClean="0"/>
            </a:br>
            <a:r>
              <a:rPr lang="en-US" smtClean="0"/>
              <a:t> </a:t>
            </a:r>
          </a:p>
        </p:txBody>
      </p:sp>
      <p:sp>
        <p:nvSpPr>
          <p:cNvPr id="1028" name="Rectangle 4"/>
          <p:cNvSpPr>
            <a:spLocks noGrp="1" noChangeArrowheads="1"/>
          </p:cNvSpPr>
          <p:nvPr>
            <p:ph type="body" idx="1"/>
          </p:nvPr>
        </p:nvSpPr>
        <p:spPr bwMode="auto">
          <a:xfrm>
            <a:off x="568325" y="5848350"/>
            <a:ext cx="62626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Presenter name and title</a:t>
            </a:r>
          </a:p>
        </p:txBody>
      </p:sp>
      <p:sp>
        <p:nvSpPr>
          <p:cNvPr id="1029" name="Text Box 5"/>
          <p:cNvSpPr txBox="1">
            <a:spLocks noChangeArrowheads="1"/>
          </p:cNvSpPr>
          <p:nvPr/>
        </p:nvSpPr>
        <p:spPr bwMode="auto">
          <a:xfrm>
            <a:off x="685800" y="6453188"/>
            <a:ext cx="611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pPr eaLnBrk="1" hangingPunct="1">
              <a:buClr>
                <a:srgbClr val="333333"/>
              </a:buClr>
              <a:buFont typeface="Times" pitchFamily="18" charset="0"/>
              <a:buNone/>
              <a:defRPr/>
            </a:pPr>
            <a:endParaRPr lang="en-US" sz="1200" dirty="0" smtClean="0">
              <a:solidFill>
                <a:srgbClr val="333333"/>
              </a:solidFill>
            </a:endParaRPr>
          </a:p>
        </p:txBody>
      </p:sp>
      <p:grpSp>
        <p:nvGrpSpPr>
          <p:cNvPr id="1030" name="Group 6"/>
          <p:cNvGrpSpPr>
            <a:grpSpLocks/>
          </p:cNvGrpSpPr>
          <p:nvPr/>
        </p:nvGrpSpPr>
        <p:grpSpPr bwMode="auto">
          <a:xfrm>
            <a:off x="5613400" y="0"/>
            <a:ext cx="3009900" cy="4503738"/>
            <a:chOff x="3536" y="0"/>
            <a:chExt cx="1896" cy="2837"/>
          </a:xfrm>
        </p:grpSpPr>
        <p:pic>
          <p:nvPicPr>
            <p:cNvPr id="1031" name="Picture 7" descr="av16_low"/>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43" y="391"/>
              <a:ext cx="88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g14_low"/>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536" y="935"/>
              <a:ext cx="88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7_low"/>
            <p:cNvPicPr>
              <a:picLocks noChangeAspect="1" noChangeArrowheads="1"/>
            </p:cNvPicPr>
            <p:nvPr userDrawn="1"/>
          </p:nvPicPr>
          <p:blipFill>
            <a:blip r:embed="rId18">
              <a:extLst>
                <a:ext uri="{28A0092B-C50C-407E-A947-70E740481C1C}">
                  <a14:useLocalDpi xmlns:a14="http://schemas.microsoft.com/office/drawing/2010/main" val="0"/>
                </a:ext>
              </a:extLst>
            </a:blip>
            <a:srcRect t="28479"/>
            <a:stretch>
              <a:fillRect/>
            </a:stretch>
          </p:blipFill>
          <p:spPr bwMode="auto">
            <a:xfrm>
              <a:off x="3536" y="0"/>
              <a:ext cx="886"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s17_low"/>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45" y="1661"/>
              <a:ext cx="88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7" r:id="rId12"/>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cs typeface="Arial" charset="0"/>
        </a:defRPr>
      </a:lvl2pPr>
      <a:lvl3pPr algn="l" rtl="0" eaLnBrk="0" fontAlgn="base" hangingPunct="0">
        <a:spcBef>
          <a:spcPct val="0"/>
        </a:spcBef>
        <a:spcAft>
          <a:spcPct val="0"/>
        </a:spcAft>
        <a:defRPr sz="2600" b="1">
          <a:solidFill>
            <a:schemeClr val="tx2"/>
          </a:solidFill>
          <a:latin typeface="Verdana" pitchFamily="34" charset="0"/>
          <a:cs typeface="Arial" charset="0"/>
        </a:defRPr>
      </a:lvl3pPr>
      <a:lvl4pPr algn="l" rtl="0" eaLnBrk="0" fontAlgn="base" hangingPunct="0">
        <a:spcBef>
          <a:spcPct val="0"/>
        </a:spcBef>
        <a:spcAft>
          <a:spcPct val="0"/>
        </a:spcAft>
        <a:defRPr sz="2600" b="1">
          <a:solidFill>
            <a:schemeClr val="tx2"/>
          </a:solidFill>
          <a:latin typeface="Verdana" pitchFamily="34" charset="0"/>
          <a:cs typeface="Arial" charset="0"/>
        </a:defRPr>
      </a:lvl4pPr>
      <a:lvl5pPr algn="l" rtl="0" eaLnBrk="0" fontAlgn="base" hangingPunct="0">
        <a:spcBef>
          <a:spcPct val="0"/>
        </a:spcBef>
        <a:spcAft>
          <a:spcPct val="0"/>
        </a:spcAft>
        <a:defRPr sz="2600" b="1">
          <a:solidFill>
            <a:schemeClr val="tx2"/>
          </a:solidFill>
          <a:latin typeface="Verdana" pitchFamily="34" charset="0"/>
          <a:cs typeface="Arial" charset="0"/>
        </a:defRPr>
      </a:lvl5pPr>
      <a:lvl6pPr marL="457200" algn="l" rtl="0" fontAlgn="base">
        <a:spcBef>
          <a:spcPct val="0"/>
        </a:spcBef>
        <a:spcAft>
          <a:spcPct val="0"/>
        </a:spcAft>
        <a:defRPr sz="2600" b="1">
          <a:solidFill>
            <a:schemeClr val="tx2"/>
          </a:solidFill>
          <a:latin typeface="Verdana" pitchFamily="34" charset="0"/>
          <a:cs typeface="Arial" charset="0"/>
        </a:defRPr>
      </a:lvl6pPr>
      <a:lvl7pPr marL="914400" algn="l" rtl="0" fontAlgn="base">
        <a:spcBef>
          <a:spcPct val="0"/>
        </a:spcBef>
        <a:spcAft>
          <a:spcPct val="0"/>
        </a:spcAft>
        <a:defRPr sz="2600" b="1">
          <a:solidFill>
            <a:schemeClr val="tx2"/>
          </a:solidFill>
          <a:latin typeface="Verdana" pitchFamily="34" charset="0"/>
          <a:cs typeface="Arial" charset="0"/>
        </a:defRPr>
      </a:lvl7pPr>
      <a:lvl8pPr marL="1371600" algn="l" rtl="0" fontAlgn="base">
        <a:spcBef>
          <a:spcPct val="0"/>
        </a:spcBef>
        <a:spcAft>
          <a:spcPct val="0"/>
        </a:spcAft>
        <a:defRPr sz="2600" b="1">
          <a:solidFill>
            <a:schemeClr val="tx2"/>
          </a:solidFill>
          <a:latin typeface="Verdana" pitchFamily="34" charset="0"/>
          <a:cs typeface="Arial" charset="0"/>
        </a:defRPr>
      </a:lvl8pPr>
      <a:lvl9pPr marL="1828800" algn="l" rtl="0" fontAlgn="base">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defRPr sz="24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defRPr sz="2400">
          <a:solidFill>
            <a:schemeClr val="tx1"/>
          </a:solidFill>
          <a:latin typeface="+mn-lt"/>
          <a:cs typeface="+mn-cs"/>
        </a:defRPr>
      </a:lvl4pPr>
      <a:lvl5pPr marL="2057400" indent="-228600" algn="l" rtl="0" eaLnBrk="0" fontAlgn="base" hangingPunct="0">
        <a:spcBef>
          <a:spcPct val="20000"/>
        </a:spcBef>
        <a:spcAft>
          <a:spcPct val="0"/>
        </a:spcAft>
        <a:defRPr sz="2400">
          <a:solidFill>
            <a:schemeClr val="tx1"/>
          </a:solidFill>
          <a:latin typeface="+mn-lt"/>
          <a:cs typeface="+mn-cs"/>
        </a:defRPr>
      </a:lvl5pPr>
      <a:lvl6pPr marL="2514600" indent="-228600" algn="l" rtl="0" fontAlgn="base">
        <a:spcBef>
          <a:spcPct val="20000"/>
        </a:spcBef>
        <a:spcAft>
          <a:spcPct val="0"/>
        </a:spcAft>
        <a:defRPr sz="2400">
          <a:solidFill>
            <a:schemeClr val="tx1"/>
          </a:solidFill>
          <a:latin typeface="+mn-lt"/>
          <a:cs typeface="+mn-cs"/>
        </a:defRPr>
      </a:lvl6pPr>
      <a:lvl7pPr marL="2971800" indent="-228600" algn="l" rtl="0" fontAlgn="base">
        <a:spcBef>
          <a:spcPct val="20000"/>
        </a:spcBef>
        <a:spcAft>
          <a:spcPct val="0"/>
        </a:spcAft>
        <a:defRPr sz="2400">
          <a:solidFill>
            <a:schemeClr val="tx1"/>
          </a:solidFill>
          <a:latin typeface="+mn-lt"/>
          <a:cs typeface="+mn-cs"/>
        </a:defRPr>
      </a:lvl7pPr>
      <a:lvl8pPr marL="3429000" indent="-228600" algn="l" rtl="0" fontAlgn="base">
        <a:spcBef>
          <a:spcPct val="20000"/>
        </a:spcBef>
        <a:spcAft>
          <a:spcPct val="0"/>
        </a:spcAft>
        <a:defRPr sz="2400">
          <a:solidFill>
            <a:schemeClr val="tx1"/>
          </a:solidFill>
          <a:latin typeface="+mn-lt"/>
          <a:cs typeface="+mn-cs"/>
        </a:defRPr>
      </a:lvl8pPr>
      <a:lvl9pPr marL="3886200" indent="-228600" algn="l" rtl="0" fontAlgn="base">
        <a:spcBef>
          <a:spcPct val="20000"/>
        </a:spcBef>
        <a:spcAft>
          <a:spcPct val="0"/>
        </a:spcAft>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2"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963" y="969963"/>
            <a:ext cx="841375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539750" y="0"/>
            <a:ext cx="7772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533400" y="11969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539750" y="6308725"/>
            <a:ext cx="777716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defRPr sz="1200">
                <a:cs typeface="+mn-cs"/>
              </a:defRPr>
            </a:lvl1pPr>
          </a:lstStyle>
          <a:p>
            <a:pPr>
              <a:defRPr/>
            </a:pPr>
            <a:r>
              <a:rPr lang="en-US" dirty="0"/>
              <a:t> </a:t>
            </a:r>
          </a:p>
        </p:txBody>
      </p:sp>
      <p:sp>
        <p:nvSpPr>
          <p:cNvPr id="7174" name="Rectangle 6"/>
          <p:cNvSpPr>
            <a:spLocks noGrp="1" noChangeArrowheads="1"/>
          </p:cNvSpPr>
          <p:nvPr>
            <p:ph type="sldNum" sz="quarter" idx="4"/>
          </p:nvPr>
        </p:nvSpPr>
        <p:spPr bwMode="auto">
          <a:xfrm>
            <a:off x="4281488" y="6453188"/>
            <a:ext cx="58102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1"/>
            </a:lvl1pPr>
          </a:lstStyle>
          <a:p>
            <a:fld id="{4E567FD2-DD20-415A-9EF7-AD58C51BAE68}" type="slidenum">
              <a:rPr lang="he-IL"/>
              <a:pPr/>
              <a:t>‹#›</a:t>
            </a:fld>
            <a:endParaRPr lang="en-US" dirty="0"/>
          </a:p>
        </p:txBody>
      </p:sp>
      <p:pic>
        <p:nvPicPr>
          <p:cNvPr id="2055" name="Picture 7" descr="ExLibris-logo"/>
          <p:cNvPicPr>
            <a:picLocks noChangeAspect="1" noChangeArrowheads="1"/>
          </p:cNvPicPr>
          <p:nvPr/>
        </p:nvPicPr>
        <p:blipFill>
          <a:blip r:embed="rId15">
            <a:extLst>
              <a:ext uri="{28A0092B-C50C-407E-A947-70E740481C1C}">
                <a14:useLocalDpi xmlns:a14="http://schemas.microsoft.com/office/drawing/2010/main" val="0"/>
              </a:ext>
            </a:extLst>
          </a:blip>
          <a:srcRect b="24171"/>
          <a:stretch>
            <a:fillRect/>
          </a:stretch>
        </p:blipFill>
        <p:spPr bwMode="auto">
          <a:xfrm>
            <a:off x="8043863" y="6178550"/>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rtl="1" eaLnBrk="0" fontAlgn="base" hangingPunct="0">
        <a:spcBef>
          <a:spcPct val="0"/>
        </a:spcBef>
        <a:spcAft>
          <a:spcPct val="0"/>
        </a:spcAft>
        <a:defRPr sz="2800" b="1">
          <a:solidFill>
            <a:schemeClr val="tx1"/>
          </a:solidFill>
          <a:latin typeface="+mj-lt"/>
          <a:ea typeface="+mj-ea"/>
          <a:cs typeface="+mj-cs"/>
        </a:defRPr>
      </a:lvl1pPr>
      <a:lvl2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2pPr>
      <a:lvl3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3pPr>
      <a:lvl4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4pPr>
      <a:lvl5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5pPr>
      <a:lvl6pPr marL="4572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6pPr>
      <a:lvl7pPr marL="9144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7pPr>
      <a:lvl8pPr marL="13716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8pPr>
      <a:lvl9pPr marL="18288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9pPr>
    </p:titleStyle>
    <p:body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2"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963" y="969963"/>
            <a:ext cx="841375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544513" y="0"/>
            <a:ext cx="7772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533400" y="11969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7" name="Rectangle 5"/>
          <p:cNvSpPr>
            <a:spLocks noGrp="1" noChangeArrowheads="1"/>
          </p:cNvSpPr>
          <p:nvPr>
            <p:ph type="ftr" sz="quarter" idx="3"/>
          </p:nvPr>
        </p:nvSpPr>
        <p:spPr bwMode="auto">
          <a:xfrm>
            <a:off x="539750" y="6308725"/>
            <a:ext cx="777716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defRPr sz="1200">
                <a:cs typeface="+mn-cs"/>
              </a:defRPr>
            </a:lvl1pPr>
          </a:lstStyle>
          <a:p>
            <a:pPr>
              <a:defRPr/>
            </a:pPr>
            <a:r>
              <a:rPr lang="en-US" dirty="0"/>
              <a:t> </a:t>
            </a:r>
          </a:p>
        </p:txBody>
      </p:sp>
      <p:sp>
        <p:nvSpPr>
          <p:cNvPr id="8198" name="Rectangle 6"/>
          <p:cNvSpPr>
            <a:spLocks noGrp="1" noChangeArrowheads="1"/>
          </p:cNvSpPr>
          <p:nvPr>
            <p:ph type="sldNum" sz="quarter" idx="4"/>
          </p:nvPr>
        </p:nvSpPr>
        <p:spPr bwMode="auto">
          <a:xfrm>
            <a:off x="4281488" y="6453188"/>
            <a:ext cx="58102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1"/>
            </a:lvl1pPr>
          </a:lstStyle>
          <a:p>
            <a:fld id="{5A33EB11-D952-4278-849D-AFD1CD5001C0}" type="slidenum">
              <a:rPr lang="he-IL"/>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l" rtl="1" eaLnBrk="0" fontAlgn="base" hangingPunct="0">
        <a:spcBef>
          <a:spcPct val="0"/>
        </a:spcBef>
        <a:spcAft>
          <a:spcPct val="0"/>
        </a:spcAft>
        <a:defRPr sz="2800" b="1">
          <a:solidFill>
            <a:schemeClr val="tx1"/>
          </a:solidFill>
          <a:latin typeface="+mj-lt"/>
          <a:ea typeface="+mj-ea"/>
          <a:cs typeface="+mj-cs"/>
        </a:defRPr>
      </a:lvl1pPr>
      <a:lvl2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2pPr>
      <a:lvl3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3pPr>
      <a:lvl4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4pPr>
      <a:lvl5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5pPr>
      <a:lvl6pPr marL="4572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6pPr>
      <a:lvl7pPr marL="9144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7pPr>
      <a:lvl8pPr marL="13716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8pPr>
      <a:lvl9pPr marL="18288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9pPr>
    </p:titleStyle>
    <p:body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2"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67100" y="458152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547813" y="2184400"/>
            <a:ext cx="6048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pPr algn="ctr" eaLnBrk="1" hangingPunct="1">
              <a:buClr>
                <a:srgbClr val="EF6626"/>
              </a:buClr>
              <a:buSzPct val="90000"/>
              <a:buFont typeface="Times" pitchFamily="18" charset="0"/>
              <a:buNone/>
              <a:defRPr/>
            </a:pPr>
            <a:r>
              <a:rPr lang="en-US" sz="6000" dirty="0" smtClean="0">
                <a:solidFill>
                  <a:srgbClr val="333333"/>
                </a:solidFill>
              </a:rPr>
              <a:t>Thank You!</a:t>
            </a:r>
          </a:p>
        </p:txBody>
      </p:sp>
      <p:sp>
        <p:nvSpPr>
          <p:cNvPr id="4100" name="Text Box 4"/>
          <p:cNvSpPr txBox="1">
            <a:spLocks noChangeArrowheads="1"/>
          </p:cNvSpPr>
          <p:nvPr/>
        </p:nvSpPr>
        <p:spPr bwMode="auto">
          <a:xfrm>
            <a:off x="4456113" y="3624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pPr algn="ctr">
              <a:spcBef>
                <a:spcPct val="0"/>
              </a:spcBef>
              <a:defRPr/>
            </a:pPr>
            <a:endParaRPr lang="en-US" sz="2400" dirty="0" smtClean="0"/>
          </a:p>
        </p:txBody>
      </p:sp>
      <p:sp>
        <p:nvSpPr>
          <p:cNvPr id="4101" name="Rectangle 5"/>
          <p:cNvSpPr>
            <a:spLocks noGrp="1" noChangeArrowheads="1"/>
          </p:cNvSpPr>
          <p:nvPr>
            <p:ph type="body" idx="1"/>
          </p:nvPr>
        </p:nvSpPr>
        <p:spPr bwMode="auto">
          <a:xfrm>
            <a:off x="1333500" y="3429000"/>
            <a:ext cx="62626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e-mail address</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5pPr>
      <a:lvl6pPr marL="4572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6pPr>
      <a:lvl7pPr marL="9144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7pPr>
      <a:lvl8pPr marL="13716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8pPr>
      <a:lvl9pPr marL="18288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9pPr>
    </p:titleStyle>
    <p:bodyStyle>
      <a:lvl1pPr marL="342900" indent="-342900" algn="ctr" rtl="0" eaLnBrk="0" fontAlgn="base" hangingPunct="0">
        <a:spcBef>
          <a:spcPct val="20000"/>
        </a:spcBef>
        <a:spcAft>
          <a:spcPct val="0"/>
        </a:spcAft>
        <a:buClr>
          <a:srgbClr val="EF6626"/>
        </a:buClr>
        <a:buSzPct val="95000"/>
        <a:buFont typeface="Times" pitchFamily="18" charset="0"/>
        <a:defRPr sz="2400" u="sng">
          <a:solidFill>
            <a:srgbClr val="048CE8"/>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33"/>
          </a:solidFill>
          <a:latin typeface="+mn-lt"/>
          <a:ea typeface="+mn-ea"/>
          <a:cs typeface="+mn-cs"/>
        </a:defRPr>
      </a:lvl2pPr>
      <a:lvl3pPr marL="1143000" indent="-228600" algn="l" rtl="0" eaLnBrk="0" fontAlgn="base" hangingPunct="0">
        <a:spcBef>
          <a:spcPct val="20000"/>
        </a:spcBef>
        <a:spcAft>
          <a:spcPct val="0"/>
        </a:spcAft>
        <a:buSzPct val="90000"/>
        <a:buFont typeface="Times" pitchFamily="18" charset="0"/>
        <a:buChar char="•"/>
        <a:defRPr sz="2400">
          <a:solidFill>
            <a:srgbClr val="333333"/>
          </a:solidFill>
          <a:latin typeface="+mn-lt"/>
          <a:ea typeface="+mn-ea"/>
          <a:cs typeface="+mn-cs"/>
        </a:defRPr>
      </a:lvl3pPr>
      <a:lvl4pPr marL="1600200" indent="-228600" algn="l" rtl="0" eaLnBrk="0" fontAlgn="base" hangingPunct="0">
        <a:spcBef>
          <a:spcPct val="20000"/>
        </a:spcBef>
        <a:spcAft>
          <a:spcPct val="0"/>
        </a:spcAft>
        <a:buChar char="–"/>
        <a:defRPr sz="2000">
          <a:solidFill>
            <a:srgbClr val="333333"/>
          </a:solidFill>
          <a:latin typeface="+mn-lt"/>
          <a:ea typeface="+mn-ea"/>
          <a:cs typeface="+mn-cs"/>
        </a:defRPr>
      </a:lvl4pPr>
      <a:lvl5pPr marL="2057400" indent="-228600" algn="l" rtl="0" eaLnBrk="0" fontAlgn="base" hangingPunct="0">
        <a:spcBef>
          <a:spcPct val="20000"/>
        </a:spcBef>
        <a:spcAft>
          <a:spcPct val="0"/>
        </a:spcAft>
        <a:buChar char="»"/>
        <a:defRPr sz="2000">
          <a:solidFill>
            <a:srgbClr val="333333"/>
          </a:solidFill>
          <a:latin typeface="+mn-lt"/>
          <a:ea typeface="+mn-ea"/>
          <a:cs typeface="+mn-cs"/>
        </a:defRPr>
      </a:lvl5pPr>
      <a:lvl6pPr marL="2514600" indent="-228600" algn="l" rtl="0" fontAlgn="base">
        <a:spcBef>
          <a:spcPct val="20000"/>
        </a:spcBef>
        <a:spcAft>
          <a:spcPct val="0"/>
        </a:spcAft>
        <a:buChar char="»"/>
        <a:defRPr sz="2000">
          <a:solidFill>
            <a:srgbClr val="333333"/>
          </a:solidFill>
          <a:latin typeface="+mn-lt"/>
          <a:ea typeface="+mn-ea"/>
          <a:cs typeface="+mn-cs"/>
        </a:defRPr>
      </a:lvl6pPr>
      <a:lvl7pPr marL="2971800" indent="-228600" algn="l" rtl="0" fontAlgn="base">
        <a:spcBef>
          <a:spcPct val="20000"/>
        </a:spcBef>
        <a:spcAft>
          <a:spcPct val="0"/>
        </a:spcAft>
        <a:buChar char="»"/>
        <a:defRPr sz="2000">
          <a:solidFill>
            <a:srgbClr val="333333"/>
          </a:solidFill>
          <a:latin typeface="+mn-lt"/>
          <a:ea typeface="+mn-ea"/>
          <a:cs typeface="+mn-cs"/>
        </a:defRPr>
      </a:lvl7pPr>
      <a:lvl8pPr marL="3429000" indent="-228600" algn="l" rtl="0" fontAlgn="base">
        <a:spcBef>
          <a:spcPct val="20000"/>
        </a:spcBef>
        <a:spcAft>
          <a:spcPct val="0"/>
        </a:spcAft>
        <a:buChar char="»"/>
        <a:defRPr sz="2000">
          <a:solidFill>
            <a:srgbClr val="333333"/>
          </a:solidFill>
          <a:latin typeface="+mn-lt"/>
          <a:ea typeface="+mn-ea"/>
          <a:cs typeface="+mn-cs"/>
        </a:defRPr>
      </a:lvl8pPr>
      <a:lvl9pPr marL="3886200" indent="-228600" algn="l" rtl="0" fontAlgn="base">
        <a:spcBef>
          <a:spcPct val="20000"/>
        </a:spcBef>
        <a:spcAft>
          <a:spcPct val="0"/>
        </a:spcAft>
        <a:buChar char="»"/>
        <a:defRPr sz="2000">
          <a:solidFill>
            <a:srgbClr val="33333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intranet/DocumentationCenter/Ex%20Libris%20Documentation/Alma/Technical%20Documentation/Migration/ERM%20(Local)%20to%20Alma%20Data%20Delivery%20Specification.pdf"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5.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hyperlink" Target="http://intranet/DocumentationCenter/Ex%20Libris%20Documentation/Alma/Technical%20Documentation/Migration/ERM%20(Local)%20to%20Alma%20Data%20Delivery%20Specification.pdf"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intranet/DocumentationCenter/Ex%20Libris%20Documentation/Alma/Technical%20Documentation/Migration/ERM%20(Local)%20to%20Alma%20Data%20Delivery%20Specification.pdf"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intranet/DocumentationCenter/Ex%20Libris%20Documentation/Forms/Custom%20View.aspx?RootFolder=/DocumentationCenter/Ex%20Libris%20Documentation/Alma/Migration&amp;FolderCTID=0x012000EF15D52E8B0CE44D946F01585AFA6BB7&amp;View=%7bAFB0F57A-C80B-4DEC-A78F-50F181F88888%7d"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hyperlink" Target="http://intranet/DocumentationCenter/Ex%20Libris%20Documentation/Alma/Technical%20Documentation/Migration/ERM%20(Local)%20to%20Alma%20Data%20Delivery%20Specification.pdf" TargetMode="External"/><Relationship Id="rId4" Type="http://schemas.openxmlformats.org/officeDocument/2006/relationships/hyperlink" Target="http://intranet/DocumentationCenter/Ex%20Libris%20Documentation/Forms/Custom%20View.aspx?RootFolder=/DocumentationCenter/Ex%20Libris%20Documentation/Alma/Migration/Electronic&amp;FolderCTID=0x012000EF15D52E8B0CE44D946F01585AFA6BB7&amp;View=%7bAFB0F57A-C80B-4DEC-A78F-50F181F88888%7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533400" y="2895600"/>
            <a:ext cx="8335080" cy="1477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US" sz="3600" dirty="0" err="1" smtClean="0">
                <a:solidFill>
                  <a:srgbClr val="3E4C56"/>
                </a:solidFill>
              </a:rPr>
              <a:t>CalState</a:t>
            </a:r>
            <a:endParaRPr lang="en-US" sz="3600" dirty="0" smtClean="0">
              <a:solidFill>
                <a:srgbClr val="3E4C56"/>
              </a:solidFill>
            </a:endParaRPr>
          </a:p>
          <a:p>
            <a:pPr algn="l">
              <a:spcBef>
                <a:spcPct val="50000"/>
              </a:spcBef>
            </a:pPr>
            <a:r>
              <a:rPr lang="en-US" sz="3600" dirty="0" smtClean="0">
                <a:solidFill>
                  <a:srgbClr val="3E4C56"/>
                </a:solidFill>
              </a:rPr>
              <a:t>Data Migration Preparation</a:t>
            </a:r>
            <a:endParaRPr lang="en-US" sz="3600" dirty="0">
              <a:solidFill>
                <a:srgbClr val="3E4C56"/>
              </a:solidFill>
            </a:endParaRPr>
          </a:p>
        </p:txBody>
      </p:sp>
      <p:sp>
        <p:nvSpPr>
          <p:cNvPr id="4" name="כותרת משנה 2"/>
          <p:cNvSpPr>
            <a:spLocks noGrp="1"/>
          </p:cNvSpPr>
          <p:nvPr>
            <p:ph type="subTitle" idx="4294967295"/>
          </p:nvPr>
        </p:nvSpPr>
        <p:spPr>
          <a:xfrm>
            <a:off x="685800" y="5714999"/>
            <a:ext cx="6400800" cy="657225"/>
          </a:xfrm>
        </p:spPr>
        <p:txBody>
          <a:bodyPr/>
          <a:lstStyle/>
          <a:p>
            <a:pPr marL="0" indent="0">
              <a:buFontTx/>
              <a:buNone/>
            </a:pPr>
            <a:r>
              <a:rPr lang="en-US" dirty="0" smtClean="0">
                <a:solidFill>
                  <a:srgbClr val="595959"/>
                </a:solidFill>
              </a:rPr>
              <a:t>October 14, 2015</a:t>
            </a:r>
          </a:p>
        </p:txBody>
      </p:sp>
    </p:spTree>
    <p:extLst>
      <p:ext uri="{BB962C8B-B14F-4D97-AF65-F5344CB8AC3E}">
        <p14:creationId xmlns:p14="http://schemas.microsoft.com/office/powerpoint/2010/main" val="3509512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Areas to be Migrated Once </a:t>
            </a:r>
          </a:p>
        </p:txBody>
      </p:sp>
      <p:sp>
        <p:nvSpPr>
          <p:cNvPr id="3" name="Content Placeholder 2"/>
          <p:cNvSpPr>
            <a:spLocks noGrp="1"/>
          </p:cNvSpPr>
          <p:nvPr>
            <p:ph idx="1"/>
          </p:nvPr>
        </p:nvSpPr>
        <p:spPr/>
        <p:txBody>
          <a:bodyPr/>
          <a:lstStyle/>
          <a:p>
            <a:pPr marL="0" indent="0">
              <a:buNone/>
            </a:pPr>
            <a:r>
              <a:rPr lang="en-US" dirty="0" smtClean="0"/>
              <a:t>Remember: There </a:t>
            </a:r>
            <a:r>
              <a:rPr lang="en-US" dirty="0"/>
              <a:t>are three areas of data migration that are deeply tied to the configuration processes of Alma </a:t>
            </a:r>
            <a:r>
              <a:rPr lang="en-US" dirty="0" smtClean="0"/>
              <a:t>and are </a:t>
            </a:r>
            <a:r>
              <a:rPr lang="en-US" dirty="0"/>
              <a:t>only migrated from the source systems </a:t>
            </a:r>
            <a:r>
              <a:rPr lang="en-US" dirty="0" smtClean="0"/>
              <a:t>once - during </a:t>
            </a:r>
            <a:r>
              <a:rPr lang="en-US" dirty="0"/>
              <a:t>the test </a:t>
            </a:r>
            <a:r>
              <a:rPr lang="en-US" dirty="0" smtClean="0"/>
              <a:t>load:</a:t>
            </a:r>
          </a:p>
          <a:p>
            <a:r>
              <a:rPr lang="en-US" dirty="0" smtClean="0"/>
              <a:t>Libraries </a:t>
            </a:r>
            <a:endParaRPr lang="en-US" dirty="0"/>
          </a:p>
          <a:p>
            <a:r>
              <a:rPr lang="en-US" dirty="0" smtClean="0"/>
              <a:t>Locations </a:t>
            </a:r>
            <a:endParaRPr lang="en-US" dirty="0"/>
          </a:p>
          <a:p>
            <a:r>
              <a:rPr lang="en-US" dirty="0" smtClean="0"/>
              <a:t>Vendors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54225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Core Components</a:t>
            </a:r>
            <a:endParaRPr lang="en-US" dirty="0"/>
          </a:p>
        </p:txBody>
      </p:sp>
      <p:sp>
        <p:nvSpPr>
          <p:cNvPr id="120835" name="Rectangle 3"/>
          <p:cNvSpPr>
            <a:spLocks noGrp="1" noChangeArrowheads="1"/>
          </p:cNvSpPr>
          <p:nvPr>
            <p:ph type="body" idx="1"/>
          </p:nvPr>
        </p:nvSpPr>
        <p:spPr>
          <a:xfrm>
            <a:off x="228600" y="1044575"/>
            <a:ext cx="8686800" cy="5813425"/>
          </a:xfrm>
        </p:spPr>
        <p:txBody>
          <a:bodyPr/>
          <a:lstStyle/>
          <a:p>
            <a:pPr>
              <a:lnSpc>
                <a:spcPct val="95000"/>
              </a:lnSpc>
              <a:defRPr/>
            </a:pPr>
            <a:r>
              <a:rPr lang="en-US" b="1" dirty="0" smtClean="0">
                <a:latin typeface="Verdana" pitchFamily="34" charset="0"/>
                <a:cs typeface="Times New Roman" pitchFamily="18" charset="0"/>
              </a:rPr>
              <a:t>Institution: </a:t>
            </a:r>
          </a:p>
          <a:p>
            <a:pPr lvl="1">
              <a:lnSpc>
                <a:spcPct val="95000"/>
              </a:lnSpc>
              <a:defRPr/>
            </a:pPr>
            <a:r>
              <a:rPr lang="en-US" sz="2400" dirty="0" smtClean="0"/>
              <a:t>Each </a:t>
            </a:r>
            <a:r>
              <a:rPr lang="en-US" sz="2400" dirty="0"/>
              <a:t>Alma installation is composed of a single institution that includes one or more </a:t>
            </a:r>
            <a:r>
              <a:rPr lang="en-US" sz="2400" dirty="0" smtClean="0"/>
              <a:t>libraries</a:t>
            </a:r>
            <a:endParaRPr lang="en-US" sz="2400" dirty="0"/>
          </a:p>
          <a:p>
            <a:pPr>
              <a:lnSpc>
                <a:spcPct val="95000"/>
              </a:lnSpc>
              <a:defRPr/>
            </a:pPr>
            <a:endParaRPr lang="en-US" b="1" dirty="0" smtClean="0">
              <a:latin typeface="Verdana" pitchFamily="34" charset="0"/>
              <a:cs typeface="Times New Roman" pitchFamily="18" charset="0"/>
            </a:endParaRPr>
          </a:p>
          <a:p>
            <a:pPr>
              <a:lnSpc>
                <a:spcPct val="95000"/>
              </a:lnSpc>
              <a:defRPr/>
            </a:pPr>
            <a:r>
              <a:rPr lang="en-US" b="1" dirty="0" smtClean="0">
                <a:latin typeface="Verdana" pitchFamily="34" charset="0"/>
                <a:cs typeface="Times New Roman" pitchFamily="18" charset="0"/>
              </a:rPr>
              <a:t>Library:</a:t>
            </a:r>
          </a:p>
          <a:p>
            <a:pPr lvl="1">
              <a:lnSpc>
                <a:spcPct val="95000"/>
              </a:lnSpc>
              <a:defRPr/>
            </a:pPr>
            <a:r>
              <a:rPr lang="en-US" sz="2400" dirty="0" smtClean="0">
                <a:latin typeface="Verdana" pitchFamily="34" charset="0"/>
                <a:cs typeface="Times New Roman" pitchFamily="18" charset="0"/>
              </a:rPr>
              <a:t>Physical building/place where materials are stored </a:t>
            </a:r>
          </a:p>
          <a:p>
            <a:pPr lvl="1">
              <a:lnSpc>
                <a:spcPct val="95000"/>
              </a:lnSpc>
              <a:defRPr/>
            </a:pPr>
            <a:r>
              <a:rPr lang="en-US" sz="2400" dirty="0" smtClean="0">
                <a:latin typeface="Verdana" pitchFamily="34" charset="0"/>
                <a:cs typeface="Times New Roman" pitchFamily="18" charset="0"/>
              </a:rPr>
              <a:t>Has its own open hours</a:t>
            </a:r>
          </a:p>
          <a:p>
            <a:pPr marL="457200" lvl="1" indent="0">
              <a:lnSpc>
                <a:spcPct val="95000"/>
              </a:lnSpc>
              <a:buNone/>
              <a:defRPr/>
            </a:pPr>
            <a:endParaRPr lang="en-US" sz="2400" b="1" dirty="0" smtClean="0">
              <a:latin typeface="Verdana" pitchFamily="34" charset="0"/>
              <a:cs typeface="Times New Roman" pitchFamily="18" charset="0"/>
            </a:endParaRPr>
          </a:p>
          <a:p>
            <a:pPr>
              <a:lnSpc>
                <a:spcPct val="95000"/>
              </a:lnSpc>
              <a:defRPr/>
            </a:pPr>
            <a:r>
              <a:rPr lang="en-US" b="1" dirty="0" smtClean="0">
                <a:latin typeface="Verdana" pitchFamily="34" charset="0"/>
                <a:cs typeface="Times New Roman" pitchFamily="18" charset="0"/>
              </a:rPr>
              <a:t>Locations:</a:t>
            </a:r>
          </a:p>
          <a:p>
            <a:pPr lvl="1">
              <a:lnSpc>
                <a:spcPct val="95000"/>
              </a:lnSpc>
              <a:defRPr/>
            </a:pPr>
            <a:r>
              <a:rPr lang="en-US" sz="2400" dirty="0" smtClean="0">
                <a:latin typeface="Verdana" pitchFamily="34" charset="0"/>
                <a:cs typeface="Times New Roman" pitchFamily="18" charset="0"/>
              </a:rPr>
              <a:t>Physical locations/collections in the library</a:t>
            </a:r>
          </a:p>
          <a:p>
            <a:pPr lvl="1">
              <a:lnSpc>
                <a:spcPct val="95000"/>
              </a:lnSpc>
              <a:defRPr/>
            </a:pPr>
            <a:r>
              <a:rPr lang="en-US" sz="2400" dirty="0" smtClean="0">
                <a:latin typeface="Verdana" pitchFamily="34" charset="0"/>
                <a:cs typeface="Times New Roman" pitchFamily="18" charset="0"/>
              </a:rPr>
              <a:t>Fulfillment policies are driven by locations and user group</a:t>
            </a:r>
          </a:p>
          <a:p>
            <a:pPr marL="457200" lvl="1" indent="0">
              <a:lnSpc>
                <a:spcPct val="95000"/>
              </a:lnSpc>
              <a:buNone/>
              <a:defRPr/>
            </a:pPr>
            <a:endParaRPr lang="en-US" sz="1800" dirty="0" smtClean="0">
              <a:latin typeface="Verdana" pitchFamily="34" charset="0"/>
              <a:cs typeface="Times New Roman" pitchFamily="18" charset="0"/>
            </a:endParaRPr>
          </a:p>
          <a:p>
            <a:pPr marL="457200" lvl="1" indent="0">
              <a:lnSpc>
                <a:spcPct val="95000"/>
              </a:lnSpc>
              <a:buNone/>
              <a:defRPr/>
            </a:pPr>
            <a:endParaRPr lang="en-US" sz="1800" dirty="0" smtClean="0">
              <a:latin typeface="Verdana" pitchFamily="34" charset="0"/>
              <a:cs typeface="Times New Roman" pitchFamily="18" charset="0"/>
            </a:endParaRPr>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3362226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Alma Locations</a:t>
            </a:r>
            <a:endParaRPr lang="en-US" dirty="0"/>
          </a:p>
        </p:txBody>
      </p:sp>
      <p:sp>
        <p:nvSpPr>
          <p:cNvPr id="3" name="Content Placeholder 2"/>
          <p:cNvSpPr>
            <a:spLocks noGrp="1"/>
          </p:cNvSpPr>
          <p:nvPr>
            <p:ph idx="1"/>
          </p:nvPr>
        </p:nvSpPr>
        <p:spPr>
          <a:xfrm>
            <a:off x="279935" y="990600"/>
            <a:ext cx="8839200" cy="4114800"/>
          </a:xfrm>
        </p:spPr>
        <p:txBody>
          <a:bodyPr/>
          <a:lstStyle/>
          <a:p>
            <a:pPr>
              <a:lnSpc>
                <a:spcPct val="95000"/>
              </a:lnSpc>
              <a:buFont typeface="Arial" pitchFamily="34" charset="0"/>
              <a:buChar char="•"/>
              <a:defRPr/>
            </a:pPr>
            <a:r>
              <a:rPr lang="en-US" dirty="0" smtClean="0"/>
              <a:t>Locations </a:t>
            </a:r>
            <a:r>
              <a:rPr lang="en-US" dirty="0"/>
              <a:t>in </a:t>
            </a:r>
            <a:r>
              <a:rPr lang="en-US" dirty="0" smtClean="0"/>
              <a:t>Millennium are </a:t>
            </a:r>
            <a:r>
              <a:rPr lang="en-US" dirty="0"/>
              <a:t>generally analogous to locations in Alma. </a:t>
            </a:r>
            <a:endParaRPr lang="en-US" dirty="0" smtClean="0"/>
          </a:p>
          <a:p>
            <a:pPr>
              <a:lnSpc>
                <a:spcPct val="95000"/>
              </a:lnSpc>
              <a:buFont typeface="Arial" pitchFamily="34" charset="0"/>
              <a:buChar char="•"/>
              <a:defRPr/>
            </a:pPr>
            <a:r>
              <a:rPr lang="en-US" dirty="0" smtClean="0"/>
              <a:t>Libraries </a:t>
            </a:r>
            <a:r>
              <a:rPr lang="en-US" dirty="0"/>
              <a:t>are groups of locations. </a:t>
            </a:r>
            <a:endParaRPr lang="en-US" dirty="0" smtClean="0"/>
          </a:p>
          <a:p>
            <a:pPr>
              <a:lnSpc>
                <a:spcPct val="95000"/>
              </a:lnSpc>
              <a:buFont typeface="Arial" pitchFamily="34" charset="0"/>
              <a:buChar char="•"/>
              <a:defRPr/>
            </a:pPr>
            <a:r>
              <a:rPr lang="en-US" dirty="0" smtClean="0"/>
              <a:t>A </a:t>
            </a:r>
            <a:r>
              <a:rPr lang="en-US" dirty="0"/>
              <a:t>location may belong to only one library. </a:t>
            </a:r>
            <a:endParaRPr lang="en-US" dirty="0" smtClean="0"/>
          </a:p>
          <a:p>
            <a:pPr>
              <a:lnSpc>
                <a:spcPct val="95000"/>
              </a:lnSpc>
              <a:buFont typeface="Arial" pitchFamily="34" charset="0"/>
              <a:buChar char="•"/>
              <a:defRPr/>
            </a:pPr>
            <a:r>
              <a:rPr lang="en-US" dirty="0" smtClean="0"/>
              <a:t>Since Millennium has </a:t>
            </a:r>
            <a:r>
              <a:rPr lang="en-US" dirty="0"/>
              <a:t>only one level of location, we must create a list of Alma library locations upon migration to Alma. </a:t>
            </a:r>
            <a:endParaRPr lang="en-US" dirty="0" smtClean="0"/>
          </a:p>
          <a:p>
            <a:pPr>
              <a:lnSpc>
                <a:spcPct val="95000"/>
              </a:lnSpc>
              <a:buFont typeface="Arial" pitchFamily="34" charset="0"/>
              <a:buChar char="•"/>
              <a:defRPr/>
            </a:pPr>
            <a:r>
              <a:rPr lang="en-US" dirty="0" smtClean="0"/>
              <a:t>Generally</a:t>
            </a:r>
            <a:r>
              <a:rPr lang="en-US" dirty="0"/>
              <a:t>, the </a:t>
            </a:r>
            <a:r>
              <a:rPr lang="en-US" dirty="0" smtClean="0"/>
              <a:t>Millennium location </a:t>
            </a:r>
            <a:r>
              <a:rPr lang="en-US" dirty="0"/>
              <a:t>corresponds to the physical/shelving in Alma.</a:t>
            </a: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smtClean="0">
              <a:cs typeface="Times New Roman" pitchFamily="18" charset="0"/>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1867485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Alma Libraries</a:t>
            </a:r>
            <a:endParaRPr lang="en-US" dirty="0"/>
          </a:p>
        </p:txBody>
      </p:sp>
      <p:sp>
        <p:nvSpPr>
          <p:cNvPr id="120835" name="Rectangle 3"/>
          <p:cNvSpPr>
            <a:spLocks noGrp="1" noChangeArrowheads="1"/>
          </p:cNvSpPr>
          <p:nvPr>
            <p:ph type="body" idx="1"/>
          </p:nvPr>
        </p:nvSpPr>
        <p:spPr>
          <a:xfrm>
            <a:off x="0" y="1044575"/>
            <a:ext cx="9144000" cy="5813425"/>
          </a:xfrm>
        </p:spPr>
        <p:txBody>
          <a:bodyPr/>
          <a:lstStyle/>
          <a:p>
            <a:pPr marL="0" indent="0">
              <a:lnSpc>
                <a:spcPct val="95000"/>
              </a:lnSpc>
              <a:buNone/>
              <a:defRPr/>
            </a:pPr>
            <a:endParaRPr lang="en-US" sz="2000" b="1" dirty="0" smtClean="0">
              <a:latin typeface="Verdana" pitchFamily="34" charset="0"/>
              <a:cs typeface="Times New Roman" pitchFamily="18" charset="0"/>
            </a:endParaRPr>
          </a:p>
          <a:p>
            <a:pPr marL="457200" lvl="1" indent="0">
              <a:lnSpc>
                <a:spcPct val="95000"/>
              </a:lnSpc>
              <a:buNone/>
              <a:defRPr/>
            </a:pPr>
            <a:r>
              <a:rPr lang="en-US" sz="2400" dirty="0" smtClean="0">
                <a:latin typeface="Verdana" pitchFamily="34" charset="0"/>
                <a:cs typeface="Times New Roman" pitchFamily="18" charset="0"/>
              </a:rPr>
              <a:t>Based on input in Alma Library tab</a:t>
            </a:r>
          </a:p>
          <a:p>
            <a:pPr marL="457200" lvl="1" indent="0">
              <a:lnSpc>
                <a:spcPct val="95000"/>
              </a:lnSpc>
              <a:buNone/>
              <a:defRPr/>
            </a:pPr>
            <a:r>
              <a:rPr lang="en-US" sz="2400" dirty="0" smtClean="0">
                <a:latin typeface="Verdana" pitchFamily="34" charset="0"/>
                <a:cs typeface="Times New Roman" pitchFamily="18" charset="0"/>
              </a:rPr>
              <a:t>See Millennium to Alma Migration Guide</a:t>
            </a:r>
            <a:r>
              <a:rPr lang="en-US" sz="2400" i="1" dirty="0" smtClean="0">
                <a:latin typeface="Verdana" pitchFamily="34" charset="0"/>
                <a:cs typeface="Times New Roman" pitchFamily="18" charset="0"/>
              </a:rPr>
              <a:t> </a:t>
            </a:r>
            <a:r>
              <a:rPr lang="en-US" sz="2400" dirty="0" smtClean="0">
                <a:latin typeface="Verdana" pitchFamily="34" charset="0"/>
                <a:cs typeface="Times New Roman" pitchFamily="18" charset="0"/>
              </a:rPr>
              <a:t>“Creating a List of Alma Libraries” section</a:t>
            </a:r>
          </a:p>
          <a:p>
            <a:pPr marL="457200" lvl="1" indent="0">
              <a:lnSpc>
                <a:spcPct val="95000"/>
              </a:lnSpc>
              <a:buNone/>
              <a:defRPr/>
            </a:pPr>
            <a:endParaRPr lang="en-US" sz="2400" dirty="0" smtClean="0">
              <a:latin typeface="Verdana" pitchFamily="34" charset="0"/>
              <a:cs typeface="Times New Roman" pitchFamily="18" charset="0"/>
            </a:endParaRPr>
          </a:p>
          <a:p>
            <a:pPr>
              <a:lnSpc>
                <a:spcPct val="95000"/>
              </a:lnSpc>
              <a:defRPr/>
            </a:pPr>
            <a:endParaRPr lang="en-US"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65465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Alma Locations</a:t>
            </a:r>
            <a:endParaRPr lang="en-US" dirty="0"/>
          </a:p>
        </p:txBody>
      </p:sp>
      <p:sp>
        <p:nvSpPr>
          <p:cNvPr id="3" name="Content Placeholder 2"/>
          <p:cNvSpPr>
            <a:spLocks noGrp="1"/>
          </p:cNvSpPr>
          <p:nvPr>
            <p:ph idx="1"/>
          </p:nvPr>
        </p:nvSpPr>
        <p:spPr>
          <a:xfrm>
            <a:off x="279935" y="990600"/>
            <a:ext cx="8839200" cy="4114800"/>
          </a:xfrm>
        </p:spPr>
        <p:txBody>
          <a:bodyPr/>
          <a:lstStyle/>
          <a:p>
            <a:pPr marL="0" indent="0">
              <a:lnSpc>
                <a:spcPct val="95000"/>
              </a:lnSpc>
              <a:buNone/>
              <a:defRPr/>
            </a:pPr>
            <a:r>
              <a:rPr lang="en-US" dirty="0" smtClean="0"/>
              <a:t>After determining </a:t>
            </a:r>
            <a:r>
              <a:rPr lang="en-US" dirty="0"/>
              <a:t>your Alma libraries, </a:t>
            </a:r>
            <a:r>
              <a:rPr lang="en-US" dirty="0" smtClean="0"/>
              <a:t>determine </a:t>
            </a:r>
            <a:r>
              <a:rPr lang="en-US" dirty="0"/>
              <a:t>which </a:t>
            </a:r>
            <a:r>
              <a:rPr lang="en-US" dirty="0" smtClean="0"/>
              <a:t>Millennium locations </a:t>
            </a:r>
            <a:r>
              <a:rPr lang="en-US" dirty="0"/>
              <a:t>belong to each library and how they map to libraries and locations in </a:t>
            </a:r>
            <a:r>
              <a:rPr lang="en-US" dirty="0" smtClean="0"/>
              <a:t>Alma</a:t>
            </a:r>
            <a:endParaRPr lang="en-US" dirty="0" smtClean="0">
              <a:cs typeface="Times New Roman" pitchFamily="18" charset="0"/>
            </a:endParaRP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r>
              <a:rPr lang="en-US" dirty="0" smtClean="0">
                <a:cs typeface="Times New Roman" pitchFamily="18" charset="0"/>
              </a:rPr>
              <a:t>See Millennium to </a:t>
            </a:r>
            <a:r>
              <a:rPr lang="en-US" dirty="0">
                <a:cs typeface="Times New Roman" pitchFamily="18" charset="0"/>
              </a:rPr>
              <a:t>Alma Migration Guide</a:t>
            </a:r>
            <a:r>
              <a:rPr lang="en-US" i="1" dirty="0">
                <a:cs typeface="Times New Roman" pitchFamily="18" charset="0"/>
              </a:rPr>
              <a:t> </a:t>
            </a:r>
            <a:r>
              <a:rPr lang="en-US" dirty="0">
                <a:cs typeface="Times New Roman" pitchFamily="18" charset="0"/>
              </a:rPr>
              <a:t>“Location Mapping” </a:t>
            </a:r>
            <a:r>
              <a:rPr lang="en-US" dirty="0" smtClean="0">
                <a:cs typeface="Times New Roman" pitchFamily="18" charset="0"/>
              </a:rPr>
              <a:t>section</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8763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527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Alma Locations</a:t>
            </a:r>
            <a:endParaRPr lang="en-US" dirty="0"/>
          </a:p>
        </p:txBody>
      </p:sp>
      <p:sp>
        <p:nvSpPr>
          <p:cNvPr id="3" name="Content Placeholder 2"/>
          <p:cNvSpPr>
            <a:spLocks noGrp="1"/>
          </p:cNvSpPr>
          <p:nvPr>
            <p:ph idx="1"/>
          </p:nvPr>
        </p:nvSpPr>
        <p:spPr>
          <a:xfrm>
            <a:off x="279935" y="990600"/>
            <a:ext cx="8839200" cy="4114800"/>
          </a:xfrm>
        </p:spPr>
        <p:txBody>
          <a:bodyPr/>
          <a:lstStyle/>
          <a:p>
            <a:pPr>
              <a:lnSpc>
                <a:spcPct val="95000"/>
              </a:lnSpc>
              <a:buFont typeface="Arial" pitchFamily="34" charset="0"/>
              <a:buChar char="•"/>
              <a:defRPr/>
            </a:pPr>
            <a:r>
              <a:rPr lang="en-US" dirty="0" smtClean="0"/>
              <a:t>Mapping table can collapse location codes – two location codes into one Alma Location code</a:t>
            </a:r>
          </a:p>
          <a:p>
            <a:pPr>
              <a:lnSpc>
                <a:spcPct val="95000"/>
              </a:lnSpc>
              <a:buFont typeface="Arial" pitchFamily="34" charset="0"/>
              <a:buChar char="•"/>
              <a:defRPr/>
            </a:pPr>
            <a:r>
              <a:rPr lang="en-US" dirty="0" smtClean="0">
                <a:cs typeface="Times New Roman" pitchFamily="18" charset="0"/>
              </a:rPr>
              <a:t>Alma Location names are unique per library</a:t>
            </a: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smtClean="0">
              <a:cs typeface="Times New Roman" pitchFamily="18" charset="0"/>
            </a:endParaRPr>
          </a:p>
          <a:p>
            <a:pPr marL="0" indent="0">
              <a:lnSpc>
                <a:spcPct val="95000"/>
              </a:lnSpc>
              <a:buNone/>
              <a:defRPr/>
            </a:pPr>
            <a:endParaRPr lang="en-US" dirty="0" smtClean="0">
              <a:cs typeface="Times New Roman" pitchFamily="18" charset="0"/>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7543804" cy="178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5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Agenda</a:t>
            </a:r>
          </a:p>
        </p:txBody>
      </p:sp>
      <p:sp>
        <p:nvSpPr>
          <p:cNvPr id="7" name="Rectangle 3"/>
          <p:cNvSpPr txBox="1">
            <a:spLocks noChangeArrowheads="1"/>
          </p:cNvSpPr>
          <p:nvPr/>
        </p:nvSpPr>
        <p:spPr bwMode="auto">
          <a:xfrm>
            <a:off x="228600" y="1044575"/>
            <a:ext cx="8763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r>
              <a:rPr lang="en-US" dirty="0" smtClean="0"/>
              <a:t>Migration Scope</a:t>
            </a:r>
            <a:endParaRPr lang="en-US" dirty="0"/>
          </a:p>
          <a:p>
            <a:pPr>
              <a:lnSpc>
                <a:spcPct val="95000"/>
              </a:lnSpc>
              <a:defRPr/>
            </a:pPr>
            <a:r>
              <a:rPr lang="en-US" dirty="0" smtClean="0"/>
              <a:t>Documentation</a:t>
            </a:r>
          </a:p>
          <a:p>
            <a:pPr>
              <a:lnSpc>
                <a:spcPct val="95000"/>
              </a:lnSpc>
              <a:defRPr/>
            </a:pPr>
            <a:r>
              <a:rPr lang="en-US" dirty="0" smtClean="0"/>
              <a:t>Alma </a:t>
            </a:r>
            <a:r>
              <a:rPr lang="en-US" dirty="0"/>
              <a:t>core </a:t>
            </a:r>
            <a:r>
              <a:rPr lang="en-US" dirty="0" smtClean="0"/>
              <a:t>components</a:t>
            </a:r>
          </a:p>
          <a:p>
            <a:pPr>
              <a:lnSpc>
                <a:spcPct val="95000"/>
              </a:lnSpc>
              <a:defRPr/>
            </a:pPr>
            <a:r>
              <a:rPr lang="en-US" b="1" dirty="0"/>
              <a:t>Migration Form, Migration Mapping </a:t>
            </a:r>
            <a:r>
              <a:rPr lang="en-US" b="1" dirty="0" smtClean="0"/>
              <a:t>table</a:t>
            </a:r>
            <a:endParaRPr lang="en-US" b="1" dirty="0"/>
          </a:p>
          <a:p>
            <a:pPr>
              <a:lnSpc>
                <a:spcPct val="95000"/>
              </a:lnSpc>
              <a:defRPr/>
            </a:pPr>
            <a:r>
              <a:rPr lang="en-US" dirty="0" smtClean="0"/>
              <a:t>Physical to Electronic</a:t>
            </a:r>
          </a:p>
          <a:p>
            <a:pPr marL="0" indent="0">
              <a:lnSpc>
                <a:spcPct val="95000"/>
              </a:lnSpc>
              <a:buNone/>
              <a:defRPr/>
            </a:pPr>
            <a:endParaRPr lang="en-US" dirty="0"/>
          </a:p>
          <a:p>
            <a:pPr>
              <a:lnSpc>
                <a:spcPct val="95000"/>
              </a:lnSpc>
              <a:defRPr/>
            </a:pPr>
            <a:endParaRPr lang="en-US" dirty="0"/>
          </a:p>
        </p:txBody>
      </p:sp>
    </p:spTree>
    <p:extLst>
      <p:ext uri="{BB962C8B-B14F-4D97-AF65-F5344CB8AC3E}">
        <p14:creationId xmlns:p14="http://schemas.microsoft.com/office/powerpoint/2010/main" val="843626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914400" y="2438400"/>
            <a:ext cx="777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marL="0" indent="0" algn="ctr">
              <a:lnSpc>
                <a:spcPct val="95000"/>
              </a:lnSpc>
              <a:buNone/>
              <a:defRPr/>
            </a:pPr>
            <a:r>
              <a:rPr lang="en-US" sz="2800" b="1" dirty="0" smtClean="0"/>
              <a:t>Resource Management and Inventory</a:t>
            </a:r>
          </a:p>
          <a:p>
            <a:pPr lvl="1">
              <a:lnSpc>
                <a:spcPct val="95000"/>
              </a:lnSpc>
              <a:defRPr/>
            </a:pPr>
            <a:endParaRPr lang="en-US" dirty="0" smtClean="0"/>
          </a:p>
        </p:txBody>
      </p:sp>
    </p:spTree>
    <p:extLst>
      <p:ext uri="{BB962C8B-B14F-4D97-AF65-F5344CB8AC3E}">
        <p14:creationId xmlns:p14="http://schemas.microsoft.com/office/powerpoint/2010/main" val="197164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9698"/>
            <a:ext cx="7772400" cy="949325"/>
          </a:xfrm>
        </p:spPr>
        <p:txBody>
          <a:bodyPr/>
          <a:lstStyle/>
          <a:p>
            <a:pPr>
              <a:lnSpc>
                <a:spcPct val="95000"/>
              </a:lnSpc>
              <a:defRPr/>
            </a:pPr>
            <a:r>
              <a:rPr lang="en-US" dirty="0" smtClean="0"/>
              <a:t>Migration – Bibliographic data</a:t>
            </a:r>
            <a:endParaRPr lang="en-US" dirty="0"/>
          </a:p>
        </p:txBody>
      </p:sp>
      <p:sp>
        <p:nvSpPr>
          <p:cNvPr id="120835" name="Rectangle 3"/>
          <p:cNvSpPr>
            <a:spLocks noGrp="1" noChangeArrowheads="1"/>
          </p:cNvSpPr>
          <p:nvPr>
            <p:ph type="body" idx="1"/>
          </p:nvPr>
        </p:nvSpPr>
        <p:spPr>
          <a:xfrm>
            <a:off x="304800" y="1066800"/>
            <a:ext cx="8382000" cy="5486400"/>
          </a:xfrm>
        </p:spPr>
        <p:txBody>
          <a:bodyPr/>
          <a:lstStyle/>
          <a:p>
            <a:pPr marL="0" indent="0" algn="ctr">
              <a:buNone/>
            </a:pPr>
            <a:r>
              <a:rPr lang="en-US" sz="1400" b="1" u="sng" dirty="0" smtClean="0"/>
              <a:t>Institution Zone</a:t>
            </a:r>
          </a:p>
          <a:p>
            <a:pPr marL="0" indent="0">
              <a:buNone/>
            </a:pPr>
            <a:endParaRPr lang="en-US" sz="1400" b="1" dirty="0" smtClean="0"/>
          </a:p>
          <a:p>
            <a:pPr>
              <a:buFont typeface="Wingdings" pitchFamily="2" charset="2"/>
              <a:buChar char="ü"/>
            </a:pPr>
            <a:r>
              <a:rPr lang="en-US" sz="1400" b="1" dirty="0" smtClean="0"/>
              <a:t>Bibliographic records</a:t>
            </a:r>
            <a:r>
              <a:rPr lang="en-US" sz="1400" dirty="0" smtClean="0"/>
              <a:t> </a:t>
            </a:r>
          </a:p>
          <a:p>
            <a:pPr>
              <a:buFont typeface="Wingdings" pitchFamily="2" charset="2"/>
              <a:buChar char="ü"/>
            </a:pPr>
            <a:r>
              <a:rPr lang="en-US" sz="1400" b="1" dirty="0" smtClean="0"/>
              <a:t>Inventory</a:t>
            </a:r>
            <a:r>
              <a:rPr lang="en-US" sz="1400" dirty="0" smtClean="0"/>
              <a:t> – physical (items, holdings records), electronic inventory (portfolios, electronic collections) </a:t>
            </a:r>
          </a:p>
          <a:p>
            <a:pPr>
              <a:buFont typeface="Wingdings" pitchFamily="2" charset="2"/>
              <a:buChar char="ü"/>
            </a:pPr>
            <a:r>
              <a:rPr lang="en-US" sz="1400" b="1" dirty="0" smtClean="0"/>
              <a:t>Patrons </a:t>
            </a:r>
            <a:endParaRPr lang="en-US" sz="1400" dirty="0" smtClean="0"/>
          </a:p>
          <a:p>
            <a:pPr>
              <a:buFont typeface="Wingdings" pitchFamily="2" charset="2"/>
              <a:buChar char="ü"/>
            </a:pPr>
            <a:r>
              <a:rPr lang="en-US" sz="1400" b="1" dirty="0" smtClean="0"/>
              <a:t>Fulfillment</a:t>
            </a:r>
            <a:r>
              <a:rPr lang="en-US" sz="1400" dirty="0" smtClean="0"/>
              <a:t> – Loans (active), hold requests (on hold shelf), fine &amp; fees (active)</a:t>
            </a:r>
          </a:p>
          <a:p>
            <a:pPr marL="0" indent="0">
              <a:buNone/>
            </a:pPr>
            <a:r>
              <a:rPr lang="en-US" sz="1400" dirty="0" smtClean="0"/>
              <a:t>If included:</a:t>
            </a:r>
          </a:p>
          <a:p>
            <a:pPr>
              <a:buFont typeface="Wingdings" pitchFamily="2" charset="2"/>
              <a:buChar char="ü"/>
            </a:pPr>
            <a:r>
              <a:rPr lang="en-US" sz="1400" b="1" dirty="0" smtClean="0"/>
              <a:t>Acquisition</a:t>
            </a:r>
            <a:r>
              <a:rPr lang="en-US" sz="1400" dirty="0" smtClean="0"/>
              <a:t> – vendors (migrate once in test load), purchase orders, funds </a:t>
            </a:r>
          </a:p>
          <a:p>
            <a:pPr>
              <a:buFont typeface="Wingdings" pitchFamily="2" charset="2"/>
              <a:buChar char="ü"/>
            </a:pPr>
            <a:r>
              <a:rPr lang="en-US" sz="1400" b="1" dirty="0" smtClean="0"/>
              <a:t>Course Reserves </a:t>
            </a:r>
            <a:r>
              <a:rPr lang="en-US" sz="1400" dirty="0" smtClean="0"/>
              <a:t>– Course information, Reading lists</a:t>
            </a:r>
          </a:p>
          <a:p>
            <a:pPr marL="0" indent="0">
              <a:buNone/>
            </a:pPr>
            <a:endParaRPr lang="en-US" sz="1400" dirty="0"/>
          </a:p>
          <a:p>
            <a:pPr marL="0" indent="0" algn="ctr">
              <a:buNone/>
            </a:pPr>
            <a:r>
              <a:rPr lang="en-US" sz="1400" b="1" u="sng" dirty="0" smtClean="0"/>
              <a:t>Network </a:t>
            </a:r>
            <a:r>
              <a:rPr lang="en-US" sz="1400" b="1" u="sng" dirty="0"/>
              <a:t>Zone</a:t>
            </a:r>
          </a:p>
          <a:p>
            <a:pPr marL="0" indent="0">
              <a:buNone/>
            </a:pPr>
            <a:endParaRPr lang="en-US" sz="1400" dirty="0" smtClean="0"/>
          </a:p>
          <a:p>
            <a:pPr>
              <a:buFont typeface="Wingdings" pitchFamily="2" charset="2"/>
              <a:buChar char="ü"/>
            </a:pPr>
            <a:r>
              <a:rPr lang="en-US" sz="1400" dirty="0" smtClean="0"/>
              <a:t>The “Master” NZ record and group of de-duplicated bibliographic records from all institutions with linking between IZ (Institution Zone) and NZ (Network Zone) records.</a:t>
            </a:r>
          </a:p>
          <a:p>
            <a:pPr>
              <a:buFont typeface="Wingdings" pitchFamily="2" charset="2"/>
              <a:buChar char="ü"/>
            </a:pPr>
            <a:r>
              <a:rPr lang="en-US" sz="1400" dirty="0" smtClean="0"/>
              <a:t>Optional:</a:t>
            </a:r>
          </a:p>
          <a:p>
            <a:r>
              <a:rPr lang="en-US" sz="1400" dirty="0" smtClean="0"/>
              <a:t>Shared electronic resources</a:t>
            </a:r>
          </a:p>
          <a:p>
            <a:r>
              <a:rPr lang="en-US" sz="1400" dirty="0" smtClean="0"/>
              <a:t>Global Vendor file</a:t>
            </a:r>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2306820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NZ record</a:t>
            </a:r>
            <a:endParaRPr lang="en-US" dirty="0"/>
          </a:p>
        </p:txBody>
      </p:sp>
      <p:sp>
        <p:nvSpPr>
          <p:cNvPr id="120835" name="Rectangle 3"/>
          <p:cNvSpPr>
            <a:spLocks noGrp="1" noChangeArrowheads="1"/>
          </p:cNvSpPr>
          <p:nvPr>
            <p:ph type="body" idx="1"/>
          </p:nvPr>
        </p:nvSpPr>
        <p:spPr>
          <a:xfrm>
            <a:off x="152400" y="1066800"/>
            <a:ext cx="8991600" cy="5356225"/>
          </a:xfrm>
        </p:spPr>
        <p:txBody>
          <a:bodyPr/>
          <a:lstStyle/>
          <a:p>
            <a:r>
              <a:rPr lang="en-US" dirty="0" smtClean="0"/>
              <a:t>Each institution provides file of bibliographic records. </a:t>
            </a:r>
          </a:p>
          <a:p>
            <a:r>
              <a:rPr lang="en-US" dirty="0" smtClean="0"/>
              <a:t>Each </a:t>
            </a:r>
            <a:r>
              <a:rPr lang="en-US" dirty="0"/>
              <a:t>site ensures that there is a single standard shared identifier (such as OCLC </a:t>
            </a:r>
            <a:r>
              <a:rPr lang="en-US" dirty="0" smtClean="0"/>
              <a:t>ID) across </a:t>
            </a:r>
            <a:r>
              <a:rPr lang="en-US" dirty="0"/>
              <a:t>the records in order to allow the Network Zone to be populated and de-duplicated based on this defined identifier. Typically, the largest members’ relevant records are contributed to the Network Zone first, and smaller sites either link to already contributed records or contribute their unique records. </a:t>
            </a:r>
            <a:endParaRPr lang="en-US" dirty="0" smtClean="0"/>
          </a:p>
          <a:p>
            <a:r>
              <a:rPr lang="en-US" dirty="0" smtClean="0"/>
              <a:t>Only </a:t>
            </a:r>
            <a:r>
              <a:rPr lang="en-US" dirty="0"/>
              <a:t>records with relevant matching criteria are considered for contribution and linking. </a:t>
            </a:r>
            <a:r>
              <a:rPr lang="en-US" dirty="0" smtClean="0"/>
              <a:t>Records with no identifier selected for matching will remain in IZ and not contributed to NZ.</a:t>
            </a:r>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2854281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dirty="0" smtClean="0"/>
              <a:t>Copyright Statement</a:t>
            </a:r>
          </a:p>
        </p:txBody>
      </p:sp>
      <p:sp>
        <p:nvSpPr>
          <p:cNvPr id="18434" name="Rectangle 5"/>
          <p:cNvSpPr>
            <a:spLocks noChangeArrowheads="1"/>
          </p:cNvSpPr>
          <p:nvPr/>
        </p:nvSpPr>
        <p:spPr bwMode="auto">
          <a:xfrm>
            <a:off x="533400" y="1086295"/>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TRADEMARKS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Ex Libris, the Ex Libris logo, Aleph, </a:t>
            </a:r>
            <a:r>
              <a:rPr lang="en-US" altLang="ko-KR" sz="1200" b="0" dirty="0" smtClean="0">
                <a:solidFill>
                  <a:srgbClr val="3E4C56"/>
                </a:solidFill>
                <a:ea typeface="Gulim" pitchFamily="34" charset="-127"/>
              </a:rPr>
              <a:t>Alma, SFX</a:t>
            </a:r>
            <a:r>
              <a:rPr lang="en-US" altLang="ko-KR" sz="1200" b="0" dirty="0">
                <a:solidFill>
                  <a:srgbClr val="3E4C56"/>
                </a:solidFill>
                <a:ea typeface="Gulim" pitchFamily="34" charset="-127"/>
              </a:rPr>
              <a:t>, SFXIT, MetaLib, DigiTool, Verde, Primo, </a:t>
            </a:r>
            <a:r>
              <a:rPr lang="en-US" altLang="ko-KR" sz="1200" b="0" dirty="0" smtClean="0">
                <a:solidFill>
                  <a:srgbClr val="3E4C56"/>
                </a:solidFill>
                <a:ea typeface="Gulim" pitchFamily="34" charset="-127"/>
              </a:rPr>
              <a:t>Voyager, </a:t>
            </a:r>
            <a:r>
              <a:rPr lang="en-US" altLang="ko-KR" sz="1200" b="0" dirty="0">
                <a:solidFill>
                  <a:srgbClr val="3E4C56"/>
                </a:solidFill>
                <a:ea typeface="Gulim" pitchFamily="34" charset="-127"/>
              </a:rPr>
              <a:t>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DISCLAIMER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a:t>
            </a:r>
            <a:r>
              <a:rPr lang="en-US" altLang="ko-KR" sz="1200" b="0" dirty="0" smtClean="0">
                <a:solidFill>
                  <a:srgbClr val="3E4C56"/>
                </a:solidFill>
                <a:ea typeface="Gulim" pitchFamily="34" charset="-127"/>
              </a:rPr>
              <a:t>particular </a:t>
            </a:r>
            <a:r>
              <a:rPr lang="en-US" altLang="ko-KR" sz="1200" b="0" dirty="0">
                <a:solidFill>
                  <a:srgbClr val="3E4C56"/>
                </a:solidFill>
                <a:ea typeface="Gulim" pitchFamily="34" charset="-127"/>
              </a:rPr>
              <a:t>purpose. </a:t>
            </a:r>
          </a:p>
          <a:p>
            <a:pPr algn="l">
              <a:lnSpc>
                <a:spcPct val="105000"/>
              </a:lnSpc>
              <a:spcBef>
                <a:spcPct val="0"/>
              </a:spcBef>
            </a:pPr>
            <a:endParaRPr lang="en-US" altLang="ko-KR" sz="1200" b="0" dirty="0">
              <a:solidFill>
                <a:srgbClr val="3E4C56"/>
              </a:solidFill>
              <a:ea typeface="Gulim" pitchFamily="34" charset="-127"/>
            </a:endParaRPr>
          </a:p>
          <a:p>
            <a:pPr algn="just">
              <a:lnSpc>
                <a:spcPct val="105000"/>
              </a:lnSpc>
              <a:spcBef>
                <a:spcPct val="0"/>
              </a:spcBef>
            </a:pPr>
            <a:r>
              <a:rPr lang="en-US" altLang="ko-KR" sz="1200" b="0"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MS PGothic" pitchFamily="34" charset="-128"/>
            </a:endParaRPr>
          </a:p>
          <a:p>
            <a:pPr algn="just">
              <a:lnSpc>
                <a:spcPct val="80000"/>
              </a:lnSpc>
              <a:spcBef>
                <a:spcPct val="0"/>
              </a:spcBef>
            </a:pPr>
            <a:r>
              <a:rPr lang="en-US" sz="1200" b="0" dirty="0">
                <a:solidFill>
                  <a:srgbClr val="3E4C56"/>
                </a:solidFill>
                <a:ea typeface="MS PGothic" pitchFamily="34" charset="-128"/>
              </a:rPr>
              <a:t>© Ex Libris Ltd., </a:t>
            </a:r>
            <a:r>
              <a:rPr lang="en-US" sz="1200" b="0" dirty="0" smtClean="0">
                <a:solidFill>
                  <a:srgbClr val="3E4C56"/>
                </a:solidFill>
                <a:ea typeface="MS PGothic" pitchFamily="34" charset="-128"/>
              </a:rPr>
              <a:t>2013</a:t>
            </a:r>
            <a:endParaRPr lang="en-US" sz="1200" b="0" dirty="0">
              <a:solidFill>
                <a:srgbClr val="3E4C56"/>
              </a:solidFill>
              <a:ea typeface="MS PGothic" pitchFamily="34" charset="-128"/>
            </a:endParaRPr>
          </a:p>
          <a:p>
            <a:pPr algn="just">
              <a:lnSpc>
                <a:spcPct val="105000"/>
              </a:lnSpc>
              <a:spcBef>
                <a:spcPct val="0"/>
              </a:spcBef>
            </a:pPr>
            <a:endParaRPr lang="en-US" sz="1200" b="0" dirty="0">
              <a:solidFill>
                <a:srgbClr val="3E4C56"/>
              </a:solidFill>
              <a:ea typeface="MS PGothic" pitchFamily="34" charset="-128"/>
            </a:endParaRPr>
          </a:p>
        </p:txBody>
      </p:sp>
    </p:spTree>
    <p:extLst>
      <p:ext uri="{BB962C8B-B14F-4D97-AF65-F5344CB8AC3E}">
        <p14:creationId xmlns:p14="http://schemas.microsoft.com/office/powerpoint/2010/main" val="4661370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Local </a:t>
            </a:r>
            <a:r>
              <a:rPr lang="en-US" dirty="0" err="1" smtClean="0"/>
              <a:t>Extentions</a:t>
            </a:r>
            <a:r>
              <a:rPr lang="en-US" dirty="0" smtClean="0"/>
              <a:t> </a:t>
            </a:r>
            <a:endParaRPr lang="en-US" dirty="0"/>
          </a:p>
        </p:txBody>
      </p:sp>
      <p:sp>
        <p:nvSpPr>
          <p:cNvPr id="120835" name="Rectangle 3"/>
          <p:cNvSpPr>
            <a:spLocks noGrp="1" noChangeArrowheads="1"/>
          </p:cNvSpPr>
          <p:nvPr>
            <p:ph type="body" idx="1"/>
          </p:nvPr>
        </p:nvSpPr>
        <p:spPr>
          <a:xfrm>
            <a:off x="135775" y="1066800"/>
            <a:ext cx="8991600" cy="5356225"/>
          </a:xfrm>
        </p:spPr>
        <p:txBody>
          <a:bodyPr/>
          <a:lstStyle/>
          <a:p>
            <a:pPr marL="0" indent="0">
              <a:lnSpc>
                <a:spcPct val="95000"/>
              </a:lnSpc>
              <a:buNone/>
              <a:defRPr/>
            </a:pPr>
            <a:r>
              <a:rPr lang="en-US" u="sng" dirty="0"/>
              <a:t>Local fields</a:t>
            </a:r>
            <a:r>
              <a:rPr lang="en-US" dirty="0"/>
              <a:t> - 09X, 59X, 69X and 9XX and </a:t>
            </a:r>
            <a:endParaRPr lang="en-US" dirty="0" smtClean="0"/>
          </a:p>
          <a:p>
            <a:pPr marL="0" indent="0" algn="ctr">
              <a:lnSpc>
                <a:spcPct val="95000"/>
              </a:lnSpc>
              <a:buNone/>
              <a:defRPr/>
            </a:pPr>
            <a:r>
              <a:rPr lang="en-US" dirty="0" smtClean="0"/>
              <a:t>extension </a:t>
            </a:r>
            <a:r>
              <a:rPr lang="en-US" dirty="0"/>
              <a:t>$$9 </a:t>
            </a:r>
            <a:r>
              <a:rPr lang="en-US" dirty="0" smtClean="0"/>
              <a:t>LOCAL</a:t>
            </a:r>
          </a:p>
          <a:p>
            <a:pPr marL="0" indent="0" algn="ctr">
              <a:lnSpc>
                <a:spcPct val="95000"/>
              </a:lnSpc>
              <a:buNone/>
              <a:defRPr/>
            </a:pPr>
            <a:endParaRPr lang="en-US" dirty="0"/>
          </a:p>
          <a:p>
            <a:r>
              <a:rPr lang="en-US" dirty="0"/>
              <a:t>Consortia members may want to share bibliographic records but still maintain some local information in their IZ record. This can be accomplished through the use of local tags. </a:t>
            </a:r>
          </a:p>
          <a:p>
            <a:r>
              <a:rPr lang="en-US" dirty="0"/>
              <a:t>Tags in the 09x, 59x, 69x, and 9xx ranges that are marked with $9 LOCAL are saved in the IZ as local extensions to the master Bib record. Tags that are not in these ranges, as well as tags in these ranges that are not marked with $9 LOCAL are not saved in the IZ. </a:t>
            </a:r>
          </a:p>
          <a:p>
            <a:pPr marL="0" indent="0">
              <a:lnSpc>
                <a:spcPct val="95000"/>
              </a:lnSpc>
              <a:buNone/>
              <a:defRPr/>
            </a:pPr>
            <a:endParaRPr lang="en-US" sz="12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486582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Suppressed records</a:t>
            </a:r>
            <a:endParaRPr lang="en-US" dirty="0"/>
          </a:p>
        </p:txBody>
      </p:sp>
      <p:sp>
        <p:nvSpPr>
          <p:cNvPr id="120835" name="Rectangle 3"/>
          <p:cNvSpPr>
            <a:spLocks noGrp="1" noChangeArrowheads="1"/>
          </p:cNvSpPr>
          <p:nvPr>
            <p:ph type="body" idx="1"/>
          </p:nvPr>
        </p:nvSpPr>
        <p:spPr>
          <a:xfrm>
            <a:off x="152400" y="1066800"/>
            <a:ext cx="8991600" cy="5356225"/>
          </a:xfrm>
        </p:spPr>
        <p:txBody>
          <a:bodyPr/>
          <a:lstStyle/>
          <a:p>
            <a:pPr marL="0" indent="0">
              <a:buNone/>
            </a:pPr>
            <a:r>
              <a:rPr lang="en-US" dirty="0" smtClean="0"/>
              <a:t>Each institution provides file of suppressed bibliographic records. IZ suppressed records migrate with suppressed flag into IZ.</a:t>
            </a:r>
          </a:p>
          <a:p>
            <a:pPr marL="0" indent="0">
              <a:buNone/>
            </a:pPr>
            <a:endParaRPr lang="en-US" dirty="0" smtClean="0"/>
          </a:p>
          <a:p>
            <a:pPr marL="0" indent="0">
              <a:buNone/>
            </a:pPr>
            <a:r>
              <a:rPr lang="en-US" dirty="0" smtClean="0"/>
              <a:t>When </a:t>
            </a:r>
            <a:r>
              <a:rPr lang="en-US" dirty="0"/>
              <a:t>building the NZ, it is typically recommended that all shared catalog records are not suppressed so that each IZ can decide on its own </a:t>
            </a:r>
            <a:r>
              <a:rPr lang="en-US" dirty="0" smtClean="0"/>
              <a:t>suppress </a:t>
            </a:r>
            <a:r>
              <a:rPr lang="en-US" dirty="0"/>
              <a:t>behavior</a:t>
            </a:r>
            <a:r>
              <a:rPr lang="en-US" dirty="0" smtClean="0"/>
              <a:t>.</a:t>
            </a:r>
          </a:p>
          <a:p>
            <a:pPr marL="0" indent="0">
              <a:buNone/>
            </a:pPr>
            <a:endParaRPr lang="en-US" dirty="0" smtClean="0"/>
          </a:p>
          <a:p>
            <a:pPr marL="0" indent="0">
              <a:buNone/>
            </a:pPr>
            <a:r>
              <a:rPr lang="en-US" dirty="0" smtClean="0"/>
              <a:t>Suppression </a:t>
            </a:r>
            <a:r>
              <a:rPr lang="en-US" dirty="0"/>
              <a:t>in Alma can also be done at the holdings administrative </a:t>
            </a:r>
            <a:r>
              <a:rPr lang="en-US" dirty="0" smtClean="0"/>
              <a:t>level (not part of migration). </a:t>
            </a:r>
          </a:p>
          <a:p>
            <a:pPr marL="0" indent="0">
              <a:buNone/>
            </a:pPr>
            <a:r>
              <a:rPr lang="en-US" dirty="0" smtClean="0"/>
              <a:t>Migration form enables to define location as suppressed.</a:t>
            </a:r>
          </a:p>
          <a:p>
            <a:endParaRPr lang="en-US" sz="1200" dirty="0"/>
          </a:p>
          <a:p>
            <a:pPr marL="0" indent="0">
              <a:lnSpc>
                <a:spcPct val="95000"/>
              </a:lnSpc>
              <a:buNone/>
              <a:defRPr/>
            </a:pPr>
            <a:endParaRPr lang="en-US" sz="12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1920702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OCLC Publishing</a:t>
            </a:r>
            <a:endParaRPr lang="en-US" dirty="0"/>
          </a:p>
        </p:txBody>
      </p:sp>
      <p:sp>
        <p:nvSpPr>
          <p:cNvPr id="120835" name="Rectangle 3"/>
          <p:cNvSpPr>
            <a:spLocks noGrp="1" noChangeArrowheads="1"/>
          </p:cNvSpPr>
          <p:nvPr>
            <p:ph type="body" idx="1"/>
          </p:nvPr>
        </p:nvSpPr>
        <p:spPr>
          <a:xfrm>
            <a:off x="152400" y="1066800"/>
            <a:ext cx="8991600" cy="5356225"/>
          </a:xfrm>
        </p:spPr>
        <p:txBody>
          <a:bodyPr/>
          <a:lstStyle/>
          <a:p>
            <a:r>
              <a:rPr lang="en-US" sz="1200" dirty="0" smtClean="0"/>
              <a:t> </a:t>
            </a:r>
          </a:p>
          <a:p>
            <a:r>
              <a:rPr lang="en-US" dirty="0" smtClean="0"/>
              <a:t>Each record with OCLC number (035 with official OCLC prefix) will migrate marked for OCLC publishing  - (publishing of bibliographic record with embedded holdings data).</a:t>
            </a:r>
          </a:p>
          <a:p>
            <a:pPr marL="0" indent="0">
              <a:buNone/>
            </a:pPr>
            <a:endParaRPr lang="en-US" dirty="0" smtClean="0"/>
          </a:p>
          <a:p>
            <a:r>
              <a:rPr lang="en-US" dirty="0" smtClean="0"/>
              <a:t>If LHR publishing is used another flag should be set in records after migration. </a:t>
            </a:r>
          </a:p>
          <a:p>
            <a:endParaRPr lang="en-US" sz="1200" dirty="0"/>
          </a:p>
          <a:p>
            <a:endParaRPr lang="en-US" sz="1200" dirty="0"/>
          </a:p>
          <a:p>
            <a:pPr marL="0" indent="0">
              <a:lnSpc>
                <a:spcPct val="95000"/>
              </a:lnSpc>
              <a:buNone/>
              <a:defRPr/>
            </a:pPr>
            <a:endParaRPr lang="en-US" sz="12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241825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a:t>B</a:t>
            </a:r>
            <a:r>
              <a:rPr lang="en-US" dirty="0" smtClean="0"/>
              <a:t>ound </a:t>
            </a:r>
            <a:r>
              <a:rPr lang="en-US" dirty="0" err="1" smtClean="0"/>
              <a:t>Withs</a:t>
            </a:r>
            <a:endParaRPr lang="en-US" dirty="0" smtClean="0"/>
          </a:p>
        </p:txBody>
      </p:sp>
      <p:sp>
        <p:nvSpPr>
          <p:cNvPr id="7" name="Rectangle 3"/>
          <p:cNvSpPr txBox="1">
            <a:spLocks noChangeArrowheads="1"/>
          </p:cNvSpPr>
          <p:nvPr/>
        </p:nvSpPr>
        <p:spPr bwMode="auto">
          <a:xfrm>
            <a:off x="533400" y="966627"/>
            <a:ext cx="7772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endParaRPr lang="en-US" dirty="0"/>
          </a:p>
        </p:txBody>
      </p:sp>
      <p:cxnSp>
        <p:nvCxnSpPr>
          <p:cNvPr id="9" name="Elbow Connector 8"/>
          <p:cNvCxnSpPr/>
          <p:nvPr/>
        </p:nvCxnSpPr>
        <p:spPr bwMode="auto">
          <a:xfrm>
            <a:off x="2400301" y="3709987"/>
            <a:ext cx="1943099" cy="1243013"/>
          </a:xfrm>
          <a:prstGeom prst="bentConnector3">
            <a:avLst/>
          </a:prstGeom>
          <a:noFill/>
          <a:ln w="9525" cap="flat" cmpd="sng" algn="ctr">
            <a:solidFill>
              <a:srgbClr val="FF0000"/>
            </a:solidFill>
            <a:prstDash val="solid"/>
            <a:round/>
            <a:headEnd type="none" w="med" len="med"/>
            <a:tailEnd type="arrow"/>
          </a:ln>
          <a:effectLst/>
        </p:spPr>
      </p:cxnSp>
      <p:pic>
        <p:nvPicPr>
          <p:cNvPr id="2" name="Picture 1"/>
          <p:cNvPicPr>
            <a:picLocks noChangeAspect="1"/>
          </p:cNvPicPr>
          <p:nvPr/>
        </p:nvPicPr>
        <p:blipFill>
          <a:blip r:embed="rId3"/>
          <a:stretch>
            <a:fillRect/>
          </a:stretch>
        </p:blipFill>
        <p:spPr>
          <a:xfrm>
            <a:off x="531341" y="1601948"/>
            <a:ext cx="3565381" cy="2057400"/>
          </a:xfrm>
          <a:prstGeom prst="rect">
            <a:avLst/>
          </a:prstGeom>
        </p:spPr>
      </p:pic>
      <p:pic>
        <p:nvPicPr>
          <p:cNvPr id="3" name="Picture 2"/>
          <p:cNvPicPr>
            <a:picLocks noChangeAspect="1"/>
          </p:cNvPicPr>
          <p:nvPr/>
        </p:nvPicPr>
        <p:blipFill>
          <a:blip r:embed="rId4"/>
          <a:stretch>
            <a:fillRect/>
          </a:stretch>
        </p:blipFill>
        <p:spPr>
          <a:xfrm>
            <a:off x="4336569" y="3722344"/>
            <a:ext cx="4033727" cy="2286000"/>
          </a:xfrm>
          <a:prstGeom prst="rect">
            <a:avLst/>
          </a:prstGeom>
        </p:spPr>
      </p:pic>
    </p:spTree>
    <p:extLst>
      <p:ext uri="{BB962C8B-B14F-4D97-AF65-F5344CB8AC3E}">
        <p14:creationId xmlns:p14="http://schemas.microsoft.com/office/powerpoint/2010/main" val="1637155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Inventory</a:t>
            </a:r>
            <a:endParaRPr lang="en-US" dirty="0"/>
          </a:p>
        </p:txBody>
      </p:sp>
      <p:sp>
        <p:nvSpPr>
          <p:cNvPr id="120835" name="Rectangle 3"/>
          <p:cNvSpPr>
            <a:spLocks noGrp="1" noChangeArrowheads="1"/>
          </p:cNvSpPr>
          <p:nvPr>
            <p:ph type="body" idx="1"/>
          </p:nvPr>
        </p:nvSpPr>
        <p:spPr>
          <a:xfrm>
            <a:off x="228600" y="1044575"/>
            <a:ext cx="8686800" cy="5813425"/>
          </a:xfrm>
        </p:spPr>
        <p:txBody>
          <a:bodyPr/>
          <a:lstStyle/>
          <a:p>
            <a:pPr marL="914400" lvl="2" indent="0">
              <a:lnSpc>
                <a:spcPct val="95000"/>
              </a:lnSpc>
              <a:buNone/>
              <a:defRPr/>
            </a:pPr>
            <a:r>
              <a:rPr lang="en-US" sz="1800" dirty="0" smtClean="0">
                <a:latin typeface="Verdana" pitchFamily="34" charset="0"/>
                <a:cs typeface="Times New Roman" pitchFamily="18" charset="0"/>
              </a:rPr>
              <a:t>        Alma Physical Inventory Structure:</a:t>
            </a:r>
          </a:p>
          <a:p>
            <a:pPr lvl="2">
              <a:lnSpc>
                <a:spcPct val="95000"/>
              </a:lnSpc>
              <a:defRPr/>
            </a:pPr>
            <a:endParaRPr lang="en-US" sz="1800" dirty="0" smtClean="0">
              <a:latin typeface="Verdana" pitchFamily="34" charset="0"/>
              <a:cs typeface="Times New Roman" pitchFamily="18" charset="0"/>
            </a:endParaRPr>
          </a:p>
          <a:p>
            <a:pPr lvl="2">
              <a:lnSpc>
                <a:spcPct val="95000"/>
              </a:lnSpc>
              <a:defRPr/>
            </a:pPr>
            <a:endParaRPr lang="en-US" sz="1800" dirty="0" smtClean="0">
              <a:latin typeface="Verdana" pitchFamily="34" charset="0"/>
              <a:cs typeface="Times New Roman" pitchFamily="18" charset="0"/>
            </a:endParaRPr>
          </a:p>
          <a:p>
            <a:pPr lvl="1">
              <a:lnSpc>
                <a:spcPct val="95000"/>
              </a:lnSpc>
              <a:defRPr/>
            </a:pPr>
            <a:endParaRPr lang="en-US" sz="1800" dirty="0">
              <a:latin typeface="Verdana" pitchFamily="34" charset="0"/>
              <a:cs typeface="Times New Roman" pitchFamily="18" charset="0"/>
            </a:endParaRPr>
          </a:p>
        </p:txBody>
      </p:sp>
      <p:sp>
        <p:nvSpPr>
          <p:cNvPr id="6148" name="Rectangle 6"/>
          <p:cNvSpPr>
            <a:spLocks noChangeArrowheads="1"/>
          </p:cNvSpPr>
          <p:nvPr/>
        </p:nvSpPr>
        <p:spPr bwMode="auto">
          <a:xfrm>
            <a:off x="520700" y="44958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5000"/>
              </a:lnSpc>
              <a:defRPr/>
            </a:pPr>
            <a:endParaRPr lang="en-US" sz="1800" dirty="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768" y="1524000"/>
            <a:ext cx="6823332" cy="435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743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Alma - Holdings Records</a:t>
            </a:r>
            <a:endParaRPr lang="en-US" dirty="0"/>
          </a:p>
        </p:txBody>
      </p:sp>
      <p:sp>
        <p:nvSpPr>
          <p:cNvPr id="120835" name="Rectangle 3"/>
          <p:cNvSpPr>
            <a:spLocks noGrp="1" noChangeArrowheads="1"/>
          </p:cNvSpPr>
          <p:nvPr>
            <p:ph type="body" idx="1"/>
          </p:nvPr>
        </p:nvSpPr>
        <p:spPr>
          <a:xfrm>
            <a:off x="152400" y="1066800"/>
            <a:ext cx="8991600" cy="5356225"/>
          </a:xfrm>
        </p:spPr>
        <p:txBody>
          <a:bodyPr/>
          <a:lstStyle/>
          <a:p>
            <a:pPr marL="0" indent="0">
              <a:buNone/>
            </a:pPr>
            <a:r>
              <a:rPr lang="en-US" dirty="0"/>
              <a:t>The modified MARC holdings record is imported for use in Alma using the multi-level hierarchy of 852‡b and ‡c.</a:t>
            </a:r>
          </a:p>
          <a:p>
            <a:pPr marL="0" indent="0">
              <a:buNone/>
            </a:pPr>
            <a:endParaRPr lang="en-US" dirty="0"/>
          </a:p>
          <a:p>
            <a:r>
              <a:rPr lang="en-US" dirty="0" smtClean="0"/>
              <a:t>The </a:t>
            </a:r>
            <a:r>
              <a:rPr lang="en-US" dirty="0"/>
              <a:t>Alma library is placed in the 852‡b</a:t>
            </a:r>
          </a:p>
          <a:p>
            <a:pPr lvl="0"/>
            <a:r>
              <a:rPr lang="en-US" dirty="0"/>
              <a:t>The Alma location is placed in the </a:t>
            </a:r>
            <a:r>
              <a:rPr lang="en-US" dirty="0" smtClean="0"/>
              <a:t>852‡c</a:t>
            </a:r>
          </a:p>
          <a:p>
            <a:pPr marL="0" lvl="0" indent="0">
              <a:buNone/>
            </a:pPr>
            <a:endParaRPr lang="en-US" dirty="0"/>
          </a:p>
          <a:p>
            <a:pPr marL="0" indent="0">
              <a:buNone/>
            </a:pPr>
            <a:r>
              <a:rPr lang="en-US" b="1" i="1" dirty="0" smtClean="0"/>
              <a:t>Groups </a:t>
            </a:r>
            <a:r>
              <a:rPr lang="en-US" b="1" i="1" dirty="0"/>
              <a:t>for Holding Records </a:t>
            </a:r>
            <a:endParaRPr lang="en-US" dirty="0"/>
          </a:p>
          <a:p>
            <a:r>
              <a:rPr lang="en-US" dirty="0"/>
              <a:t>The permanent location and call number in Alma are only stored in the holdings record. All items attached to the holdings record have the same permanent location and call number.</a:t>
            </a:r>
          </a:p>
          <a:p>
            <a:pPr marL="0" indent="0">
              <a:buNone/>
            </a:pPr>
            <a:endParaRPr lang="en-US" dirty="0"/>
          </a:p>
          <a:p>
            <a:pPr marL="0" indent="0">
              <a:buNone/>
            </a:pPr>
            <a:endParaRPr lang="en-US" sz="1600" b="1" u="sng" dirty="0" smtClean="0"/>
          </a:p>
          <a:p>
            <a:endParaRPr lang="en-US" sz="1200" dirty="0"/>
          </a:p>
          <a:p>
            <a:pPr marL="0" indent="0">
              <a:lnSpc>
                <a:spcPct val="95000"/>
              </a:lnSpc>
              <a:buNone/>
              <a:defRPr/>
            </a:pPr>
            <a:endParaRPr lang="en-US" sz="12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2755550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Alma - Holdings Records</a:t>
            </a:r>
            <a:endParaRPr lang="en-US" dirty="0"/>
          </a:p>
        </p:txBody>
      </p:sp>
      <p:sp>
        <p:nvSpPr>
          <p:cNvPr id="120835" name="Rectangle 3"/>
          <p:cNvSpPr>
            <a:spLocks noGrp="1" noChangeArrowheads="1"/>
          </p:cNvSpPr>
          <p:nvPr>
            <p:ph type="body" idx="1"/>
          </p:nvPr>
        </p:nvSpPr>
        <p:spPr>
          <a:xfrm>
            <a:off x="152400" y="1066800"/>
            <a:ext cx="8991600" cy="5356225"/>
          </a:xfrm>
        </p:spPr>
        <p:txBody>
          <a:bodyPr/>
          <a:lstStyle/>
          <a:p>
            <a:r>
              <a:rPr lang="en-US" dirty="0"/>
              <a:t>MARC holdings records that are either migrated directly from existing MARC holding records or generated from information in the </a:t>
            </a:r>
            <a:r>
              <a:rPr lang="en-US" dirty="0" err="1"/>
              <a:t>checkin</a:t>
            </a:r>
            <a:r>
              <a:rPr lang="en-US" dirty="0"/>
              <a:t> and/or item records. </a:t>
            </a:r>
            <a:endParaRPr lang="en-US" dirty="0" smtClean="0"/>
          </a:p>
          <a:p>
            <a:r>
              <a:rPr lang="en-US" dirty="0" smtClean="0"/>
              <a:t> </a:t>
            </a:r>
            <a:r>
              <a:rPr lang="en-US" dirty="0"/>
              <a:t>Indicate which 852 subfields will be used to determine the holdings record groups by answering the </a:t>
            </a:r>
            <a:r>
              <a:rPr lang="en-US" b="1" dirty="0"/>
              <a:t>Indicate which 852 subfields to use to determine unique holding records </a:t>
            </a:r>
            <a:r>
              <a:rPr lang="en-US" dirty="0"/>
              <a:t>question in the Questionnaire tab of the </a:t>
            </a:r>
            <a:r>
              <a:rPr lang="en-US" i="1" dirty="0"/>
              <a:t>Millennium (III) Migration Form</a:t>
            </a:r>
            <a:r>
              <a:rPr lang="en-US" dirty="0"/>
              <a:t>. </a:t>
            </a:r>
            <a:endParaRPr lang="en-US" b="1" u="sng" dirty="0" smtClean="0"/>
          </a:p>
          <a:p>
            <a:endParaRPr lang="en-US" dirty="0"/>
          </a:p>
          <a:p>
            <a:pPr marL="0" indent="0">
              <a:lnSpc>
                <a:spcPct val="95000"/>
              </a:lnSpc>
              <a:buNone/>
              <a:defRPr/>
            </a:pPr>
            <a:endParaRPr lang="en-US"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pic>
        <p:nvPicPr>
          <p:cNvPr id="2" name="Picture 1"/>
          <p:cNvPicPr>
            <a:picLocks noChangeAspect="1"/>
          </p:cNvPicPr>
          <p:nvPr/>
        </p:nvPicPr>
        <p:blipFill>
          <a:blip r:embed="rId3"/>
          <a:stretch>
            <a:fillRect/>
          </a:stretch>
        </p:blipFill>
        <p:spPr>
          <a:xfrm>
            <a:off x="478309" y="5491162"/>
            <a:ext cx="8339782" cy="931863"/>
          </a:xfrm>
          <a:prstGeom prst="rect">
            <a:avLst/>
          </a:prstGeom>
        </p:spPr>
      </p:pic>
    </p:spTree>
    <p:extLst>
      <p:ext uri="{BB962C8B-B14F-4D97-AF65-F5344CB8AC3E}">
        <p14:creationId xmlns:p14="http://schemas.microsoft.com/office/powerpoint/2010/main" val="564721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9698"/>
            <a:ext cx="7772400" cy="949325"/>
          </a:xfrm>
        </p:spPr>
        <p:txBody>
          <a:bodyPr/>
          <a:lstStyle/>
          <a:p>
            <a:pPr>
              <a:lnSpc>
                <a:spcPct val="95000"/>
              </a:lnSpc>
              <a:defRPr/>
            </a:pPr>
            <a:r>
              <a:rPr lang="en-US" dirty="0" smtClean="0"/>
              <a:t>Alma - Holdings record - Call Number</a:t>
            </a:r>
            <a:endParaRPr lang="en-US" dirty="0"/>
          </a:p>
        </p:txBody>
      </p:sp>
      <p:sp>
        <p:nvSpPr>
          <p:cNvPr id="120835" name="Rectangle 3"/>
          <p:cNvSpPr>
            <a:spLocks noGrp="1" noChangeArrowheads="1"/>
          </p:cNvSpPr>
          <p:nvPr>
            <p:ph type="body" idx="1"/>
          </p:nvPr>
        </p:nvSpPr>
        <p:spPr>
          <a:xfrm>
            <a:off x="304800" y="1066800"/>
            <a:ext cx="8382000" cy="5486400"/>
          </a:xfrm>
        </p:spPr>
        <p:txBody>
          <a:bodyPr/>
          <a:lstStyle/>
          <a:p>
            <a:pPr marL="0" indent="0" algn="ctr">
              <a:buNone/>
            </a:pPr>
            <a:endParaRPr lang="en-US" sz="1400" dirty="0" smtClean="0"/>
          </a:p>
          <a:p>
            <a:pPr marL="0" indent="0" algn="ctr">
              <a:buNone/>
            </a:pPr>
            <a:endParaRPr lang="en-US" sz="1400" dirty="0"/>
          </a:p>
          <a:p>
            <a:pPr marL="0" indent="0" algn="ctr">
              <a:buNone/>
            </a:pPr>
            <a:endParaRPr lang="en-US" sz="1400" dirty="0" smtClean="0"/>
          </a:p>
          <a:p>
            <a:pPr marL="0" indent="0" algn="ctr">
              <a:buNone/>
            </a:pPr>
            <a:endParaRPr lang="en-US" sz="14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pic>
        <p:nvPicPr>
          <p:cNvPr id="2" name="Picture 1"/>
          <p:cNvPicPr>
            <a:picLocks noChangeAspect="1"/>
          </p:cNvPicPr>
          <p:nvPr/>
        </p:nvPicPr>
        <p:blipFill>
          <a:blip r:embed="rId3"/>
          <a:stretch>
            <a:fillRect/>
          </a:stretch>
        </p:blipFill>
        <p:spPr>
          <a:xfrm>
            <a:off x="385762" y="2617479"/>
            <a:ext cx="8220075" cy="3410947"/>
          </a:xfrm>
          <a:prstGeom prst="rect">
            <a:avLst/>
          </a:prstGeom>
        </p:spPr>
      </p:pic>
      <p:pic>
        <p:nvPicPr>
          <p:cNvPr id="4" name="Picture 3"/>
          <p:cNvPicPr>
            <a:picLocks noChangeAspect="1"/>
          </p:cNvPicPr>
          <p:nvPr/>
        </p:nvPicPr>
        <p:blipFill>
          <a:blip r:embed="rId4"/>
          <a:stretch>
            <a:fillRect/>
          </a:stretch>
        </p:blipFill>
        <p:spPr>
          <a:xfrm>
            <a:off x="533400" y="1192561"/>
            <a:ext cx="7834312" cy="1209658"/>
          </a:xfrm>
          <a:prstGeom prst="rect">
            <a:avLst/>
          </a:prstGeom>
        </p:spPr>
      </p:pic>
    </p:spTree>
    <p:extLst>
      <p:ext uri="{BB962C8B-B14F-4D97-AF65-F5344CB8AC3E}">
        <p14:creationId xmlns:p14="http://schemas.microsoft.com/office/powerpoint/2010/main" val="2957059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9698"/>
            <a:ext cx="7772400" cy="949325"/>
          </a:xfrm>
        </p:spPr>
        <p:txBody>
          <a:bodyPr/>
          <a:lstStyle/>
          <a:p>
            <a:pPr>
              <a:lnSpc>
                <a:spcPct val="95000"/>
              </a:lnSpc>
              <a:defRPr/>
            </a:pPr>
            <a:r>
              <a:rPr lang="en-US" dirty="0" smtClean="0"/>
              <a:t>Alma – Holdings record statement</a:t>
            </a:r>
            <a:endParaRPr lang="en-US" dirty="0"/>
          </a:p>
        </p:txBody>
      </p:sp>
      <p:sp>
        <p:nvSpPr>
          <p:cNvPr id="120835" name="Rectangle 3"/>
          <p:cNvSpPr>
            <a:spLocks noGrp="1" noChangeArrowheads="1"/>
          </p:cNvSpPr>
          <p:nvPr>
            <p:ph type="body" idx="1"/>
          </p:nvPr>
        </p:nvSpPr>
        <p:spPr>
          <a:xfrm>
            <a:off x="304800" y="1066800"/>
            <a:ext cx="8382000" cy="5486400"/>
          </a:xfrm>
        </p:spPr>
        <p:txBody>
          <a:bodyPr/>
          <a:lstStyle/>
          <a:p>
            <a:r>
              <a:rPr lang="en-US" dirty="0"/>
              <a:t>All </a:t>
            </a:r>
            <a:r>
              <a:rPr lang="en-US" b="1" dirty="0"/>
              <a:t>library has </a:t>
            </a:r>
            <a:r>
              <a:rPr lang="en-US" dirty="0" smtClean="0"/>
              <a:t>statements (summary </a:t>
            </a:r>
            <a:r>
              <a:rPr lang="en-US" dirty="0"/>
              <a:t>holdings </a:t>
            </a:r>
            <a:r>
              <a:rPr lang="en-US" dirty="0" smtClean="0"/>
              <a:t>statements) </a:t>
            </a:r>
            <a:r>
              <a:rPr lang="en-US" dirty="0"/>
              <a:t>are added to the new holdings record in an 866 field. One 866 field is added for each summary holding statement. </a:t>
            </a:r>
            <a:endParaRPr lang="en-US" dirty="0" smtClean="0"/>
          </a:p>
          <a:p>
            <a:pPr marL="0" indent="0">
              <a:buNone/>
            </a:pPr>
            <a:endParaRPr lang="en-US" dirty="0" smtClean="0"/>
          </a:p>
          <a:p>
            <a:r>
              <a:rPr lang="en-US" dirty="0" smtClean="0"/>
              <a:t>Bibliographic record tag has statement </a:t>
            </a:r>
            <a:r>
              <a:rPr lang="en-US" dirty="0" err="1" smtClean="0"/>
              <a:t>infomation</a:t>
            </a:r>
            <a:r>
              <a:rPr lang="en-US" dirty="0" smtClean="0"/>
              <a:t> – fill in migration mapping form the following section:</a:t>
            </a:r>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pic>
        <p:nvPicPr>
          <p:cNvPr id="2" name="Picture 1"/>
          <p:cNvPicPr>
            <a:picLocks noChangeAspect="1"/>
          </p:cNvPicPr>
          <p:nvPr/>
        </p:nvPicPr>
        <p:blipFill>
          <a:blip r:embed="rId3"/>
          <a:stretch>
            <a:fillRect/>
          </a:stretch>
        </p:blipFill>
        <p:spPr>
          <a:xfrm>
            <a:off x="510396" y="4662016"/>
            <a:ext cx="7516678" cy="1624484"/>
          </a:xfrm>
          <a:prstGeom prst="rect">
            <a:avLst/>
          </a:prstGeom>
        </p:spPr>
      </p:pic>
    </p:spTree>
    <p:extLst>
      <p:ext uri="{BB962C8B-B14F-4D97-AF65-F5344CB8AC3E}">
        <p14:creationId xmlns:p14="http://schemas.microsoft.com/office/powerpoint/2010/main" val="1360688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nSpc>
                <a:spcPct val="95000"/>
              </a:lnSpc>
              <a:defRPr/>
            </a:pPr>
            <a:r>
              <a:rPr lang="en-US" dirty="0" smtClean="0"/>
              <a:t> Alma - Items</a:t>
            </a:r>
            <a:endParaRPr lang="en-US" dirty="0"/>
          </a:p>
        </p:txBody>
      </p:sp>
      <p:sp>
        <p:nvSpPr>
          <p:cNvPr id="120835" name="Rectangle 3"/>
          <p:cNvSpPr>
            <a:spLocks noGrp="1" noChangeArrowheads="1"/>
          </p:cNvSpPr>
          <p:nvPr>
            <p:ph type="body" idx="1"/>
          </p:nvPr>
        </p:nvSpPr>
        <p:spPr>
          <a:xfrm>
            <a:off x="520700" y="990601"/>
            <a:ext cx="8166100" cy="5410199"/>
          </a:xfrm>
        </p:spPr>
        <p:txBody>
          <a:bodyPr/>
          <a:lstStyle/>
          <a:p>
            <a:pPr marL="0" lvl="2" indent="-457200">
              <a:lnSpc>
                <a:spcPct val="100000"/>
              </a:lnSpc>
              <a:spcBef>
                <a:spcPts val="0"/>
              </a:spcBef>
              <a:buFont typeface="Arial" pitchFamily="34" charset="0"/>
              <a:buChar char="•"/>
              <a:defRPr/>
            </a:pPr>
            <a:r>
              <a:rPr lang="en-US" sz="2400" dirty="0" smtClean="0">
                <a:cs typeface="Times New Roman" pitchFamily="18" charset="0"/>
              </a:rPr>
              <a:t>Millennium Item Type Code migrates to Alma Item Policy field</a:t>
            </a:r>
          </a:p>
          <a:p>
            <a:r>
              <a:rPr lang="en-US" dirty="0" smtClean="0"/>
              <a:t>Item barcode:</a:t>
            </a:r>
            <a:endParaRPr lang="en-US" dirty="0"/>
          </a:p>
          <a:p>
            <a:pPr lvl="1">
              <a:buFont typeface="Courier New" panose="02070309020205020404" pitchFamily="49" charset="0"/>
              <a:buChar char="o"/>
            </a:pPr>
            <a:r>
              <a:rPr lang="en-US" dirty="0" smtClean="0"/>
              <a:t>If </a:t>
            </a:r>
            <a:r>
              <a:rPr lang="en-US" dirty="0"/>
              <a:t>the barcode is empty, leave as empty. </a:t>
            </a:r>
          </a:p>
          <a:p>
            <a:pPr lvl="1">
              <a:buFont typeface="Courier New" panose="02070309020205020404" pitchFamily="49" charset="0"/>
              <a:buChar char="o"/>
            </a:pPr>
            <a:r>
              <a:rPr lang="en-US" dirty="0" smtClean="0"/>
              <a:t>If </a:t>
            </a:r>
            <a:r>
              <a:rPr lang="en-US" dirty="0"/>
              <a:t>the barcode exists but is not unique: </a:t>
            </a:r>
          </a:p>
          <a:p>
            <a:pPr lvl="2">
              <a:buFont typeface="Wingdings" panose="05000000000000000000" pitchFamily="2" charset="2"/>
              <a:buChar char="§"/>
            </a:pPr>
            <a:r>
              <a:rPr lang="en-US" dirty="0" smtClean="0"/>
              <a:t>First </a:t>
            </a:r>
            <a:r>
              <a:rPr lang="en-US" dirty="0"/>
              <a:t>item barcode </a:t>
            </a:r>
            <a:r>
              <a:rPr lang="en-US" dirty="0" smtClean="0"/>
              <a:t>- migrate </a:t>
            </a:r>
            <a:r>
              <a:rPr lang="en-US" dirty="0"/>
              <a:t>as is. </a:t>
            </a:r>
          </a:p>
          <a:p>
            <a:pPr lvl="2">
              <a:buFont typeface="Wingdings" panose="05000000000000000000" pitchFamily="2" charset="2"/>
              <a:buChar char="§"/>
            </a:pPr>
            <a:r>
              <a:rPr lang="en-US" dirty="0" smtClean="0"/>
              <a:t>Second </a:t>
            </a:r>
            <a:r>
              <a:rPr lang="en-US" dirty="0"/>
              <a:t>and subsequent item barcodes encountered – migrate as &lt;item barcode&gt;-&lt;item id&gt;. </a:t>
            </a:r>
          </a:p>
          <a:p>
            <a:pPr marL="0" lvl="2" indent="-457200">
              <a:lnSpc>
                <a:spcPct val="100000"/>
              </a:lnSpc>
              <a:spcBef>
                <a:spcPts val="0"/>
              </a:spcBef>
              <a:buFont typeface="Arial" pitchFamily="34" charset="0"/>
              <a:buChar char="•"/>
              <a:defRPr/>
            </a:pPr>
            <a:endParaRPr lang="en-US" sz="2400" dirty="0">
              <a:cs typeface="Times New Roman" pitchFamily="18" charset="0"/>
            </a:endParaRPr>
          </a:p>
          <a:p>
            <a:pPr marL="0" lvl="2" indent="-457200">
              <a:lnSpc>
                <a:spcPct val="100000"/>
              </a:lnSpc>
              <a:spcBef>
                <a:spcPts val="0"/>
              </a:spcBef>
              <a:buFont typeface="Arial" pitchFamily="34" charset="0"/>
              <a:buChar char="•"/>
              <a:defRPr/>
            </a:pPr>
            <a:r>
              <a:rPr lang="en-US" sz="2400" dirty="0">
                <a:cs typeface="Times New Roman" pitchFamily="18" charset="0"/>
              </a:rPr>
              <a:t>Item </a:t>
            </a:r>
            <a:r>
              <a:rPr lang="en-US" sz="2400" dirty="0" smtClean="0">
                <a:cs typeface="Times New Roman" pitchFamily="18" charset="0"/>
              </a:rPr>
              <a:t>Statuses in Alma there are two</a:t>
            </a:r>
          </a:p>
          <a:p>
            <a:pPr marL="914400" lvl="4" indent="-457200">
              <a:lnSpc>
                <a:spcPct val="100000"/>
              </a:lnSpc>
              <a:spcBef>
                <a:spcPts val="0"/>
              </a:spcBef>
              <a:buFont typeface="+mj-lt"/>
              <a:buAutoNum type="arabicPeriod"/>
              <a:defRPr/>
            </a:pPr>
            <a:r>
              <a:rPr lang="en-US" sz="2400" dirty="0" smtClean="0">
                <a:cs typeface="Times New Roman" pitchFamily="18" charset="0"/>
              </a:rPr>
              <a:t>Base status (on shelf or not)</a:t>
            </a:r>
          </a:p>
          <a:p>
            <a:pPr marL="914400" lvl="4" indent="-457200">
              <a:lnSpc>
                <a:spcPct val="100000"/>
              </a:lnSpc>
              <a:spcBef>
                <a:spcPts val="0"/>
              </a:spcBef>
              <a:buFont typeface="+mj-lt"/>
              <a:buAutoNum type="arabicPeriod"/>
              <a:defRPr/>
            </a:pPr>
            <a:r>
              <a:rPr lang="en-US" sz="2400" dirty="0" smtClean="0">
                <a:cs typeface="Times New Roman" pitchFamily="18" charset="0"/>
              </a:rPr>
              <a:t>Process type – technical statuses migrate as “TECHNICAL Migration” and internal note 3</a:t>
            </a:r>
          </a:p>
          <a:p>
            <a:pPr marL="457200" lvl="4" indent="0">
              <a:lnSpc>
                <a:spcPct val="100000"/>
              </a:lnSpc>
              <a:spcBef>
                <a:spcPts val="0"/>
              </a:spcBef>
              <a:buNone/>
              <a:defRPr/>
            </a:pPr>
            <a:endParaRPr lang="en-US" sz="2000" dirty="0" smtClean="0">
              <a:latin typeface="Verdana" pitchFamily="34" charset="0"/>
              <a:cs typeface="Times New Roman" pitchFamily="18" charset="0"/>
            </a:endParaRPr>
          </a:p>
          <a:p>
            <a:pPr marL="457200" lvl="4" indent="0">
              <a:lnSpc>
                <a:spcPct val="100000"/>
              </a:lnSpc>
              <a:spcBef>
                <a:spcPts val="0"/>
              </a:spcBef>
              <a:buNone/>
              <a:defRPr/>
            </a:pPr>
            <a:endParaRPr lang="en-US" sz="1900" dirty="0">
              <a:latin typeface="Verdana" pitchFamily="34" charset="0"/>
              <a:cs typeface="Times New Roman" pitchFamily="18" charset="0"/>
            </a:endParaRPr>
          </a:p>
        </p:txBody>
      </p:sp>
      <p:sp>
        <p:nvSpPr>
          <p:cNvPr id="6148" name="Rectangle 6"/>
          <p:cNvSpPr>
            <a:spLocks noChangeArrowheads="1"/>
          </p:cNvSpPr>
          <p:nvPr/>
        </p:nvSpPr>
        <p:spPr bwMode="auto">
          <a:xfrm>
            <a:off x="520700" y="44958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5000"/>
              </a:lnSpc>
              <a:defRPr/>
            </a:pPr>
            <a:endParaRPr lang="en-US" sz="1800" dirty="0">
              <a:cs typeface="Times New Roman" pitchFamily="18" charset="0"/>
            </a:endParaRPr>
          </a:p>
        </p:txBody>
      </p:sp>
    </p:spTree>
    <p:extLst>
      <p:ext uri="{BB962C8B-B14F-4D97-AF65-F5344CB8AC3E}">
        <p14:creationId xmlns:p14="http://schemas.microsoft.com/office/powerpoint/2010/main" val="301560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Agenda</a:t>
            </a:r>
          </a:p>
        </p:txBody>
      </p:sp>
      <p:sp>
        <p:nvSpPr>
          <p:cNvPr id="7" name="Rectangle 3"/>
          <p:cNvSpPr txBox="1">
            <a:spLocks noChangeArrowheads="1"/>
          </p:cNvSpPr>
          <p:nvPr/>
        </p:nvSpPr>
        <p:spPr bwMode="auto">
          <a:xfrm>
            <a:off x="228600" y="1044575"/>
            <a:ext cx="8763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r>
              <a:rPr lang="en-US" dirty="0" smtClean="0"/>
              <a:t>Migration Scope</a:t>
            </a:r>
            <a:endParaRPr lang="en-US" dirty="0"/>
          </a:p>
          <a:p>
            <a:pPr>
              <a:lnSpc>
                <a:spcPct val="95000"/>
              </a:lnSpc>
              <a:defRPr/>
            </a:pPr>
            <a:r>
              <a:rPr lang="en-US" dirty="0" smtClean="0"/>
              <a:t>Documentation</a:t>
            </a:r>
          </a:p>
          <a:p>
            <a:pPr>
              <a:lnSpc>
                <a:spcPct val="95000"/>
              </a:lnSpc>
              <a:defRPr/>
            </a:pPr>
            <a:r>
              <a:rPr lang="en-US" dirty="0" smtClean="0"/>
              <a:t>Alma </a:t>
            </a:r>
            <a:r>
              <a:rPr lang="en-US" dirty="0"/>
              <a:t>core </a:t>
            </a:r>
            <a:r>
              <a:rPr lang="en-US" dirty="0" smtClean="0"/>
              <a:t>components</a:t>
            </a:r>
          </a:p>
          <a:p>
            <a:pPr>
              <a:lnSpc>
                <a:spcPct val="95000"/>
              </a:lnSpc>
              <a:defRPr/>
            </a:pPr>
            <a:r>
              <a:rPr lang="en-US" dirty="0"/>
              <a:t>Migration Form, Migration Mapping </a:t>
            </a:r>
            <a:r>
              <a:rPr lang="en-US" dirty="0" smtClean="0"/>
              <a:t>table</a:t>
            </a:r>
            <a:endParaRPr lang="en-US" dirty="0"/>
          </a:p>
          <a:p>
            <a:pPr>
              <a:lnSpc>
                <a:spcPct val="95000"/>
              </a:lnSpc>
              <a:defRPr/>
            </a:pPr>
            <a:r>
              <a:rPr lang="en-US" dirty="0" smtClean="0"/>
              <a:t>Physical to Electronic</a:t>
            </a:r>
          </a:p>
          <a:p>
            <a:pPr>
              <a:lnSpc>
                <a:spcPct val="95000"/>
              </a:lnSpc>
              <a:defRPr/>
            </a:pPr>
            <a:r>
              <a:rPr lang="en-US" dirty="0" smtClean="0"/>
              <a:t>Data Extract</a:t>
            </a:r>
          </a:p>
          <a:p>
            <a:pPr marL="0" indent="0">
              <a:lnSpc>
                <a:spcPct val="95000"/>
              </a:lnSpc>
              <a:buNone/>
              <a:defRPr/>
            </a:pPr>
            <a:endParaRPr lang="en-US" dirty="0"/>
          </a:p>
          <a:p>
            <a:pPr>
              <a:lnSpc>
                <a:spcPct val="95000"/>
              </a:lnSpc>
              <a:defRPr/>
            </a:pPr>
            <a:endParaRPr lang="en-US" dirty="0"/>
          </a:p>
        </p:txBody>
      </p:sp>
    </p:spTree>
    <p:extLst>
      <p:ext uri="{BB962C8B-B14F-4D97-AF65-F5344CB8AC3E}">
        <p14:creationId xmlns:p14="http://schemas.microsoft.com/office/powerpoint/2010/main" val="2187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Item - Material type</a:t>
            </a:r>
          </a:p>
        </p:txBody>
      </p:sp>
      <p:sp>
        <p:nvSpPr>
          <p:cNvPr id="7" name="Rectangle 3"/>
          <p:cNvSpPr txBox="1">
            <a:spLocks noChangeArrowheads="1"/>
          </p:cNvSpPr>
          <p:nvPr/>
        </p:nvSpPr>
        <p:spPr bwMode="auto">
          <a:xfrm>
            <a:off x="533400" y="1044575"/>
            <a:ext cx="7772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1322387"/>
            <a:ext cx="69056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320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914400" y="2438400"/>
            <a:ext cx="777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marL="0" indent="0" algn="ctr">
              <a:lnSpc>
                <a:spcPct val="95000"/>
              </a:lnSpc>
              <a:buNone/>
              <a:defRPr/>
            </a:pPr>
            <a:r>
              <a:rPr lang="en-US" sz="2800" b="1" dirty="0" smtClean="0"/>
              <a:t>Fulfillment</a:t>
            </a:r>
          </a:p>
          <a:p>
            <a:pPr lvl="1">
              <a:lnSpc>
                <a:spcPct val="95000"/>
              </a:lnSpc>
              <a:defRPr/>
            </a:pPr>
            <a:endParaRPr lang="en-US" dirty="0" smtClean="0"/>
          </a:p>
        </p:txBody>
      </p:sp>
    </p:spTree>
    <p:extLst>
      <p:ext uri="{BB962C8B-B14F-4D97-AF65-F5344CB8AC3E}">
        <p14:creationId xmlns:p14="http://schemas.microsoft.com/office/powerpoint/2010/main" val="1805341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Patron  Information</a:t>
            </a:r>
            <a:endParaRPr lang="en-US" dirty="0"/>
          </a:p>
        </p:txBody>
      </p:sp>
      <p:sp>
        <p:nvSpPr>
          <p:cNvPr id="120835" name="Rectangle 3"/>
          <p:cNvSpPr>
            <a:spLocks noGrp="1" noChangeArrowheads="1"/>
          </p:cNvSpPr>
          <p:nvPr>
            <p:ph type="body" idx="1"/>
          </p:nvPr>
        </p:nvSpPr>
        <p:spPr>
          <a:xfrm>
            <a:off x="304800" y="1044575"/>
            <a:ext cx="8686800" cy="5813425"/>
          </a:xfrm>
        </p:spPr>
        <p:txBody>
          <a:bodyPr/>
          <a:lstStyle/>
          <a:p>
            <a:pPr lvl="2">
              <a:lnSpc>
                <a:spcPct val="95000"/>
              </a:lnSpc>
              <a:defRPr/>
            </a:pPr>
            <a:endParaRPr lang="en-US" dirty="0">
              <a:latin typeface="Verdana" pitchFamily="34" charset="0"/>
              <a:cs typeface="Times New Roman" pitchFamily="18" charset="0"/>
            </a:endParaRPr>
          </a:p>
          <a:p>
            <a:pPr>
              <a:lnSpc>
                <a:spcPct val="95000"/>
              </a:lnSpc>
              <a:buFont typeface="Arial" pitchFamily="34" charset="0"/>
              <a:buChar char="•"/>
              <a:defRPr/>
            </a:pPr>
            <a:r>
              <a:rPr lang="en-US" sz="2000" dirty="0" smtClean="0">
                <a:latin typeface="Verdana" pitchFamily="34" charset="0"/>
                <a:cs typeface="Times New Roman" pitchFamily="18" charset="0"/>
              </a:rPr>
              <a:t>Millennium identification number for Alma User Name</a:t>
            </a:r>
          </a:p>
          <a:p>
            <a:pPr>
              <a:lnSpc>
                <a:spcPct val="95000"/>
              </a:lnSpc>
              <a:buFont typeface="Arial" pitchFamily="34" charset="0"/>
              <a:buChar char="•"/>
              <a:defRPr/>
            </a:pPr>
            <a:endParaRPr lang="en-US" sz="2000" dirty="0">
              <a:latin typeface="Verdana" pitchFamily="34" charset="0"/>
              <a:cs typeface="Times New Roman" pitchFamily="18" charset="0"/>
            </a:endParaRPr>
          </a:p>
          <a:p>
            <a:pPr>
              <a:lnSpc>
                <a:spcPct val="95000"/>
              </a:lnSpc>
              <a:buFont typeface="Arial" pitchFamily="34" charset="0"/>
              <a:buChar char="•"/>
              <a:defRPr/>
            </a:pPr>
            <a:r>
              <a:rPr lang="en-US" sz="2000" dirty="0" smtClean="0">
                <a:latin typeface="Verdana" pitchFamily="34" charset="0"/>
                <a:cs typeface="Times New Roman" pitchFamily="18" charset="0"/>
              </a:rPr>
              <a:t>Default language</a:t>
            </a:r>
          </a:p>
          <a:p>
            <a:pPr marL="0" indent="0">
              <a:lnSpc>
                <a:spcPct val="95000"/>
              </a:lnSpc>
              <a:buNone/>
              <a:defRPr/>
            </a:pPr>
            <a:endParaRPr lang="en-US" sz="2000" dirty="0">
              <a:latin typeface="Verdana" pitchFamily="34" charset="0"/>
              <a:cs typeface="Times New Roman" pitchFamily="18" charset="0"/>
            </a:endParaRPr>
          </a:p>
          <a:p>
            <a:pPr>
              <a:lnSpc>
                <a:spcPct val="95000"/>
              </a:lnSpc>
              <a:buFont typeface="Arial" pitchFamily="34" charset="0"/>
              <a:buChar char="•"/>
              <a:defRPr/>
            </a:pPr>
            <a:r>
              <a:rPr lang="en-US" sz="2000" dirty="0" smtClean="0">
                <a:latin typeface="Verdana" pitchFamily="34" charset="0"/>
                <a:cs typeface="Times New Roman" pitchFamily="18" charset="0"/>
              </a:rPr>
              <a:t>Patron Group codes to migrate as Internal (Local borrowers)</a:t>
            </a:r>
          </a:p>
          <a:p>
            <a:pPr marL="0" indent="0">
              <a:lnSpc>
                <a:spcPct val="95000"/>
              </a:lnSpc>
              <a:buNone/>
              <a:defRPr/>
            </a:pPr>
            <a:endParaRPr lang="en-US" sz="2000" dirty="0">
              <a:latin typeface="Verdana" pitchFamily="34" charset="0"/>
              <a:cs typeface="Times New Roman" pitchFamily="18" charset="0"/>
            </a:endParaRPr>
          </a:p>
          <a:p>
            <a:pPr marL="0" indent="0">
              <a:lnSpc>
                <a:spcPct val="95000"/>
              </a:lnSpc>
              <a:buNone/>
              <a:defRPr/>
            </a:pPr>
            <a:r>
              <a:rPr lang="en-US" sz="2000" dirty="0" smtClean="0">
                <a:latin typeface="Verdana" pitchFamily="34" charset="0"/>
                <a:cs typeface="Times New Roman" pitchFamily="18" charset="0"/>
              </a:rPr>
              <a:t>Questionnaire tab </a:t>
            </a:r>
            <a:endParaRPr lang="en-US" sz="2000" dirty="0">
              <a:latin typeface="Verdana" pitchFamily="34" charset="0"/>
              <a:cs typeface="Times New Roman" pitchFamily="18" charset="0"/>
            </a:endParaRPr>
          </a:p>
        </p:txBody>
      </p:sp>
      <p:sp>
        <p:nvSpPr>
          <p:cNvPr id="6148" name="Rectangle 6"/>
          <p:cNvSpPr>
            <a:spLocks noChangeArrowheads="1"/>
          </p:cNvSpPr>
          <p:nvPr/>
        </p:nvSpPr>
        <p:spPr bwMode="auto">
          <a:xfrm>
            <a:off x="6858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4176545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Alma Patron Structure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8" y="1143000"/>
            <a:ext cx="7480076" cy="450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717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Patrons</a:t>
            </a:r>
            <a:endParaRPr lang="en-US" dirty="0"/>
          </a:p>
        </p:txBody>
      </p:sp>
      <p:sp>
        <p:nvSpPr>
          <p:cNvPr id="3" name="Content Placeholder 2"/>
          <p:cNvSpPr>
            <a:spLocks noGrp="1"/>
          </p:cNvSpPr>
          <p:nvPr>
            <p:ph idx="1"/>
          </p:nvPr>
        </p:nvSpPr>
        <p:spPr/>
        <p:txBody>
          <a:bodyPr/>
          <a:lstStyle/>
          <a:p>
            <a:r>
              <a:rPr lang="en-US" sz="2000" dirty="0" smtClean="0"/>
              <a:t>Generally patron information maps from Millennium to Alma directly</a:t>
            </a:r>
          </a:p>
          <a:p>
            <a:pPr lvl="1"/>
            <a:r>
              <a:rPr lang="en-US" sz="2000" dirty="0" smtClean="0"/>
              <a:t>Notes – see Millennium to Alma Migration Guide</a:t>
            </a:r>
          </a:p>
          <a:p>
            <a:pPr lvl="1"/>
            <a:r>
              <a:rPr lang="en-US" sz="2000" dirty="0" smtClean="0"/>
              <a:t>Blocks – suspense date in note</a:t>
            </a:r>
          </a:p>
          <a:p>
            <a:pPr lvl="1"/>
            <a:r>
              <a:rPr lang="en-US" sz="2000" dirty="0" smtClean="0"/>
              <a:t>Internal Patrons</a:t>
            </a:r>
          </a:p>
          <a:p>
            <a:pPr lvl="1"/>
            <a:r>
              <a:rPr lang="en-US" sz="2000" dirty="0" smtClean="0"/>
              <a:t>Active Loans</a:t>
            </a:r>
          </a:p>
          <a:p>
            <a:pPr lvl="1"/>
            <a:r>
              <a:rPr lang="en-US" sz="2000" dirty="0" smtClean="0"/>
              <a:t>Active Requests (on hold shelf for pickup)</a:t>
            </a:r>
          </a:p>
          <a:p>
            <a:pPr lvl="1"/>
            <a:r>
              <a:rPr lang="en-US" sz="2000" dirty="0" smtClean="0"/>
              <a:t>Active Fines and Fees</a:t>
            </a:r>
          </a:p>
          <a:p>
            <a:endParaRPr lang="en-US" sz="2000" dirty="0" smtClean="0"/>
          </a:p>
          <a:p>
            <a:r>
              <a:rPr lang="en-US" sz="2000" dirty="0" smtClean="0"/>
              <a:t>Review Millennium to Alma Migration Guide for more specifics </a:t>
            </a:r>
          </a:p>
          <a:p>
            <a:endParaRPr lang="en-US" sz="2000"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182288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Patrons</a:t>
            </a:r>
            <a:endParaRPr lang="en-US" dirty="0"/>
          </a:p>
        </p:txBody>
      </p:sp>
      <p:sp>
        <p:nvSpPr>
          <p:cNvPr id="3" name="Content Placeholder 2"/>
          <p:cNvSpPr>
            <a:spLocks noGrp="1"/>
          </p:cNvSpPr>
          <p:nvPr>
            <p:ph idx="1"/>
          </p:nvPr>
        </p:nvSpPr>
        <p:spPr/>
        <p:txBody>
          <a:bodyPr/>
          <a:lstStyle/>
          <a:p>
            <a:r>
              <a:rPr lang="en-US" sz="2000" b="1" dirty="0" smtClean="0"/>
              <a:t>Patrons in consortium</a:t>
            </a:r>
          </a:p>
          <a:p>
            <a:r>
              <a:rPr lang="en-US" sz="2000" dirty="0"/>
              <a:t>It is very common for patrons to have duplicate patron records at various institutions in a consortium. </a:t>
            </a:r>
            <a:endParaRPr lang="en-US" sz="2000" dirty="0" smtClean="0"/>
          </a:p>
          <a:p>
            <a:pPr marL="0" indent="0">
              <a:buNone/>
            </a:pPr>
            <a:r>
              <a:rPr lang="en-US" sz="2000" dirty="0" smtClean="0"/>
              <a:t>There </a:t>
            </a:r>
            <a:r>
              <a:rPr lang="en-US" sz="2000" dirty="0"/>
              <a:t>are two kinds of patron records: </a:t>
            </a:r>
          </a:p>
          <a:p>
            <a:r>
              <a:rPr lang="en-US" sz="2000" dirty="0" smtClean="0"/>
              <a:t>Master </a:t>
            </a:r>
            <a:r>
              <a:rPr lang="en-US" sz="2000" dirty="0"/>
              <a:t>patron – the patron record of the patron at their home institution </a:t>
            </a:r>
          </a:p>
          <a:p>
            <a:r>
              <a:rPr lang="en-US" sz="2000" dirty="0" smtClean="0"/>
              <a:t>Stub </a:t>
            </a:r>
            <a:r>
              <a:rPr lang="en-US" sz="2000" dirty="0"/>
              <a:t>patron – a copy of the patron record for use at visited institutions </a:t>
            </a:r>
          </a:p>
          <a:p>
            <a:pPr marL="0" indent="0">
              <a:buNone/>
            </a:pPr>
            <a:endParaRPr lang="en-US" sz="2000" dirty="0" smtClean="0"/>
          </a:p>
          <a:p>
            <a:pPr marL="0" indent="0">
              <a:buNone/>
            </a:pPr>
            <a:r>
              <a:rPr lang="en-US" sz="2000" b="1" dirty="0" smtClean="0"/>
              <a:t>Do you have stub records? Will you migrate them?</a:t>
            </a:r>
            <a:endParaRPr lang="en-US" sz="2000" b="1"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3274517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Fulfillment </a:t>
            </a:r>
            <a:endParaRPr lang="en-US" dirty="0"/>
          </a:p>
        </p:txBody>
      </p:sp>
      <p:sp>
        <p:nvSpPr>
          <p:cNvPr id="3" name="Content Placeholder 2"/>
          <p:cNvSpPr>
            <a:spLocks noGrp="1"/>
          </p:cNvSpPr>
          <p:nvPr>
            <p:ph idx="1"/>
          </p:nvPr>
        </p:nvSpPr>
        <p:spPr>
          <a:xfrm>
            <a:off x="533400" y="1196974"/>
            <a:ext cx="7772400" cy="5356225"/>
          </a:xfrm>
        </p:spPr>
        <p:txBody>
          <a:bodyPr/>
          <a:lstStyle/>
          <a:p>
            <a:r>
              <a:rPr lang="en-US" sz="2000" b="1" dirty="0"/>
              <a:t>Use Course Reserve BRANCH to Course Unit Map</a:t>
            </a:r>
            <a:r>
              <a:rPr lang="en-US" sz="2000" b="1" dirty="0" smtClean="0"/>
              <a:t>?</a:t>
            </a:r>
          </a:p>
          <a:p>
            <a:pPr marL="0" indent="0">
              <a:buNone/>
            </a:pPr>
            <a:r>
              <a:rPr lang="en-US" sz="2000" b="1" i="1" dirty="0" smtClean="0"/>
              <a:t>    </a:t>
            </a:r>
            <a:r>
              <a:rPr lang="en-US" sz="2000" dirty="0" smtClean="0"/>
              <a:t>Answer ‘Yes’ only in case you have multiple units to manage course reserves and map in </a:t>
            </a:r>
            <a:r>
              <a:rPr lang="en-US" sz="2000" dirty="0"/>
              <a:t>Alma Course Unit </a:t>
            </a:r>
            <a:r>
              <a:rPr lang="en-US" sz="2000" dirty="0" smtClean="0"/>
              <a:t>tab.</a:t>
            </a:r>
          </a:p>
          <a:p>
            <a:r>
              <a:rPr lang="en-US" sz="2000" b="1" dirty="0" smtClean="0"/>
              <a:t>Loans – </a:t>
            </a:r>
            <a:r>
              <a:rPr lang="en-US" sz="2000" dirty="0" smtClean="0"/>
              <a:t>only active loans migrate</a:t>
            </a:r>
          </a:p>
          <a:p>
            <a:r>
              <a:rPr lang="en-US" sz="2000" b="1" dirty="0" smtClean="0"/>
              <a:t>Hold requests – </a:t>
            </a:r>
            <a:r>
              <a:rPr lang="en-US" sz="2000" dirty="0" smtClean="0"/>
              <a:t>only on shelf hold requests migrate</a:t>
            </a:r>
          </a:p>
          <a:p>
            <a:r>
              <a:rPr lang="en-US" sz="2000" b="1" dirty="0" smtClean="0"/>
              <a:t>Campus Code </a:t>
            </a:r>
            <a:r>
              <a:rPr lang="en-US" sz="2000" dirty="0" smtClean="0"/>
              <a:t>– patron’s affiliation </a:t>
            </a:r>
            <a:r>
              <a:rPr lang="en-US" sz="2000" dirty="0"/>
              <a:t>for ILL or cross-campus borrowing. </a:t>
            </a:r>
            <a:r>
              <a:rPr lang="en-US" sz="2000" dirty="0" smtClean="0"/>
              <a:t>If needed - map </a:t>
            </a:r>
            <a:r>
              <a:rPr lang="en-US" sz="2000" dirty="0"/>
              <a:t>the HOME_LIBR value to the Alma Campus Code value with this map. </a:t>
            </a:r>
            <a:endParaRPr lang="en-US" sz="2000" dirty="0" smtClean="0"/>
          </a:p>
          <a:p>
            <a:r>
              <a:rPr lang="en-US" sz="2000" b="1" dirty="0" smtClean="0"/>
              <a:t>User Stat Categories </a:t>
            </a:r>
            <a:r>
              <a:rPr lang="en-US" sz="2000" dirty="0" smtClean="0"/>
              <a:t>– if exists map into Alma Statistical categories</a:t>
            </a:r>
          </a:p>
          <a:p>
            <a:r>
              <a:rPr lang="en-US" sz="2000" b="1" dirty="0" smtClean="0"/>
              <a:t>Course Faculty </a:t>
            </a:r>
            <a:r>
              <a:rPr lang="en-US" sz="2000" dirty="0" smtClean="0"/>
              <a:t>– if exists map in table into Alma Academic Departments</a:t>
            </a:r>
            <a:endParaRPr lang="en-US" sz="2000"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3215272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914400" y="2438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marL="0" indent="0" algn="ctr">
              <a:lnSpc>
                <a:spcPct val="95000"/>
              </a:lnSpc>
              <a:buNone/>
              <a:defRPr/>
            </a:pPr>
            <a:r>
              <a:rPr lang="en-US" sz="2800" b="1" dirty="0" smtClean="0"/>
              <a:t>Acquisitions</a:t>
            </a:r>
          </a:p>
          <a:p>
            <a:pPr lvl="1">
              <a:lnSpc>
                <a:spcPct val="95000"/>
              </a:lnSpc>
              <a:defRPr/>
            </a:pPr>
            <a:endParaRPr lang="en-US" dirty="0" smtClean="0"/>
          </a:p>
        </p:txBody>
      </p:sp>
      <p:pic>
        <p:nvPicPr>
          <p:cNvPr id="2" name="Picture 1"/>
          <p:cNvPicPr>
            <a:picLocks noChangeAspect="1"/>
          </p:cNvPicPr>
          <p:nvPr/>
        </p:nvPicPr>
        <p:blipFill>
          <a:blip r:embed="rId3"/>
          <a:stretch>
            <a:fillRect/>
          </a:stretch>
        </p:blipFill>
        <p:spPr>
          <a:xfrm>
            <a:off x="751106" y="3429000"/>
            <a:ext cx="8098987" cy="259108"/>
          </a:xfrm>
          <a:prstGeom prst="rect">
            <a:avLst/>
          </a:prstGeom>
        </p:spPr>
      </p:pic>
      <p:sp>
        <p:nvSpPr>
          <p:cNvPr id="3" name="Rectangle 2"/>
          <p:cNvSpPr/>
          <p:nvPr/>
        </p:nvSpPr>
        <p:spPr>
          <a:xfrm>
            <a:off x="1143000" y="4069108"/>
            <a:ext cx="7391400" cy="1200329"/>
          </a:xfrm>
          <a:prstGeom prst="rect">
            <a:avLst/>
          </a:prstGeom>
        </p:spPr>
        <p:txBody>
          <a:bodyPr wrap="square">
            <a:spAutoFit/>
          </a:bodyPr>
          <a:lstStyle/>
          <a:p>
            <a:r>
              <a:rPr lang="en-US" sz="2400" dirty="0">
                <a:solidFill>
                  <a:srgbClr val="000000"/>
                </a:solidFill>
                <a:latin typeface="Palatino Linotype" panose="02040502050505030304" pitchFamily="18" charset="0"/>
              </a:rPr>
              <a:t>Options: Select </a:t>
            </a:r>
            <a:r>
              <a:rPr lang="en-US" sz="1800" dirty="0">
                <a:solidFill>
                  <a:srgbClr val="000000"/>
                </a:solidFill>
                <a:latin typeface="Courier New" panose="02070309020205020404" pitchFamily="49" charset="0"/>
              </a:rPr>
              <a:t>Yes </a:t>
            </a:r>
            <a:r>
              <a:rPr lang="en-US" sz="2400" dirty="0">
                <a:solidFill>
                  <a:srgbClr val="000000"/>
                </a:solidFill>
                <a:latin typeface="Palatino Linotype" panose="02040502050505030304" pitchFamily="18" charset="0"/>
              </a:rPr>
              <a:t>or </a:t>
            </a:r>
            <a:r>
              <a:rPr lang="en-US" sz="1800" dirty="0">
                <a:solidFill>
                  <a:srgbClr val="000000"/>
                </a:solidFill>
                <a:latin typeface="Courier New" panose="02070309020205020404" pitchFamily="49" charset="0"/>
              </a:rPr>
              <a:t>No </a:t>
            </a:r>
            <a:r>
              <a:rPr lang="en-US" sz="2400" dirty="0">
                <a:solidFill>
                  <a:srgbClr val="000000"/>
                </a:solidFill>
                <a:latin typeface="Palatino Linotype" panose="02040502050505030304" pitchFamily="18" charset="0"/>
              </a:rPr>
              <a:t>depending on whether or not you have contracted with Ex Libris to migrate any Acquisitions data. </a:t>
            </a:r>
            <a:endParaRPr lang="en-US" dirty="0"/>
          </a:p>
        </p:txBody>
      </p:sp>
    </p:spTree>
    <p:extLst>
      <p:ext uri="{BB962C8B-B14F-4D97-AF65-F5344CB8AC3E}">
        <p14:creationId xmlns:p14="http://schemas.microsoft.com/office/powerpoint/2010/main" val="1781801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Central or Default Order Library</a:t>
            </a:r>
            <a:endParaRPr lang="en-US" dirty="0"/>
          </a:p>
        </p:txBody>
      </p:sp>
      <p:sp>
        <p:nvSpPr>
          <p:cNvPr id="3" name="Content Placeholder 2"/>
          <p:cNvSpPr>
            <a:spLocks noGrp="1"/>
          </p:cNvSpPr>
          <p:nvPr>
            <p:ph idx="1"/>
          </p:nvPr>
        </p:nvSpPr>
        <p:spPr>
          <a:xfrm>
            <a:off x="762000" y="1066800"/>
            <a:ext cx="7772400" cy="4114800"/>
          </a:xfrm>
        </p:spPr>
        <p:txBody>
          <a:bodyPr/>
          <a:lstStyle/>
          <a:p>
            <a:r>
              <a:rPr lang="en-US" dirty="0"/>
              <a:t>If you would like to use a Central Order Library for all of your purchase orders that are migrated to Alma, provide a valid Alma Library code in the Central Order Library question </a:t>
            </a:r>
            <a:r>
              <a:rPr lang="en-US" dirty="0" smtClean="0"/>
              <a:t>(Questionnaire tab)</a:t>
            </a:r>
          </a:p>
          <a:p>
            <a:endParaRPr lang="en-US" dirty="0"/>
          </a:p>
          <a:p>
            <a:r>
              <a:rPr lang="en-US" dirty="0"/>
              <a:t>If you do not define a Central Order Library for all purchase orders, provide a default order location for those orders in </a:t>
            </a:r>
            <a:r>
              <a:rPr lang="en-US" dirty="0" smtClean="0"/>
              <a:t>Millennium that </a:t>
            </a:r>
            <a:r>
              <a:rPr lang="en-US" dirty="0"/>
              <a:t>do not have one </a:t>
            </a:r>
            <a:r>
              <a:rPr lang="en-US" dirty="0" smtClean="0"/>
              <a:t>defined (</a:t>
            </a:r>
            <a:r>
              <a:rPr lang="en-US" dirty="0"/>
              <a:t>Questionnaire </a:t>
            </a:r>
            <a:r>
              <a:rPr lang="en-US" dirty="0" smtClean="0"/>
              <a:t>tab)</a:t>
            </a:r>
          </a:p>
          <a:p>
            <a:endParaRPr lang="en-US" dirty="0"/>
          </a:p>
          <a:p>
            <a:r>
              <a:rPr lang="en-US" dirty="0" smtClean="0"/>
              <a:t>DO NOT FILL IN BOTH FIELDS.</a:t>
            </a:r>
            <a:endParaRPr lang="en-US" dirty="0"/>
          </a:p>
          <a:p>
            <a:endParaRPr lang="en-US" dirty="0"/>
          </a:p>
          <a:p>
            <a:endParaRPr lang="en-US" dirty="0"/>
          </a:p>
        </p:txBody>
      </p:sp>
      <p:sp>
        <p:nvSpPr>
          <p:cNvPr id="4" name="Footer Placeholder 3"/>
          <p:cNvSpPr>
            <a:spLocks noGrp="1"/>
          </p:cNvSpPr>
          <p:nvPr>
            <p:ph type="ftr" sz="quarter" idx="10"/>
          </p:nvPr>
        </p:nvSpPr>
        <p:spPr>
          <a:xfrm>
            <a:off x="609600" y="6376987"/>
            <a:ext cx="7777163" cy="457200"/>
          </a:xfrm>
        </p:spPr>
        <p:txBody>
          <a:bodyPr/>
          <a:lstStyle/>
          <a:p>
            <a:pPr>
              <a:defRPr/>
            </a:pPr>
            <a:r>
              <a:rPr lang="en-US" dirty="0" smtClean="0"/>
              <a:t>	 </a:t>
            </a:r>
            <a:endParaRPr lang="en-US" dirty="0"/>
          </a:p>
        </p:txBody>
      </p:sp>
    </p:spTree>
    <p:extLst>
      <p:ext uri="{BB962C8B-B14F-4D97-AF65-F5344CB8AC3E}">
        <p14:creationId xmlns:p14="http://schemas.microsoft.com/office/powerpoint/2010/main" val="4000765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Currency and Fiscal Period</a:t>
            </a:r>
            <a:endParaRPr lang="en-US" dirty="0"/>
          </a:p>
        </p:txBody>
      </p:sp>
      <p:sp>
        <p:nvSpPr>
          <p:cNvPr id="3" name="Content Placeholder 2"/>
          <p:cNvSpPr>
            <a:spLocks noGrp="1"/>
          </p:cNvSpPr>
          <p:nvPr>
            <p:ph idx="1"/>
          </p:nvPr>
        </p:nvSpPr>
        <p:spPr>
          <a:xfrm>
            <a:off x="0" y="1219200"/>
            <a:ext cx="9067800" cy="4114800"/>
          </a:xfrm>
        </p:spPr>
        <p:txBody>
          <a:bodyPr/>
          <a:lstStyle/>
          <a:p>
            <a:r>
              <a:rPr lang="en-US" dirty="0" smtClean="0"/>
              <a:t>Questionnaire tab</a:t>
            </a:r>
          </a:p>
          <a:p>
            <a:pPr marL="0" indent="0">
              <a:buNone/>
            </a:pPr>
            <a:r>
              <a:rPr lang="en-US" dirty="0" smtClean="0"/>
              <a:t>    Default Currency= USD</a:t>
            </a:r>
          </a:p>
          <a:p>
            <a:pPr marL="0" indent="0">
              <a:buNone/>
            </a:pPr>
            <a:endParaRPr lang="en-US" dirty="0"/>
          </a:p>
          <a:p>
            <a:r>
              <a:rPr lang="en-US" dirty="0"/>
              <a:t>Indicate the library’s Fiscal Period Cycle Pattern (</a:t>
            </a:r>
            <a:r>
              <a:rPr lang="en-US" dirty="0" smtClean="0"/>
              <a:t>DD-MM-C) (Day/Month/Cycle)  </a:t>
            </a:r>
            <a:r>
              <a:rPr lang="en-US" dirty="0"/>
              <a:t>(Questionnaire </a:t>
            </a:r>
            <a:r>
              <a:rPr lang="en-US" dirty="0" smtClean="0"/>
              <a:t>tab)</a:t>
            </a:r>
            <a:endParaRPr lang="en-US" dirty="0"/>
          </a:p>
          <a:p>
            <a:pPr marL="0" indent="0">
              <a:buNone/>
            </a:pPr>
            <a:r>
              <a:rPr lang="en-US" dirty="0"/>
              <a:t>For example, a one year fiscal period starting on January </a:t>
            </a:r>
            <a:r>
              <a:rPr lang="en-US" dirty="0">
                <a:solidFill>
                  <a:srgbClr val="FF0000"/>
                </a:solidFill>
              </a:rPr>
              <a:t>1</a:t>
            </a:r>
            <a:r>
              <a:rPr lang="en-US" dirty="0"/>
              <a:t> is indicated by: 01-01</a:t>
            </a:r>
            <a:r>
              <a:rPr lang="en-US" dirty="0">
                <a:solidFill>
                  <a:srgbClr val="FF0000"/>
                </a:solidFill>
              </a:rPr>
              <a:t>-1</a:t>
            </a:r>
            <a:r>
              <a:rPr lang="en-US" dirty="0"/>
              <a:t>. A one year fiscal period starting on July 1 is indicated by: 01-07-1. </a:t>
            </a:r>
            <a:endParaRPr lang="en-US" dirty="0" smtClean="0"/>
          </a:p>
          <a:p>
            <a:pPr marL="0" indent="0">
              <a:buNone/>
            </a:pPr>
            <a:r>
              <a:rPr lang="en-US" dirty="0"/>
              <a:t>Alma currently supports one-year fiscal period </a:t>
            </a:r>
            <a:r>
              <a:rPr lang="en-US" dirty="0" smtClean="0"/>
              <a:t>cycles (therefore the Cycle can only be 1)</a:t>
            </a:r>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426394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Scope</a:t>
            </a:r>
            <a:endParaRPr lang="en-US" dirty="0"/>
          </a:p>
        </p:txBody>
      </p:sp>
      <p:sp>
        <p:nvSpPr>
          <p:cNvPr id="3" name="Content Placeholder 2"/>
          <p:cNvSpPr>
            <a:spLocks noGrp="1"/>
          </p:cNvSpPr>
          <p:nvPr>
            <p:ph idx="1"/>
          </p:nvPr>
        </p:nvSpPr>
        <p:spPr>
          <a:xfrm>
            <a:off x="762000" y="949325"/>
            <a:ext cx="7772400" cy="4114800"/>
          </a:xfrm>
        </p:spPr>
        <p:txBody>
          <a:bodyPr/>
          <a:lstStyle/>
          <a:p>
            <a:r>
              <a:rPr lang="en-US" dirty="0" smtClean="0"/>
              <a:t>ILS (Millennium/Sierra (III), Voyager, </a:t>
            </a:r>
            <a:r>
              <a:rPr lang="en-US" dirty="0" err="1" smtClean="0"/>
              <a:t>Koha</a:t>
            </a:r>
            <a:r>
              <a:rPr lang="en-US" dirty="0" smtClean="0"/>
              <a:t>)</a:t>
            </a:r>
          </a:p>
          <a:p>
            <a:r>
              <a:rPr lang="en-US" dirty="0" smtClean="0"/>
              <a:t>SFX link resolved</a:t>
            </a:r>
          </a:p>
          <a:p>
            <a:r>
              <a:rPr lang="en-US" dirty="0" smtClean="0"/>
              <a:t>ERM (Verde, Non-</a:t>
            </a:r>
            <a:r>
              <a:rPr lang="en-US" dirty="0" err="1" smtClean="0"/>
              <a:t>Exlibris</a:t>
            </a:r>
            <a:r>
              <a:rPr lang="en-US" dirty="0" smtClean="0"/>
              <a:t> ERM)</a:t>
            </a:r>
          </a:p>
          <a:p>
            <a:pPr marL="0" indent="0">
              <a:buNone/>
            </a:pPr>
            <a:endParaRPr lang="en-US" dirty="0" smtClean="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407180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 Entry point </a:t>
            </a:r>
            <a:endParaRPr lang="en-US" dirty="0"/>
          </a:p>
        </p:txBody>
      </p:sp>
      <p:sp>
        <p:nvSpPr>
          <p:cNvPr id="3" name="Content Placeholder 2"/>
          <p:cNvSpPr>
            <a:spLocks noGrp="1"/>
          </p:cNvSpPr>
          <p:nvPr>
            <p:ph idx="1"/>
          </p:nvPr>
        </p:nvSpPr>
        <p:spPr>
          <a:xfrm>
            <a:off x="0" y="1219200"/>
            <a:ext cx="9067800" cy="4114800"/>
          </a:xfrm>
        </p:spPr>
        <p:txBody>
          <a:bodyPr/>
          <a:lstStyle/>
          <a:p>
            <a:pPr marL="0" indent="0">
              <a:buNone/>
            </a:pPr>
            <a:r>
              <a:rPr lang="en-US" dirty="0" smtClean="0"/>
              <a:t>Status(O) – used to identify POL workflow in Alma. </a:t>
            </a:r>
          </a:p>
          <a:p>
            <a:pPr marL="0" indent="0">
              <a:buNone/>
            </a:pPr>
            <a:r>
              <a:rPr lang="en-US" dirty="0" smtClean="0"/>
              <a:t>Mandatory</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5" name="Picture 4"/>
          <p:cNvPicPr>
            <a:picLocks noChangeAspect="1"/>
          </p:cNvPicPr>
          <p:nvPr/>
        </p:nvPicPr>
        <p:blipFill>
          <a:blip r:embed="rId3"/>
          <a:stretch>
            <a:fillRect/>
          </a:stretch>
        </p:blipFill>
        <p:spPr>
          <a:xfrm>
            <a:off x="508120" y="3124200"/>
            <a:ext cx="8285234" cy="1128713"/>
          </a:xfrm>
          <a:prstGeom prst="rect">
            <a:avLst/>
          </a:prstGeom>
        </p:spPr>
      </p:pic>
      <p:sp>
        <p:nvSpPr>
          <p:cNvPr id="6" name="Rectangle 5"/>
          <p:cNvSpPr/>
          <p:nvPr/>
        </p:nvSpPr>
        <p:spPr>
          <a:xfrm>
            <a:off x="539749" y="4598333"/>
            <a:ext cx="7777163" cy="1200329"/>
          </a:xfrm>
          <a:prstGeom prst="rect">
            <a:avLst/>
          </a:prstGeom>
        </p:spPr>
        <p:txBody>
          <a:bodyPr wrap="square">
            <a:spAutoFit/>
          </a:bodyPr>
          <a:lstStyle/>
          <a:p>
            <a:r>
              <a:rPr lang="en-US" sz="2400" dirty="0">
                <a:solidFill>
                  <a:srgbClr val="000000"/>
                </a:solidFill>
                <a:latin typeface="Palatino Linotype" panose="02040502050505030304" pitchFamily="18" charset="0"/>
              </a:rPr>
              <a:t>STATUS (O): The possible values for the order status in Millennium, found in the STATUS (O) field in your order extract. </a:t>
            </a:r>
            <a:endParaRPr lang="en-US" dirty="0"/>
          </a:p>
        </p:txBody>
      </p:sp>
    </p:spTree>
    <p:extLst>
      <p:ext uri="{BB962C8B-B14F-4D97-AF65-F5344CB8AC3E}">
        <p14:creationId xmlns:p14="http://schemas.microsoft.com/office/powerpoint/2010/main" val="2855715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Acquisition</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lnSpc>
                <a:spcPct val="95000"/>
              </a:lnSpc>
              <a:buNone/>
              <a:defRPr/>
            </a:pPr>
            <a:endParaRPr lang="en-US" sz="1400" b="1" dirty="0" smtClean="0"/>
          </a:p>
          <a:p>
            <a:pPr marL="0" indent="0" algn="ctr">
              <a:lnSpc>
                <a:spcPct val="95000"/>
              </a:lnSpc>
              <a:buNone/>
              <a:defRPr/>
            </a:pPr>
            <a:r>
              <a:rPr lang="en-US" sz="1400" b="1" dirty="0" smtClean="0"/>
              <a:t>Purchase order line types</a:t>
            </a:r>
          </a:p>
          <a:p>
            <a:pPr>
              <a:lnSpc>
                <a:spcPct val="95000"/>
              </a:lnSpc>
              <a:buFont typeface="Wingdings" pitchFamily="2" charset="2"/>
              <a:buChar char="Ø"/>
              <a:defRPr/>
            </a:pPr>
            <a:endParaRPr lang="en-US" sz="1400" dirty="0" smtClean="0"/>
          </a:p>
          <a:p>
            <a:pPr>
              <a:lnSpc>
                <a:spcPct val="95000"/>
              </a:lnSpc>
              <a:buFont typeface="Wingdings" pitchFamily="2" charset="2"/>
              <a:buChar char="Ø"/>
              <a:defRPr/>
            </a:pPr>
            <a:endParaRPr lang="en-US" sz="1400" dirty="0" smtClean="0"/>
          </a:p>
          <a:p>
            <a:pPr marL="0" indent="0">
              <a:lnSpc>
                <a:spcPct val="95000"/>
              </a:lnSpc>
              <a:buNone/>
              <a:defRPr/>
            </a:pPr>
            <a:endParaRPr lang="en-US"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pic>
        <p:nvPicPr>
          <p:cNvPr id="2" name="Picture 1"/>
          <p:cNvPicPr>
            <a:picLocks noChangeAspect="1"/>
          </p:cNvPicPr>
          <p:nvPr/>
        </p:nvPicPr>
        <p:blipFill>
          <a:blip r:embed="rId3"/>
          <a:stretch>
            <a:fillRect/>
          </a:stretch>
        </p:blipFill>
        <p:spPr>
          <a:xfrm>
            <a:off x="614362" y="1820504"/>
            <a:ext cx="7610475" cy="2454992"/>
          </a:xfrm>
          <a:prstGeom prst="rect">
            <a:avLst/>
          </a:prstGeom>
        </p:spPr>
      </p:pic>
    </p:spTree>
    <p:extLst>
      <p:ext uri="{BB962C8B-B14F-4D97-AF65-F5344CB8AC3E}">
        <p14:creationId xmlns:p14="http://schemas.microsoft.com/office/powerpoint/2010/main" val="4090932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Acquisition</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lnSpc>
                <a:spcPct val="95000"/>
              </a:lnSpc>
              <a:buNone/>
              <a:defRPr/>
            </a:pPr>
            <a:endParaRPr lang="en-US" sz="1400" b="1" dirty="0" smtClean="0"/>
          </a:p>
          <a:p>
            <a:pPr marL="0" indent="0" algn="ctr">
              <a:lnSpc>
                <a:spcPct val="95000"/>
              </a:lnSpc>
              <a:buNone/>
              <a:defRPr/>
            </a:pPr>
            <a:r>
              <a:rPr lang="en-US" sz="1400" b="1" dirty="0" smtClean="0"/>
              <a:t>Funds</a:t>
            </a:r>
          </a:p>
          <a:p>
            <a:pPr>
              <a:lnSpc>
                <a:spcPct val="95000"/>
              </a:lnSpc>
              <a:buFont typeface="Wingdings" pitchFamily="2" charset="2"/>
              <a:buChar char="Ø"/>
              <a:defRPr/>
            </a:pPr>
            <a:endParaRPr lang="en-US" sz="1400" dirty="0" smtClean="0"/>
          </a:p>
          <a:p>
            <a:pPr>
              <a:lnSpc>
                <a:spcPct val="95000"/>
              </a:lnSpc>
              <a:buFont typeface="Wingdings" pitchFamily="2" charset="2"/>
              <a:buChar char="Ø"/>
              <a:defRPr/>
            </a:pPr>
            <a:endParaRPr lang="en-US" sz="1400" dirty="0" smtClean="0"/>
          </a:p>
          <a:p>
            <a:r>
              <a:rPr lang="en-US" dirty="0" smtClean="0"/>
              <a:t>Generated </a:t>
            </a:r>
            <a:r>
              <a:rPr lang="en-US" dirty="0"/>
              <a:t>for the current fiscal year based on a single list of funds </a:t>
            </a:r>
          </a:p>
          <a:p>
            <a:pPr>
              <a:lnSpc>
                <a:spcPct val="95000"/>
              </a:lnSpc>
              <a:defRPr/>
            </a:pPr>
            <a:r>
              <a:rPr lang="en-US" dirty="0"/>
              <a:t>LEDGER CODE, LEDGER NAME, FUND CODE, </a:t>
            </a:r>
            <a:r>
              <a:rPr lang="en-US" dirty="0" smtClean="0"/>
              <a:t>FUND NAME, LIBRARY, EXT ID, ALLOCATION</a:t>
            </a:r>
            <a:r>
              <a:rPr lang="en-US" dirty="0"/>
              <a:t>	</a:t>
            </a:r>
          </a:p>
          <a:p>
            <a:pPr>
              <a:lnSpc>
                <a:spcPct val="95000"/>
              </a:lnSpc>
              <a:defRPr/>
            </a:pPr>
            <a:endParaRPr lang="en-US"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1962493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Vendors</a:t>
            </a:r>
            <a:endParaRPr lang="en-US" dirty="0"/>
          </a:p>
        </p:txBody>
      </p:sp>
      <p:sp>
        <p:nvSpPr>
          <p:cNvPr id="3" name="Content Placeholder 2"/>
          <p:cNvSpPr>
            <a:spLocks noGrp="1"/>
          </p:cNvSpPr>
          <p:nvPr>
            <p:ph idx="1"/>
          </p:nvPr>
        </p:nvSpPr>
        <p:spPr>
          <a:xfrm>
            <a:off x="60961" y="1158608"/>
            <a:ext cx="8991600" cy="4244975"/>
          </a:xfrm>
        </p:spPr>
        <p:txBody>
          <a:bodyPr/>
          <a:lstStyle/>
          <a:p>
            <a:r>
              <a:rPr lang="en-US" dirty="0" smtClean="0"/>
              <a:t>Alma Vendor code is unique</a:t>
            </a:r>
          </a:p>
          <a:p>
            <a:r>
              <a:rPr lang="en-US" dirty="0" smtClean="0"/>
              <a:t>Alma Vendors are also Alma Users (Contacts)</a:t>
            </a:r>
          </a:p>
          <a:p>
            <a:r>
              <a:rPr lang="en-US" dirty="0" smtClean="0"/>
              <a:t>Alma Vendors have list of allowed currencies</a:t>
            </a:r>
          </a:p>
          <a:p>
            <a:r>
              <a:rPr lang="en-US" dirty="0" smtClean="0"/>
              <a:t>Alma Vendor accounts – one required; created if not in Millennium data (minimal information)</a:t>
            </a:r>
          </a:p>
          <a:p>
            <a:r>
              <a:rPr lang="en-US" dirty="0" smtClean="0"/>
              <a:t>Millennium vendor status mapping</a:t>
            </a:r>
          </a:p>
          <a:p>
            <a:r>
              <a:rPr lang="en-US" dirty="0" smtClean="0"/>
              <a:t>Millennium EDI migrated as-is</a:t>
            </a:r>
          </a:p>
          <a:p>
            <a:r>
              <a:rPr lang="en-US" dirty="0" smtClean="0"/>
              <a:t>REMEMBER – One-time migration of Vendor records!</a:t>
            </a:r>
          </a:p>
          <a:p>
            <a:endParaRPr lang="en-US" sz="1800" dirty="0"/>
          </a:p>
        </p:txBody>
      </p:sp>
    </p:spTree>
    <p:extLst>
      <p:ext uri="{BB962C8B-B14F-4D97-AF65-F5344CB8AC3E}">
        <p14:creationId xmlns:p14="http://schemas.microsoft.com/office/powerpoint/2010/main" val="3512691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ACQ Method </a:t>
            </a:r>
            <a:endParaRPr lang="en-US" dirty="0"/>
          </a:p>
        </p:txBody>
      </p:sp>
      <p:sp>
        <p:nvSpPr>
          <p:cNvPr id="3" name="Content Placeholder 2"/>
          <p:cNvSpPr>
            <a:spLocks noGrp="1"/>
          </p:cNvSpPr>
          <p:nvPr>
            <p:ph idx="1"/>
          </p:nvPr>
        </p:nvSpPr>
        <p:spPr>
          <a:xfrm>
            <a:off x="384877" y="1228725"/>
            <a:ext cx="7932036" cy="4800600"/>
          </a:xfrm>
        </p:spPr>
        <p:txBody>
          <a:bodyPr/>
          <a:lstStyle/>
          <a:p>
            <a:r>
              <a:rPr lang="en-US" dirty="0" smtClean="0"/>
              <a:t>The </a:t>
            </a:r>
            <a:r>
              <a:rPr lang="en-US" dirty="0"/>
              <a:t>acquisition method is an indication of how the order is acquired. </a:t>
            </a:r>
            <a:endParaRPr lang="en-US" dirty="0" smtClean="0"/>
          </a:p>
          <a:p>
            <a:r>
              <a:rPr lang="en-US" dirty="0" smtClean="0"/>
              <a:t>Possible values: PURCHASE</a:t>
            </a:r>
            <a:r>
              <a:rPr lang="en-US" dirty="0"/>
              <a:t>, APPROVAL, GIFT, VENDOR_SYSTEM, DEPOSITORY, EXCHANGE, TECHNICAL, and LEGAL_DEPOSIT </a:t>
            </a:r>
            <a:endParaRPr lang="en-US" dirty="0" smtClean="0"/>
          </a:p>
          <a:p>
            <a:r>
              <a:rPr lang="en-US" dirty="0"/>
              <a:t>Mandatory in </a:t>
            </a:r>
            <a:r>
              <a:rPr lang="en-US" dirty="0" smtClean="0"/>
              <a:t>Alma</a:t>
            </a:r>
          </a:p>
          <a:p>
            <a:r>
              <a:rPr lang="en-US" dirty="0" smtClean="0"/>
              <a:t>III ACQ_TYPE +/- ORD_TYPE =&gt; ACQ Method </a:t>
            </a:r>
            <a:r>
              <a:rPr lang="en-US" dirty="0"/>
              <a:t>in Alma </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8688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Agenda</a:t>
            </a:r>
          </a:p>
        </p:txBody>
      </p:sp>
      <p:sp>
        <p:nvSpPr>
          <p:cNvPr id="7" name="Rectangle 3"/>
          <p:cNvSpPr txBox="1">
            <a:spLocks noChangeArrowheads="1"/>
          </p:cNvSpPr>
          <p:nvPr/>
        </p:nvSpPr>
        <p:spPr bwMode="auto">
          <a:xfrm>
            <a:off x="228600" y="1044575"/>
            <a:ext cx="8763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r>
              <a:rPr lang="en-US" dirty="0" smtClean="0"/>
              <a:t>Migration Scope</a:t>
            </a:r>
            <a:endParaRPr lang="en-US" dirty="0"/>
          </a:p>
          <a:p>
            <a:pPr>
              <a:lnSpc>
                <a:spcPct val="95000"/>
              </a:lnSpc>
              <a:defRPr/>
            </a:pPr>
            <a:r>
              <a:rPr lang="en-US" dirty="0" smtClean="0"/>
              <a:t>Documentation</a:t>
            </a:r>
          </a:p>
          <a:p>
            <a:pPr>
              <a:lnSpc>
                <a:spcPct val="95000"/>
              </a:lnSpc>
              <a:defRPr/>
            </a:pPr>
            <a:r>
              <a:rPr lang="en-US" dirty="0" smtClean="0"/>
              <a:t>Alma </a:t>
            </a:r>
            <a:r>
              <a:rPr lang="en-US" dirty="0"/>
              <a:t>core </a:t>
            </a:r>
            <a:r>
              <a:rPr lang="en-US" dirty="0" smtClean="0"/>
              <a:t>components</a:t>
            </a:r>
          </a:p>
          <a:p>
            <a:pPr>
              <a:lnSpc>
                <a:spcPct val="95000"/>
              </a:lnSpc>
              <a:defRPr/>
            </a:pPr>
            <a:r>
              <a:rPr lang="en-US" dirty="0" smtClean="0"/>
              <a:t>Migration Form, Migration mapping  </a:t>
            </a:r>
          </a:p>
          <a:p>
            <a:pPr>
              <a:lnSpc>
                <a:spcPct val="95000"/>
              </a:lnSpc>
              <a:defRPr/>
            </a:pPr>
            <a:r>
              <a:rPr lang="en-US" b="1" dirty="0" smtClean="0"/>
              <a:t>Physical to Electronic</a:t>
            </a:r>
          </a:p>
          <a:p>
            <a:pPr>
              <a:lnSpc>
                <a:spcPct val="95000"/>
              </a:lnSpc>
              <a:defRPr/>
            </a:pPr>
            <a:r>
              <a:rPr lang="en-US" dirty="0" smtClean="0"/>
              <a:t>Data Extract</a:t>
            </a:r>
          </a:p>
          <a:p>
            <a:pPr marL="0" indent="0">
              <a:lnSpc>
                <a:spcPct val="95000"/>
              </a:lnSpc>
              <a:buNone/>
              <a:defRPr/>
            </a:pPr>
            <a:r>
              <a:rPr lang="en-US" dirty="0" smtClean="0"/>
              <a:t>  </a:t>
            </a:r>
            <a:endParaRPr lang="en-US" dirty="0"/>
          </a:p>
          <a:p>
            <a:pPr>
              <a:lnSpc>
                <a:spcPct val="95000"/>
              </a:lnSpc>
              <a:defRPr/>
            </a:pPr>
            <a:endParaRPr lang="en-US" dirty="0"/>
          </a:p>
        </p:txBody>
      </p:sp>
    </p:spTree>
    <p:extLst>
      <p:ext uri="{BB962C8B-B14F-4D97-AF65-F5344CB8AC3E}">
        <p14:creationId xmlns:p14="http://schemas.microsoft.com/office/powerpoint/2010/main" val="3275328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Electronic Inventory</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lvl="0">
              <a:buFont typeface="Wingdings" pitchFamily="2" charset="2"/>
              <a:buChar char="ü"/>
            </a:pPr>
            <a:endParaRPr lang="en-US" sz="1400" dirty="0" smtClean="0"/>
          </a:p>
          <a:p>
            <a:pPr lvl="0">
              <a:buFont typeface="Wingdings" pitchFamily="2" charset="2"/>
              <a:buChar char="ü"/>
            </a:pPr>
            <a:endParaRPr lang="en-US" sz="1400" dirty="0" smtClean="0"/>
          </a:p>
          <a:p>
            <a:pPr lvl="0">
              <a:buFont typeface="Wingdings" pitchFamily="2" charset="2"/>
              <a:buChar char="ü"/>
            </a:pPr>
            <a:r>
              <a:rPr lang="en-US" sz="2000" dirty="0" smtClean="0"/>
              <a:t>ILS-managed electronic resources – identification and conversion to electronic inventory </a:t>
            </a:r>
          </a:p>
          <a:p>
            <a:pPr lvl="0">
              <a:buFont typeface="Wingdings" pitchFamily="2" charset="2"/>
              <a:buChar char="ü"/>
            </a:pPr>
            <a:endParaRPr lang="en-US" sz="2000" dirty="0" smtClean="0"/>
          </a:p>
          <a:p>
            <a:pPr lvl="0">
              <a:buFont typeface="Wingdings" pitchFamily="2" charset="2"/>
              <a:buChar char="ü"/>
            </a:pPr>
            <a:r>
              <a:rPr lang="en-US" sz="2000" dirty="0" smtClean="0"/>
              <a:t>SFX-managed electronic resources migration</a:t>
            </a:r>
          </a:p>
          <a:p>
            <a:pPr lvl="0">
              <a:buFont typeface="Wingdings" pitchFamily="2" charset="2"/>
              <a:buChar char="ü"/>
            </a:pPr>
            <a:endParaRPr lang="en-US" sz="2000" dirty="0"/>
          </a:p>
          <a:p>
            <a:pPr lvl="0">
              <a:buFont typeface="Wingdings" pitchFamily="2" charset="2"/>
              <a:buChar char="ü"/>
            </a:pPr>
            <a:r>
              <a:rPr lang="en-US" sz="2000" dirty="0" smtClean="0"/>
              <a:t>Identification of potential duplication between SFX and ILS resources </a:t>
            </a:r>
          </a:p>
          <a:p>
            <a:pPr lvl="0">
              <a:buFont typeface="Wingdings" pitchFamily="2" charset="2"/>
              <a:buChar char="ü"/>
            </a:pPr>
            <a:endParaRPr lang="en-US" sz="2000" dirty="0" smtClean="0"/>
          </a:p>
          <a:p>
            <a:pPr marL="0" indent="0">
              <a:buNone/>
            </a:pPr>
            <a:endParaRPr lang="en-US" sz="2000" dirty="0"/>
          </a:p>
          <a:p>
            <a:pPr marL="0" indent="0">
              <a:buNone/>
            </a:pPr>
            <a:endParaRPr lang="en-US" sz="14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2585459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Physical </a:t>
            </a:r>
            <a:r>
              <a:rPr lang="en-US" dirty="0"/>
              <a:t>to Electronic</a:t>
            </a:r>
          </a:p>
        </p:txBody>
      </p:sp>
      <p:sp>
        <p:nvSpPr>
          <p:cNvPr id="3" name="Content Placeholder 2"/>
          <p:cNvSpPr>
            <a:spLocks noGrp="1"/>
          </p:cNvSpPr>
          <p:nvPr>
            <p:ph idx="1"/>
          </p:nvPr>
        </p:nvSpPr>
        <p:spPr/>
        <p:txBody>
          <a:bodyPr/>
          <a:lstStyle/>
          <a:p>
            <a:pPr marL="0" indent="0">
              <a:buNone/>
            </a:pPr>
            <a:r>
              <a:rPr lang="en-US" dirty="0" smtClean="0"/>
              <a:t>A process (called P2E) </a:t>
            </a:r>
            <a:r>
              <a:rPr lang="en-US" dirty="0"/>
              <a:t>converts records identified as electronic to the electronic </a:t>
            </a:r>
            <a:r>
              <a:rPr lang="en-US" dirty="0" smtClean="0"/>
              <a:t>format indicated in the e-resources extract.</a:t>
            </a:r>
          </a:p>
          <a:p>
            <a:pPr marL="0" indent="0">
              <a:buNone/>
            </a:pPr>
            <a:endParaRPr lang="en-US" dirty="0" smtClean="0"/>
          </a:p>
          <a:p>
            <a:pPr marL="0" indent="0">
              <a:buNone/>
            </a:pPr>
            <a:r>
              <a:rPr lang="en-US" dirty="0" smtClean="0"/>
              <a:t>First, the records are migrated as physical; then the P2E process is run to convert them to electronic.</a:t>
            </a:r>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2948126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gn="ctr">
              <a:lnSpc>
                <a:spcPct val="95000"/>
              </a:lnSpc>
              <a:defRPr/>
            </a:pPr>
            <a:r>
              <a:rPr lang="en-US" dirty="0" smtClean="0"/>
              <a:t>Physical to Electronic</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r>
              <a:rPr lang="en-US" dirty="0" smtClean="0"/>
              <a:t>Provide </a:t>
            </a:r>
            <a:r>
              <a:rPr lang="en-US" dirty="0"/>
              <a:t>a list of </a:t>
            </a:r>
            <a:r>
              <a:rPr lang="en-US" dirty="0" smtClean="0"/>
              <a:t>bib </a:t>
            </a:r>
            <a:r>
              <a:rPr lang="en-US" dirty="0"/>
              <a:t>keys that identify records that are electronic, in the following format: </a:t>
            </a:r>
          </a:p>
          <a:p>
            <a:pPr marL="0" indent="0">
              <a:buNone/>
            </a:pPr>
            <a:r>
              <a:rPr lang="en-US" sz="1800" dirty="0"/>
              <a:t>b123475,portfolio </a:t>
            </a:r>
          </a:p>
          <a:p>
            <a:pPr marL="0" indent="0">
              <a:buNone/>
            </a:pPr>
            <a:r>
              <a:rPr lang="en-US" sz="1800" dirty="0"/>
              <a:t>b12345,package </a:t>
            </a:r>
          </a:p>
          <a:p>
            <a:pPr marL="0" indent="0">
              <a:buNone/>
            </a:pPr>
            <a:r>
              <a:rPr lang="en-US" sz="1800" dirty="0"/>
              <a:t>b12346,db </a:t>
            </a:r>
          </a:p>
          <a:p>
            <a:r>
              <a:rPr lang="en-US" dirty="0" smtClean="0"/>
              <a:t>Set Location type as electronic in migration form</a:t>
            </a:r>
          </a:p>
          <a:p>
            <a:r>
              <a:rPr lang="en-US" dirty="0" smtClean="0"/>
              <a:t>Fill in link field details</a:t>
            </a:r>
          </a:p>
          <a:p>
            <a:endParaRPr lang="en-US" dirty="0"/>
          </a:p>
          <a:p>
            <a:pPr marL="0" indent="0">
              <a:buNone/>
            </a:pPr>
            <a:endParaRPr lang="en-US" sz="2000" dirty="0" smtClean="0"/>
          </a:p>
          <a:p>
            <a:pPr marL="0" indent="0">
              <a:buNone/>
            </a:pPr>
            <a:r>
              <a:rPr lang="en-US" sz="2000" dirty="0" smtClean="0"/>
              <a:t>For </a:t>
            </a:r>
            <a:r>
              <a:rPr lang="en-US" sz="2000" dirty="0"/>
              <a:t>more information on the electronic migration approach to Alma, refer to the </a:t>
            </a:r>
            <a:r>
              <a:rPr lang="en-US" sz="2000" i="1" dirty="0"/>
              <a:t>Electronic Resource Handling in Alma Migration </a:t>
            </a:r>
            <a:r>
              <a:rPr lang="en-US" sz="2000" dirty="0" smtClean="0"/>
              <a:t>document as well as the </a:t>
            </a:r>
            <a:r>
              <a:rPr lang="en-US" sz="2000" i="1" dirty="0" smtClean="0"/>
              <a:t>Millennium to Alma Migration </a:t>
            </a:r>
            <a:r>
              <a:rPr lang="en-US" sz="2000" dirty="0" smtClean="0"/>
              <a:t>document</a:t>
            </a:r>
            <a:r>
              <a:rPr lang="en-US" dirty="0" smtClean="0"/>
              <a:t>.</a:t>
            </a:r>
            <a:endParaRPr lang="en-US" dirty="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pic>
        <p:nvPicPr>
          <p:cNvPr id="2" name="Picture 1"/>
          <p:cNvPicPr>
            <a:picLocks noChangeAspect="1"/>
          </p:cNvPicPr>
          <p:nvPr/>
        </p:nvPicPr>
        <p:blipFill>
          <a:blip r:embed="rId3"/>
          <a:stretch>
            <a:fillRect/>
          </a:stretch>
        </p:blipFill>
        <p:spPr>
          <a:xfrm>
            <a:off x="914400" y="4038600"/>
            <a:ext cx="6106958" cy="844505"/>
          </a:xfrm>
          <a:prstGeom prst="rect">
            <a:avLst/>
          </a:prstGeom>
        </p:spPr>
      </p:pic>
    </p:spTree>
    <p:extLst>
      <p:ext uri="{BB962C8B-B14F-4D97-AF65-F5344CB8AC3E}">
        <p14:creationId xmlns:p14="http://schemas.microsoft.com/office/powerpoint/2010/main" val="3410573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Types</a:t>
            </a:r>
            <a:endParaRPr lang="en-US" dirty="0"/>
          </a:p>
        </p:txBody>
      </p:sp>
      <p:sp>
        <p:nvSpPr>
          <p:cNvPr id="3" name="Content Placeholder 2"/>
          <p:cNvSpPr>
            <a:spLocks noGrp="1"/>
          </p:cNvSpPr>
          <p:nvPr>
            <p:ph idx="1"/>
          </p:nvPr>
        </p:nvSpPr>
        <p:spPr>
          <a:xfrm>
            <a:off x="533400" y="990600"/>
            <a:ext cx="7772400" cy="4114800"/>
          </a:xfrm>
        </p:spPr>
        <p:txBody>
          <a:bodyPr/>
          <a:lstStyle/>
          <a:p>
            <a:r>
              <a:rPr lang="en-US" b="1" dirty="0"/>
              <a:t>Portfolio</a:t>
            </a:r>
            <a:r>
              <a:rPr lang="en-US" dirty="0"/>
              <a:t> - stand-alone title electronic inventory. Example, journal </a:t>
            </a:r>
            <a:r>
              <a:rPr lang="en-US" dirty="0" smtClean="0"/>
              <a:t>title</a:t>
            </a:r>
          </a:p>
          <a:p>
            <a:pPr lvl="1"/>
            <a:r>
              <a:rPr lang="en-US" dirty="0" smtClean="0"/>
              <a:t>Specify as portfolio in P2E file</a:t>
            </a:r>
            <a:endParaRPr lang="en-US" dirty="0"/>
          </a:p>
          <a:p>
            <a:r>
              <a:rPr lang="en-US" b="1" dirty="0" smtClean="0"/>
              <a:t>Electronic Collection - </a:t>
            </a:r>
            <a:r>
              <a:rPr lang="en-US" dirty="0" smtClean="0"/>
              <a:t>subscription/ aggregator package. E-inventory (portfolios) where applicable are stored in Alma. Access provided to the whole package or specific portfolios. Examples, “</a:t>
            </a:r>
            <a:r>
              <a:rPr lang="en-US" dirty="0" err="1" smtClean="0"/>
              <a:t>ProQuest</a:t>
            </a:r>
            <a:r>
              <a:rPr lang="en-US" dirty="0" smtClean="0"/>
              <a:t> 5000” or </a:t>
            </a:r>
            <a:r>
              <a:rPr lang="en-US" dirty="0"/>
              <a:t>“Gale Virtual reference Library</a:t>
            </a:r>
            <a:r>
              <a:rPr lang="en-US" dirty="0" smtClean="0"/>
              <a:t>”</a:t>
            </a:r>
          </a:p>
          <a:p>
            <a:pPr lvl="1"/>
            <a:r>
              <a:rPr lang="en-US" dirty="0" smtClean="0"/>
              <a:t>Specify as </a:t>
            </a:r>
            <a:r>
              <a:rPr lang="en-US" u="sng" dirty="0" smtClean="0"/>
              <a:t>either</a:t>
            </a:r>
            <a:r>
              <a:rPr lang="en-US" dirty="0" smtClean="0"/>
              <a:t> </a:t>
            </a:r>
            <a:r>
              <a:rPr lang="en-US" dirty="0"/>
              <a:t>of the following </a:t>
            </a:r>
            <a:r>
              <a:rPr lang="en-US" dirty="0" smtClean="0"/>
              <a:t>in P2E file to create as electronic collection in Alma</a:t>
            </a:r>
            <a:endParaRPr lang="en-US" dirty="0"/>
          </a:p>
          <a:p>
            <a:pPr lvl="2"/>
            <a:r>
              <a:rPr lang="en-US" dirty="0" smtClean="0"/>
              <a:t>package</a:t>
            </a:r>
            <a:endParaRPr lang="en-US" dirty="0"/>
          </a:p>
          <a:p>
            <a:pPr lvl="2"/>
            <a:r>
              <a:rPr lang="en-US" dirty="0" err="1" smtClean="0"/>
              <a:t>db</a:t>
            </a:r>
            <a:endParaRPr lang="en-US" dirty="0"/>
          </a:p>
          <a:p>
            <a:pPr lvl="1"/>
            <a:endParaRPr lang="en-US" dirty="0"/>
          </a:p>
          <a:p>
            <a:endParaRPr lang="en-US" b="1" dirty="0" smtClean="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3787110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gn="ctr">
              <a:lnSpc>
                <a:spcPct val="95000"/>
              </a:lnSpc>
              <a:defRPr/>
            </a:pPr>
            <a:r>
              <a:rPr lang="en-US" dirty="0" smtClean="0"/>
              <a:t>Documentation</a:t>
            </a:r>
            <a:endParaRPr lang="en-US" dirty="0"/>
          </a:p>
        </p:txBody>
      </p:sp>
      <p:sp>
        <p:nvSpPr>
          <p:cNvPr id="120835" name="Rectangle 3"/>
          <p:cNvSpPr>
            <a:spLocks noGrp="1" noChangeArrowheads="1"/>
          </p:cNvSpPr>
          <p:nvPr>
            <p:ph type="body" idx="1"/>
          </p:nvPr>
        </p:nvSpPr>
        <p:spPr>
          <a:xfrm>
            <a:off x="0" y="1044575"/>
            <a:ext cx="9220200" cy="5356225"/>
          </a:xfrm>
        </p:spPr>
        <p:txBody>
          <a:bodyPr/>
          <a:lstStyle/>
          <a:p>
            <a:pPr marL="0" indent="0">
              <a:buNone/>
            </a:pPr>
            <a:r>
              <a:rPr lang="en-US" dirty="0" smtClean="0"/>
              <a:t>               ILS - </a:t>
            </a:r>
            <a:r>
              <a:rPr lang="en-US" dirty="0"/>
              <a:t>Millennium and Sierra (III) </a:t>
            </a:r>
            <a:endParaRPr lang="en-US" dirty="0" smtClean="0"/>
          </a:p>
          <a:p>
            <a:pPr marL="0" indent="0">
              <a:buNone/>
            </a:pPr>
            <a:endParaRPr lang="en-US" dirty="0" smtClean="0"/>
          </a:p>
          <a:p>
            <a:r>
              <a:rPr lang="en-US" dirty="0" smtClean="0"/>
              <a:t>Millennium </a:t>
            </a:r>
            <a:r>
              <a:rPr lang="en-US" dirty="0"/>
              <a:t>and Sierra (III) Delivered Files List.xlsx</a:t>
            </a:r>
          </a:p>
          <a:p>
            <a:r>
              <a:rPr lang="en-US" dirty="0"/>
              <a:t>Millennium and Sierra (III) Field Mapping.xlsx</a:t>
            </a:r>
          </a:p>
          <a:p>
            <a:r>
              <a:rPr lang="en-US" dirty="0"/>
              <a:t>Millennium and Sierra (III) Migration </a:t>
            </a:r>
            <a:r>
              <a:rPr lang="en-US" dirty="0" smtClean="0"/>
              <a:t>Form.xlsx</a:t>
            </a:r>
          </a:p>
          <a:p>
            <a:pPr marL="0" indent="0">
              <a:buNone/>
            </a:pPr>
            <a:r>
              <a:rPr lang="en-US" sz="2100" dirty="0">
                <a:solidFill>
                  <a:schemeClr val="tx1"/>
                </a:solidFill>
                <a:cs typeface="Times New Roman" pitchFamily="18" charset="0"/>
              </a:rPr>
              <a:t> </a:t>
            </a:r>
            <a:r>
              <a:rPr lang="en-US" sz="2100" dirty="0" smtClean="0">
                <a:solidFill>
                  <a:schemeClr val="tx1"/>
                </a:solidFill>
                <a:cs typeface="Times New Roman" pitchFamily="18" charset="0"/>
              </a:rPr>
              <a:t>       </a:t>
            </a:r>
          </a:p>
          <a:p>
            <a:r>
              <a:rPr lang="en-US" dirty="0" smtClean="0"/>
              <a:t>Extracting </a:t>
            </a:r>
            <a:r>
              <a:rPr lang="en-US" dirty="0"/>
              <a:t>Records from Millennium and Sierra (III) for Migration to Alma.pdf</a:t>
            </a:r>
          </a:p>
          <a:p>
            <a:r>
              <a:rPr lang="en-US" dirty="0"/>
              <a:t>Millennium and Sierra (III) to Alma Data Delivery Instructions.pdf</a:t>
            </a:r>
          </a:p>
          <a:p>
            <a:r>
              <a:rPr lang="en-US" dirty="0"/>
              <a:t>Millennium and Sierra (III) to Alma Migration Guide.pdf</a:t>
            </a:r>
          </a:p>
          <a:p>
            <a:pPr marL="457200" lvl="1" indent="0">
              <a:lnSpc>
                <a:spcPct val="95000"/>
              </a:lnSpc>
              <a:buNone/>
              <a:defRPr/>
            </a:pPr>
            <a:endParaRPr lang="en-US" sz="2000" dirty="0" smtClean="0">
              <a:cs typeface="Times New Roman" pitchFamily="18" charset="0"/>
            </a:endParaRPr>
          </a:p>
          <a:p>
            <a:pPr marL="457200" lvl="1" indent="0">
              <a:lnSpc>
                <a:spcPct val="95000"/>
              </a:lnSpc>
              <a:buNone/>
              <a:defRPr/>
            </a:pPr>
            <a:endParaRPr lang="en-US" sz="2000" dirty="0" smtClean="0">
              <a:hlinkClick r:id="rId3"/>
            </a:endParaRPr>
          </a:p>
          <a:p>
            <a:pPr lvl="2">
              <a:lnSpc>
                <a:spcPct val="95000"/>
              </a:lnSpc>
              <a:defRPr/>
            </a:pPr>
            <a:endParaRPr lang="en-US" dirty="0"/>
          </a:p>
          <a:p>
            <a:pPr lvl="2">
              <a:lnSpc>
                <a:spcPct val="95000"/>
              </a:lnSpc>
              <a:defRPr/>
            </a:pPr>
            <a:endParaRPr lang="en-US" dirty="0" smtClean="0">
              <a:cs typeface="Times New Roman" pitchFamily="18" charset="0"/>
            </a:endParaRPr>
          </a:p>
          <a:p>
            <a:pPr marL="457200" lvl="1" indent="0">
              <a:lnSpc>
                <a:spcPct val="95000"/>
              </a:lnSpc>
              <a:buNone/>
              <a:defRPr/>
            </a:pPr>
            <a:endParaRPr lang="en-US" sz="1100" dirty="0">
              <a:cs typeface="Times New Roman" pitchFamily="18" charset="0"/>
            </a:endParaRPr>
          </a:p>
          <a:p>
            <a:pPr>
              <a:lnSpc>
                <a:spcPct val="95000"/>
              </a:lnSpc>
              <a:defRPr/>
            </a:pPr>
            <a:endParaRPr lang="en-US" sz="28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81462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Portfolio in Alma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5" name="Content Placeholder 4"/>
          <p:cNvPicPr>
            <a:picLocks noGrp="1"/>
          </p:cNvPicPr>
          <p:nvPr>
            <p:ph idx="1"/>
          </p:nvPr>
        </p:nvPicPr>
        <p:blipFill>
          <a:blip r:embed="rId2"/>
          <a:stretch>
            <a:fillRect/>
          </a:stretch>
        </p:blipFill>
        <p:spPr>
          <a:xfrm>
            <a:off x="24865" y="991603"/>
            <a:ext cx="6000750" cy="1257300"/>
          </a:xfrm>
          <a:prstGeom prst="rect">
            <a:avLst/>
          </a:prstGeom>
          <a:ln>
            <a:solidFill>
              <a:schemeClr val="tx1"/>
            </a:solidFill>
          </a:ln>
        </p:spPr>
      </p:pic>
      <p:pic>
        <p:nvPicPr>
          <p:cNvPr id="6" name="Picture 5"/>
          <p:cNvPicPr/>
          <p:nvPr/>
        </p:nvPicPr>
        <p:blipFill>
          <a:blip r:embed="rId3"/>
          <a:stretch>
            <a:fillRect/>
          </a:stretch>
        </p:blipFill>
        <p:spPr>
          <a:xfrm>
            <a:off x="116781" y="2286000"/>
            <a:ext cx="5943600" cy="2444750"/>
          </a:xfrm>
          <a:prstGeom prst="rect">
            <a:avLst/>
          </a:prstGeom>
          <a:ln>
            <a:solidFill>
              <a:srgbClr val="0033CC"/>
            </a:solidFill>
          </a:ln>
        </p:spPr>
      </p:pic>
      <p:pic>
        <p:nvPicPr>
          <p:cNvPr id="7" name="Picture 6"/>
          <p:cNvPicPr/>
          <p:nvPr/>
        </p:nvPicPr>
        <p:blipFill>
          <a:blip r:embed="rId4"/>
          <a:stretch>
            <a:fillRect/>
          </a:stretch>
        </p:blipFill>
        <p:spPr>
          <a:xfrm>
            <a:off x="241434" y="4775789"/>
            <a:ext cx="5943600" cy="1920875"/>
          </a:xfrm>
          <a:prstGeom prst="rect">
            <a:avLst/>
          </a:prstGeom>
          <a:ln>
            <a:solidFill>
              <a:srgbClr val="2CE88E"/>
            </a:solidFill>
          </a:ln>
        </p:spPr>
      </p:pic>
      <p:sp>
        <p:nvSpPr>
          <p:cNvPr id="8" name="TextBox 7"/>
          <p:cNvSpPr txBox="1"/>
          <p:nvPr/>
        </p:nvSpPr>
        <p:spPr>
          <a:xfrm>
            <a:off x="6185034" y="1066800"/>
            <a:ext cx="2686056" cy="938719"/>
          </a:xfrm>
          <a:prstGeom prst="rect">
            <a:avLst/>
          </a:prstGeom>
          <a:noFill/>
        </p:spPr>
        <p:txBody>
          <a:bodyPr wrap="none" rtlCol="0">
            <a:spAutoFit/>
          </a:bodyPr>
          <a:lstStyle/>
          <a:p>
            <a:r>
              <a:rPr lang="en-US" dirty="0" smtClean="0"/>
              <a:t>You can see the</a:t>
            </a:r>
          </a:p>
          <a:p>
            <a:r>
              <a:rPr lang="en-US" dirty="0" smtClean="0"/>
              <a:t>Electronic version</a:t>
            </a:r>
            <a:endParaRPr lang="en-US" dirty="0"/>
          </a:p>
        </p:txBody>
      </p:sp>
      <p:sp>
        <p:nvSpPr>
          <p:cNvPr id="9" name="TextBox 8"/>
          <p:cNvSpPr txBox="1"/>
          <p:nvPr/>
        </p:nvSpPr>
        <p:spPr>
          <a:xfrm>
            <a:off x="6060381" y="2514600"/>
            <a:ext cx="2935361" cy="1785104"/>
          </a:xfrm>
          <a:prstGeom prst="rect">
            <a:avLst/>
          </a:prstGeom>
          <a:noFill/>
        </p:spPr>
        <p:txBody>
          <a:bodyPr wrap="square" rtlCol="0">
            <a:spAutoFit/>
          </a:bodyPr>
          <a:lstStyle/>
          <a:p>
            <a:r>
              <a:rPr lang="en-US" dirty="0" smtClean="0"/>
              <a:t>In the MD Editor, </a:t>
            </a:r>
          </a:p>
          <a:p>
            <a:r>
              <a:rPr lang="en-US" dirty="0"/>
              <a:t>n</a:t>
            </a:r>
            <a:r>
              <a:rPr lang="en-US" dirty="0" smtClean="0"/>
              <a:t>otice that there is </a:t>
            </a:r>
          </a:p>
          <a:p>
            <a:r>
              <a:rPr lang="en-US" dirty="0"/>
              <a:t>n</a:t>
            </a:r>
            <a:r>
              <a:rPr lang="en-US" dirty="0" smtClean="0"/>
              <a:t>ot a physical, but Portfolio</a:t>
            </a:r>
            <a:endParaRPr lang="en-US" dirty="0"/>
          </a:p>
        </p:txBody>
      </p:sp>
      <p:sp>
        <p:nvSpPr>
          <p:cNvPr id="10" name="Rectangle 9"/>
          <p:cNvSpPr/>
          <p:nvPr/>
        </p:nvSpPr>
        <p:spPr bwMode="auto">
          <a:xfrm>
            <a:off x="3810000" y="2286000"/>
            <a:ext cx="4572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11" name="Rectangle 10"/>
          <p:cNvSpPr/>
          <p:nvPr/>
        </p:nvSpPr>
        <p:spPr bwMode="auto">
          <a:xfrm>
            <a:off x="0" y="1828800"/>
            <a:ext cx="3088581" cy="176719"/>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12" name="TextBox 11"/>
          <p:cNvSpPr txBox="1"/>
          <p:nvPr/>
        </p:nvSpPr>
        <p:spPr>
          <a:xfrm>
            <a:off x="6293644" y="5029200"/>
            <a:ext cx="2178802" cy="938719"/>
          </a:xfrm>
          <a:prstGeom prst="rect">
            <a:avLst/>
          </a:prstGeom>
          <a:noFill/>
        </p:spPr>
        <p:txBody>
          <a:bodyPr wrap="none" rtlCol="0">
            <a:spAutoFit/>
          </a:bodyPr>
          <a:lstStyle/>
          <a:p>
            <a:r>
              <a:rPr lang="en-US" dirty="0" smtClean="0"/>
              <a:t>Details of the </a:t>
            </a:r>
          </a:p>
          <a:p>
            <a:r>
              <a:rPr lang="en-US" dirty="0" smtClean="0"/>
              <a:t>Portfolio</a:t>
            </a:r>
            <a:endParaRPr lang="en-US" dirty="0"/>
          </a:p>
        </p:txBody>
      </p:sp>
    </p:spTree>
    <p:extLst>
      <p:ext uri="{BB962C8B-B14F-4D97-AF65-F5344CB8AC3E}">
        <p14:creationId xmlns:p14="http://schemas.microsoft.com/office/powerpoint/2010/main" val="2340111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ERM</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1085850" lvl="2" indent="-285750">
              <a:buFont typeface="Wingdings" pitchFamily="2" charset="2"/>
              <a:buChar char="ü"/>
            </a:pPr>
            <a:r>
              <a:rPr lang="en-US" sz="1600" b="1" dirty="0" smtClean="0"/>
              <a:t>Licenses</a:t>
            </a:r>
            <a:r>
              <a:rPr lang="en-US" sz="1600" dirty="0" smtClean="0"/>
              <a:t> – (XML)</a:t>
            </a:r>
          </a:p>
          <a:p>
            <a:pPr marL="1543050" lvl="3" indent="-285750">
              <a:buFont typeface="Wingdings" pitchFamily="2" charset="2"/>
              <a:buChar char="Ø"/>
            </a:pPr>
            <a:r>
              <a:rPr lang="en-US" sz="1200" dirty="0" smtClean="0"/>
              <a:t>License </a:t>
            </a:r>
            <a:r>
              <a:rPr lang="en-US" sz="1200" dirty="0"/>
              <a:t>details </a:t>
            </a:r>
            <a:r>
              <a:rPr lang="en-US" sz="1200" dirty="0" smtClean="0"/>
              <a:t>(license </a:t>
            </a:r>
            <a:r>
              <a:rPr lang="en-US" sz="1200" dirty="0"/>
              <a:t>code, start </a:t>
            </a:r>
            <a:r>
              <a:rPr lang="en-US" sz="1200" dirty="0" smtClean="0"/>
              <a:t>date ) </a:t>
            </a:r>
          </a:p>
          <a:p>
            <a:pPr marL="1543050" lvl="3" indent="-285750">
              <a:buFont typeface="Wingdings" pitchFamily="2" charset="2"/>
              <a:buChar char="Ø"/>
            </a:pPr>
            <a:r>
              <a:rPr lang="en-US" sz="1200" dirty="0" smtClean="0"/>
              <a:t>License Terms </a:t>
            </a:r>
          </a:p>
          <a:p>
            <a:pPr marL="1543050" lvl="3" indent="-285750">
              <a:buFont typeface="Wingdings" pitchFamily="2" charset="2"/>
              <a:buChar char="Ø"/>
            </a:pPr>
            <a:r>
              <a:rPr lang="en-US" sz="1200" dirty="0" smtClean="0"/>
              <a:t>License </a:t>
            </a:r>
            <a:r>
              <a:rPr lang="en-US" sz="1200" dirty="0"/>
              <a:t>attachments (</a:t>
            </a:r>
            <a:r>
              <a:rPr lang="en-US" sz="1200" dirty="0" smtClean="0"/>
              <a:t>optional), </a:t>
            </a:r>
          </a:p>
          <a:p>
            <a:pPr marL="1543050" lvl="3" indent="-285750">
              <a:buFont typeface="Wingdings" pitchFamily="2" charset="2"/>
              <a:buChar char="Ø"/>
            </a:pPr>
            <a:r>
              <a:rPr lang="en-US" sz="1200" dirty="0" smtClean="0"/>
              <a:t>Notes </a:t>
            </a:r>
            <a:endParaRPr lang="en-US" sz="1200" dirty="0"/>
          </a:p>
          <a:p>
            <a:pPr marL="1085850" lvl="2" indent="-285750">
              <a:buFont typeface="Wingdings" pitchFamily="2" charset="2"/>
              <a:buChar char="ü"/>
            </a:pPr>
            <a:r>
              <a:rPr lang="en-US" sz="1600" b="1" dirty="0" smtClean="0"/>
              <a:t>Vendor Interfaces (link to vendor record in Alma) - </a:t>
            </a:r>
            <a:r>
              <a:rPr lang="en-US" sz="1600" dirty="0" smtClean="0"/>
              <a:t>(XML)</a:t>
            </a:r>
          </a:p>
          <a:p>
            <a:pPr marL="1543050" lvl="3" indent="-285750">
              <a:buFont typeface="Wingdings" pitchFamily="2" charset="2"/>
              <a:buChar char="Ø"/>
            </a:pPr>
            <a:r>
              <a:rPr lang="en-US" sz="1200" dirty="0"/>
              <a:t>Vendor / Vendor account details (core vendor/vendor account attributes such as codes and </a:t>
            </a:r>
            <a:r>
              <a:rPr lang="en-US" sz="1200" dirty="0" smtClean="0"/>
              <a:t>names)</a:t>
            </a:r>
          </a:p>
          <a:p>
            <a:pPr marL="1543050" lvl="3" indent="-285750">
              <a:buFont typeface="Wingdings" pitchFamily="2" charset="2"/>
              <a:buChar char="Ø"/>
            </a:pPr>
            <a:r>
              <a:rPr lang="en-US" sz="1200" dirty="0"/>
              <a:t>Contact information/Contact persons  </a:t>
            </a:r>
            <a:r>
              <a:rPr lang="en-US" sz="1200" dirty="0" smtClean="0"/>
              <a:t>(optional)</a:t>
            </a:r>
          </a:p>
          <a:p>
            <a:pPr marL="1543050" lvl="3" indent="-285750">
              <a:buFont typeface="Wingdings" pitchFamily="2" charset="2"/>
              <a:buChar char="Ø"/>
            </a:pPr>
            <a:r>
              <a:rPr lang="en-US" sz="1200" dirty="0"/>
              <a:t>Interface list </a:t>
            </a:r>
            <a:endParaRPr lang="en-US" sz="1200" dirty="0" smtClean="0"/>
          </a:p>
          <a:p>
            <a:pPr marL="1543050" lvl="3" indent="-285750">
              <a:buFont typeface="Wingdings" pitchFamily="2" charset="2"/>
              <a:buChar char="Ø"/>
            </a:pPr>
            <a:r>
              <a:rPr lang="en-US" sz="1200" dirty="0" smtClean="0"/>
              <a:t>Admin </a:t>
            </a:r>
            <a:r>
              <a:rPr lang="en-US" sz="1200" dirty="0"/>
              <a:t>fields </a:t>
            </a:r>
          </a:p>
          <a:p>
            <a:pPr marL="1543050" lvl="3" indent="-285750">
              <a:buFont typeface="Wingdings" pitchFamily="2" charset="2"/>
              <a:buChar char="Ø"/>
            </a:pPr>
            <a:r>
              <a:rPr lang="en-US" sz="1200" dirty="0"/>
              <a:t>Access fields </a:t>
            </a:r>
            <a:endParaRPr lang="en-US" sz="1200" dirty="0" smtClean="0"/>
          </a:p>
          <a:p>
            <a:pPr marL="1543050" lvl="3" indent="-285750">
              <a:buFont typeface="Wingdings" pitchFamily="2" charset="2"/>
              <a:buChar char="Ø"/>
            </a:pPr>
            <a:r>
              <a:rPr lang="en-US" sz="1200" dirty="0"/>
              <a:t>Statistics </a:t>
            </a:r>
            <a:r>
              <a:rPr lang="en-US" sz="1200" dirty="0" smtClean="0"/>
              <a:t>fields</a:t>
            </a:r>
          </a:p>
          <a:p>
            <a:pPr marL="1543050" lvl="3" indent="-285750">
              <a:buFont typeface="Wingdings" pitchFamily="2" charset="2"/>
              <a:buChar char="Ø"/>
            </a:pPr>
            <a:r>
              <a:rPr lang="en-US" sz="1200" dirty="0" smtClean="0"/>
              <a:t>Notes</a:t>
            </a:r>
          </a:p>
          <a:p>
            <a:pPr marL="1085850" lvl="2" indent="-285750">
              <a:buFont typeface="Wingdings" pitchFamily="2" charset="2"/>
              <a:buChar char="ü"/>
            </a:pPr>
            <a:r>
              <a:rPr lang="en-US" sz="1600" b="1" dirty="0" smtClean="0"/>
              <a:t>E-inventory </a:t>
            </a:r>
            <a:r>
              <a:rPr lang="en-US" sz="1600" b="1" dirty="0"/>
              <a:t>fields and linking </a:t>
            </a:r>
            <a:r>
              <a:rPr lang="en-US" sz="1600" b="1" dirty="0" smtClean="0"/>
              <a:t>- </a:t>
            </a:r>
            <a:r>
              <a:rPr lang="en-US" sz="1600" dirty="0" smtClean="0"/>
              <a:t>(Excel)</a:t>
            </a:r>
          </a:p>
          <a:p>
            <a:pPr marL="1543050" lvl="3" indent="-285750">
              <a:buFont typeface="Wingdings" pitchFamily="2" charset="2"/>
              <a:buChar char="Ø"/>
            </a:pPr>
            <a:r>
              <a:rPr lang="en-US" sz="1200" dirty="0"/>
              <a:t>relevant </a:t>
            </a:r>
            <a:r>
              <a:rPr lang="en-US" sz="1200" dirty="0" smtClean="0"/>
              <a:t>linking and information</a:t>
            </a:r>
          </a:p>
          <a:p>
            <a:pPr marL="800100" lvl="2" indent="0">
              <a:buNone/>
            </a:pPr>
            <a:endParaRPr lang="en-US" sz="1600" b="1" dirty="0" smtClean="0"/>
          </a:p>
          <a:p>
            <a:pPr marL="800100" lvl="2" indent="0">
              <a:buNone/>
            </a:pPr>
            <a:r>
              <a:rPr lang="en-US" sz="1600" b="1" dirty="0" smtClean="0"/>
              <a:t>“ERM </a:t>
            </a:r>
            <a:r>
              <a:rPr lang="en-US" sz="1600" b="1" dirty="0"/>
              <a:t>(Local) to Alma Data Delivery </a:t>
            </a:r>
            <a:r>
              <a:rPr lang="en-US" sz="1600" b="1" dirty="0" smtClean="0"/>
              <a:t>Specification.pdf”</a:t>
            </a:r>
          </a:p>
          <a:p>
            <a:pPr marL="800100" lvl="2" indent="0">
              <a:buNone/>
            </a:pPr>
            <a:endParaRPr lang="en-US" sz="1600" b="1" dirty="0"/>
          </a:p>
          <a:p>
            <a:pPr marL="800100" lvl="2" indent="0">
              <a:buNone/>
            </a:pPr>
            <a:endParaRPr lang="en-US" sz="1600" dirty="0"/>
          </a:p>
          <a:p>
            <a:pPr marL="1085850" lvl="2" indent="-285750"/>
            <a:endParaRPr lang="en-US" sz="1600" dirty="0"/>
          </a:p>
          <a:p>
            <a:pPr marL="1085850" lvl="2" indent="-285750">
              <a:buFont typeface="Wingdings" pitchFamily="2" charset="2"/>
              <a:buChar char="ü"/>
            </a:pPr>
            <a:endParaRPr lang="en-US" sz="1600" b="1" i="1" dirty="0" smtClean="0"/>
          </a:p>
          <a:p>
            <a:pPr marL="0" indent="0">
              <a:buNone/>
            </a:pPr>
            <a:endParaRPr lang="en-US" sz="2000" dirty="0"/>
          </a:p>
          <a:p>
            <a:pPr marL="0" indent="0">
              <a:buNone/>
            </a:pPr>
            <a:endParaRPr lang="en-US" sz="14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38744461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Agenda</a:t>
            </a:r>
          </a:p>
        </p:txBody>
      </p:sp>
      <p:sp>
        <p:nvSpPr>
          <p:cNvPr id="7" name="Rectangle 3"/>
          <p:cNvSpPr txBox="1">
            <a:spLocks noChangeArrowheads="1"/>
          </p:cNvSpPr>
          <p:nvPr/>
        </p:nvSpPr>
        <p:spPr bwMode="auto">
          <a:xfrm>
            <a:off x="228600" y="1044575"/>
            <a:ext cx="8763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r>
              <a:rPr lang="en-US" dirty="0" smtClean="0"/>
              <a:t>Migration Scope</a:t>
            </a:r>
            <a:endParaRPr lang="en-US" dirty="0"/>
          </a:p>
          <a:p>
            <a:pPr>
              <a:lnSpc>
                <a:spcPct val="95000"/>
              </a:lnSpc>
              <a:defRPr/>
            </a:pPr>
            <a:r>
              <a:rPr lang="en-US" dirty="0" smtClean="0"/>
              <a:t>Documentation</a:t>
            </a:r>
          </a:p>
          <a:p>
            <a:pPr>
              <a:lnSpc>
                <a:spcPct val="95000"/>
              </a:lnSpc>
              <a:defRPr/>
            </a:pPr>
            <a:r>
              <a:rPr lang="en-US" dirty="0" smtClean="0"/>
              <a:t>Alma </a:t>
            </a:r>
            <a:r>
              <a:rPr lang="en-US" dirty="0"/>
              <a:t>core </a:t>
            </a:r>
            <a:r>
              <a:rPr lang="en-US" dirty="0" smtClean="0"/>
              <a:t>components</a:t>
            </a:r>
          </a:p>
          <a:p>
            <a:pPr>
              <a:lnSpc>
                <a:spcPct val="95000"/>
              </a:lnSpc>
              <a:defRPr/>
            </a:pPr>
            <a:r>
              <a:rPr lang="en-US" dirty="0" smtClean="0"/>
              <a:t>Migration Form</a:t>
            </a:r>
          </a:p>
          <a:p>
            <a:pPr>
              <a:lnSpc>
                <a:spcPct val="95000"/>
              </a:lnSpc>
              <a:defRPr/>
            </a:pPr>
            <a:r>
              <a:rPr lang="en-US" dirty="0" smtClean="0"/>
              <a:t>Physical to Electronic</a:t>
            </a:r>
          </a:p>
          <a:p>
            <a:pPr>
              <a:lnSpc>
                <a:spcPct val="95000"/>
              </a:lnSpc>
              <a:defRPr/>
            </a:pPr>
            <a:r>
              <a:rPr lang="en-US" b="1" dirty="0" smtClean="0"/>
              <a:t>Data Extract</a:t>
            </a:r>
            <a:endParaRPr lang="en-US" b="1" dirty="0"/>
          </a:p>
          <a:p>
            <a:pPr marL="0" indent="0">
              <a:lnSpc>
                <a:spcPct val="95000"/>
              </a:lnSpc>
              <a:buNone/>
              <a:defRPr/>
            </a:pPr>
            <a:endParaRPr lang="en-US" dirty="0"/>
          </a:p>
          <a:p>
            <a:pPr>
              <a:lnSpc>
                <a:spcPct val="95000"/>
              </a:lnSpc>
              <a:defRPr/>
            </a:pPr>
            <a:endParaRPr lang="en-US" dirty="0"/>
          </a:p>
        </p:txBody>
      </p:sp>
    </p:spTree>
    <p:extLst>
      <p:ext uri="{BB962C8B-B14F-4D97-AF65-F5344CB8AC3E}">
        <p14:creationId xmlns:p14="http://schemas.microsoft.com/office/powerpoint/2010/main" val="3086612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Data extract</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buNone/>
            </a:pPr>
            <a:endParaRPr lang="en-US" sz="1200" dirty="0" smtClean="0"/>
          </a:p>
          <a:p>
            <a:pPr marL="0" indent="0">
              <a:buNone/>
            </a:pPr>
            <a:endParaRPr lang="en-US" sz="12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
        <p:nvSpPr>
          <p:cNvPr id="5" name="Rectangle 3"/>
          <p:cNvSpPr txBox="1">
            <a:spLocks noChangeArrowheads="1"/>
          </p:cNvSpPr>
          <p:nvPr/>
        </p:nvSpPr>
        <p:spPr bwMode="auto">
          <a:xfrm>
            <a:off x="419100" y="990599"/>
            <a:ext cx="83058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marL="0" indent="0">
              <a:buNone/>
            </a:pPr>
            <a:endParaRPr lang="en-US" sz="1400" dirty="0"/>
          </a:p>
          <a:p>
            <a:r>
              <a:rPr lang="en-US" b="1" dirty="0" smtClean="0"/>
              <a:t>III/Sierra</a:t>
            </a:r>
            <a:r>
              <a:rPr lang="en-US" dirty="0" smtClean="0"/>
              <a:t> – </a:t>
            </a:r>
            <a:r>
              <a:rPr lang="en-US" dirty="0"/>
              <a:t>Customer provides data in supported format. Ex Libris </a:t>
            </a:r>
            <a:r>
              <a:rPr lang="en-US" dirty="0" smtClean="0"/>
              <a:t>transforms </a:t>
            </a:r>
            <a:r>
              <a:rPr lang="en-US" dirty="0"/>
              <a:t>and </a:t>
            </a:r>
            <a:r>
              <a:rPr lang="en-US" dirty="0" smtClean="0"/>
              <a:t>loads </a:t>
            </a:r>
            <a:r>
              <a:rPr lang="en-US" dirty="0"/>
              <a:t>the </a:t>
            </a:r>
            <a:r>
              <a:rPr lang="en-US" dirty="0" smtClean="0"/>
              <a:t>data. </a:t>
            </a:r>
          </a:p>
          <a:p>
            <a:pPr marL="0" indent="0">
              <a:buNone/>
            </a:pPr>
            <a:endParaRPr lang="en-US" dirty="0" smtClean="0"/>
          </a:p>
          <a:p>
            <a:r>
              <a:rPr lang="en-US" b="1" dirty="0" smtClean="0"/>
              <a:t>SFX </a:t>
            </a:r>
            <a:r>
              <a:rPr lang="en-US" dirty="0" smtClean="0"/>
              <a:t>– Customer runs </a:t>
            </a:r>
            <a:r>
              <a:rPr lang="en-US" dirty="0" err="1" smtClean="0"/>
              <a:t>AutoExtract</a:t>
            </a:r>
            <a:r>
              <a:rPr lang="en-US" dirty="0" smtClean="0"/>
              <a:t>. Ex </a:t>
            </a:r>
            <a:r>
              <a:rPr lang="en-US" dirty="0"/>
              <a:t>Libris </a:t>
            </a:r>
            <a:r>
              <a:rPr lang="en-US" dirty="0" smtClean="0"/>
              <a:t>loads </a:t>
            </a:r>
            <a:r>
              <a:rPr lang="en-US" dirty="0"/>
              <a:t>the data.</a:t>
            </a:r>
          </a:p>
          <a:p>
            <a:endParaRPr lang="en-US" dirty="0"/>
          </a:p>
          <a:p>
            <a:r>
              <a:rPr lang="en-US" b="1" dirty="0" smtClean="0"/>
              <a:t>ERM </a:t>
            </a:r>
            <a:r>
              <a:rPr lang="en-US" dirty="0" smtClean="0"/>
              <a:t>– Customer provides data in supported format. Ex Libris transforms and loads the data.</a:t>
            </a:r>
          </a:p>
        </p:txBody>
      </p:sp>
    </p:spTree>
    <p:extLst>
      <p:ext uri="{BB962C8B-B14F-4D97-AF65-F5344CB8AC3E}">
        <p14:creationId xmlns:p14="http://schemas.microsoft.com/office/powerpoint/2010/main" val="144574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 Test Load Data Retained at Cutover</a:t>
            </a:r>
            <a:endParaRPr lang="en-US" dirty="0"/>
          </a:p>
        </p:txBody>
      </p:sp>
      <p:sp>
        <p:nvSpPr>
          <p:cNvPr id="120835" name="Rectangle 3"/>
          <p:cNvSpPr>
            <a:spLocks noGrp="1" noChangeArrowheads="1"/>
          </p:cNvSpPr>
          <p:nvPr>
            <p:ph type="body" idx="1"/>
          </p:nvPr>
        </p:nvSpPr>
        <p:spPr>
          <a:xfrm>
            <a:off x="520700" y="990601"/>
            <a:ext cx="8166100" cy="5410199"/>
          </a:xfrm>
        </p:spPr>
        <p:txBody>
          <a:bodyPr/>
          <a:lstStyle/>
          <a:p>
            <a:pPr lvl="0"/>
            <a:r>
              <a:rPr lang="en-US" dirty="0" smtClean="0"/>
              <a:t>Configuration </a:t>
            </a:r>
            <a:endParaRPr lang="en-US" sz="3200" dirty="0"/>
          </a:p>
          <a:p>
            <a:pPr lvl="1"/>
            <a:r>
              <a:rPr lang="en-US" sz="2400" b="1" dirty="0"/>
              <a:t>All</a:t>
            </a:r>
            <a:r>
              <a:rPr lang="en-US" sz="2400" dirty="0"/>
              <a:t> configuration </a:t>
            </a:r>
            <a:endParaRPr lang="en-US" sz="2400" dirty="0" smtClean="0"/>
          </a:p>
          <a:p>
            <a:pPr lvl="1"/>
            <a:r>
              <a:rPr lang="en-US" sz="2400" dirty="0" smtClean="0"/>
              <a:t>Internal (Staff) and </a:t>
            </a:r>
            <a:r>
              <a:rPr lang="en-US" sz="2400" dirty="0"/>
              <a:t>External </a:t>
            </a:r>
            <a:r>
              <a:rPr lang="en-US" sz="2400" dirty="0" smtClean="0"/>
              <a:t>Users (Public) roles (if ID matches on load)</a:t>
            </a:r>
            <a:endParaRPr lang="en-US" sz="3200" dirty="0"/>
          </a:p>
          <a:p>
            <a:pPr marL="0" indent="0">
              <a:buNone/>
            </a:pPr>
            <a:r>
              <a:rPr lang="en-US" dirty="0"/>
              <a:t> </a:t>
            </a:r>
            <a:r>
              <a:rPr lang="en-US" dirty="0" smtClean="0"/>
              <a:t>Data </a:t>
            </a:r>
            <a:r>
              <a:rPr lang="en-US" dirty="0"/>
              <a:t>elements: </a:t>
            </a:r>
            <a:endParaRPr lang="en-US" sz="3200" dirty="0"/>
          </a:p>
          <a:p>
            <a:pPr lvl="1"/>
            <a:r>
              <a:rPr lang="en-US" sz="2400" dirty="0"/>
              <a:t>Internal Users type STAFF (manually added to Alma) </a:t>
            </a:r>
            <a:endParaRPr lang="en-US" sz="3200" dirty="0"/>
          </a:p>
          <a:p>
            <a:pPr lvl="1"/>
            <a:r>
              <a:rPr lang="en-US" sz="2400" dirty="0"/>
              <a:t>Migrated Vendors</a:t>
            </a:r>
            <a:endParaRPr lang="en-US" sz="3200" dirty="0"/>
          </a:p>
          <a:p>
            <a:pPr lvl="1"/>
            <a:r>
              <a:rPr lang="en-US" sz="2400" dirty="0" smtClean="0"/>
              <a:t>Vendors </a:t>
            </a:r>
            <a:r>
              <a:rPr lang="en-US" sz="2400" dirty="0"/>
              <a:t>manually added to Alma</a:t>
            </a:r>
            <a:endParaRPr lang="en-US" sz="3200" dirty="0"/>
          </a:p>
          <a:p>
            <a:pPr marL="0" indent="0">
              <a:buNone/>
            </a:pPr>
            <a:r>
              <a:rPr lang="en-US" dirty="0"/>
              <a:t> </a:t>
            </a:r>
            <a:endParaRPr lang="en-US" dirty="0" smtClean="0"/>
          </a:p>
          <a:p>
            <a:pPr marL="0" indent="0">
              <a:buNone/>
            </a:pPr>
            <a:r>
              <a:rPr lang="en-US" b="1" u="sng" dirty="0" smtClean="0"/>
              <a:t>The </a:t>
            </a:r>
            <a:r>
              <a:rPr lang="en-US" b="1" u="sng" dirty="0"/>
              <a:t>rest of the data will be reloaded.</a:t>
            </a:r>
            <a:endParaRPr lang="en-US" sz="3600" u="sng" dirty="0"/>
          </a:p>
          <a:p>
            <a:pPr marL="457200" lvl="4" indent="0">
              <a:lnSpc>
                <a:spcPct val="100000"/>
              </a:lnSpc>
              <a:spcBef>
                <a:spcPts val="0"/>
              </a:spcBef>
              <a:buNone/>
              <a:defRPr/>
            </a:pPr>
            <a:endParaRPr lang="en-US" sz="1900" dirty="0">
              <a:latin typeface="Verdana" pitchFamily="34" charset="0"/>
              <a:cs typeface="Times New Roman" pitchFamily="18" charset="0"/>
            </a:endParaRPr>
          </a:p>
        </p:txBody>
      </p:sp>
      <p:sp>
        <p:nvSpPr>
          <p:cNvPr id="6148" name="Rectangle 6"/>
          <p:cNvSpPr>
            <a:spLocks noChangeArrowheads="1"/>
          </p:cNvSpPr>
          <p:nvPr/>
        </p:nvSpPr>
        <p:spPr bwMode="auto">
          <a:xfrm>
            <a:off x="520700" y="44958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5000"/>
              </a:lnSpc>
              <a:defRPr/>
            </a:pPr>
            <a:endParaRPr lang="en-US" sz="1800" dirty="0">
              <a:cs typeface="Times New Roman" pitchFamily="18" charset="0"/>
            </a:endParaRPr>
          </a:p>
        </p:txBody>
      </p:sp>
    </p:spTree>
    <p:extLst>
      <p:ext uri="{BB962C8B-B14F-4D97-AF65-F5344CB8AC3E}">
        <p14:creationId xmlns:p14="http://schemas.microsoft.com/office/powerpoint/2010/main" val="3029783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Lessons Learned from previous migrations</a:t>
            </a:r>
            <a:endParaRPr lang="en-US" dirty="0"/>
          </a:p>
        </p:txBody>
      </p:sp>
      <p:sp>
        <p:nvSpPr>
          <p:cNvPr id="120835" name="Rectangle 3"/>
          <p:cNvSpPr>
            <a:spLocks noGrp="1" noChangeArrowheads="1"/>
          </p:cNvSpPr>
          <p:nvPr>
            <p:ph type="body" idx="1"/>
          </p:nvPr>
        </p:nvSpPr>
        <p:spPr>
          <a:xfrm>
            <a:off x="513773" y="1143000"/>
            <a:ext cx="8166100" cy="5410199"/>
          </a:xfrm>
        </p:spPr>
        <p:txBody>
          <a:bodyPr/>
          <a:lstStyle/>
          <a:p>
            <a:r>
              <a:rPr lang="en-US" sz="2300" dirty="0" smtClean="0"/>
              <a:t>Millennium Migration Form (tips from Ex Libris)</a:t>
            </a:r>
            <a:endParaRPr lang="en-US" sz="2300" dirty="0"/>
          </a:p>
          <a:p>
            <a:pPr lvl="1"/>
            <a:r>
              <a:rPr lang="en-US" sz="2100" dirty="0" smtClean="0"/>
              <a:t>External </a:t>
            </a:r>
            <a:r>
              <a:rPr lang="en-US" sz="2100" dirty="0"/>
              <a:t>vs. Internal user </a:t>
            </a:r>
          </a:p>
          <a:p>
            <a:pPr lvl="1"/>
            <a:r>
              <a:rPr lang="en-US" sz="2100" dirty="0" smtClean="0"/>
              <a:t>PO Line </a:t>
            </a:r>
            <a:r>
              <a:rPr lang="en-US" sz="2100" dirty="0"/>
              <a:t>Types (cannot be manually updated after load therefore need to be carefully mapped)</a:t>
            </a:r>
          </a:p>
          <a:p>
            <a:pPr lvl="1"/>
            <a:r>
              <a:rPr lang="en-US" sz="2100" dirty="0" smtClean="0"/>
              <a:t>Location and </a:t>
            </a:r>
            <a:r>
              <a:rPr lang="en-US" sz="2100" dirty="0"/>
              <a:t>Library codes (limited to 10 chars + no spaces + no special chars)</a:t>
            </a:r>
          </a:p>
          <a:p>
            <a:pPr lvl="1"/>
            <a:r>
              <a:rPr lang="en-US" sz="2100" dirty="0" smtClean="0"/>
              <a:t>*</a:t>
            </a:r>
            <a:r>
              <a:rPr lang="en-US" sz="2100" b="1" dirty="0" smtClean="0"/>
              <a:t>ALL</a:t>
            </a:r>
            <a:r>
              <a:rPr lang="en-US" sz="2100" dirty="0" smtClean="0"/>
              <a:t>* location codes must be included even if they are obsolete. Location codes that are not in use can be mapped to ZZZ or any other code.</a:t>
            </a:r>
          </a:p>
          <a:p>
            <a:pPr marL="457200" lvl="4" indent="0">
              <a:lnSpc>
                <a:spcPct val="100000"/>
              </a:lnSpc>
              <a:spcBef>
                <a:spcPts val="0"/>
              </a:spcBef>
              <a:buNone/>
              <a:defRPr/>
            </a:pPr>
            <a:endParaRPr lang="en-US" sz="1900" dirty="0">
              <a:latin typeface="Verdana" pitchFamily="34" charset="0"/>
              <a:cs typeface="Times New Roman" pitchFamily="18" charset="0"/>
            </a:endParaRPr>
          </a:p>
        </p:txBody>
      </p:sp>
      <p:sp>
        <p:nvSpPr>
          <p:cNvPr id="6148" name="Rectangle 6"/>
          <p:cNvSpPr>
            <a:spLocks noChangeArrowheads="1"/>
          </p:cNvSpPr>
          <p:nvPr/>
        </p:nvSpPr>
        <p:spPr bwMode="auto">
          <a:xfrm>
            <a:off x="520700" y="44958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5000"/>
              </a:lnSpc>
              <a:defRPr/>
            </a:pPr>
            <a:endParaRPr lang="en-US" sz="1800" dirty="0">
              <a:cs typeface="Times New Roman" pitchFamily="18" charset="0"/>
            </a:endParaRPr>
          </a:p>
        </p:txBody>
      </p:sp>
    </p:spTree>
    <p:extLst>
      <p:ext uri="{BB962C8B-B14F-4D97-AF65-F5344CB8AC3E}">
        <p14:creationId xmlns:p14="http://schemas.microsoft.com/office/powerpoint/2010/main" val="818088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Lessons Learned from </a:t>
            </a:r>
            <a:r>
              <a:rPr lang="en-US" dirty="0"/>
              <a:t>previous migrations</a:t>
            </a:r>
          </a:p>
        </p:txBody>
      </p:sp>
      <p:sp>
        <p:nvSpPr>
          <p:cNvPr id="120835" name="Rectangle 3"/>
          <p:cNvSpPr>
            <a:spLocks noGrp="1" noChangeArrowheads="1"/>
          </p:cNvSpPr>
          <p:nvPr>
            <p:ph type="body" idx="1"/>
          </p:nvPr>
        </p:nvSpPr>
        <p:spPr>
          <a:xfrm>
            <a:off x="513773" y="1143000"/>
            <a:ext cx="8166100" cy="5410199"/>
          </a:xfrm>
        </p:spPr>
        <p:txBody>
          <a:bodyPr/>
          <a:lstStyle/>
          <a:p>
            <a:r>
              <a:rPr lang="en-US" sz="2300" dirty="0"/>
              <a:t>Millennium Migration </a:t>
            </a:r>
            <a:r>
              <a:rPr lang="en-US" sz="2300" dirty="0" smtClean="0"/>
              <a:t>Form </a:t>
            </a:r>
          </a:p>
          <a:p>
            <a:pPr marL="0" indent="0">
              <a:buNone/>
            </a:pPr>
            <a:r>
              <a:rPr lang="en-US" sz="2300" dirty="0"/>
              <a:t> </a:t>
            </a:r>
            <a:r>
              <a:rPr lang="en-US" sz="2300" dirty="0" smtClean="0"/>
              <a:t>   </a:t>
            </a:r>
            <a:r>
              <a:rPr lang="en-US" sz="1800" dirty="0" smtClean="0"/>
              <a:t>•</a:t>
            </a:r>
            <a:r>
              <a:rPr lang="en-US" sz="1800" dirty="0"/>
              <a:t>	</a:t>
            </a:r>
            <a:r>
              <a:rPr lang="en-US" sz="1800" dirty="0" smtClean="0"/>
              <a:t>Validate, but check</a:t>
            </a:r>
          </a:p>
          <a:p>
            <a:pPr marL="0" indent="0">
              <a:buNone/>
            </a:pPr>
            <a:r>
              <a:rPr lang="en-US" sz="1800" dirty="0" smtClean="0"/>
              <a:t>•</a:t>
            </a:r>
            <a:r>
              <a:rPr lang="en-US" sz="1800" dirty="0"/>
              <a:t>	</a:t>
            </a:r>
            <a:r>
              <a:rPr lang="en-US" sz="1800" dirty="0" smtClean="0"/>
              <a:t>Alma </a:t>
            </a:r>
            <a:r>
              <a:rPr lang="en-US" sz="1800" dirty="0"/>
              <a:t>Location: Alma locations are probably simplest if you keep them to a single call number type.  If folks have Millennium locations with combined call number types, they should consider splitting these into discrete Alma locations.</a:t>
            </a:r>
          </a:p>
          <a:p>
            <a:pPr marL="457200" lvl="1" indent="0">
              <a:buNone/>
            </a:pPr>
            <a:r>
              <a:rPr lang="en-US" sz="1800" dirty="0"/>
              <a:t>•	Item Type: Item Policy does NOT equal Millennium Item </a:t>
            </a:r>
            <a:r>
              <a:rPr lang="en-US" sz="1800" dirty="0" smtClean="0"/>
              <a:t>Type</a:t>
            </a:r>
          </a:p>
          <a:p>
            <a:pPr marL="457200" lvl="1" indent="0">
              <a:buNone/>
            </a:pPr>
            <a:r>
              <a:rPr lang="en-US" sz="1800" dirty="0" smtClean="0"/>
              <a:t>•</a:t>
            </a:r>
            <a:r>
              <a:rPr lang="en-US" sz="1800" dirty="0"/>
              <a:t>	PO </a:t>
            </a:r>
            <a:r>
              <a:rPr lang="en-US" sz="1800" dirty="0" err="1"/>
              <a:t>AcqMethod</a:t>
            </a:r>
            <a:r>
              <a:rPr lang="en-US" sz="1800" dirty="0"/>
              <a:t>: </a:t>
            </a:r>
            <a:r>
              <a:rPr lang="en-US" sz="1800" dirty="0" smtClean="0"/>
              <a:t>suggestion from other customers -- default </a:t>
            </a:r>
            <a:r>
              <a:rPr lang="en-US" sz="1800" dirty="0"/>
              <a:t>your orders to "VENDOR_SYSTEM" instead of "PURCHASE"</a:t>
            </a:r>
          </a:p>
          <a:p>
            <a:pPr marL="457200" lvl="4" indent="0">
              <a:lnSpc>
                <a:spcPct val="100000"/>
              </a:lnSpc>
              <a:spcBef>
                <a:spcPts val="0"/>
              </a:spcBef>
              <a:buNone/>
              <a:defRPr/>
            </a:pPr>
            <a:endParaRPr lang="en-US" sz="1800" dirty="0">
              <a:latin typeface="Verdana" pitchFamily="34" charset="0"/>
              <a:cs typeface="Times New Roman" pitchFamily="18" charset="0"/>
            </a:endParaRPr>
          </a:p>
        </p:txBody>
      </p:sp>
      <p:sp>
        <p:nvSpPr>
          <p:cNvPr id="6148" name="Rectangle 6"/>
          <p:cNvSpPr>
            <a:spLocks noChangeArrowheads="1"/>
          </p:cNvSpPr>
          <p:nvPr/>
        </p:nvSpPr>
        <p:spPr bwMode="auto">
          <a:xfrm>
            <a:off x="520700" y="44958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5000"/>
              </a:lnSpc>
              <a:defRPr/>
            </a:pPr>
            <a:endParaRPr lang="en-US" sz="1800" dirty="0">
              <a:cs typeface="Times New Roman" pitchFamily="18" charset="0"/>
            </a:endParaRPr>
          </a:p>
        </p:txBody>
      </p:sp>
    </p:spTree>
    <p:extLst>
      <p:ext uri="{BB962C8B-B14F-4D97-AF65-F5344CB8AC3E}">
        <p14:creationId xmlns:p14="http://schemas.microsoft.com/office/powerpoint/2010/main" val="2711688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9325"/>
          </a:xfrm>
        </p:spPr>
        <p:txBody>
          <a:bodyPr/>
          <a:lstStyle/>
          <a:p>
            <a:pPr algn="ctr">
              <a:lnSpc>
                <a:spcPct val="95000"/>
              </a:lnSpc>
              <a:defRPr/>
            </a:pPr>
            <a:r>
              <a:rPr lang="en-US" dirty="0" smtClean="0"/>
              <a:t>Lessons Learned from </a:t>
            </a:r>
            <a:r>
              <a:rPr lang="en-US" dirty="0"/>
              <a:t>previous migrations</a:t>
            </a:r>
          </a:p>
        </p:txBody>
      </p:sp>
      <p:sp>
        <p:nvSpPr>
          <p:cNvPr id="120835" name="Rectangle 3"/>
          <p:cNvSpPr>
            <a:spLocks noGrp="1" noChangeArrowheads="1"/>
          </p:cNvSpPr>
          <p:nvPr>
            <p:ph type="body" idx="1"/>
          </p:nvPr>
        </p:nvSpPr>
        <p:spPr>
          <a:xfrm>
            <a:off x="513773" y="1143000"/>
            <a:ext cx="8166100" cy="5410199"/>
          </a:xfrm>
        </p:spPr>
        <p:txBody>
          <a:bodyPr/>
          <a:lstStyle/>
          <a:p>
            <a:r>
              <a:rPr lang="en-US" sz="2300" dirty="0" smtClean="0"/>
              <a:t>Millennium </a:t>
            </a:r>
            <a:r>
              <a:rPr lang="en-US" sz="2300" dirty="0"/>
              <a:t>Field Mapping </a:t>
            </a:r>
            <a:r>
              <a:rPr lang="en-US" sz="2300" dirty="0" smtClean="0"/>
              <a:t>form</a:t>
            </a:r>
            <a:endParaRPr lang="en-US" sz="2300" dirty="0"/>
          </a:p>
          <a:p>
            <a:pPr marL="457200" lvl="1" indent="0">
              <a:buNone/>
            </a:pPr>
            <a:r>
              <a:rPr lang="en-US" sz="2100" dirty="0"/>
              <a:t>•	</a:t>
            </a:r>
            <a:r>
              <a:rPr lang="en-US" sz="2100" dirty="0" smtClean="0"/>
              <a:t>Bib </a:t>
            </a:r>
            <a:r>
              <a:rPr lang="en-US" sz="2100" dirty="0"/>
              <a:t>ID key source field should be changed to RECORD# (Millennium .b number</a:t>
            </a:r>
            <a:r>
              <a:rPr lang="en-US" sz="2100" dirty="0" smtClean="0"/>
              <a:t>) not </a:t>
            </a:r>
            <a:r>
              <a:rPr lang="en-US" sz="2100" dirty="0"/>
              <a:t>001.</a:t>
            </a:r>
          </a:p>
          <a:p>
            <a:pPr marL="457200" lvl="1" indent="0">
              <a:buNone/>
            </a:pPr>
            <a:r>
              <a:rPr lang="en-US" sz="2100" dirty="0"/>
              <a:t>•	Call number types and fields in the Items tab are confusing and mostly hopefully avoidable via "Use call number tags inserted from bib" value</a:t>
            </a:r>
          </a:p>
          <a:p>
            <a:pPr marL="457200" lvl="1" indent="0">
              <a:buNone/>
            </a:pPr>
            <a:r>
              <a:rPr lang="en-US" sz="2100" dirty="0"/>
              <a:t>•	Also in Items tab: "MESSAGE(ITEM)" </a:t>
            </a:r>
            <a:r>
              <a:rPr lang="en-US" sz="2100" dirty="0" smtClean="0"/>
              <a:t>if </a:t>
            </a:r>
            <a:r>
              <a:rPr lang="en-US" sz="2100" dirty="0"/>
              <a:t>mapped to a fulfillment note - be aware that </a:t>
            </a:r>
            <a:r>
              <a:rPr lang="en-US" sz="2100" dirty="0" smtClean="0"/>
              <a:t>a F.N</a:t>
            </a:r>
            <a:r>
              <a:rPr lang="en-US" sz="2100" dirty="0"/>
              <a:t>. pops </a:t>
            </a:r>
            <a:r>
              <a:rPr lang="en-US" sz="2100" dirty="0" smtClean="0"/>
              <a:t>up at every scan of the item.  </a:t>
            </a:r>
            <a:r>
              <a:rPr lang="en-US" sz="2100" dirty="0"/>
              <a:t>Be careful what you map to the fulfillment note!!</a:t>
            </a:r>
          </a:p>
          <a:p>
            <a:pPr marL="457200" lvl="4" indent="0">
              <a:lnSpc>
                <a:spcPct val="100000"/>
              </a:lnSpc>
              <a:spcBef>
                <a:spcPts val="0"/>
              </a:spcBef>
              <a:buNone/>
              <a:defRPr/>
            </a:pPr>
            <a:endParaRPr lang="en-US" sz="1800" dirty="0">
              <a:latin typeface="Verdana" pitchFamily="34" charset="0"/>
              <a:cs typeface="Times New Roman" pitchFamily="18" charset="0"/>
            </a:endParaRPr>
          </a:p>
        </p:txBody>
      </p:sp>
      <p:sp>
        <p:nvSpPr>
          <p:cNvPr id="6148" name="Rectangle 6"/>
          <p:cNvSpPr>
            <a:spLocks noChangeArrowheads="1"/>
          </p:cNvSpPr>
          <p:nvPr/>
        </p:nvSpPr>
        <p:spPr bwMode="auto">
          <a:xfrm>
            <a:off x="520700" y="44958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5000"/>
              </a:lnSpc>
              <a:defRPr/>
            </a:pPr>
            <a:endParaRPr lang="en-US" sz="1800" dirty="0">
              <a:cs typeface="Times New Roman" pitchFamily="18" charset="0"/>
            </a:endParaRPr>
          </a:p>
        </p:txBody>
      </p:sp>
    </p:spTree>
    <p:extLst>
      <p:ext uri="{BB962C8B-B14F-4D97-AF65-F5344CB8AC3E}">
        <p14:creationId xmlns:p14="http://schemas.microsoft.com/office/powerpoint/2010/main" val="2288717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152" name="Picture 8" descr="https://www.tortus.com/javascripts/tiny_mce/plugins/imagemanager/files/question_mark_book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00" b="94750" l="10000" r="90000">
                        <a14:backgroundMark x1="31833" y1="24000" x2="42500" y2="24625"/>
                        <a14:backgroundMark x1="42500" y1="24875" x2="53167" y2="20250"/>
                        <a14:backgroundMark x1="53167" y1="20250" x2="63833" y2="21000"/>
                        <a14:backgroundMark x1="64167" y1="21000" x2="69333" y2="21250"/>
                        <a14:backgroundMark x1="69333" y1="21250" x2="70833" y2="22625"/>
                        <a14:backgroundMark x1="70833" y1="23500" x2="71500" y2="24375"/>
                        <a14:backgroundMark x1="71500" y1="24375" x2="58667" y2="31250"/>
                        <a14:backgroundMark x1="45500" y1="76375" x2="38833" y2="91750"/>
                      </a14:backgroundRemoval>
                    </a14:imgEffect>
                  </a14:imgLayer>
                </a14:imgProps>
              </a:ext>
              <a:ext uri="{28A0092B-C50C-407E-A947-70E740481C1C}">
                <a14:useLocalDpi xmlns:a14="http://schemas.microsoft.com/office/drawing/2010/main" val="0"/>
              </a:ext>
            </a:extLst>
          </a:blip>
          <a:srcRect/>
          <a:stretch>
            <a:fillRect/>
          </a:stretch>
        </p:blipFill>
        <p:spPr bwMode="auto">
          <a:xfrm>
            <a:off x="3153855" y="1009485"/>
            <a:ext cx="39528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66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r>
              <a:rPr lang="en-US" sz="1200" dirty="0" smtClean="0"/>
              <a:t> </a:t>
            </a:r>
          </a:p>
        </p:txBody>
      </p:sp>
      <p:sp>
        <p:nvSpPr>
          <p:cNvPr id="63491" name="Rectangle 4"/>
          <p:cNvSpPr>
            <a:spLocks noGrp="1" noChangeArrowheads="1"/>
          </p:cNvSpPr>
          <p:nvPr>
            <p:ph type="ctrTitle" idx="4294967295"/>
          </p:nvPr>
        </p:nvSpPr>
        <p:spPr>
          <a:xfrm>
            <a:off x="685800" y="2057400"/>
            <a:ext cx="7772400" cy="1470025"/>
          </a:xfrm>
        </p:spPr>
        <p:txBody>
          <a:bodyPr/>
          <a:lstStyle/>
          <a:p>
            <a:pPr algn="ctr" eaLnBrk="1" hangingPunct="1"/>
            <a:r>
              <a:rPr lang="en-US" sz="3600" dirty="0" smtClean="0"/>
              <a:t>Thank You!</a:t>
            </a:r>
          </a:p>
        </p:txBody>
      </p:sp>
    </p:spTree>
    <p:extLst>
      <p:ext uri="{BB962C8B-B14F-4D97-AF65-F5344CB8AC3E}">
        <p14:creationId xmlns:p14="http://schemas.microsoft.com/office/powerpoint/2010/main" val="3450530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gn="ctr">
              <a:lnSpc>
                <a:spcPct val="95000"/>
              </a:lnSpc>
              <a:defRPr/>
            </a:pPr>
            <a:r>
              <a:rPr lang="en-US" dirty="0" smtClean="0"/>
              <a:t>Documentation</a:t>
            </a:r>
            <a:endParaRPr lang="en-US" dirty="0"/>
          </a:p>
        </p:txBody>
      </p:sp>
      <p:sp>
        <p:nvSpPr>
          <p:cNvPr id="120835" name="Rectangle 3"/>
          <p:cNvSpPr>
            <a:spLocks noGrp="1" noChangeArrowheads="1"/>
          </p:cNvSpPr>
          <p:nvPr>
            <p:ph type="body" idx="1"/>
          </p:nvPr>
        </p:nvSpPr>
        <p:spPr>
          <a:xfrm>
            <a:off x="0" y="1044575"/>
            <a:ext cx="9220200" cy="5356225"/>
          </a:xfrm>
        </p:spPr>
        <p:txBody>
          <a:bodyPr/>
          <a:lstStyle/>
          <a:p>
            <a:pPr marL="0" indent="0">
              <a:buNone/>
            </a:pPr>
            <a:r>
              <a:rPr lang="en-US" dirty="0" smtClean="0"/>
              <a:t>                                    SFX</a:t>
            </a:r>
          </a:p>
          <a:p>
            <a:pPr marL="0" indent="0">
              <a:buNone/>
            </a:pPr>
            <a:endParaRPr lang="en-US" dirty="0" smtClean="0"/>
          </a:p>
          <a:p>
            <a:r>
              <a:rPr lang="en-US" dirty="0"/>
              <a:t>SFX to Alma </a:t>
            </a:r>
            <a:r>
              <a:rPr lang="en-US" dirty="0" err="1"/>
              <a:t>AutoExtract</a:t>
            </a:r>
            <a:r>
              <a:rPr lang="en-US" dirty="0"/>
              <a:t> </a:t>
            </a:r>
            <a:r>
              <a:rPr lang="en-US" dirty="0" smtClean="0"/>
              <a:t>Migration.pdf</a:t>
            </a:r>
          </a:p>
          <a:p>
            <a:r>
              <a:rPr lang="en-US" dirty="0" smtClean="0"/>
              <a:t>SFX </a:t>
            </a:r>
            <a:r>
              <a:rPr lang="en-US" dirty="0"/>
              <a:t>to Alma Migration </a:t>
            </a:r>
            <a:r>
              <a:rPr lang="en-US" dirty="0" smtClean="0"/>
              <a:t>Guide.pdf</a:t>
            </a:r>
          </a:p>
          <a:p>
            <a:endParaRPr lang="en-US" dirty="0"/>
          </a:p>
          <a:p>
            <a:pPr marL="0" indent="0">
              <a:buNone/>
            </a:pPr>
            <a:r>
              <a:rPr lang="en-US" dirty="0" smtClean="0"/>
              <a:t> </a:t>
            </a:r>
            <a:r>
              <a:rPr lang="en-US" dirty="0"/>
              <a:t>Additional documentation (if required)</a:t>
            </a:r>
          </a:p>
          <a:p>
            <a:r>
              <a:rPr lang="en-US" dirty="0"/>
              <a:t>Link resolver (local) to Alma Activation.pdf</a:t>
            </a:r>
          </a:p>
          <a:p>
            <a:pPr marL="0" indent="0">
              <a:buNone/>
            </a:pPr>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sz="2000" dirty="0" smtClean="0">
              <a:cs typeface="Times New Roman" pitchFamily="18" charset="0"/>
            </a:endParaRPr>
          </a:p>
          <a:p>
            <a:pPr marL="457200" lvl="1" indent="0">
              <a:lnSpc>
                <a:spcPct val="95000"/>
              </a:lnSpc>
              <a:buNone/>
              <a:defRPr/>
            </a:pPr>
            <a:endParaRPr lang="en-US" sz="2000" dirty="0" smtClean="0">
              <a:hlinkClick r:id="rId3"/>
            </a:endParaRPr>
          </a:p>
          <a:p>
            <a:pPr lvl="2">
              <a:lnSpc>
                <a:spcPct val="95000"/>
              </a:lnSpc>
              <a:defRPr/>
            </a:pPr>
            <a:endParaRPr lang="en-US" dirty="0"/>
          </a:p>
          <a:p>
            <a:pPr lvl="2">
              <a:lnSpc>
                <a:spcPct val="95000"/>
              </a:lnSpc>
              <a:defRPr/>
            </a:pPr>
            <a:endParaRPr lang="en-US" dirty="0" smtClean="0">
              <a:cs typeface="Times New Roman" pitchFamily="18" charset="0"/>
            </a:endParaRPr>
          </a:p>
          <a:p>
            <a:pPr marL="457200" lvl="1" indent="0">
              <a:lnSpc>
                <a:spcPct val="95000"/>
              </a:lnSpc>
              <a:buNone/>
              <a:defRPr/>
            </a:pPr>
            <a:endParaRPr lang="en-US" sz="1100" dirty="0">
              <a:cs typeface="Times New Roman" pitchFamily="18" charset="0"/>
            </a:endParaRPr>
          </a:p>
          <a:p>
            <a:pPr>
              <a:lnSpc>
                <a:spcPct val="95000"/>
              </a:lnSpc>
              <a:defRPr/>
            </a:pPr>
            <a:endParaRPr lang="en-US" sz="28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1538606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gn="ctr">
              <a:lnSpc>
                <a:spcPct val="95000"/>
              </a:lnSpc>
              <a:defRPr/>
            </a:pPr>
            <a:r>
              <a:rPr lang="en-US" dirty="0" smtClean="0"/>
              <a:t>Documentation</a:t>
            </a:r>
            <a:endParaRPr lang="en-US" dirty="0"/>
          </a:p>
        </p:txBody>
      </p:sp>
      <p:sp>
        <p:nvSpPr>
          <p:cNvPr id="120835" name="Rectangle 3"/>
          <p:cNvSpPr>
            <a:spLocks noGrp="1" noChangeArrowheads="1"/>
          </p:cNvSpPr>
          <p:nvPr>
            <p:ph type="body" idx="1"/>
          </p:nvPr>
        </p:nvSpPr>
        <p:spPr>
          <a:xfrm>
            <a:off x="0" y="1044575"/>
            <a:ext cx="9220200" cy="5356225"/>
          </a:xfrm>
        </p:spPr>
        <p:txBody>
          <a:bodyPr/>
          <a:lstStyle/>
          <a:p>
            <a:pPr marL="0" indent="0">
              <a:buNone/>
            </a:pPr>
            <a:r>
              <a:rPr lang="en-US" dirty="0"/>
              <a:t> </a:t>
            </a:r>
            <a:r>
              <a:rPr lang="en-US" dirty="0" smtClean="0"/>
              <a:t>                 E-resources migration</a:t>
            </a:r>
          </a:p>
          <a:p>
            <a:pPr marL="0" indent="0">
              <a:buNone/>
            </a:pPr>
            <a:endParaRPr lang="en-US" dirty="0" smtClean="0"/>
          </a:p>
          <a:p>
            <a:r>
              <a:rPr lang="en-US" dirty="0"/>
              <a:t>Electronic Resource Handling in Alma </a:t>
            </a:r>
            <a:r>
              <a:rPr lang="en-US" dirty="0" smtClean="0"/>
              <a:t>Migration.pdf</a:t>
            </a:r>
          </a:p>
          <a:p>
            <a:endParaRPr lang="en-US" sz="2000" dirty="0" smtClean="0">
              <a:cs typeface="Times New Roman" pitchFamily="18" charset="0"/>
            </a:endParaRPr>
          </a:p>
          <a:p>
            <a:pPr marL="457200" lvl="1" indent="0">
              <a:lnSpc>
                <a:spcPct val="95000"/>
              </a:lnSpc>
              <a:buNone/>
              <a:defRPr/>
            </a:pPr>
            <a:endParaRPr lang="en-US" sz="2000" dirty="0" smtClean="0">
              <a:hlinkClick r:id="rId3"/>
            </a:endParaRPr>
          </a:p>
          <a:p>
            <a:pPr lvl="2">
              <a:lnSpc>
                <a:spcPct val="95000"/>
              </a:lnSpc>
              <a:defRPr/>
            </a:pPr>
            <a:endParaRPr lang="en-US" dirty="0"/>
          </a:p>
          <a:p>
            <a:pPr lvl="2">
              <a:lnSpc>
                <a:spcPct val="95000"/>
              </a:lnSpc>
              <a:defRPr/>
            </a:pPr>
            <a:endParaRPr lang="en-US" dirty="0" smtClean="0">
              <a:cs typeface="Times New Roman" pitchFamily="18" charset="0"/>
            </a:endParaRPr>
          </a:p>
          <a:p>
            <a:pPr marL="457200" lvl="1" indent="0">
              <a:lnSpc>
                <a:spcPct val="95000"/>
              </a:lnSpc>
              <a:buNone/>
              <a:defRPr/>
            </a:pPr>
            <a:endParaRPr lang="en-US" sz="1100" dirty="0">
              <a:cs typeface="Times New Roman" pitchFamily="18" charset="0"/>
            </a:endParaRPr>
          </a:p>
          <a:p>
            <a:pPr>
              <a:lnSpc>
                <a:spcPct val="95000"/>
              </a:lnSpc>
              <a:defRPr/>
            </a:pPr>
            <a:endParaRPr lang="en-US" sz="28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111898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gn="ctr">
              <a:lnSpc>
                <a:spcPct val="95000"/>
              </a:lnSpc>
              <a:defRPr/>
            </a:pPr>
            <a:r>
              <a:rPr lang="en-US" dirty="0" smtClean="0"/>
              <a:t>Documentation</a:t>
            </a:r>
            <a:endParaRPr lang="en-US" dirty="0"/>
          </a:p>
        </p:txBody>
      </p:sp>
      <p:sp>
        <p:nvSpPr>
          <p:cNvPr id="120835" name="Rectangle 3"/>
          <p:cNvSpPr>
            <a:spLocks noGrp="1" noChangeArrowheads="1"/>
          </p:cNvSpPr>
          <p:nvPr>
            <p:ph type="body" idx="1"/>
          </p:nvPr>
        </p:nvSpPr>
        <p:spPr>
          <a:xfrm>
            <a:off x="0" y="1044575"/>
            <a:ext cx="9220200" cy="5356225"/>
          </a:xfrm>
        </p:spPr>
        <p:txBody>
          <a:bodyPr/>
          <a:lstStyle/>
          <a:p>
            <a:pPr marL="0" indent="0">
              <a:buNone/>
            </a:pPr>
            <a:r>
              <a:rPr lang="en-US" dirty="0"/>
              <a:t> </a:t>
            </a:r>
            <a:r>
              <a:rPr lang="en-US" dirty="0" smtClean="0"/>
              <a:t>                                  ERM</a:t>
            </a:r>
          </a:p>
          <a:p>
            <a:pPr marL="0" indent="0">
              <a:buNone/>
            </a:pPr>
            <a:endParaRPr lang="en-US" dirty="0" smtClean="0"/>
          </a:p>
          <a:p>
            <a:pPr marL="0" indent="0">
              <a:buNone/>
            </a:pPr>
            <a:endParaRPr lang="en-US" dirty="0" smtClean="0"/>
          </a:p>
          <a:p>
            <a:r>
              <a:rPr lang="en-US" dirty="0" smtClean="0"/>
              <a:t>Check documentation under</a:t>
            </a:r>
          </a:p>
          <a:p>
            <a:pPr marL="0" indent="0">
              <a:buNone/>
            </a:pPr>
            <a:r>
              <a:rPr lang="fr-FR" u="sng" dirty="0" smtClean="0">
                <a:hlinkClick r:id="rId3"/>
              </a:rPr>
              <a:t>Migration</a:t>
            </a:r>
            <a:r>
              <a:rPr lang="fr-FR" dirty="0"/>
              <a:t> &gt; </a:t>
            </a:r>
            <a:r>
              <a:rPr lang="fr-FR" dirty="0" err="1">
                <a:hlinkClick r:id="rId4"/>
              </a:rPr>
              <a:t>Electronic</a:t>
            </a:r>
            <a:r>
              <a:rPr lang="fr-FR" dirty="0"/>
              <a:t> &gt; ERM Non-Ex </a:t>
            </a:r>
            <a:r>
              <a:rPr lang="fr-FR" dirty="0" smtClean="0"/>
              <a:t>Libris</a:t>
            </a:r>
          </a:p>
          <a:p>
            <a:pPr marL="0" indent="0">
              <a:buNone/>
            </a:pPr>
            <a:r>
              <a:rPr lang="fr-FR" u="sng" dirty="0">
                <a:hlinkClick r:id="rId3"/>
              </a:rPr>
              <a:t>Migration</a:t>
            </a:r>
            <a:r>
              <a:rPr lang="fr-FR" dirty="0"/>
              <a:t> &gt; </a:t>
            </a:r>
            <a:r>
              <a:rPr lang="fr-FR" dirty="0" err="1">
                <a:hlinkClick r:id="rId4"/>
              </a:rPr>
              <a:t>Electronic</a:t>
            </a:r>
            <a:r>
              <a:rPr lang="fr-FR" dirty="0"/>
              <a:t> &gt; </a:t>
            </a:r>
            <a:r>
              <a:rPr lang="en-US" dirty="0" smtClean="0"/>
              <a:t>Verde</a:t>
            </a:r>
            <a:endParaRPr lang="en-US" dirty="0"/>
          </a:p>
          <a:p>
            <a:pPr marL="0" indent="0">
              <a:buNone/>
            </a:pPr>
            <a:endParaRPr lang="en-US" dirty="0" smtClean="0"/>
          </a:p>
          <a:p>
            <a:endParaRPr lang="en-US" sz="2000" dirty="0" smtClean="0">
              <a:cs typeface="Times New Roman" pitchFamily="18" charset="0"/>
            </a:endParaRPr>
          </a:p>
          <a:p>
            <a:pPr marL="457200" lvl="1" indent="0">
              <a:lnSpc>
                <a:spcPct val="95000"/>
              </a:lnSpc>
              <a:buNone/>
              <a:defRPr/>
            </a:pPr>
            <a:endParaRPr lang="en-US" sz="2000" dirty="0" smtClean="0">
              <a:hlinkClick r:id="rId5"/>
            </a:endParaRPr>
          </a:p>
          <a:p>
            <a:pPr lvl="2">
              <a:lnSpc>
                <a:spcPct val="95000"/>
              </a:lnSpc>
              <a:defRPr/>
            </a:pPr>
            <a:endParaRPr lang="en-US" dirty="0"/>
          </a:p>
          <a:p>
            <a:pPr lvl="2">
              <a:lnSpc>
                <a:spcPct val="95000"/>
              </a:lnSpc>
              <a:defRPr/>
            </a:pPr>
            <a:endParaRPr lang="en-US" dirty="0" smtClean="0">
              <a:cs typeface="Times New Roman" pitchFamily="18" charset="0"/>
            </a:endParaRPr>
          </a:p>
          <a:p>
            <a:pPr marL="457200" lvl="1" indent="0">
              <a:lnSpc>
                <a:spcPct val="95000"/>
              </a:lnSpc>
              <a:buNone/>
              <a:defRPr/>
            </a:pPr>
            <a:endParaRPr lang="en-US" sz="1100" dirty="0">
              <a:cs typeface="Times New Roman" pitchFamily="18" charset="0"/>
            </a:endParaRPr>
          </a:p>
          <a:p>
            <a:pPr>
              <a:lnSpc>
                <a:spcPct val="95000"/>
              </a:lnSpc>
              <a:defRPr/>
            </a:pPr>
            <a:endParaRPr lang="en-US" sz="28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112010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Agenda</a:t>
            </a:r>
          </a:p>
        </p:txBody>
      </p:sp>
      <p:sp>
        <p:nvSpPr>
          <p:cNvPr id="7" name="Rectangle 3"/>
          <p:cNvSpPr txBox="1">
            <a:spLocks noChangeArrowheads="1"/>
          </p:cNvSpPr>
          <p:nvPr/>
        </p:nvSpPr>
        <p:spPr bwMode="auto">
          <a:xfrm>
            <a:off x="228600" y="1044575"/>
            <a:ext cx="8763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r>
              <a:rPr lang="en-US" dirty="0" smtClean="0"/>
              <a:t>Migration Scope</a:t>
            </a:r>
            <a:endParaRPr lang="en-US" dirty="0"/>
          </a:p>
          <a:p>
            <a:pPr>
              <a:lnSpc>
                <a:spcPct val="95000"/>
              </a:lnSpc>
              <a:defRPr/>
            </a:pPr>
            <a:r>
              <a:rPr lang="en-US" dirty="0" smtClean="0"/>
              <a:t>Documentation</a:t>
            </a:r>
          </a:p>
          <a:p>
            <a:pPr>
              <a:lnSpc>
                <a:spcPct val="95000"/>
              </a:lnSpc>
              <a:defRPr/>
            </a:pPr>
            <a:r>
              <a:rPr lang="en-US" b="1" dirty="0" smtClean="0"/>
              <a:t>Alma </a:t>
            </a:r>
            <a:r>
              <a:rPr lang="en-US" b="1" dirty="0"/>
              <a:t>core </a:t>
            </a:r>
            <a:r>
              <a:rPr lang="en-US" b="1" dirty="0" smtClean="0"/>
              <a:t>components</a:t>
            </a:r>
          </a:p>
          <a:p>
            <a:pPr>
              <a:lnSpc>
                <a:spcPct val="95000"/>
              </a:lnSpc>
              <a:defRPr/>
            </a:pPr>
            <a:r>
              <a:rPr lang="en-US" dirty="0"/>
              <a:t>Migration Form, Migration Mapping </a:t>
            </a:r>
            <a:r>
              <a:rPr lang="en-US" dirty="0" smtClean="0"/>
              <a:t>table</a:t>
            </a:r>
            <a:endParaRPr lang="en-US" dirty="0"/>
          </a:p>
          <a:p>
            <a:pPr>
              <a:lnSpc>
                <a:spcPct val="95000"/>
              </a:lnSpc>
              <a:defRPr/>
            </a:pPr>
            <a:r>
              <a:rPr lang="en-US" dirty="0" smtClean="0"/>
              <a:t>Physical to Electronic</a:t>
            </a:r>
          </a:p>
          <a:p>
            <a:pPr marL="0" indent="0">
              <a:lnSpc>
                <a:spcPct val="95000"/>
              </a:lnSpc>
              <a:buNone/>
              <a:defRPr/>
            </a:pPr>
            <a:endParaRPr lang="en-US" dirty="0"/>
          </a:p>
          <a:p>
            <a:pPr>
              <a:lnSpc>
                <a:spcPct val="95000"/>
              </a:lnSpc>
              <a:defRPr/>
            </a:pPr>
            <a:endParaRPr lang="en-US" dirty="0"/>
          </a:p>
        </p:txBody>
      </p:sp>
    </p:spTree>
    <p:extLst>
      <p:ext uri="{BB962C8B-B14F-4D97-AF65-F5344CB8AC3E}">
        <p14:creationId xmlns:p14="http://schemas.microsoft.com/office/powerpoint/2010/main" val="3785943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PPT Template 0108">
  <a:themeElements>
    <a:clrScheme name="Master PPT Template 01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PPT Template 0108">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Master PPT Template 01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PPT Template 01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PPT Template 01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PPT Template 01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PPT Template 01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PPT Template 01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PPT Template 01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PPT Template 01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PPT Template 01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PPT Template 01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PPT Template 01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PPT Template 01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33"/>
      </a:dk2>
      <a:lt2>
        <a:srgbClr val="7F7F7F"/>
      </a:lt2>
      <a:accent1>
        <a:srgbClr val="FBAA18"/>
      </a:accent1>
      <a:accent2>
        <a:srgbClr val="0A5499"/>
      </a:accent2>
      <a:accent3>
        <a:srgbClr val="FFFFFF"/>
      </a:accent3>
      <a:accent4>
        <a:srgbClr val="000000"/>
      </a:accent4>
      <a:accent5>
        <a:srgbClr val="FDD2AB"/>
      </a:accent5>
      <a:accent6>
        <a:srgbClr val="084B8A"/>
      </a:accent6>
      <a:hlink>
        <a:srgbClr val="139ED2"/>
      </a:hlink>
      <a:folHlink>
        <a:srgbClr val="EF6626"/>
      </a:folHlink>
    </a:clrScheme>
    <a:fontScheme name="1_Blank Presentatio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2_Blank Presentatio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
      <a:dk1>
        <a:srgbClr val="000000"/>
      </a:dk1>
      <a:lt1>
        <a:srgbClr val="FFFFFF"/>
      </a:lt1>
      <a:dk2>
        <a:srgbClr val="333333"/>
      </a:dk2>
      <a:lt2>
        <a:srgbClr val="7F7F7F"/>
      </a:lt2>
      <a:accent1>
        <a:srgbClr val="FBAA18"/>
      </a:accent1>
      <a:accent2>
        <a:srgbClr val="0A5499"/>
      </a:accent2>
      <a:accent3>
        <a:srgbClr val="FFFFFF"/>
      </a:accent3>
      <a:accent4>
        <a:srgbClr val="000000"/>
      </a:accent4>
      <a:accent5>
        <a:srgbClr val="FDD2AB"/>
      </a:accent5>
      <a:accent6>
        <a:srgbClr val="084B8A"/>
      </a:accent6>
      <a:hlink>
        <a:srgbClr val="139ED2"/>
      </a:hlink>
      <a:folHlink>
        <a:srgbClr val="EF6626"/>
      </a:folHlink>
    </a:clrScheme>
    <a:fontScheme name="3_Blank Presentatio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110862</TotalTime>
  <Words>2813</Words>
  <Application>Microsoft Office PowerPoint</Application>
  <PresentationFormat>On-screen Show (4:3)</PresentationFormat>
  <Paragraphs>441</Paragraphs>
  <Slides>59</Slides>
  <Notes>51</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59</vt:i4>
      </vt:variant>
    </vt:vector>
  </HeadingPairs>
  <TitlesOfParts>
    <vt:vector size="73" baseType="lpstr">
      <vt:lpstr>Gulim</vt:lpstr>
      <vt:lpstr>MS PGothic</vt:lpstr>
      <vt:lpstr>MS PGothic</vt:lpstr>
      <vt:lpstr>Arial</vt:lpstr>
      <vt:lpstr>Courier New</vt:lpstr>
      <vt:lpstr>Palatino Linotype</vt:lpstr>
      <vt:lpstr>Times</vt:lpstr>
      <vt:lpstr>Times New Roman</vt:lpstr>
      <vt:lpstr>Verdana</vt:lpstr>
      <vt:lpstr>Wingdings</vt:lpstr>
      <vt:lpstr>Master PPT Template 0108</vt:lpstr>
      <vt:lpstr>1_Blank Presentation</vt:lpstr>
      <vt:lpstr>2_Blank Presentation</vt:lpstr>
      <vt:lpstr>3_Blank Presentation</vt:lpstr>
      <vt:lpstr>PowerPoint Presentation</vt:lpstr>
      <vt:lpstr>Copyright Statement</vt:lpstr>
      <vt:lpstr>Agenda</vt:lpstr>
      <vt:lpstr>Migration Scope</vt:lpstr>
      <vt:lpstr>Documentation</vt:lpstr>
      <vt:lpstr>Documentation</vt:lpstr>
      <vt:lpstr>Documentation</vt:lpstr>
      <vt:lpstr>Documentation</vt:lpstr>
      <vt:lpstr>Agenda</vt:lpstr>
      <vt:lpstr>Areas to be Migrated Once </vt:lpstr>
      <vt:lpstr>Core Components</vt:lpstr>
      <vt:lpstr>Alma Locations</vt:lpstr>
      <vt:lpstr>Alma Libraries</vt:lpstr>
      <vt:lpstr>Alma Locations</vt:lpstr>
      <vt:lpstr>Alma Locations</vt:lpstr>
      <vt:lpstr>Agenda</vt:lpstr>
      <vt:lpstr>PowerPoint Presentation</vt:lpstr>
      <vt:lpstr>Migration – Bibliographic data</vt:lpstr>
      <vt:lpstr>NZ record</vt:lpstr>
      <vt:lpstr>Local Extentions </vt:lpstr>
      <vt:lpstr>Suppressed records</vt:lpstr>
      <vt:lpstr>OCLC Publishing</vt:lpstr>
      <vt:lpstr>Bound Withs</vt:lpstr>
      <vt:lpstr>Inventory</vt:lpstr>
      <vt:lpstr>Alma - Holdings Records</vt:lpstr>
      <vt:lpstr>Alma - Holdings Records</vt:lpstr>
      <vt:lpstr>Alma - Holdings record - Call Number</vt:lpstr>
      <vt:lpstr>Alma – Holdings record statement</vt:lpstr>
      <vt:lpstr> Alma - Items</vt:lpstr>
      <vt:lpstr>Item - Material type</vt:lpstr>
      <vt:lpstr>PowerPoint Presentation</vt:lpstr>
      <vt:lpstr>Patron  Information</vt:lpstr>
      <vt:lpstr>Alma Patron Structure</vt:lpstr>
      <vt:lpstr>Patrons</vt:lpstr>
      <vt:lpstr>Patrons</vt:lpstr>
      <vt:lpstr>Fulfillment </vt:lpstr>
      <vt:lpstr>PowerPoint Presentation</vt:lpstr>
      <vt:lpstr>  Central or Default Order Library</vt:lpstr>
      <vt:lpstr>Currency and Fiscal Period</vt:lpstr>
      <vt:lpstr>PO Entry point </vt:lpstr>
      <vt:lpstr>Acquisition</vt:lpstr>
      <vt:lpstr>Acquisition</vt:lpstr>
      <vt:lpstr>Vendors</vt:lpstr>
      <vt:lpstr>ACQ Method </vt:lpstr>
      <vt:lpstr>Agenda</vt:lpstr>
      <vt:lpstr>Electronic Inventory</vt:lpstr>
      <vt:lpstr> Physical to Electronic</vt:lpstr>
      <vt:lpstr>Physical to Electronic</vt:lpstr>
      <vt:lpstr>Electronic Types</vt:lpstr>
      <vt:lpstr>Example of a Portfolio in Alma </vt:lpstr>
      <vt:lpstr>ERM</vt:lpstr>
      <vt:lpstr>Agenda</vt:lpstr>
      <vt:lpstr>Data extract</vt:lpstr>
      <vt:lpstr> Test Load Data Retained at Cutover</vt:lpstr>
      <vt:lpstr>Lessons Learned from previous migrations</vt:lpstr>
      <vt:lpstr>Lessons Learned from previous migrations</vt:lpstr>
      <vt:lpstr>Lessons Learned from previous migrations</vt:lpstr>
      <vt:lpstr>Questions</vt:lpstr>
      <vt:lpstr>Thank You!</vt:lpstr>
    </vt:vector>
  </TitlesOfParts>
  <Company>Endeavor Information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MMS Registries Conceptual Design Review</dc:title>
  <dc:creator>Amy Pemble</dc:creator>
  <cp:lastModifiedBy>Svetlana Smirnov</cp:lastModifiedBy>
  <cp:revision>1032</cp:revision>
  <dcterms:created xsi:type="dcterms:W3CDTF">2009-06-12T15:21:35Z</dcterms:created>
  <dcterms:modified xsi:type="dcterms:W3CDTF">2015-10-19T18:49:20Z</dcterms:modified>
</cp:coreProperties>
</file>