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61" r:id="rId3"/>
    <p:sldId id="260" r:id="rId4"/>
    <p:sldId id="269" r:id="rId5"/>
    <p:sldId id="28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66103" autoAdjust="0"/>
  </p:normalViewPr>
  <p:slideViewPr>
    <p:cSldViewPr snapToGrid="0">
      <p:cViewPr varScale="1">
        <p:scale>
          <a:sx n="67" d="100"/>
          <a:sy n="67" d="100"/>
        </p:scale>
        <p:origin x="202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05962-449D-404F-B60F-2D6525154F25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3C888-95B0-43E8-A071-20DAFEE60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24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3C888-95B0-43E8-A071-20DAFEE609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06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3C888-95B0-43E8-A071-20DAFEE609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71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3C888-95B0-43E8-A071-20DAFEE609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1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CB704-42C8-4D12-A8F0-D9DD2C3448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34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45D887-30EC-4933-A870-0BCEEB8D99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899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calstate.atlassian.net/wiki/display/ULMST/ULMS+Technical+Services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lstate.atlassian.net/wiki/display/ULMST/ULMS+Technical+Services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lstate.atlassian.net/wiki/display/ULMST/ULMS+Technical+Services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lstate.atlassian.net/wiki/display/ULMST/ULMS+Technical+Services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lstate.atlassian.net/wiki/display/ULMST/ULMS+Technical+Services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lstate.atlassian.net/wiki/display/ULMST/ULMS+Technical+Services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57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397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6327-5EB9-4AAB-83C1-8DE069D5D255}" type="datetime1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CSU ULMS Technical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6956B-F6AD-4436-9B00-1A906199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537" y="39575"/>
            <a:ext cx="493331" cy="49333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86433" y="136857"/>
            <a:ext cx="1733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ULMS Technical Services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4426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6" name="Picture 15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37" y="39575"/>
            <a:ext cx="493331" cy="493331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486433" y="136857"/>
            <a:ext cx="1733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ULMS Technical Services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2336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37" y="39575"/>
            <a:ext cx="493331" cy="49333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486433" y="136857"/>
            <a:ext cx="1733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ULMS Technical Services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6537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37" y="39575"/>
            <a:ext cx="493331" cy="49333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486433" y="136857"/>
            <a:ext cx="1733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ULMS Technical Services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381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37" y="39575"/>
            <a:ext cx="493331" cy="49333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486433" y="136857"/>
            <a:ext cx="1733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ULMS Technical Services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9614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37" y="39575"/>
            <a:ext cx="493331" cy="493331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486433" y="136857"/>
            <a:ext cx="17331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ULMS Technical Services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60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9107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9568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0AD18-D30B-4631-AD20-EEF8EA74DE77}" type="datetime1">
              <a:rPr lang="en-US" smtClean="0"/>
              <a:t>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CSU ULMS Technical Services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6956B-F6AD-4436-9B00-1A906199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26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alstate.atlassian.net/wiki/pages/viewpage.action?pageId=48005183" TargetMode="External"/><Relationship Id="rId3" Type="http://schemas.openxmlformats.org/officeDocument/2006/relationships/hyperlink" Target="https://calstate.atlassian.net/wiki/display/ULMST/Acquisitions+Task+Force" TargetMode="External"/><Relationship Id="rId7" Type="http://schemas.openxmlformats.org/officeDocument/2006/relationships/hyperlink" Target="https://calstate.atlassian.net/wiki/display/ULMST/ERM+Task+For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lstate.atlassian.net/wiki/display/ULMST/Cataloging+Task+Force" TargetMode="External"/><Relationship Id="rId5" Type="http://schemas.openxmlformats.org/officeDocument/2006/relationships/hyperlink" Target="https://calstate.atlassian.net/wiki/display/ULMST/Authority+Control+Task+Force" TargetMode="External"/><Relationship Id="rId4" Type="http://schemas.openxmlformats.org/officeDocument/2006/relationships/hyperlink" Target="https://calstate.atlassian.net/wiki/pages/viewpage.action?pageId=6055536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lstate.atlassian.net/wiki/display/ULMST/Acquisitions+Task+For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lstate.atlassian.net/wiki/pages/viewpage.action?pageId=9502745&amp;src=contextnavpagetreemode" TargetMode="External"/><Relationship Id="rId5" Type="http://schemas.openxmlformats.org/officeDocument/2006/relationships/hyperlink" Target="https://calstate.atlassian.net/wiki/display/ULMST/ERM+Policies,+Best+Practices,+and+Procedures#suk=ff8080814fa6a2d4014fb4d8c62d000b" TargetMode="External"/><Relationship Id="rId4" Type="http://schemas.openxmlformats.org/officeDocument/2006/relationships/hyperlink" Target="https://calstate.atlassian.net/wiki/display/ULMST/Cataloging+Task+Forc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alstate.atlassian.net/wiki/pages/viewpage.action?pageId=62423139" TargetMode="External"/><Relationship Id="rId13" Type="http://schemas.openxmlformats.org/officeDocument/2006/relationships/hyperlink" Target="https://calstate.atlassian.net/wiki/display/ULMST/Suppression+of+Records+for+Physical+Inventory" TargetMode="External"/><Relationship Id="rId18" Type="http://schemas.openxmlformats.org/officeDocument/2006/relationships/hyperlink" Target="https://calstate.atlassian.net/wiki/display/ULMST/Overlaying+Bibliographic+Records+in+Alma" TargetMode="External"/><Relationship Id="rId3" Type="http://schemas.openxmlformats.org/officeDocument/2006/relationships/hyperlink" Target="https://calstate.atlassian.net/wiki/display/ULMST/Cataloging+at+the+WorldCat+Level" TargetMode="External"/><Relationship Id="rId7" Type="http://schemas.openxmlformats.org/officeDocument/2006/relationships/hyperlink" Target="https://calstate.atlassian.net/wiki/display/ULMST/Single+vs.+Separate+Records" TargetMode="External"/><Relationship Id="rId12" Type="http://schemas.openxmlformats.org/officeDocument/2006/relationships/hyperlink" Target="https://calstate.atlassian.net/wiki/display/ULMST/Ordering+Using+the+Alma+Network+Zone" TargetMode="External"/><Relationship Id="rId17" Type="http://schemas.openxmlformats.org/officeDocument/2006/relationships/hyperlink" Target="https://calstate.atlassian.net/wiki/display/ULMST/ERM+Policies,+Best+Practices,+and+Procedures#suk=ff8080814fa6a2d4014fb4d8c62d000b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s://calstate.atlassian.net/wiki/display/ULMST/Local+Fields+in+Alm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lstate.atlassian.net/wiki/display/ULMST/Floor+Bibliographic+Standards" TargetMode="External"/><Relationship Id="rId11" Type="http://schemas.openxmlformats.org/officeDocument/2006/relationships/hyperlink" Target="https://calstate.atlassian.net/wiki/pages/viewpage.action?pageId=59900042" TargetMode="External"/><Relationship Id="rId5" Type="http://schemas.openxmlformats.org/officeDocument/2006/relationships/hyperlink" Target="https://calstate.atlassian.net/wiki/display/ULMST/Alma+Network+Zone#suk=ff8080814fa6a2d4014fb4d8c62d000b" TargetMode="External"/><Relationship Id="rId15" Type="http://schemas.openxmlformats.org/officeDocument/2006/relationships/hyperlink" Target="https://calstate.atlassian.net/wiki/display/ULMST/Language+of+Cataloging" TargetMode="External"/><Relationship Id="rId10" Type="http://schemas.openxmlformats.org/officeDocument/2006/relationships/hyperlink" Target="https://calstate.atlassian.net/wiki/display/ULMST/Overlaying+Brief+Bibliographic+Records+in+the+Network+Zone#suk=ff8080814fa6a2d4014fb4d8c62d000b" TargetMode="External"/><Relationship Id="rId4" Type="http://schemas.openxmlformats.org/officeDocument/2006/relationships/hyperlink" Target="https://calstate.atlassian.net/wiki/display/ULMST/Bibliographic+Utility#suk=ff8080814fa6a2d4014fb4d8c62d000b" TargetMode="External"/><Relationship Id="rId9" Type="http://schemas.openxmlformats.org/officeDocument/2006/relationships/hyperlink" Target="https://calstate.atlassian.net/wiki/display/ULMST/Bound-Withs" TargetMode="External"/><Relationship Id="rId14" Type="http://schemas.openxmlformats.org/officeDocument/2006/relationships/hyperlink" Target="https://calstate.atlassian.net/wiki/display/ULMST/Deleting+Network+Zone+Records+Without+Inventory+from+an+I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ULMS Technical Services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Principles &amp; Policies</a:t>
            </a:r>
            <a:br>
              <a:rPr lang="en-US" dirty="0" smtClean="0"/>
            </a:b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Pre-Workshop Webinar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January 6,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9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hlinkClick r:id="rId3"/>
              </a:rPr>
              <a:t>Acquisitions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Alma-PeopleSoft Financials (</a:t>
            </a:r>
            <a:r>
              <a:rPr lang="en-US" sz="2400" dirty="0" err="1">
                <a:hlinkClick r:id="rId4"/>
              </a:rPr>
              <a:t>Acq</a:t>
            </a:r>
            <a:r>
              <a:rPr lang="en-US" sz="2400" dirty="0">
                <a:hlinkClick r:id="rId4"/>
              </a:rPr>
              <a:t>)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hlinkClick r:id="rId5"/>
              </a:rPr>
              <a:t>Authority Control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hlinkClick r:id="rId6"/>
              </a:rPr>
              <a:t>Cataloging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hlinkClick r:id="rId7"/>
              </a:rPr>
              <a:t>Electronic Resources Management (ERM)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hlinkClick r:id="rId8"/>
              </a:rPr>
              <a:t>Import Profiles / Normalization Rules (Joint Tech Services-Systems Task Force)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3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General Principles &amp; TS Policies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hlinkClick r:id="rId3"/>
              </a:rPr>
              <a:t>Acquisitions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hlinkClick r:id="rId4"/>
              </a:rPr>
              <a:t>Cataloging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hlinkClick r:id="rId5"/>
              </a:rPr>
              <a:t>Electronic Resources Management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(</a:t>
            </a:r>
            <a:r>
              <a:rPr lang="en-US" sz="2400" i="1" dirty="0" smtClean="0"/>
              <a:t>see</a:t>
            </a:r>
            <a:r>
              <a:rPr lang="en-US" sz="2400" dirty="0" smtClean="0"/>
              <a:t> </a:t>
            </a:r>
            <a:r>
              <a:rPr lang="en-US" sz="2400" dirty="0">
                <a:hlinkClick r:id="rId6"/>
              </a:rPr>
              <a:t>TS Policies, Best Practices &amp; </a:t>
            </a:r>
            <a:r>
              <a:rPr lang="en-US" sz="2400" dirty="0" smtClean="0">
                <a:hlinkClick r:id="rId6"/>
              </a:rPr>
              <a:t>Procedures</a:t>
            </a:r>
            <a:r>
              <a:rPr lang="en-US" sz="2400" dirty="0" smtClean="0"/>
              <a:t>)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32104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Working in Alma and the Network Zone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Principles:</a:t>
            </a:r>
          </a:p>
          <a:p>
            <a:pPr marL="0" indent="0">
              <a:buNone/>
            </a:pPr>
            <a:endParaRPr lang="en-US" sz="2000" b="1" dirty="0"/>
          </a:p>
          <a:p>
            <a:pPr marL="457200" indent="-457200">
              <a:buAutoNum type="arabicParenBoth"/>
            </a:pPr>
            <a:r>
              <a:rPr lang="en-US" sz="2000" dirty="0" smtClean="0"/>
              <a:t>The </a:t>
            </a:r>
            <a:r>
              <a:rPr lang="en-US" sz="2000" dirty="0"/>
              <a:t>Network Zone (NZ) in Alma is the shared bibliographic environment for CSU libraries. The goal is to have bibliographic records, brief or full, reside in the NZ with inventory attached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arenBoth"/>
            </a:pPr>
            <a:r>
              <a:rPr lang="en-US" sz="2000" dirty="0"/>
              <a:t>It is important to avoid adding duplicate records (records with the same OCLC number in 035$$a) to the NZ</a:t>
            </a:r>
            <a:r>
              <a:rPr lang="en-US" sz="2000" dirty="0" smtClean="0"/>
              <a:t>.</a:t>
            </a:r>
          </a:p>
          <a:p>
            <a:pPr marL="457200" indent="-457200">
              <a:buAutoNum type="arabicParenBoth"/>
            </a:pPr>
            <a:r>
              <a:rPr lang="en-US" sz="2000" dirty="0"/>
              <a:t>It is important not to change the OCLC number in an existing NZ record. </a:t>
            </a:r>
            <a:endParaRPr lang="en-US" sz="2000" dirty="0" smtClean="0"/>
          </a:p>
          <a:p>
            <a:pPr marL="457200" indent="-457200">
              <a:buAutoNum type="arabicParenBoth"/>
            </a:pPr>
            <a:r>
              <a:rPr lang="en-US" sz="2000" dirty="0"/>
              <a:t>Editing of bibliographic records should be done in Connexion rather than in Alma</a:t>
            </a:r>
            <a:r>
              <a:rPr lang="en-US" sz="2000" dirty="0" smtClean="0"/>
              <a:t>. (Cataloging at the WorldCat Level!)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5005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ounded Rectangle 69"/>
          <p:cNvSpPr/>
          <p:nvPr/>
        </p:nvSpPr>
        <p:spPr bwMode="auto">
          <a:xfrm>
            <a:off x="208918" y="604468"/>
            <a:ext cx="3025184" cy="2158528"/>
          </a:xfrm>
          <a:prstGeom prst="roundRect">
            <a:avLst>
              <a:gd name="adj" fmla="val 472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65000">
                <a:schemeClr val="bg1">
                  <a:alpha val="63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 w="571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526508" y="1917568"/>
            <a:ext cx="2106234" cy="1283568"/>
          </a:xfrm>
          <a:prstGeom prst="roundRect">
            <a:avLst>
              <a:gd name="adj" fmla="val 6367"/>
            </a:avLst>
          </a:prstGeom>
          <a:gradFill flip="none" rotWithShape="0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  <a:tileRect/>
          </a:gradFill>
          <a:ln w="38100" cap="flat" cmpd="sng" algn="ctr">
            <a:noFill/>
            <a:prstDash val="solid"/>
            <a:round/>
            <a:headEnd type="none" w="med" len="med"/>
            <a:tailEnd type="triangl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517277" y="1939028"/>
            <a:ext cx="2106234" cy="1007577"/>
          </a:xfrm>
          <a:prstGeom prst="roundRect">
            <a:avLst>
              <a:gd name="adj" fmla="val 4722"/>
            </a:avLst>
          </a:prstGeom>
          <a:gradFill flip="none" rotWithShape="1">
            <a:gsLst>
              <a:gs pos="0">
                <a:srgbClr val="000099">
                  <a:shade val="30000"/>
                  <a:satMod val="115000"/>
                </a:srgbClr>
              </a:gs>
              <a:gs pos="65000">
                <a:schemeClr val="bg1">
                  <a:alpha val="63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571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599892" y="2078850"/>
            <a:ext cx="1897968" cy="32403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prstClr val="white"/>
                </a:solidFill>
                <a:cs typeface="Calibri" pitchFamily="34" charset="0"/>
              </a:rPr>
              <a:t>Network Zone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3599892" y="2621778"/>
            <a:ext cx="1897968" cy="486054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00339A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1450852" y="3851349"/>
            <a:ext cx="1861931" cy="1620180"/>
          </a:xfrm>
          <a:prstGeom prst="roundRect">
            <a:avLst>
              <a:gd name="adj" fmla="val 6367"/>
            </a:avLst>
          </a:prstGeom>
          <a:gradFill flip="none"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/>
          </a:gra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1569223" y="4566270"/>
            <a:ext cx="1620180" cy="298351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solidFill>
                  <a:srgbClr val="604A7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Inventory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4043620" y="2729790"/>
            <a:ext cx="1088450" cy="235749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050" b="1" dirty="0">
                <a:solidFill>
                  <a:srgbClr val="2D2D8A"/>
                </a:solidFill>
                <a:latin typeface="Verdana"/>
                <a:cs typeface="Arial"/>
              </a:rPr>
              <a:t>Bib Record</a:t>
            </a: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1487479" y="4092233"/>
            <a:ext cx="1897968" cy="32403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prstClr val="white"/>
                </a:solidFill>
                <a:cs typeface="Calibri" pitchFamily="34" charset="0"/>
              </a:rPr>
              <a:t>Institution Zone</a:t>
            </a:r>
          </a:p>
        </p:txBody>
      </p:sp>
      <p:sp>
        <p:nvSpPr>
          <p:cNvPr id="29" name="Rounded Rectangle 28"/>
          <p:cNvSpPr/>
          <p:nvPr/>
        </p:nvSpPr>
        <p:spPr bwMode="auto">
          <a:xfrm>
            <a:off x="1567344" y="4978921"/>
            <a:ext cx="1620180" cy="298351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solidFill>
                  <a:srgbClr val="604A7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POL</a:t>
            </a:r>
          </a:p>
        </p:txBody>
      </p:sp>
      <p:sp>
        <p:nvSpPr>
          <p:cNvPr id="30" name="Rounded Rectangle 29"/>
          <p:cNvSpPr/>
          <p:nvPr/>
        </p:nvSpPr>
        <p:spPr bwMode="auto">
          <a:xfrm>
            <a:off x="5789611" y="3845311"/>
            <a:ext cx="1861931" cy="1620180"/>
          </a:xfrm>
          <a:prstGeom prst="roundRect">
            <a:avLst>
              <a:gd name="adj" fmla="val 6367"/>
            </a:avLst>
          </a:prstGeom>
          <a:gradFill flip="none"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/>
          </a:gra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5919412" y="4560232"/>
            <a:ext cx="1620180" cy="298351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solidFill>
                  <a:srgbClr val="604A7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Inventory</a:t>
            </a: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5746228" y="4143344"/>
            <a:ext cx="1897968" cy="32403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prstClr val="white"/>
                </a:solidFill>
                <a:cs typeface="Calibri" pitchFamily="34" charset="0"/>
              </a:rPr>
              <a:t>Institution Zone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5928963" y="4972883"/>
            <a:ext cx="1620180" cy="298351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dirty="0">
                <a:solidFill>
                  <a:srgbClr val="604A7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POL</a:t>
            </a:r>
          </a:p>
        </p:txBody>
      </p:sp>
      <p:cxnSp>
        <p:nvCxnSpPr>
          <p:cNvPr id="22" name="AutoShape 17"/>
          <p:cNvCxnSpPr>
            <a:cxnSpLocks noChangeShapeType="1"/>
          </p:cNvCxnSpPr>
          <p:nvPr/>
        </p:nvCxnSpPr>
        <p:spPr bwMode="auto">
          <a:xfrm rot="16200000" flipV="1">
            <a:off x="5122350" y="3112263"/>
            <a:ext cx="1695426" cy="1197352"/>
          </a:xfrm>
          <a:prstGeom prst="curvedConnector2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3621792" y="4086194"/>
            <a:ext cx="1897968" cy="32403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prstClr val="white"/>
                </a:solidFill>
                <a:cs typeface="Calibri" pitchFamily="34" charset="0"/>
              </a:rPr>
              <a:t>Institution Zone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1085051" y="640332"/>
            <a:ext cx="995209" cy="605538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00339A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1085051" y="640332"/>
            <a:ext cx="1132369" cy="502668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050" b="1" dirty="0">
                <a:solidFill>
                  <a:srgbClr val="2D2D8A"/>
                </a:solidFill>
                <a:latin typeface="Verdana"/>
                <a:cs typeface="Arial"/>
              </a:rPr>
              <a:t>Bib Record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237451" y="792732"/>
            <a:ext cx="995209" cy="605538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00339A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1237451" y="792732"/>
            <a:ext cx="1132369" cy="502668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050" b="1" dirty="0">
                <a:solidFill>
                  <a:srgbClr val="2D2D8A"/>
                </a:solidFill>
                <a:latin typeface="Verdana"/>
                <a:cs typeface="Arial"/>
              </a:rPr>
              <a:t>Bib Record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1389851" y="945132"/>
            <a:ext cx="995209" cy="605538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00339A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1389851" y="945132"/>
            <a:ext cx="1132369" cy="502668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050" b="1" dirty="0">
                <a:solidFill>
                  <a:srgbClr val="2D2D8A"/>
                </a:solidFill>
                <a:latin typeface="Verdana"/>
                <a:cs typeface="Arial"/>
              </a:rPr>
              <a:t>Bib Record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1542251" y="1097532"/>
            <a:ext cx="995209" cy="605538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00339A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>
          <a:xfrm>
            <a:off x="1542251" y="1097532"/>
            <a:ext cx="1132369" cy="502668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050" b="1" dirty="0">
                <a:solidFill>
                  <a:srgbClr val="2D2D8A"/>
                </a:solidFill>
                <a:latin typeface="Verdana"/>
                <a:cs typeface="Arial"/>
              </a:rPr>
              <a:t>Bib Record</a:t>
            </a:r>
          </a:p>
        </p:txBody>
      </p:sp>
      <p:sp>
        <p:nvSpPr>
          <p:cNvPr id="45" name="Rounded Rectangle 44"/>
          <p:cNvSpPr/>
          <p:nvPr/>
        </p:nvSpPr>
        <p:spPr bwMode="auto">
          <a:xfrm>
            <a:off x="1694651" y="1249932"/>
            <a:ext cx="995209" cy="605538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00339A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>
          <a:xfrm>
            <a:off x="1694651" y="1249932"/>
            <a:ext cx="1132369" cy="502668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050" b="1" dirty="0">
                <a:solidFill>
                  <a:srgbClr val="2D2D8A"/>
                </a:solidFill>
                <a:latin typeface="Verdana"/>
                <a:cs typeface="Arial"/>
              </a:rPr>
              <a:t>Bib Record</a:t>
            </a:r>
          </a:p>
        </p:txBody>
      </p:sp>
      <p:sp>
        <p:nvSpPr>
          <p:cNvPr id="47" name="Rounded Rectangle 46"/>
          <p:cNvSpPr/>
          <p:nvPr/>
        </p:nvSpPr>
        <p:spPr bwMode="auto">
          <a:xfrm>
            <a:off x="1847051" y="1402332"/>
            <a:ext cx="995209" cy="605538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00339A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>
          <a:xfrm>
            <a:off x="1847051" y="1402332"/>
            <a:ext cx="1132369" cy="502668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050" b="1" dirty="0">
                <a:solidFill>
                  <a:srgbClr val="2D2D8A"/>
                </a:solidFill>
                <a:latin typeface="Verdana"/>
                <a:cs typeface="Arial"/>
              </a:rPr>
              <a:t>Bib Record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1999451" y="1554732"/>
            <a:ext cx="995209" cy="605538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00339A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>
          <a:xfrm>
            <a:off x="1999451" y="1554732"/>
            <a:ext cx="1132369" cy="502668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050" b="1" dirty="0">
                <a:solidFill>
                  <a:srgbClr val="2D2D8A"/>
                </a:solidFill>
                <a:latin typeface="Verdana"/>
                <a:cs typeface="Arial"/>
              </a:rPr>
              <a:t>Bib Record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2151851" y="1764282"/>
            <a:ext cx="995209" cy="605538"/>
          </a:xfrm>
          <a:prstGeom prst="roundRect">
            <a:avLst>
              <a:gd name="adj" fmla="val 6367"/>
            </a:avLst>
          </a:prstGeom>
          <a:solidFill>
            <a:schemeClr val="bg1"/>
          </a:solidFill>
          <a:ln w="28575" cap="flat" cmpd="sng" algn="ctr">
            <a:solidFill>
              <a:srgbClr val="00339A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2151851" y="1741422"/>
            <a:ext cx="1132369" cy="502668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050" b="1" dirty="0">
                <a:solidFill>
                  <a:srgbClr val="2D2D8A"/>
                </a:solidFill>
                <a:latin typeface="Verdana"/>
                <a:cs typeface="Arial"/>
              </a:rPr>
              <a:t>Bib Record</a:t>
            </a:r>
          </a:p>
        </p:txBody>
      </p:sp>
      <p:cxnSp>
        <p:nvCxnSpPr>
          <p:cNvPr id="55" name="AutoShape 17"/>
          <p:cNvCxnSpPr>
            <a:cxnSpLocks noChangeShapeType="1"/>
          </p:cNvCxnSpPr>
          <p:nvPr/>
        </p:nvCxnSpPr>
        <p:spPr bwMode="auto">
          <a:xfrm rot="5400000" flipH="1" flipV="1">
            <a:off x="2348422" y="3177640"/>
            <a:ext cx="1701464" cy="1106279"/>
          </a:xfrm>
          <a:prstGeom prst="curvedConnector2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3641346" y="781568"/>
            <a:ext cx="3006502" cy="48256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  <a:hlinkClick r:id="rId3"/>
              </a:rPr>
              <a:t>Cataloging at the WorldCat Level</a:t>
            </a:r>
            <a:endParaRPr lang="en-US" sz="15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72" name="Rectangle 3"/>
          <p:cNvSpPr txBox="1">
            <a:spLocks noChangeArrowheads="1"/>
          </p:cNvSpPr>
          <p:nvPr/>
        </p:nvSpPr>
        <p:spPr>
          <a:xfrm>
            <a:off x="208918" y="856965"/>
            <a:ext cx="926252" cy="38890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US" sz="1800" b="1" dirty="0" smtClean="0">
                <a:solidFill>
                  <a:prstClr val="white"/>
                </a:solidFill>
                <a:cs typeface="Calibri" pitchFamily="34" charset="0"/>
              </a:rPr>
              <a:t>OCLC</a:t>
            </a:r>
            <a:endParaRPr lang="en-US" sz="1800" b="1" dirty="0">
              <a:solidFill>
                <a:prstClr val="white"/>
              </a:solidFill>
              <a:cs typeface="Calibri" pitchFamily="34" charset="0"/>
            </a:endParaRPr>
          </a:p>
        </p:txBody>
      </p:sp>
      <p:sp>
        <p:nvSpPr>
          <p:cNvPr id="53" name="Rectangle 3"/>
          <p:cNvSpPr txBox="1">
            <a:spLocks noChangeArrowheads="1"/>
          </p:cNvSpPr>
          <p:nvPr/>
        </p:nvSpPr>
        <p:spPr>
          <a:xfrm>
            <a:off x="2744429" y="274145"/>
            <a:ext cx="2333745" cy="48256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  <a:hlinkClick r:id="rId4"/>
              </a:rPr>
              <a:t>OCLC Bibliographic Utility</a:t>
            </a:r>
            <a:endParaRPr lang="en-US" sz="15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>
          <a:xfrm>
            <a:off x="4407509" y="1485545"/>
            <a:ext cx="3006502" cy="48256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  <a:hlinkClick r:id="rId5"/>
              </a:rPr>
              <a:t>Working in Alma Network Zone</a:t>
            </a:r>
            <a:endParaRPr lang="en-US" sz="1500" b="1" dirty="0">
              <a:solidFill>
                <a:schemeClr val="tx1"/>
              </a:solidFill>
              <a:cs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748671"/>
              </p:ext>
            </p:extLst>
          </p:nvPr>
        </p:nvGraphicFramePr>
        <p:xfrm>
          <a:off x="3374017" y="3749468"/>
          <a:ext cx="3174250" cy="346215"/>
        </p:xfrm>
        <a:graphic>
          <a:graphicData uri="http://schemas.openxmlformats.org/drawingml/2006/table">
            <a:tbl>
              <a:tblPr/>
              <a:tblGrid>
                <a:gridCol w="3174250"/>
              </a:tblGrid>
              <a:tr h="346215">
                <a:tc>
                  <a:txBody>
                    <a:bodyPr/>
                    <a:lstStyle/>
                    <a:p>
                      <a:r>
                        <a:rPr lang="en-US" sz="1500" b="1" dirty="0">
                          <a:hlinkClick r:id="rId6"/>
                        </a:rPr>
                        <a:t>Floor Bibliographic Standards</a:t>
                      </a:r>
                      <a:endParaRPr lang="en-US" sz="15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167313"/>
              </p:ext>
            </p:extLst>
          </p:nvPr>
        </p:nvGraphicFramePr>
        <p:xfrm>
          <a:off x="3485382" y="4116599"/>
          <a:ext cx="2687406" cy="320040"/>
        </p:xfrm>
        <a:graphic>
          <a:graphicData uri="http://schemas.openxmlformats.org/drawingml/2006/table">
            <a:tbl>
              <a:tblPr/>
              <a:tblGrid>
                <a:gridCol w="2687406"/>
              </a:tblGrid>
              <a:tr h="0">
                <a:tc>
                  <a:txBody>
                    <a:bodyPr/>
                    <a:lstStyle/>
                    <a:p>
                      <a:r>
                        <a:rPr lang="en-US" sz="1500" b="1" dirty="0">
                          <a:hlinkClick r:id="rId7"/>
                        </a:rPr>
                        <a:t>Single vs. Separate Records</a:t>
                      </a:r>
                      <a:endParaRPr lang="en-US" sz="15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473952" y="4455091"/>
            <a:ext cx="457200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500" b="1" dirty="0">
                <a:hlinkClick r:id="rId8"/>
              </a:rPr>
              <a:t>Provider-Neutral Records </a:t>
            </a:r>
            <a:endParaRPr lang="en-US" sz="1500" b="1" dirty="0" smtClean="0">
              <a:hlinkClick r:id="rId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78807" y="4842268"/>
            <a:ext cx="119936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>
                <a:hlinkClick r:id="rId9"/>
              </a:rPr>
              <a:t>Bound-withs</a:t>
            </a:r>
            <a:endParaRPr lang="en-US" sz="1500" b="1" dirty="0"/>
          </a:p>
        </p:txBody>
      </p:sp>
      <p:sp>
        <p:nvSpPr>
          <p:cNvPr id="16" name="Rectangle 15"/>
          <p:cNvSpPr/>
          <p:nvPr/>
        </p:nvSpPr>
        <p:spPr>
          <a:xfrm>
            <a:off x="5583012" y="2251530"/>
            <a:ext cx="366385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hlinkClick r:id="rId10"/>
              </a:rPr>
              <a:t>Overlaying Brief Bibliographic Records </a:t>
            </a:r>
            <a:r>
              <a:rPr lang="en-US" sz="1500" b="1" dirty="0" smtClean="0">
                <a:hlinkClick r:id="rId10"/>
              </a:rPr>
              <a:t>in NZ</a:t>
            </a:r>
            <a:endParaRPr lang="en-US" sz="1500" b="1" dirty="0"/>
          </a:p>
        </p:txBody>
      </p:sp>
      <p:sp>
        <p:nvSpPr>
          <p:cNvPr id="17" name="Rectangle 16"/>
          <p:cNvSpPr/>
          <p:nvPr/>
        </p:nvSpPr>
        <p:spPr>
          <a:xfrm>
            <a:off x="460188" y="2499435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500" b="1" dirty="0">
                <a:hlinkClick r:id="rId11"/>
              </a:rPr>
              <a:t>In-Process Brief Bibliographic Records </a:t>
            </a:r>
            <a:endParaRPr lang="en-US" sz="1500" b="1" dirty="0" smtClean="0">
              <a:hlinkClick r:id="rId11"/>
            </a:endParaRPr>
          </a:p>
          <a:p>
            <a:r>
              <a:rPr lang="en-US" sz="1500" b="1" dirty="0" smtClean="0">
                <a:hlinkClick r:id="rId11"/>
              </a:rPr>
              <a:t>&amp; </a:t>
            </a:r>
            <a:r>
              <a:rPr lang="en-US" sz="1500" b="1" dirty="0">
                <a:hlinkClick r:id="rId11"/>
              </a:rPr>
              <a:t>Minimum Acquisitions Data</a:t>
            </a:r>
            <a:endParaRPr lang="en-US" sz="1500" b="1" dirty="0"/>
          </a:p>
        </p:txBody>
      </p:sp>
      <p:sp>
        <p:nvSpPr>
          <p:cNvPr id="18" name="Rectangle 17"/>
          <p:cNvSpPr/>
          <p:nvPr/>
        </p:nvSpPr>
        <p:spPr>
          <a:xfrm>
            <a:off x="442643" y="3042006"/>
            <a:ext cx="285873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>
                <a:hlinkClick r:id="rId12"/>
              </a:rPr>
              <a:t>Ordering Using the Network Zone</a:t>
            </a:r>
            <a:endParaRPr lang="en-US" sz="1500" b="1" dirty="0"/>
          </a:p>
        </p:txBody>
      </p:sp>
      <p:sp>
        <p:nvSpPr>
          <p:cNvPr id="26" name="Rectangle 25"/>
          <p:cNvSpPr/>
          <p:nvPr/>
        </p:nvSpPr>
        <p:spPr>
          <a:xfrm>
            <a:off x="5341677" y="5571540"/>
            <a:ext cx="380232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>
                <a:hlinkClick r:id="rId13"/>
              </a:rPr>
              <a:t>Suppression of Records for Physical Inventory</a:t>
            </a:r>
            <a:endParaRPr lang="en-US" sz="1500" b="1" dirty="0"/>
          </a:p>
        </p:txBody>
      </p:sp>
      <p:sp>
        <p:nvSpPr>
          <p:cNvPr id="28" name="Rectangle 27"/>
          <p:cNvSpPr/>
          <p:nvPr/>
        </p:nvSpPr>
        <p:spPr>
          <a:xfrm>
            <a:off x="5598114" y="2569163"/>
            <a:ext cx="34182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hlinkClick r:id="rId14"/>
              </a:rPr>
              <a:t>Deleting Network Zone Records without Inventory from an IZ</a:t>
            </a:r>
            <a:endParaRPr lang="en-US" sz="1500" b="1" dirty="0"/>
          </a:p>
        </p:txBody>
      </p:sp>
      <p:sp>
        <p:nvSpPr>
          <p:cNvPr id="37" name="Rectangle 36"/>
          <p:cNvSpPr/>
          <p:nvPr/>
        </p:nvSpPr>
        <p:spPr>
          <a:xfrm>
            <a:off x="3526508" y="3405122"/>
            <a:ext cx="202722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>
                <a:hlinkClick r:id="rId15"/>
              </a:rPr>
              <a:t>Language of Cataloging</a:t>
            </a:r>
            <a:endParaRPr lang="en-US" sz="1500" b="1" dirty="0"/>
          </a:p>
        </p:txBody>
      </p:sp>
      <p:sp>
        <p:nvSpPr>
          <p:cNvPr id="58" name="Rectangle 57"/>
          <p:cNvSpPr/>
          <p:nvPr/>
        </p:nvSpPr>
        <p:spPr>
          <a:xfrm>
            <a:off x="1582655" y="5587976"/>
            <a:ext cx="174163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>
                <a:hlinkClick r:id="rId16"/>
              </a:rPr>
              <a:t>Local Fields in Alma</a:t>
            </a:r>
            <a:endParaRPr lang="en-US" sz="1500" b="1" dirty="0"/>
          </a:p>
        </p:txBody>
      </p:sp>
      <p:sp>
        <p:nvSpPr>
          <p:cNvPr id="63" name="Rectangle 3"/>
          <p:cNvSpPr txBox="1">
            <a:spLocks noChangeArrowheads="1"/>
          </p:cNvSpPr>
          <p:nvPr/>
        </p:nvSpPr>
        <p:spPr>
          <a:xfrm>
            <a:off x="7272684" y="1260210"/>
            <a:ext cx="3006502" cy="48256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500" b="1" dirty="0" smtClean="0">
                <a:solidFill>
                  <a:schemeClr val="tx1"/>
                </a:solidFill>
                <a:cs typeface="Calibri" pitchFamily="34" charset="0"/>
                <a:hlinkClick r:id="rId17"/>
              </a:rPr>
              <a:t>ERM Models</a:t>
            </a:r>
            <a:endParaRPr lang="en-US" sz="1500" b="1" dirty="0">
              <a:solidFill>
                <a:schemeClr val="tx1"/>
              </a:solidFill>
              <a:cs typeface="Calibri" pitchFamily="34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6739053" y="407780"/>
            <a:ext cx="2106234" cy="1007577"/>
          </a:xfrm>
          <a:prstGeom prst="roundRect">
            <a:avLst>
              <a:gd name="adj" fmla="val 4722"/>
            </a:avLst>
          </a:prstGeom>
          <a:gradFill flip="none" rotWithShape="1">
            <a:gsLst>
              <a:gs pos="0">
                <a:srgbClr val="000099">
                  <a:shade val="30000"/>
                  <a:satMod val="115000"/>
                </a:srgbClr>
              </a:gs>
              <a:gs pos="65000">
                <a:schemeClr val="bg1">
                  <a:alpha val="63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5715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35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3"/>
          <p:cNvSpPr txBox="1">
            <a:spLocks noChangeArrowheads="1"/>
          </p:cNvSpPr>
          <p:nvPr/>
        </p:nvSpPr>
        <p:spPr>
          <a:xfrm>
            <a:off x="6739053" y="515425"/>
            <a:ext cx="1897968" cy="32403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Arial" pitchFamily="34" charset="0"/>
              <a:buNone/>
              <a:defRPr sz="22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857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2pPr>
            <a:lvl3pPr marL="509588" indent="-231775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3pPr>
            <a:lvl4pPr marL="741363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4pPr>
            <a:lvl5pPr marL="974725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Tx/>
              <a:buSzPct val="100000"/>
              <a:buFont typeface="Wingdings 3" pitchFamily="18" charset="2"/>
              <a:buChar char="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35000"/>
              </a:spcBef>
              <a:spcAft>
                <a:spcPct val="0"/>
              </a:spcAft>
              <a:buSzPct val="8500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/>
            <a:r>
              <a:rPr lang="en-US" sz="1500" b="1" dirty="0" smtClean="0">
                <a:solidFill>
                  <a:prstClr val="white"/>
                </a:solidFill>
                <a:cs typeface="Calibri" pitchFamily="34" charset="0"/>
              </a:rPr>
              <a:t>Community </a:t>
            </a:r>
            <a:r>
              <a:rPr lang="en-US" sz="1500" b="1" dirty="0">
                <a:solidFill>
                  <a:prstClr val="white"/>
                </a:solidFill>
                <a:cs typeface="Calibri" pitchFamily="34" charset="0"/>
              </a:rPr>
              <a:t>Zone</a:t>
            </a:r>
          </a:p>
        </p:txBody>
      </p:sp>
      <p:cxnSp>
        <p:nvCxnSpPr>
          <p:cNvPr id="59" name="AutoShape 17"/>
          <p:cNvCxnSpPr>
            <a:cxnSpLocks noChangeShapeType="1"/>
          </p:cNvCxnSpPr>
          <p:nvPr/>
        </p:nvCxnSpPr>
        <p:spPr bwMode="auto">
          <a:xfrm>
            <a:off x="2188937" y="854952"/>
            <a:ext cx="2533857" cy="1236476"/>
          </a:xfrm>
          <a:prstGeom prst="curvedConnector2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Rectangle 13"/>
          <p:cNvSpPr/>
          <p:nvPr/>
        </p:nvSpPr>
        <p:spPr>
          <a:xfrm>
            <a:off x="5572384" y="1965571"/>
            <a:ext cx="344395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b="1" dirty="0">
                <a:hlinkClick r:id="rId18"/>
              </a:rPr>
              <a:t>Overlaying Bibliographic Records in Alma</a:t>
            </a:r>
            <a:endParaRPr lang="en-US" sz="1500" b="1" dirty="0"/>
          </a:p>
        </p:txBody>
      </p:sp>
      <p:sp>
        <p:nvSpPr>
          <p:cNvPr id="60" name="Rounded Rectangle 59"/>
          <p:cNvSpPr/>
          <p:nvPr/>
        </p:nvSpPr>
        <p:spPr bwMode="auto">
          <a:xfrm>
            <a:off x="6345799" y="3149184"/>
            <a:ext cx="2611485" cy="525044"/>
          </a:xfrm>
          <a:prstGeom prst="roundRect">
            <a:avLst>
              <a:gd name="adj" fmla="val 6367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OCLC Record number (035 field) primary match point or vendor record number </a:t>
            </a:r>
            <a:endParaRPr lang="en-US" sz="105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1" name="AutoShape 17"/>
          <p:cNvCxnSpPr>
            <a:cxnSpLocks noChangeShapeType="1"/>
          </p:cNvCxnSpPr>
          <p:nvPr/>
        </p:nvCxnSpPr>
        <p:spPr bwMode="auto">
          <a:xfrm flipH="1">
            <a:off x="6668993" y="1552958"/>
            <a:ext cx="952345" cy="2322754"/>
          </a:xfrm>
          <a:prstGeom prst="straightConnector1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AutoShape 17"/>
          <p:cNvCxnSpPr>
            <a:cxnSpLocks noChangeShapeType="1"/>
          </p:cNvCxnSpPr>
          <p:nvPr/>
        </p:nvCxnSpPr>
        <p:spPr bwMode="auto">
          <a:xfrm flipH="1">
            <a:off x="5350431" y="1600123"/>
            <a:ext cx="2228510" cy="457277"/>
          </a:xfrm>
          <a:prstGeom prst="straightConnector1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1146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250</Words>
  <Application>Microsoft Office PowerPoint</Application>
  <PresentationFormat>On-screen Show (4:3)</PresentationFormat>
  <Paragraphs>69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Verdana</vt:lpstr>
      <vt:lpstr>Office Theme</vt:lpstr>
      <vt:lpstr>ULMS Technical Services</vt:lpstr>
      <vt:lpstr>Task Forces</vt:lpstr>
      <vt:lpstr>Contents</vt:lpstr>
      <vt:lpstr>Working in Alma and the Network Zone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Mendes, Luiz H</dc:creator>
  <cp:lastModifiedBy>Mendes, Luiz H</cp:lastModifiedBy>
  <cp:revision>41</cp:revision>
  <dcterms:created xsi:type="dcterms:W3CDTF">2016-03-17T21:06:46Z</dcterms:created>
  <dcterms:modified xsi:type="dcterms:W3CDTF">2017-01-06T19:23:27Z</dcterms:modified>
</cp:coreProperties>
</file>