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  <p:sldMasterId id="2147483942" r:id="rId8"/>
  </p:sldMasterIdLst>
  <p:notesMasterIdLst>
    <p:notesMasterId r:id="rId21"/>
  </p:notesMasterIdLst>
  <p:handoutMasterIdLst>
    <p:handoutMasterId r:id="rId22"/>
  </p:handoutMasterIdLst>
  <p:sldIdLst>
    <p:sldId id="387" r:id="rId9"/>
    <p:sldId id="293" r:id="rId10"/>
    <p:sldId id="400" r:id="rId11"/>
    <p:sldId id="404" r:id="rId12"/>
    <p:sldId id="411" r:id="rId13"/>
    <p:sldId id="409" r:id="rId14"/>
    <p:sldId id="410" r:id="rId15"/>
    <p:sldId id="405" r:id="rId16"/>
    <p:sldId id="408" r:id="rId17"/>
    <p:sldId id="406" r:id="rId18"/>
    <p:sldId id="303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BEA"/>
    <a:srgbClr val="313133"/>
    <a:srgbClr val="003466"/>
    <a:srgbClr val="EE3A43"/>
    <a:srgbClr val="787878"/>
    <a:srgbClr val="646464"/>
    <a:srgbClr val="E6E6E6"/>
    <a:srgbClr val="DCDCDC"/>
    <a:srgbClr val="525254"/>
    <a:srgbClr val="B20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7" autoAdjust="0"/>
    <p:restoredTop sz="96346" autoAdjust="0"/>
  </p:normalViewPr>
  <p:slideViewPr>
    <p:cSldViewPr snapToGrid="0" showGuides="1">
      <p:cViewPr varScale="1">
        <p:scale>
          <a:sx n="112" d="100"/>
          <a:sy n="112" d="100"/>
        </p:scale>
        <p:origin x="566" y="8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2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7"/>
          <p:cNvSpPr>
            <a:spLocks noChangeArrowheads="1"/>
          </p:cNvSpPr>
          <p:nvPr userDrawn="1"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437063"/>
            <a:ext cx="9144000" cy="24590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360" y="279790"/>
            <a:ext cx="7772400" cy="670329"/>
          </a:xfrm>
        </p:spPr>
        <p:txBody>
          <a:bodyPr/>
          <a:lstStyle>
            <a:lvl1pPr algn="r">
              <a:defRPr sz="2400">
                <a:solidFill>
                  <a:srgbClr val="3E4C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475" y="4581150"/>
            <a:ext cx="6400800" cy="17526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rgbClr val="3E4C5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pic>
        <p:nvPicPr>
          <p:cNvPr id="9" name="Picture 15" descr="intro_rainbow_ribbon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4350720"/>
            <a:ext cx="9144000" cy="133350"/>
          </a:xfrm>
          <a:prstGeom prst="rect">
            <a:avLst/>
          </a:prstGeom>
          <a:noFill/>
          <a:ln>
            <a:noFill/>
          </a:ln>
          <a:effectLst>
            <a:outerShdw blurRad="38100" dist="25400" dir="16200000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317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588692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15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5868785"/>
            <a:ext cx="9144000" cy="13335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11"/>
          <p:cNvSpPr>
            <a:spLocks noChangeArrowheads="1"/>
          </p:cNvSpPr>
          <p:nvPr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85745" y="356600"/>
            <a:ext cx="7772400" cy="670329"/>
          </a:xfrm>
        </p:spPr>
        <p:txBody>
          <a:bodyPr/>
          <a:lstStyle>
            <a:lvl1pPr algn="r">
              <a:defRPr sz="2400">
                <a:solidFill>
                  <a:srgbClr val="3E4C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357345" y="1163105"/>
            <a:ext cx="6400800" cy="17526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E4C5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pic>
        <p:nvPicPr>
          <p:cNvPr id="8" name="Picture 7" descr="ts_banner.ps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14731" r="56818" b="18218"/>
          <a:stretch/>
        </p:blipFill>
        <p:spPr>
          <a:xfrm>
            <a:off x="270640" y="6116072"/>
            <a:ext cx="3794606" cy="6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8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מלבן 11"/>
          <p:cNvSpPr>
            <a:spLocks noChangeArrowheads="1"/>
          </p:cNvSpPr>
          <p:nvPr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294627"/>
            <a:ext cx="5758132" cy="1940878"/>
          </a:xfrm>
        </p:spPr>
        <p:txBody>
          <a:bodyPr anchor="b"/>
          <a:lstStyle>
            <a:lvl1pPr algn="l">
              <a:defRPr sz="2400">
                <a:solidFill>
                  <a:srgbClr val="3E4C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671252" y="4847547"/>
            <a:ext cx="5434008" cy="1039373"/>
          </a:xfrm>
        </p:spPr>
        <p:txBody>
          <a:bodyPr/>
          <a:lstStyle>
            <a:lvl1pPr marL="0" indent="0" algn="l">
              <a:buNone/>
              <a:defRPr sz="1800" b="0">
                <a:solidFill>
                  <a:srgbClr val="3E4C5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pic>
        <p:nvPicPr>
          <p:cNvPr id="8" name="Picture 7" descr="ts_banner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14731" r="56818" b="18218"/>
          <a:stretch/>
        </p:blipFill>
        <p:spPr>
          <a:xfrm>
            <a:off x="5904368" y="6232564"/>
            <a:ext cx="3076718" cy="499265"/>
          </a:xfrm>
          <a:prstGeom prst="rect">
            <a:avLst/>
          </a:prstGeom>
        </p:spPr>
      </p:pic>
      <p:pic>
        <p:nvPicPr>
          <p:cNvPr id="9" name="Picture 15" descr="intro_rainbow_ribbon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" y="4350720"/>
            <a:ext cx="9144000" cy="133350"/>
          </a:xfrm>
          <a:prstGeom prst="rect">
            <a:avLst/>
          </a:prstGeom>
          <a:noFill/>
          <a:ln>
            <a:noFill/>
          </a:ln>
          <a:effectLst>
            <a:outerShdw blurRad="38100" dist="25400" dir="16200000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514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5" descr="ExLibris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</a:pPr>
            <a:fld id="{9D1C6ABB-6183-4874-BBE3-6E767E714E8B}" type="slidenum">
              <a:rPr lang="x-none" sz="1000">
                <a:solidFill>
                  <a:schemeClr val="bg2"/>
                </a:solidFill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100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" name="Picture 6" descr="rule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spcBef>
                <a:spcPct val="0"/>
              </a:spcBef>
              <a:defRPr/>
            </a:pPr>
            <a:endParaRPr lang="en-US" b="0">
              <a:latin typeface="Arial" charset="0"/>
              <a:ea typeface="+mn-ea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4C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233363" indent="-233363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1pPr>
            <a:lvl2pPr marL="569913" indent="-285750">
              <a:buClrTx/>
              <a:buSzPct val="100000"/>
              <a:buFont typeface="Arial" pitchFamily="34" charset="0"/>
              <a:buChar char="•"/>
              <a:defRPr sz="2200">
                <a:solidFill>
                  <a:srgbClr val="3E4C56"/>
                </a:solidFill>
              </a:defRPr>
            </a:lvl2pPr>
            <a:lvl3pPr marL="801688" indent="-231775">
              <a:buClrTx/>
              <a:buSzPct val="100000"/>
              <a:buFont typeface="Arial" pitchFamily="34" charset="0"/>
              <a:buChar char="•"/>
              <a:defRPr sz="2000">
                <a:solidFill>
                  <a:srgbClr val="3E4C56"/>
                </a:solidFill>
              </a:defRPr>
            </a:lvl3pPr>
            <a:lvl4pPr marL="1090613" indent="-228600">
              <a:buClrTx/>
              <a:buSzPct val="100000"/>
              <a:buFont typeface="Arial" pitchFamily="34" charset="0"/>
              <a:buChar char="•"/>
              <a:defRPr sz="1800">
                <a:solidFill>
                  <a:srgbClr val="3E4C56"/>
                </a:solidFill>
              </a:defRPr>
            </a:lvl4pPr>
            <a:lvl5pPr marL="1374775" indent="-228600">
              <a:buClrTx/>
              <a:buSzPct val="100000"/>
              <a:buFont typeface="Arial" pitchFamily="34" charset="0"/>
              <a:buChar char="•"/>
              <a:defRPr sz="1600">
                <a:solidFill>
                  <a:srgbClr val="3E4C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79165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6" descr="rul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3E4C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75188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3E4C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5552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4C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2188"/>
            <a:ext cx="4066854" cy="4915452"/>
          </a:xfrm>
        </p:spPr>
        <p:txBody>
          <a:bodyPr/>
          <a:lstStyle>
            <a:lvl1pPr marL="339725" indent="-339725">
              <a:defRPr sz="2400">
                <a:solidFill>
                  <a:srgbClr val="3E4C56"/>
                </a:solidFill>
              </a:defRPr>
            </a:lvl1pPr>
            <a:lvl2pPr>
              <a:defRPr sz="2200">
                <a:solidFill>
                  <a:srgbClr val="3E4C56"/>
                </a:solidFill>
              </a:defRPr>
            </a:lvl2pPr>
            <a:lvl3pPr>
              <a:defRPr sz="2000">
                <a:solidFill>
                  <a:srgbClr val="3E4C56"/>
                </a:solidFill>
              </a:defRPr>
            </a:lvl3pPr>
            <a:lvl4pPr>
              <a:defRPr sz="1800">
                <a:solidFill>
                  <a:srgbClr val="3E4C56"/>
                </a:solidFill>
              </a:defRPr>
            </a:lvl4pPr>
            <a:lvl5pPr>
              <a:defRPr sz="1600">
                <a:solidFill>
                  <a:srgbClr val="3E4C5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06" y="992188"/>
            <a:ext cx="4066854" cy="4915452"/>
          </a:xfrm>
        </p:spPr>
        <p:txBody>
          <a:bodyPr/>
          <a:lstStyle>
            <a:lvl1pPr>
              <a:defRPr sz="2400">
                <a:solidFill>
                  <a:srgbClr val="3E4C56"/>
                </a:solidFill>
              </a:defRPr>
            </a:lvl1pPr>
            <a:lvl2pPr>
              <a:defRPr sz="2200">
                <a:solidFill>
                  <a:srgbClr val="3E4C56"/>
                </a:solidFill>
              </a:defRPr>
            </a:lvl2pPr>
            <a:lvl3pPr>
              <a:defRPr sz="2000">
                <a:solidFill>
                  <a:srgbClr val="3E4C56"/>
                </a:solidFill>
              </a:defRPr>
            </a:lvl3pPr>
            <a:lvl4pPr>
              <a:defRPr sz="1800">
                <a:solidFill>
                  <a:srgbClr val="3E4C56"/>
                </a:solidFill>
              </a:defRPr>
            </a:lvl4pPr>
            <a:lvl5pPr>
              <a:defRPr sz="1600">
                <a:solidFill>
                  <a:srgbClr val="3E4C5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773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111.xml"/><Relationship Id="rId9" Type="http://schemas.openxmlformats.org/officeDocument/2006/relationships/image" Target="../media/image3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7" name="מלבן מעוגל 7"/>
          <p:cNvSpPr>
            <a:spLocks noChangeArrowheads="1"/>
          </p:cNvSpPr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b="0">
              <a:latin typeface="Arial" pitchFamily="34" charset="0"/>
              <a:ea typeface="+mn-ea"/>
              <a:sym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8588"/>
            <a:ext cx="777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5" descr="ExLibris-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</a:pPr>
            <a:fld id="{4D3FFDCD-6979-4F41-A3AC-16AAC036FE7E}" type="slidenum">
              <a:rPr lang="x-none" sz="1000"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1000">
              <a:ea typeface="MS PGothic" pitchFamily="34" charset="-128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34" name="Picture 6" descr="rule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06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spcBef>
                <a:spcPct val="0"/>
              </a:spcBef>
              <a:defRPr/>
            </a:pPr>
            <a:endParaRPr lang="en-US" b="0">
              <a:latin typeface="Arial" charset="0"/>
              <a:ea typeface="+mn-ea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John Larson | Manager of Consulting 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Topology Review</a:t>
            </a:r>
          </a:p>
        </p:txBody>
      </p:sp>
    </p:spTree>
    <p:extLst>
      <p:ext uri="{BB962C8B-B14F-4D97-AF65-F5344CB8AC3E}">
        <p14:creationId xmlns:p14="http://schemas.microsoft.com/office/powerpoint/2010/main" val="415037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grpSp>
        <p:nvGrpSpPr>
          <p:cNvPr id="4" name="קבוצה 62"/>
          <p:cNvGrpSpPr>
            <a:grpSpLocks/>
          </p:cNvGrpSpPr>
          <p:nvPr/>
        </p:nvGrpSpPr>
        <p:grpSpPr bwMode="auto">
          <a:xfrm>
            <a:off x="61913" y="2191080"/>
            <a:ext cx="8948738" cy="3987707"/>
            <a:chOff x="867195" y="1770334"/>
            <a:chExt cx="7730049" cy="3674851"/>
          </a:xfrm>
        </p:grpSpPr>
        <p:sp>
          <p:nvSpPr>
            <p:cNvPr id="5" name="מלבן מעוגל 67"/>
            <p:cNvSpPr/>
            <p:nvPr/>
          </p:nvSpPr>
          <p:spPr bwMode="auto">
            <a:xfrm>
              <a:off x="867195" y="1770334"/>
              <a:ext cx="7730049" cy="3674851"/>
            </a:xfrm>
            <a:prstGeom prst="roundRect">
              <a:avLst>
                <a:gd name="adj" fmla="val 3926"/>
              </a:avLst>
            </a:prstGeom>
            <a:solidFill>
              <a:schemeClr val="bg1">
                <a:lumMod val="8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6" name="מלבן מעוגל 68"/>
            <p:cNvSpPr/>
            <p:nvPr/>
          </p:nvSpPr>
          <p:spPr bwMode="auto">
            <a:xfrm>
              <a:off x="998023" y="1846161"/>
              <a:ext cx="7484347" cy="3523197"/>
            </a:xfrm>
            <a:prstGeom prst="roundRect">
              <a:avLst>
                <a:gd name="adj" fmla="val 324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</p:grp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750801" y="2421510"/>
            <a:ext cx="3550247" cy="3543536"/>
          </a:xfrm>
          <a:prstGeom prst="roundRect">
            <a:avLst>
              <a:gd name="adj" fmla="val 4422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Alma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09045" y="2421510"/>
            <a:ext cx="2287273" cy="3543536"/>
          </a:xfrm>
          <a:prstGeom prst="roundRect">
            <a:avLst>
              <a:gd name="adj" fmla="val 4150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Data Services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822915" y="4559299"/>
            <a:ext cx="1330208" cy="1232876"/>
          </a:xfrm>
          <a:prstGeom prst="roundRect">
            <a:avLst>
              <a:gd name="adj" fmla="val 5380"/>
            </a:avLst>
          </a:prstGeom>
          <a:solidFill>
            <a:srgbClr val="2C4D8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894818" y="2947495"/>
            <a:ext cx="3258306" cy="929258"/>
          </a:xfrm>
          <a:prstGeom prst="roundRect">
            <a:avLst>
              <a:gd name="adj" fmla="val 10134"/>
            </a:avLst>
          </a:prstGeom>
          <a:solidFill>
            <a:srgbClr val="9C79A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Network Catalog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899686" y="3957709"/>
            <a:ext cx="1455332" cy="1829535"/>
          </a:xfrm>
          <a:prstGeom prst="roundRect">
            <a:avLst>
              <a:gd name="adj" fmla="val 5380"/>
            </a:avLst>
          </a:prstGeom>
          <a:solidFill>
            <a:srgbClr val="2C4D8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Network Inventory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648999" y="4252928"/>
            <a:ext cx="1330208" cy="1232876"/>
          </a:xfrm>
          <a:prstGeom prst="roundRect">
            <a:avLst>
              <a:gd name="adj" fmla="val 5380"/>
            </a:avLst>
          </a:prstGeom>
          <a:solidFill>
            <a:srgbClr val="2C4D8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494517" y="3957710"/>
            <a:ext cx="1330208" cy="1232876"/>
          </a:xfrm>
          <a:prstGeom prst="roundRect">
            <a:avLst>
              <a:gd name="adj" fmla="val 5380"/>
            </a:avLst>
          </a:prstGeom>
          <a:solidFill>
            <a:srgbClr val="2C4D8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Institution Inventory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6474964" y="2421510"/>
            <a:ext cx="2303225" cy="3543536"/>
          </a:xfrm>
          <a:prstGeom prst="roundRect">
            <a:avLst>
              <a:gd name="adj" fmla="val 4150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Primo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6654380" y="4988792"/>
            <a:ext cx="1613806" cy="641190"/>
          </a:xfrm>
          <a:prstGeom prst="roundRect">
            <a:avLst>
              <a:gd name="adj" fmla="val 11769"/>
            </a:avLst>
          </a:prstGeom>
          <a:solidFill>
            <a:srgbClr val="E0874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6654380" y="2947495"/>
            <a:ext cx="1944391" cy="927355"/>
          </a:xfrm>
          <a:prstGeom prst="roundRect">
            <a:avLst>
              <a:gd name="adj" fmla="val 11769"/>
            </a:avLst>
          </a:prstGeom>
          <a:solidFill>
            <a:srgbClr val="E0874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Primo Index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6805834" y="5087480"/>
            <a:ext cx="1613806" cy="641190"/>
          </a:xfrm>
          <a:prstGeom prst="roundRect">
            <a:avLst>
              <a:gd name="adj" fmla="val 11769"/>
            </a:avLst>
          </a:prstGeom>
          <a:solidFill>
            <a:srgbClr val="E0874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6957288" y="5186168"/>
            <a:ext cx="1613806" cy="641190"/>
          </a:xfrm>
          <a:prstGeom prst="roundRect">
            <a:avLst>
              <a:gd name="adj" fmla="val 11769"/>
            </a:avLst>
          </a:prstGeom>
          <a:solidFill>
            <a:srgbClr val="E0874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Search Scope</a:t>
            </a: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480486" y="3692865"/>
            <a:ext cx="1944391" cy="641986"/>
          </a:xfrm>
          <a:prstGeom prst="roundRect">
            <a:avLst>
              <a:gd name="adj" fmla="val 11769"/>
            </a:avLst>
          </a:prstGeom>
          <a:solidFill>
            <a:srgbClr val="D87277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Global Authorities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480486" y="4438235"/>
            <a:ext cx="1944391" cy="641190"/>
          </a:xfrm>
          <a:prstGeom prst="roundRect">
            <a:avLst>
              <a:gd name="adj" fmla="val 11769"/>
            </a:avLst>
          </a:prstGeom>
          <a:solidFill>
            <a:srgbClr val="9C79A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Community Catalog</a:t>
            </a: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480486" y="5182810"/>
            <a:ext cx="1944391" cy="641190"/>
          </a:xfrm>
          <a:prstGeom prst="roundRect">
            <a:avLst>
              <a:gd name="adj" fmla="val 11769"/>
            </a:avLst>
          </a:prstGeom>
          <a:solidFill>
            <a:srgbClr val="77BC7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Central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</a:b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KnowledgeBase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480486" y="2947495"/>
            <a:ext cx="1944391" cy="641986"/>
          </a:xfrm>
          <a:prstGeom prst="roundRect">
            <a:avLst>
              <a:gd name="adj" fmla="val 11769"/>
            </a:avLst>
          </a:prstGeom>
          <a:solidFill>
            <a:srgbClr val="E0874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Primo Central Index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654380" y="4012538"/>
            <a:ext cx="1613806" cy="641190"/>
          </a:xfrm>
          <a:prstGeom prst="roundRect">
            <a:avLst>
              <a:gd name="adj" fmla="val 11769"/>
            </a:avLst>
          </a:prstGeom>
          <a:solidFill>
            <a:srgbClr val="E0874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6805834" y="4111226"/>
            <a:ext cx="1613806" cy="641190"/>
          </a:xfrm>
          <a:prstGeom prst="roundRect">
            <a:avLst>
              <a:gd name="adj" fmla="val 11769"/>
            </a:avLst>
          </a:prstGeom>
          <a:solidFill>
            <a:srgbClr val="E0874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6957288" y="4209914"/>
            <a:ext cx="1613806" cy="641190"/>
          </a:xfrm>
          <a:prstGeom prst="roundRect">
            <a:avLst>
              <a:gd name="adj" fmla="val 11769"/>
            </a:avLst>
          </a:prstGeom>
          <a:solidFill>
            <a:srgbClr val="E0874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View</a:t>
            </a:r>
          </a:p>
        </p:txBody>
      </p:sp>
      <p:pic>
        <p:nvPicPr>
          <p:cNvPr id="1026" name="Picture 2" descr="WorldShare Collection Ma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30" y="1271080"/>
            <a:ext cx="4829175" cy="533400"/>
          </a:xfrm>
          <a:prstGeom prst="rect">
            <a:avLst/>
          </a:prstGeom>
          <a:solidFill>
            <a:srgbClr val="2178B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78491" y="1555423"/>
            <a:ext cx="5172982" cy="333729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4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john.larson@exlibrisgroup.com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58279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Data Model &amp; Zones</a:t>
            </a:r>
          </a:p>
          <a:p>
            <a:r>
              <a:rPr lang="en-US" dirty="0"/>
              <a:t>Publishing to Discovery</a:t>
            </a:r>
          </a:p>
          <a:p>
            <a:r>
              <a:rPr lang="en-US" dirty="0" err="1"/>
              <a:t>Worldshare</a:t>
            </a:r>
            <a:r>
              <a:rPr lang="en-US" dirty="0"/>
              <a:t> Synchronization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4814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AutoShape 3"/>
          <p:cNvSpPr>
            <a:spLocks noChangeArrowheads="1"/>
          </p:cNvSpPr>
          <p:nvPr/>
        </p:nvSpPr>
        <p:spPr bwMode="auto">
          <a:xfrm>
            <a:off x="255588" y="1209675"/>
            <a:ext cx="2895600" cy="1534226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1E177B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Network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2640825" y="2121179"/>
            <a:ext cx="240594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b="0" dirty="0"/>
              <a:t>NZ catalog</a:t>
            </a:r>
          </a:p>
          <a:p>
            <a:r>
              <a:rPr lang="en-US" dirty="0"/>
              <a:t>Shared e-resources</a:t>
            </a:r>
          </a:p>
        </p:txBody>
      </p:sp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255588" y="4728350"/>
            <a:ext cx="2895600" cy="1534226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1E17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Library</a:t>
            </a:r>
          </a:p>
          <a:p>
            <a:pPr algn="ctr"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(e.g., Law, Main, Archives)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9264" name="AutoShape 16"/>
          <p:cNvSpPr>
            <a:spLocks noChangeArrowheads="1"/>
          </p:cNvSpPr>
          <p:nvPr/>
        </p:nvSpPr>
        <p:spPr bwMode="auto">
          <a:xfrm>
            <a:off x="255588" y="2978944"/>
            <a:ext cx="2895600" cy="1534226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1E17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Institution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292090" y="1376623"/>
            <a:ext cx="33947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Grouping for all institutions; contains shared catalog (discovery) and collections (delivery)</a:t>
            </a:r>
            <a:endParaRPr lang="en-US" b="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292090" y="5033798"/>
            <a:ext cx="33947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/>
              <a:t>Sub-units within an institution that share fulfillment policies, locations, and ordering units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92088" y="3746056"/>
            <a:ext cx="3394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/>
              <a:t>Individual member institution</a:t>
            </a:r>
            <a:endParaRPr 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640825" y="3746056"/>
            <a:ext cx="2405948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dirty="0"/>
              <a:t>IZ catalog</a:t>
            </a:r>
          </a:p>
          <a:p>
            <a:r>
              <a:rPr lang="en-US" dirty="0"/>
              <a:t>Link resolution</a:t>
            </a:r>
          </a:p>
          <a:p>
            <a:r>
              <a:rPr lang="en-US" dirty="0"/>
              <a:t>Users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40825" y="5495463"/>
            <a:ext cx="2405948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dirty="0"/>
              <a:t>Inventory</a:t>
            </a:r>
          </a:p>
          <a:p>
            <a:r>
              <a:rPr lang="en-US" dirty="0"/>
              <a:t>Orders (optional)</a:t>
            </a:r>
          </a:p>
          <a:p>
            <a:r>
              <a:rPr lang="en-US" dirty="0"/>
              <a:t>Invoices (optional)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 err="1"/>
              <a:t>Consortial</a:t>
            </a:r>
            <a:r>
              <a:rPr lang="en-US" dirty="0"/>
              <a:t> organizational hierarchy</a:t>
            </a:r>
          </a:p>
        </p:txBody>
      </p:sp>
    </p:spTree>
    <p:extLst>
      <p:ext uri="{BB962C8B-B14F-4D97-AF65-F5344CB8AC3E}">
        <p14:creationId xmlns:p14="http://schemas.microsoft.com/office/powerpoint/2010/main" val="8402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nimBg="1"/>
      <p:bldP spid="19" grpId="0"/>
      <p:bldP spid="20" grpId="0"/>
      <p:bldP spid="2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62"/>
          <p:cNvGrpSpPr>
            <a:grpSpLocks/>
          </p:cNvGrpSpPr>
          <p:nvPr/>
        </p:nvGrpSpPr>
        <p:grpSpPr bwMode="auto">
          <a:xfrm>
            <a:off x="61913" y="981645"/>
            <a:ext cx="8948738" cy="5174110"/>
            <a:chOff x="867195" y="1770334"/>
            <a:chExt cx="7730049" cy="3674851"/>
          </a:xfrm>
        </p:grpSpPr>
        <p:sp>
          <p:nvSpPr>
            <p:cNvPr id="5" name="מלבן מעוגל 67"/>
            <p:cNvSpPr/>
            <p:nvPr/>
          </p:nvSpPr>
          <p:spPr bwMode="auto">
            <a:xfrm>
              <a:off x="867195" y="1770334"/>
              <a:ext cx="7730049" cy="3674851"/>
            </a:xfrm>
            <a:prstGeom prst="roundRect">
              <a:avLst>
                <a:gd name="adj" fmla="val 3926"/>
              </a:avLst>
            </a:prstGeom>
            <a:solidFill>
              <a:schemeClr val="bg1">
                <a:lumMod val="8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6" name="מלבן מעוגל 68"/>
            <p:cNvSpPr/>
            <p:nvPr/>
          </p:nvSpPr>
          <p:spPr bwMode="auto">
            <a:xfrm>
              <a:off x="998023" y="1846161"/>
              <a:ext cx="7484347" cy="3523197"/>
            </a:xfrm>
            <a:prstGeom prst="roundRect">
              <a:avLst>
                <a:gd name="adj" fmla="val 324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</p:grp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3084302" y="1184275"/>
            <a:ext cx="2645418" cy="4757738"/>
          </a:xfrm>
          <a:prstGeom prst="roundRect">
            <a:avLst>
              <a:gd name="adj" fmla="val 4422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Network Zone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data model &amp; zones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928983" y="1184275"/>
            <a:ext cx="2757817" cy="4757738"/>
          </a:xfrm>
          <a:prstGeom prst="roundRect">
            <a:avLst>
              <a:gd name="adj" fmla="val 4422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Institution Zone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36121" y="1184275"/>
            <a:ext cx="2475368" cy="4757738"/>
          </a:xfrm>
          <a:prstGeom prst="roundRect">
            <a:avLst>
              <a:gd name="adj" fmla="val 4150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Community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 Zone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63196" y="1662113"/>
            <a:ext cx="2243876" cy="1281112"/>
          </a:xfrm>
          <a:prstGeom prst="roundRect">
            <a:avLst>
              <a:gd name="adj" fmla="val 11769"/>
            </a:avLst>
          </a:prstGeom>
          <a:solidFill>
            <a:srgbClr val="D87277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Global Authorities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Shared repository of standard authority files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63196" y="3078163"/>
            <a:ext cx="2243876" cy="1279525"/>
          </a:xfrm>
          <a:prstGeom prst="roundRect">
            <a:avLst>
              <a:gd name="adj" fmla="val 11769"/>
            </a:avLst>
          </a:prstGeom>
          <a:solidFill>
            <a:srgbClr val="9C79A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Community Catalog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Shared records managed by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ExL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Currently e-resources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63196" y="4468813"/>
            <a:ext cx="2243876" cy="1279525"/>
          </a:xfrm>
          <a:prstGeom prst="roundRect">
            <a:avLst>
              <a:gd name="adj" fmla="val 11769"/>
            </a:avLst>
          </a:prstGeom>
          <a:solidFill>
            <a:srgbClr val="77BC7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Central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</a:b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KnowledgeBase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Shared administrative information for e-resources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81957" y="3078163"/>
            <a:ext cx="2463482" cy="2686050"/>
          </a:xfrm>
          <a:prstGeom prst="roundRect">
            <a:avLst>
              <a:gd name="adj" fmla="val 5380"/>
            </a:avLst>
          </a:prstGeom>
          <a:solidFill>
            <a:srgbClr val="2C4D8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Local Inventory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Can link to the Institution, Network, or Community Catalog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Defines what resources (across all catalogs) are managed by your library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081957" y="1662113"/>
            <a:ext cx="2463482" cy="1281112"/>
          </a:xfrm>
          <a:prstGeom prst="roundRect">
            <a:avLst>
              <a:gd name="adj" fmla="val 10134"/>
            </a:avLst>
          </a:prstGeom>
          <a:solidFill>
            <a:srgbClr val="9C79A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Institution Catalog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Records not shared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Will 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nclude local extensions</a:t>
            </a:r>
          </a:p>
        </p:txBody>
      </p:sp>
      <p:pic>
        <p:nvPicPr>
          <p:cNvPr id="14" name="Picture 5" descr="ExLibris-log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175270" y="3078163"/>
            <a:ext cx="2463482" cy="2686050"/>
          </a:xfrm>
          <a:prstGeom prst="roundRect">
            <a:avLst>
              <a:gd name="adj" fmla="val 5380"/>
            </a:avLst>
          </a:prstGeom>
          <a:solidFill>
            <a:srgbClr val="2C4D8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Shared Inventory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Shared resources available to multiple institutions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Initially focused on e-resources &amp; PDA program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175270" y="1662113"/>
            <a:ext cx="2463482" cy="1281112"/>
          </a:xfrm>
          <a:prstGeom prst="roundRect">
            <a:avLst>
              <a:gd name="adj" fmla="val 10134"/>
            </a:avLst>
          </a:prstGeom>
          <a:solidFill>
            <a:srgbClr val="9C79A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Shared Catalog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Shared records managed by all institutions</a:t>
            </a:r>
          </a:p>
        </p:txBody>
      </p:sp>
    </p:spTree>
    <p:extLst>
      <p:ext uri="{BB962C8B-B14F-4D97-AF65-F5344CB8AC3E}">
        <p14:creationId xmlns:p14="http://schemas.microsoft.com/office/powerpoint/2010/main" val="9692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authorities are loaded</a:t>
            </a:r>
            <a:br>
              <a:rPr lang="en-US" dirty="0"/>
            </a:br>
            <a:r>
              <a:rPr lang="en-US" dirty="0"/>
              <a:t>from authorizing agencies</a:t>
            </a:r>
          </a:p>
          <a:p>
            <a:pPr lvl="1"/>
            <a:r>
              <a:rPr lang="en-US" dirty="0"/>
              <a:t>Update frequency depends on</a:t>
            </a:r>
            <a:br>
              <a:rPr lang="en-US" dirty="0"/>
            </a:br>
            <a:r>
              <a:rPr lang="en-US" dirty="0"/>
              <a:t>the vocabulary</a:t>
            </a:r>
          </a:p>
          <a:p>
            <a:pPr lvl="1"/>
            <a:r>
              <a:rPr lang="en-US" dirty="0"/>
              <a:t>Managed by Ex </a:t>
            </a:r>
            <a:r>
              <a:rPr lang="en-US" dirty="0" err="1"/>
              <a:t>Libris</a:t>
            </a:r>
            <a:endParaRPr lang="en-US" dirty="0"/>
          </a:p>
          <a:p>
            <a:r>
              <a:rPr lang="en-US" dirty="0"/>
              <a:t>Community Catalog contains</a:t>
            </a:r>
            <a:br>
              <a:rPr lang="en-US" dirty="0"/>
            </a:br>
            <a:r>
              <a:rPr lang="en-US" dirty="0"/>
              <a:t>records for electronic titles and</a:t>
            </a:r>
            <a:br>
              <a:rPr lang="en-US" dirty="0"/>
            </a:br>
            <a:r>
              <a:rPr lang="en-US" dirty="0"/>
              <a:t>collections</a:t>
            </a:r>
          </a:p>
          <a:p>
            <a:pPr lvl="1"/>
            <a:r>
              <a:rPr lang="en-US" dirty="0"/>
              <a:t>Seeded by Ex </a:t>
            </a:r>
            <a:r>
              <a:rPr lang="en-US" dirty="0" err="1"/>
              <a:t>Libris</a:t>
            </a:r>
            <a:r>
              <a:rPr lang="en-US" dirty="0"/>
              <a:t> from vendors</a:t>
            </a:r>
          </a:p>
          <a:p>
            <a:pPr lvl="1"/>
            <a:r>
              <a:rPr lang="en-US" dirty="0"/>
              <a:t>Updateable by Alma community</a:t>
            </a:r>
          </a:p>
          <a:p>
            <a:r>
              <a:rPr lang="en-US" dirty="0"/>
              <a:t>CKB contains linking and coverage information for e-resources</a:t>
            </a:r>
          </a:p>
          <a:p>
            <a:pPr lvl="1"/>
            <a:r>
              <a:rPr lang="en-US" dirty="0"/>
              <a:t>Managed by Ex </a:t>
            </a:r>
            <a:r>
              <a:rPr lang="en-US" dirty="0" err="1"/>
              <a:t>Libris</a:t>
            </a:r>
            <a:r>
              <a:rPr lang="en-US" dirty="0"/>
              <a:t> from vendor feeds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168325" y="992188"/>
            <a:ext cx="2518475" cy="2711907"/>
          </a:xfrm>
          <a:prstGeom prst="roundRect">
            <a:avLst>
              <a:gd name="adj" fmla="val 4150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Community Zone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299431" y="1470026"/>
            <a:ext cx="2282952" cy="637026"/>
          </a:xfrm>
          <a:prstGeom prst="roundRect">
            <a:avLst>
              <a:gd name="adj" fmla="val 11769"/>
            </a:avLst>
          </a:prstGeom>
          <a:solidFill>
            <a:srgbClr val="D87277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Global Authorities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299431" y="2207415"/>
            <a:ext cx="2282952" cy="636237"/>
          </a:xfrm>
          <a:prstGeom prst="roundRect">
            <a:avLst>
              <a:gd name="adj" fmla="val 11769"/>
            </a:avLst>
          </a:prstGeom>
          <a:solidFill>
            <a:srgbClr val="9C79A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Community Catalog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99431" y="2944015"/>
            <a:ext cx="2282952" cy="636237"/>
          </a:xfrm>
          <a:prstGeom prst="roundRect">
            <a:avLst>
              <a:gd name="adj" fmla="val 11769"/>
            </a:avLst>
          </a:prstGeom>
          <a:solidFill>
            <a:srgbClr val="77BC7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Central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</a:b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KnowledgeBase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983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902" y="992188"/>
            <a:ext cx="7826297" cy="4932362"/>
          </a:xfrm>
        </p:spPr>
        <p:txBody>
          <a:bodyPr/>
          <a:lstStyle/>
          <a:p>
            <a:r>
              <a:rPr lang="en-US" dirty="0"/>
              <a:t>The NZ catalog is your primary</a:t>
            </a:r>
            <a:br>
              <a:rPr lang="en-US" dirty="0"/>
            </a:br>
            <a:r>
              <a:rPr lang="en-US" dirty="0"/>
              <a:t>catalog</a:t>
            </a:r>
          </a:p>
          <a:p>
            <a:pPr lvl="1"/>
            <a:r>
              <a:rPr lang="en-US" dirty="0"/>
              <a:t>Most of your records (including</a:t>
            </a:r>
            <a:br>
              <a:rPr lang="en-US" dirty="0"/>
            </a:br>
            <a:r>
              <a:rPr lang="en-US" dirty="0"/>
              <a:t>new purchases) reside in NZ</a:t>
            </a:r>
          </a:p>
          <a:p>
            <a:pPr lvl="1"/>
            <a:r>
              <a:rPr lang="en-US" dirty="0"/>
              <a:t>All NZ records are shared</a:t>
            </a:r>
          </a:p>
          <a:p>
            <a:r>
              <a:rPr lang="en-US" dirty="0"/>
              <a:t>NZ also contains:</a:t>
            </a:r>
          </a:p>
          <a:p>
            <a:pPr lvl="1"/>
            <a:r>
              <a:rPr lang="en-US" dirty="0"/>
              <a:t>Shared </a:t>
            </a:r>
            <a:r>
              <a:rPr lang="en-US" dirty="0" err="1"/>
              <a:t>config</a:t>
            </a:r>
            <a:r>
              <a:rPr lang="en-US" dirty="0"/>
              <a:t> (import profiles, RS </a:t>
            </a:r>
            <a:r>
              <a:rPr lang="en-US" dirty="0" err="1"/>
              <a:t>rotas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Negotiated licenses</a:t>
            </a:r>
          </a:p>
          <a:p>
            <a:pPr lvl="1"/>
            <a:r>
              <a:rPr lang="en-US" dirty="0"/>
              <a:t>Activated e-resources</a:t>
            </a:r>
          </a:p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041382" y="992188"/>
            <a:ext cx="2645418" cy="1582172"/>
          </a:xfrm>
          <a:prstGeom prst="roundRect">
            <a:avLst>
              <a:gd name="adj" fmla="val 4422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Network Zone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132350" y="1998141"/>
            <a:ext cx="2463482" cy="482793"/>
          </a:xfrm>
          <a:prstGeom prst="roundRect">
            <a:avLst>
              <a:gd name="adj" fmla="val 5380"/>
            </a:avLst>
          </a:prstGeom>
          <a:solidFill>
            <a:srgbClr val="2C4D8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Shared Inventory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132350" y="1430610"/>
            <a:ext cx="2463482" cy="471487"/>
          </a:xfrm>
          <a:prstGeom prst="roundRect">
            <a:avLst>
              <a:gd name="adj" fmla="val 10134"/>
            </a:avLst>
          </a:prstGeom>
          <a:solidFill>
            <a:srgbClr val="9C79A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Shared Catalog</a:t>
            </a:r>
          </a:p>
        </p:txBody>
      </p:sp>
    </p:spTree>
    <p:extLst>
      <p:ext uri="{BB962C8B-B14F-4D97-AF65-F5344CB8AC3E}">
        <p14:creationId xmlns:p14="http://schemas.microsoft.com/office/powerpoint/2010/main" val="22346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IZ catalog contains records</a:t>
            </a:r>
            <a:br>
              <a:rPr lang="en-US" dirty="0"/>
            </a:br>
            <a:r>
              <a:rPr lang="en-US" dirty="0"/>
              <a:t>not shared with other institutions</a:t>
            </a:r>
          </a:p>
          <a:p>
            <a:pPr lvl="1"/>
            <a:r>
              <a:rPr lang="en-US" dirty="0"/>
              <a:t>Reserves instructor copies</a:t>
            </a:r>
          </a:p>
          <a:p>
            <a:pPr lvl="1"/>
            <a:r>
              <a:rPr lang="en-US" dirty="0"/>
              <a:t>ILL outside CALS network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Host records for bound-</a:t>
            </a:r>
            <a:r>
              <a:rPr lang="en-US" dirty="0" err="1"/>
              <a:t>withs</a:t>
            </a:r>
            <a:endParaRPr lang="en-US" dirty="0"/>
          </a:p>
          <a:p>
            <a:pPr lvl="1"/>
            <a:r>
              <a:rPr lang="en-US" dirty="0"/>
              <a:t>Records with sharing restrictions</a:t>
            </a:r>
          </a:p>
          <a:p>
            <a:r>
              <a:rPr lang="en-US" dirty="0"/>
              <a:t>The IZ inventory contains all inventory not licensed by the central office</a:t>
            </a:r>
          </a:p>
          <a:p>
            <a:pPr lvl="1"/>
            <a:r>
              <a:rPr lang="en-US" dirty="0"/>
              <a:t>Holdings and portfolios are linked to IZ or NZ records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041382" y="992188"/>
            <a:ext cx="2645418" cy="1589922"/>
          </a:xfrm>
          <a:prstGeom prst="roundRect">
            <a:avLst>
              <a:gd name="adj" fmla="val 4422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</a:rPr>
              <a:t>Institution Zone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132350" y="1998142"/>
            <a:ext cx="2463482" cy="482793"/>
          </a:xfrm>
          <a:prstGeom prst="roundRect">
            <a:avLst>
              <a:gd name="adj" fmla="val 5380"/>
            </a:avLst>
          </a:prstGeom>
          <a:solidFill>
            <a:srgbClr val="2C4D8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Local Inventory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132350" y="1430611"/>
            <a:ext cx="2463482" cy="471487"/>
          </a:xfrm>
          <a:prstGeom prst="roundRect">
            <a:avLst>
              <a:gd name="adj" fmla="val 10134"/>
            </a:avLst>
          </a:prstGeom>
          <a:solidFill>
            <a:srgbClr val="9C79A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Institution Catalog</a:t>
            </a:r>
          </a:p>
        </p:txBody>
      </p:sp>
    </p:spTree>
    <p:extLst>
      <p:ext uri="{BB962C8B-B14F-4D97-AF65-F5344CB8AC3E}">
        <p14:creationId xmlns:p14="http://schemas.microsoft.com/office/powerpoint/2010/main" val="21625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940705" y="3396633"/>
            <a:ext cx="1873410" cy="934213"/>
          </a:xfrm>
          <a:prstGeom prst="roundRect">
            <a:avLst>
              <a:gd name="adj" fmla="val 16667"/>
            </a:avLst>
          </a:prstGeom>
          <a:solidFill>
            <a:srgbClr val="E0874E"/>
          </a:solidFill>
          <a:ln w="38100">
            <a:solidFill>
              <a:srgbClr val="DA702E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View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4172807" y="3722617"/>
            <a:ext cx="1873410" cy="934213"/>
          </a:xfrm>
          <a:prstGeom prst="roundRect">
            <a:avLst>
              <a:gd name="adj" fmla="val 16667"/>
            </a:avLst>
          </a:prstGeom>
          <a:solidFill>
            <a:srgbClr val="E0874E"/>
          </a:solidFill>
          <a:ln w="38100">
            <a:solidFill>
              <a:srgbClr val="DA702E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9264" name="AutoShape 16"/>
          <p:cNvSpPr>
            <a:spLocks noChangeArrowheads="1"/>
          </p:cNvSpPr>
          <p:nvPr/>
        </p:nvSpPr>
        <p:spPr bwMode="auto">
          <a:xfrm>
            <a:off x="356975" y="3398992"/>
            <a:ext cx="2173408" cy="93421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1E17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Institution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877410" y="1627364"/>
            <a:ext cx="2895600" cy="1534226"/>
          </a:xfrm>
          <a:prstGeom prst="roundRect">
            <a:avLst>
              <a:gd name="adj" fmla="val 16667"/>
            </a:avLst>
          </a:prstGeom>
          <a:solidFill>
            <a:srgbClr val="E0874E"/>
          </a:solidFill>
          <a:ln w="38100">
            <a:solidFill>
              <a:srgbClr val="DA702E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Primo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6584261" y="3396633"/>
            <a:ext cx="1873410" cy="934213"/>
          </a:xfrm>
          <a:prstGeom prst="roundRect">
            <a:avLst>
              <a:gd name="adj" fmla="val 16667"/>
            </a:avLst>
          </a:prstGeom>
          <a:solidFill>
            <a:srgbClr val="E0874E"/>
          </a:solidFill>
          <a:ln w="38100">
            <a:solidFill>
              <a:srgbClr val="DA702E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8" name="AutoShape 17"/>
          <p:cNvCxnSpPr>
            <a:cxnSpLocks noChangeShapeType="1"/>
            <a:stCxn id="309251" idx="3"/>
            <a:endCxn id="9" idx="1"/>
          </p:cNvCxnSpPr>
          <p:nvPr/>
        </p:nvCxnSpPr>
        <p:spPr bwMode="auto">
          <a:xfrm>
            <a:off x="3151188" y="2394477"/>
            <a:ext cx="1726222" cy="127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DA702E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251" name="AutoShape 3"/>
          <p:cNvSpPr>
            <a:spLocks noChangeArrowheads="1"/>
          </p:cNvSpPr>
          <p:nvPr/>
        </p:nvSpPr>
        <p:spPr bwMode="auto">
          <a:xfrm>
            <a:off x="255588" y="1627364"/>
            <a:ext cx="2895600" cy="1534226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1E177B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Network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668661" y="3717064"/>
            <a:ext cx="2173408" cy="93421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1E17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977780" y="4005110"/>
            <a:ext cx="2173408" cy="93421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1E177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Institution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4468847" y="4014779"/>
            <a:ext cx="1873410" cy="934213"/>
          </a:xfrm>
          <a:prstGeom prst="roundRect">
            <a:avLst>
              <a:gd name="adj" fmla="val 16667"/>
            </a:avLst>
          </a:prstGeom>
          <a:solidFill>
            <a:srgbClr val="E0874E"/>
          </a:solidFill>
          <a:ln w="38100">
            <a:solidFill>
              <a:srgbClr val="DA702E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View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6816363" y="3717064"/>
            <a:ext cx="1873410" cy="934213"/>
          </a:xfrm>
          <a:prstGeom prst="roundRect">
            <a:avLst>
              <a:gd name="adj" fmla="val 16667"/>
            </a:avLst>
          </a:prstGeom>
          <a:solidFill>
            <a:srgbClr val="E0874E"/>
          </a:solidFill>
          <a:ln w="38100">
            <a:solidFill>
              <a:srgbClr val="DA702E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7109836" y="4005109"/>
            <a:ext cx="1873410" cy="934213"/>
          </a:xfrm>
          <a:prstGeom prst="roundRect">
            <a:avLst>
              <a:gd name="adj" fmla="val 16667"/>
            </a:avLst>
          </a:prstGeom>
          <a:solidFill>
            <a:srgbClr val="E0874E"/>
          </a:solidFill>
          <a:ln w="38100">
            <a:solidFill>
              <a:srgbClr val="DA702E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Search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Scope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</p:spPr>
        <p:txBody>
          <a:bodyPr/>
          <a:lstStyle/>
          <a:p>
            <a:r>
              <a:rPr lang="en-US" dirty="0"/>
              <a:t>Multi-institution discovery</a:t>
            </a:r>
          </a:p>
        </p:txBody>
      </p:sp>
    </p:spTree>
    <p:extLst>
      <p:ext uri="{BB962C8B-B14F-4D97-AF65-F5344CB8AC3E}">
        <p14:creationId xmlns:p14="http://schemas.microsoft.com/office/powerpoint/2010/main" val="11855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309264" grpId="0" animBg="1"/>
      <p:bldP spid="11" grpId="0" animBg="1"/>
      <p:bldP spid="13" grpId="0" animBg="1"/>
      <p:bldP spid="15" grpId="0" animBg="1"/>
      <p:bldP spid="28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Worldshare</a:t>
            </a:r>
            <a:r>
              <a:rPr lang="en-US" dirty="0"/>
              <a:t> Sync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2049705"/>
            <a:ext cx="7992374" cy="4233864"/>
          </a:xfrm>
        </p:spPr>
        <p:txBody>
          <a:bodyPr/>
          <a:lstStyle/>
          <a:p>
            <a:r>
              <a:rPr lang="en-US" dirty="0"/>
              <a:t>Nightly sync of new and changed records to NZ</a:t>
            </a:r>
          </a:p>
          <a:p>
            <a:pPr lvl="1"/>
            <a:r>
              <a:rPr lang="en-US" dirty="0"/>
              <a:t>Set holdings in </a:t>
            </a:r>
            <a:r>
              <a:rPr lang="en-US" dirty="0" err="1"/>
              <a:t>Worldshare</a:t>
            </a:r>
            <a:r>
              <a:rPr lang="en-US" dirty="0"/>
              <a:t> to trigger overlay</a:t>
            </a:r>
          </a:p>
          <a:p>
            <a:r>
              <a:rPr lang="en-US" dirty="0"/>
              <a:t>All NZ record editing performed in </a:t>
            </a:r>
            <a:r>
              <a:rPr lang="en-US" dirty="0" err="1"/>
              <a:t>Connexion</a:t>
            </a:r>
            <a:endParaRPr lang="en-US" dirty="0"/>
          </a:p>
          <a:p>
            <a:pPr lvl="1"/>
            <a:r>
              <a:rPr lang="en-US" dirty="0"/>
              <a:t>Export from </a:t>
            </a:r>
            <a:r>
              <a:rPr lang="en-US" dirty="0" err="1"/>
              <a:t>Connexion</a:t>
            </a:r>
            <a:r>
              <a:rPr lang="en-US" dirty="0"/>
              <a:t> to NZ for immediate Alma updates</a:t>
            </a:r>
          </a:p>
          <a:p>
            <a:pPr lvl="1"/>
            <a:r>
              <a:rPr lang="en-US" i="1" dirty="0"/>
              <a:t>Any edits to the NZ record in Alma (not </a:t>
            </a:r>
            <a:r>
              <a:rPr lang="en-US" i="1" dirty="0" err="1"/>
              <a:t>Connexion</a:t>
            </a:r>
            <a:r>
              <a:rPr lang="en-US" i="1" dirty="0"/>
              <a:t>) will be lost</a:t>
            </a:r>
          </a:p>
          <a:p>
            <a:pPr lvl="1"/>
            <a:r>
              <a:rPr lang="en-US" dirty="0"/>
              <a:t>Local extensions will be preserved during nightly load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WorldShare Collection Ma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992187"/>
            <a:ext cx="6512967" cy="719381"/>
          </a:xfrm>
          <a:prstGeom prst="rect">
            <a:avLst/>
          </a:prstGeom>
          <a:solidFill>
            <a:srgbClr val="2178B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043861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urm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2D008E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2D008E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5292</TotalTime>
  <Words>313</Words>
  <Application>Microsoft Office PowerPoint</Application>
  <PresentationFormat>On-screen Show (4:3)</PresentationFormat>
  <Paragraphs>126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MS PGothic</vt:lpstr>
      <vt:lpstr>Arial</vt:lpstr>
      <vt:lpstr>Calibri</vt:lpstr>
      <vt:lpstr>Tahoma</vt:lpstr>
      <vt:lpstr>Verdana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urm</vt:lpstr>
      <vt:lpstr>Topology Review</vt:lpstr>
      <vt:lpstr>Agenda</vt:lpstr>
      <vt:lpstr>Consortial organizational hierarchy</vt:lpstr>
      <vt:lpstr>Alma data model &amp; zones</vt:lpstr>
      <vt:lpstr>Community Zone</vt:lpstr>
      <vt:lpstr>The Network Zone</vt:lpstr>
      <vt:lpstr>Institution Zone</vt:lpstr>
      <vt:lpstr>Multi-institution discovery</vt:lpstr>
      <vt:lpstr>Worldshare Sync</vt:lpstr>
      <vt:lpstr>Network topology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John Larson</cp:lastModifiedBy>
  <cp:revision>218</cp:revision>
  <dcterms:created xsi:type="dcterms:W3CDTF">2015-04-14T20:14:13Z</dcterms:created>
  <dcterms:modified xsi:type="dcterms:W3CDTF">2017-01-06T18:36:01Z</dcterms:modified>
</cp:coreProperties>
</file>