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535" r:id="rId2"/>
  </p:sldMasterIdLst>
  <p:notesMasterIdLst>
    <p:notesMasterId r:id="rId11"/>
  </p:notesMasterIdLst>
  <p:handoutMasterIdLst>
    <p:handoutMasterId r:id="rId12"/>
  </p:handoutMasterIdLst>
  <p:sldIdLst>
    <p:sldId id="1859" r:id="rId3"/>
    <p:sldId id="2159" r:id="rId4"/>
    <p:sldId id="1977" r:id="rId5"/>
    <p:sldId id="1978" r:id="rId6"/>
    <p:sldId id="1980" r:id="rId7"/>
    <p:sldId id="1979" r:id="rId8"/>
    <p:sldId id="1981" r:id="rId9"/>
    <p:sldId id="1956" r:id="rId10"/>
  </p:sldIdLst>
  <p:sldSz cx="9144000" cy="6858000" type="screen4x3"/>
  <p:notesSz cx="7053263" cy="9309100"/>
  <p:custDataLst>
    <p:tags r:id="rId13"/>
  </p:custDataLst>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9797"/>
    <a:srgbClr val="FFFFFF"/>
    <a:srgbClr val="2C4D82"/>
    <a:srgbClr val="3E4C56"/>
    <a:srgbClr val="FDB813"/>
    <a:srgbClr val="EE3A43"/>
    <a:srgbClr val="7C4299"/>
    <a:srgbClr val="B20837"/>
    <a:srgbClr val="F4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45" autoAdjust="0"/>
    <p:restoredTop sz="95064" autoAdjust="0"/>
  </p:normalViewPr>
  <p:slideViewPr>
    <p:cSldViewPr>
      <p:cViewPr varScale="1">
        <p:scale>
          <a:sx n="74" d="100"/>
          <a:sy n="74" d="100"/>
        </p:scale>
        <p:origin x="106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x-none"/>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x-none"/>
              <a:pPr/>
              <a:t>‹#›</a:t>
            </a:fld>
            <a:endParaRPr lang="en-US">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sz="1200" kern="1200" dirty="0">
              <a:solidFill>
                <a:schemeClr val="tx1"/>
              </a:solidFill>
              <a:effectLst/>
              <a:latin typeface="Verdana" pitchFamily="34" charset="0"/>
              <a:ea typeface="MS PGothic" pitchFamily="34" charset="-128"/>
              <a:cs typeface="Arial" pitchFamily="34" charset="0"/>
            </a:endParaRPr>
          </a:p>
        </p:txBody>
      </p:sp>
    </p:spTree>
    <p:extLst>
      <p:ext uri="{BB962C8B-B14F-4D97-AF65-F5344CB8AC3E}">
        <p14:creationId xmlns:p14="http://schemas.microsoft.com/office/powerpoint/2010/main" val="106471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CDDBF2E1-D338-45E9-8AF1-71E2156EB851}" type="slidenum">
              <a:rPr lang="x-none"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15001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data model</a:t>
            </a:r>
            <a:r>
              <a:rPr lang="en-US" baseline="0" dirty="0"/>
              <a:t> for vendors, which is considered infrastructure in Alma.</a:t>
            </a:r>
          </a:p>
          <a:p>
            <a:endParaRPr lang="en-US" baseline="0" dirty="0"/>
          </a:p>
          <a:p>
            <a:r>
              <a:rPr lang="en-US" baseline="0" dirty="0"/>
              <a:t>Rather than simply having a vendor record in Alma, you have a basic vendor record, which is an umbrella record, that gathers together different account-based records. </a:t>
            </a:r>
          </a:p>
          <a:p>
            <a:endParaRPr lang="en-US" baseline="0" dirty="0"/>
          </a:p>
          <a:p>
            <a:r>
              <a:rPr lang="en-US" baseline="0" dirty="0"/>
              <a:t>[CLICK] For example, if it is a material supplier, you might have one or more vendor </a:t>
            </a:r>
            <a:r>
              <a:rPr lang="en-US" i="1" baseline="0" dirty="0"/>
              <a:t>accounts</a:t>
            </a:r>
            <a:r>
              <a:rPr lang="en-US" baseline="0" dirty="0"/>
              <a:t>. Or if it is an electronic resource platform, you might have one or more </a:t>
            </a:r>
            <a:r>
              <a:rPr lang="en-US" i="1" baseline="0" dirty="0"/>
              <a:t>interfaces</a:t>
            </a:r>
            <a:r>
              <a:rPr lang="en-US" baseline="0" dirty="0"/>
              <a:t>.</a:t>
            </a:r>
          </a:p>
          <a:p>
            <a:endParaRPr lang="en-US" baseline="0" dirty="0"/>
          </a:p>
          <a:p>
            <a:r>
              <a:rPr lang="en-US" baseline="0" dirty="0"/>
              <a:t>[CLICK] The vendor account and interface records, which are based on the roles that vendors perform, hook up to purchase order lines. </a:t>
            </a:r>
          </a:p>
          <a:p>
            <a:endParaRPr lang="en-US" baseline="0" dirty="0"/>
          </a:p>
          <a:p>
            <a:r>
              <a:rPr lang="en-US" baseline="0" dirty="0"/>
              <a:t>For example, let’s take the vendor YBP, Yankee Book Peddler. YBP is a vendor and they have an array of different services. You may have an account with them to manage your approval plans, and you may have another different account for firm orders. You might pay each account separately or the same, you may have the same or different contact information for each, but because there is slightly different data for these accounts, you have the umbrella vendor that is YBP, and then you have your Approvals account, your Firm Order account, and so on. They would be used as the Material Supplier on the purchase order line.</a:t>
            </a:r>
          </a:p>
          <a:p>
            <a:endParaRPr lang="en-US" baseline="0" dirty="0"/>
          </a:p>
          <a:p>
            <a:r>
              <a:rPr lang="en-US" baseline="0" dirty="0"/>
              <a:t>Another example - this time for an electronic vendor that you use as a platform for accessing other materials: Let’s use the example of the vendor Gale. You can order materials from Gale (so it could be a material supplier), but perhaps you also pay Gale a platform fee so you can find additional content and make it available on Gale’s discovery platform. Although you may be paying one vendor as the material supplier of the content, Gale serves as the </a:t>
            </a:r>
            <a:r>
              <a:rPr lang="en-US" i="1" baseline="0" dirty="0"/>
              <a:t>interface</a:t>
            </a:r>
            <a:r>
              <a:rPr lang="en-US" baseline="0" dirty="0"/>
              <a:t> or the platform through which that content is discovered.  One is the organization to whom you are paying for the content, and the other is the organization that is providing the access.  Both of these pieces of information are included on a purchase order line.</a:t>
            </a:r>
          </a:p>
          <a:p>
            <a:endParaRPr lang="en-US" baseline="0" dirty="0"/>
          </a:p>
          <a:p>
            <a:r>
              <a:rPr lang="en-US" baseline="0" dirty="0"/>
              <a:t>[CLICK] Vendors can also be licensors. When you are working with a license record in Alma, you can identify which vendor you are negotiating the license rights with.</a:t>
            </a:r>
          </a:p>
        </p:txBody>
      </p:sp>
      <p:sp>
        <p:nvSpPr>
          <p:cNvPr id="4" name="Slide Number Placeholder 3"/>
          <p:cNvSpPr>
            <a:spLocks noGrp="1"/>
          </p:cNvSpPr>
          <p:nvPr>
            <p:ph type="sldNum" sz="quarter" idx="10"/>
          </p:nvPr>
        </p:nvSpPr>
        <p:spPr/>
        <p:txBody>
          <a:bodyPr/>
          <a:lstStyle/>
          <a:p>
            <a:fld id="{C082B8C2-666E-4B12-8319-23C48205B8E4}" type="slidenum">
              <a:rPr lang="ar-SA" smtClean="0"/>
              <a:pPr/>
              <a:t>3</a:t>
            </a:fld>
            <a:endParaRPr lang="en-US">
              <a:cs typeface="Arial" pitchFamily="34" charset="0"/>
            </a:endParaRPr>
          </a:p>
        </p:txBody>
      </p:sp>
    </p:spTree>
    <p:extLst>
      <p:ext uri="{BB962C8B-B14F-4D97-AF65-F5344CB8AC3E}">
        <p14:creationId xmlns:p14="http://schemas.microsoft.com/office/powerpoint/2010/main" val="63874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a:t>
            </a:r>
            <a:r>
              <a:rPr lang="en-US" baseline="0" dirty="0"/>
              <a:t>the different vendor roles.  Vendors can have up to 3 roles: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Material Supplier </a:t>
            </a:r>
            <a:r>
              <a:rPr lang="en-US" baseline="0" dirty="0"/>
              <a:t>- with one or more vendor accounts, which are used in purchase order lines to indicate who will receive the order and payment for the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Access Provider </a:t>
            </a:r>
            <a:r>
              <a:rPr lang="en-US" baseline="0" dirty="0"/>
              <a:t>– which can have one or more interfaces, which are also used in purchase order lines to indicate who will be providing access to the electronic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You can also identify if the vendor is a </a:t>
            </a:r>
            <a:r>
              <a:rPr lang="en-US" b="1" baseline="0" dirty="0"/>
              <a:t>Licensor</a:t>
            </a:r>
            <a:r>
              <a:rPr lang="en-US" baseline="0" dirty="0"/>
              <a:t> – which is used for licenses in Alma.</a:t>
            </a:r>
          </a:p>
        </p:txBody>
      </p:sp>
      <p:sp>
        <p:nvSpPr>
          <p:cNvPr id="4" name="Slide Number Placeholder 3"/>
          <p:cNvSpPr>
            <a:spLocks noGrp="1"/>
          </p:cNvSpPr>
          <p:nvPr>
            <p:ph type="sldNum" sz="quarter" idx="10"/>
          </p:nvPr>
        </p:nvSpPr>
        <p:spPr/>
        <p:txBody>
          <a:bodyPr/>
          <a:lstStyle/>
          <a:p>
            <a:fld id="{D85F7F8B-66F5-44B6-A21D-7799EA32424B}" type="slidenum">
              <a:rPr lang="ar-SA" smtClean="0"/>
              <a:pPr/>
              <a:t>4</a:t>
            </a:fld>
            <a:endParaRPr lang="en-US" dirty="0">
              <a:cs typeface="Arial" pitchFamily="34" charset="0"/>
            </a:endParaRPr>
          </a:p>
        </p:txBody>
      </p:sp>
    </p:spTree>
    <p:extLst>
      <p:ext uri="{BB962C8B-B14F-4D97-AF65-F5344CB8AC3E}">
        <p14:creationId xmlns:p14="http://schemas.microsoft.com/office/powerpoint/2010/main" val="310576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dirty="0">
                <a:latin typeface="Arial" charset="0"/>
                <a:cs typeface="Arial" charset="0"/>
              </a:rPr>
              <a:t>We</a:t>
            </a:r>
            <a:r>
              <a:rPr lang="en-US" baseline="0" dirty="0">
                <a:latin typeface="Arial" charset="0"/>
                <a:cs typeface="Arial" charset="0"/>
              </a:rPr>
              <a:t> have</a:t>
            </a:r>
            <a:r>
              <a:rPr lang="en-US" dirty="0">
                <a:latin typeface="Arial" charset="0"/>
                <a:cs typeface="Arial" charset="0"/>
              </a:rPr>
              <a:t> just covered the data</a:t>
            </a:r>
            <a:r>
              <a:rPr lang="en-US" baseline="0" dirty="0">
                <a:latin typeface="Arial" charset="0"/>
                <a:cs typeface="Arial" charset="0"/>
              </a:rPr>
              <a:t> elements and </a:t>
            </a:r>
            <a:r>
              <a:rPr lang="en-US" dirty="0">
                <a:latin typeface="Arial" charset="0"/>
                <a:cs typeface="Arial" charset="0"/>
              </a:rPr>
              <a:t>infrastructure</a:t>
            </a:r>
            <a:r>
              <a:rPr lang="en-US" baseline="0" dirty="0">
                <a:latin typeface="Arial" charset="0"/>
                <a:cs typeface="Arial" charset="0"/>
              </a:rPr>
              <a:t> that are important in the purchasing lifecycle, so let’s now </a:t>
            </a:r>
            <a:r>
              <a:rPr lang="en-US" i="1" baseline="0" dirty="0">
                <a:latin typeface="Arial" charset="0"/>
                <a:cs typeface="Arial" charset="0"/>
              </a:rPr>
              <a:t>review</a:t>
            </a:r>
            <a:r>
              <a:rPr lang="en-US" baseline="0" dirty="0">
                <a:latin typeface="Arial" charset="0"/>
                <a:cs typeface="Arial" charset="0"/>
              </a:rPr>
              <a:t> the stages and lifecycle where they are each relevant.</a:t>
            </a:r>
          </a:p>
          <a:p>
            <a:endParaRPr lang="en-US" dirty="0">
              <a:latin typeface="Arial" charset="0"/>
              <a:cs typeface="Arial" charset="0"/>
            </a:endParaRPr>
          </a:p>
          <a:p>
            <a:r>
              <a:rPr lang="en-US" dirty="0">
                <a:latin typeface="Arial" charset="0"/>
                <a:cs typeface="Arial" charset="0"/>
              </a:rPr>
              <a:t>[CLICK] During the </a:t>
            </a:r>
            <a:r>
              <a:rPr lang="en-US" b="1" dirty="0">
                <a:latin typeface="Arial" charset="0"/>
                <a:cs typeface="Arial" charset="0"/>
              </a:rPr>
              <a:t>Ordering</a:t>
            </a:r>
            <a:r>
              <a:rPr lang="en-US" baseline="0" dirty="0">
                <a:latin typeface="Arial" charset="0"/>
                <a:cs typeface="Arial" charset="0"/>
              </a:rPr>
              <a:t> process</a:t>
            </a:r>
            <a:r>
              <a:rPr lang="en-US" dirty="0">
                <a:latin typeface="Arial" charset="0"/>
                <a:cs typeface="Arial" charset="0"/>
              </a:rPr>
              <a:t>, you</a:t>
            </a:r>
            <a:r>
              <a:rPr lang="en-US" baseline="0" dirty="0">
                <a:latin typeface="Arial" charset="0"/>
                <a:cs typeface="Arial" charset="0"/>
              </a:rPr>
              <a:t> are</a:t>
            </a:r>
            <a:r>
              <a:rPr lang="en-US" dirty="0">
                <a:latin typeface="Arial" charset="0"/>
                <a:cs typeface="Arial" charset="0"/>
              </a:rPr>
              <a:t> creating purchase</a:t>
            </a:r>
            <a:r>
              <a:rPr lang="en-US" baseline="0" dirty="0">
                <a:latin typeface="Arial" charset="0"/>
                <a:cs typeface="Arial" charset="0"/>
              </a:rPr>
              <a:t> order lines which are bundled together into Purchase Orders, you are updating funds to indicate an encumbrance, and you are creating inventory.</a:t>
            </a:r>
          </a:p>
          <a:p>
            <a:endParaRPr lang="en-US" baseline="0" dirty="0">
              <a:latin typeface="Arial" charset="0"/>
              <a:cs typeface="Arial" charset="0"/>
            </a:endParaRPr>
          </a:p>
          <a:p>
            <a:r>
              <a:rPr lang="en-US" baseline="0" dirty="0">
                <a:latin typeface="Arial" charset="0"/>
                <a:cs typeface="Arial" charset="0"/>
              </a:rPr>
              <a:t>[CLICK] During the </a:t>
            </a:r>
            <a:r>
              <a:rPr lang="en-US" b="1" baseline="0" dirty="0">
                <a:latin typeface="Arial" charset="0"/>
                <a:cs typeface="Arial" charset="0"/>
              </a:rPr>
              <a:t>Receiving / Activation </a:t>
            </a:r>
            <a:r>
              <a:rPr lang="en-US" baseline="0" dirty="0">
                <a:latin typeface="Arial" charset="0"/>
                <a:cs typeface="Arial" charset="0"/>
              </a:rPr>
              <a:t>lifecycle, you are updating existing inventory – by flagging that a physical item has been received or activating an electronic resource to make it available for public use.</a:t>
            </a:r>
          </a:p>
          <a:p>
            <a:endParaRPr lang="en-US" baseline="0" dirty="0">
              <a:latin typeface="Arial" charset="0"/>
              <a:cs typeface="Arial" charset="0"/>
            </a:endParaRPr>
          </a:p>
          <a:p>
            <a:r>
              <a:rPr lang="en-US" baseline="0" dirty="0">
                <a:latin typeface="Arial" charset="0"/>
                <a:cs typeface="Arial" charset="0"/>
              </a:rPr>
              <a:t>[CLICK] For the </a:t>
            </a:r>
            <a:r>
              <a:rPr lang="en-US" b="1" baseline="0" dirty="0">
                <a:latin typeface="Arial" charset="0"/>
                <a:cs typeface="Arial" charset="0"/>
              </a:rPr>
              <a:t>Invoicing</a:t>
            </a:r>
            <a:r>
              <a:rPr lang="en-US" b="0" baseline="0" dirty="0">
                <a:latin typeface="Arial" charset="0"/>
                <a:cs typeface="Arial" charset="0"/>
              </a:rPr>
              <a:t> process,</a:t>
            </a:r>
            <a:r>
              <a:rPr lang="en-US" baseline="0" dirty="0">
                <a:latin typeface="Arial" charset="0"/>
                <a:cs typeface="Arial" charset="0"/>
              </a:rPr>
              <a:t> you create invoices and update existing funds to disencumber them and create expenditures.</a:t>
            </a:r>
          </a:p>
          <a:p>
            <a:endParaRPr lang="en-US" baseline="0" dirty="0">
              <a:latin typeface="Arial" charset="0"/>
              <a:cs typeface="Arial" charset="0"/>
            </a:endParaRPr>
          </a:p>
          <a:p>
            <a:r>
              <a:rPr lang="en-US" baseline="0" dirty="0">
                <a:latin typeface="Arial" charset="0"/>
                <a:cs typeface="Arial" charset="0"/>
              </a:rPr>
              <a:t>[CLICK] During the </a:t>
            </a:r>
            <a:r>
              <a:rPr lang="en-US" b="1" baseline="0" dirty="0">
                <a:latin typeface="Arial" charset="0"/>
                <a:cs typeface="Arial" charset="0"/>
              </a:rPr>
              <a:t>Cataloging</a:t>
            </a:r>
            <a:r>
              <a:rPr lang="en-US" baseline="0" dirty="0">
                <a:latin typeface="Arial" charset="0"/>
                <a:cs typeface="Arial" charset="0"/>
              </a:rPr>
              <a:t> stage, bibliographic records are updated from brief records to full, complete records as needed.</a:t>
            </a:r>
          </a:p>
          <a:p>
            <a:endParaRPr lang="en-US" baseline="0" dirty="0">
              <a:latin typeface="Arial" charset="0"/>
              <a:cs typeface="Arial" charset="0"/>
            </a:endParaRPr>
          </a:p>
          <a:p>
            <a:r>
              <a:rPr lang="en-US" baseline="0" dirty="0">
                <a:latin typeface="Arial" charset="0"/>
                <a:cs typeface="Arial" charset="0"/>
              </a:rPr>
              <a:t>[CLICK] Lastly, </a:t>
            </a:r>
            <a:r>
              <a:rPr lang="en-US" b="1" baseline="0" dirty="0">
                <a:latin typeface="Arial" charset="0"/>
                <a:cs typeface="Arial" charset="0"/>
              </a:rPr>
              <a:t>Physical processing</a:t>
            </a:r>
            <a:r>
              <a:rPr lang="en-US" b="0" baseline="0" dirty="0">
                <a:latin typeface="Arial" charset="0"/>
                <a:cs typeface="Arial" charset="0"/>
              </a:rPr>
              <a:t> is the</a:t>
            </a:r>
            <a:r>
              <a:rPr lang="en-US" baseline="0" dirty="0">
                <a:latin typeface="Arial" charset="0"/>
                <a:cs typeface="Arial" charset="0"/>
              </a:rPr>
              <a:t> process of updating inventory with barcodes, spine labels, and so on.</a:t>
            </a:r>
          </a:p>
          <a:p>
            <a:endParaRPr lang="en-US" baseline="0" dirty="0">
              <a:latin typeface="Arial" charset="0"/>
              <a:cs typeface="Arial" charset="0"/>
            </a:endParaRPr>
          </a:p>
          <a:p>
            <a:r>
              <a:rPr lang="en-US" baseline="0" dirty="0">
                <a:latin typeface="Arial" charset="0"/>
                <a:cs typeface="Arial" charset="0"/>
              </a:rPr>
              <a:t>Much of the data involved in each of these steps is created automatically at the point of ordering, and everything else is just updating that data. So it is important to understand that a lot of the decisions that are made early on in the process can impact the downstream processes that you see here.</a:t>
            </a:r>
          </a:p>
        </p:txBody>
      </p:sp>
    </p:spTree>
    <p:extLst>
      <p:ext uri="{BB962C8B-B14F-4D97-AF65-F5344CB8AC3E}">
        <p14:creationId xmlns:p14="http://schemas.microsoft.com/office/powerpoint/2010/main" val="164068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 is important to note that when you start the purchasing workflow by creating a Purchase Order line, the first thing you choose is the </a:t>
            </a:r>
            <a:r>
              <a:rPr lang="en-US" b="1" baseline="0" dirty="0"/>
              <a:t>Purchase Type</a:t>
            </a:r>
            <a:r>
              <a:rPr lang="en-US" baseline="0" dirty="0"/>
              <a:t>. </a:t>
            </a:r>
            <a:endParaRPr lang="en-US" dirty="0"/>
          </a:p>
          <a:p>
            <a:endParaRPr lang="en-US" dirty="0"/>
          </a:p>
          <a:p>
            <a:r>
              <a:rPr lang="en-US" dirty="0"/>
              <a:t>In this screenshot, we</a:t>
            </a:r>
            <a:r>
              <a:rPr lang="en-US" baseline="0" dirty="0"/>
              <a:t> are</a:t>
            </a:r>
            <a:r>
              <a:rPr lang="en-US" dirty="0"/>
              <a:t> creating a PO line with the purchase type of Print Book - One Time. The purchase type defines two things: </a:t>
            </a:r>
          </a:p>
          <a:p>
            <a:pPr marL="228600" indent="-228600">
              <a:buAutoNum type="arabicParenBoth"/>
            </a:pPr>
            <a:r>
              <a:rPr lang="en-US" dirty="0"/>
              <a:t>the </a:t>
            </a:r>
            <a:r>
              <a:rPr lang="en-US" b="1" dirty="0"/>
              <a:t>inventory type</a:t>
            </a:r>
            <a:r>
              <a:rPr lang="en-US" b="1" baseline="0" dirty="0"/>
              <a:t> </a:t>
            </a:r>
            <a:r>
              <a:rPr lang="en-US" dirty="0"/>
              <a:t>that</a:t>
            </a:r>
            <a:r>
              <a:rPr lang="en-US" baseline="0" dirty="0"/>
              <a:t> Alma will automatically create (e.g., physical or electronic inventory; in this case it is physical inventory), and </a:t>
            </a:r>
          </a:p>
          <a:p>
            <a:pPr marL="228600" indent="-228600">
              <a:buAutoNum type="arabicParenBoth"/>
            </a:pPr>
            <a:r>
              <a:rPr lang="en-US" baseline="0" dirty="0"/>
              <a:t>the </a:t>
            </a:r>
            <a:r>
              <a:rPr lang="en-US" b="1" baseline="0" dirty="0"/>
              <a:t>continuity</a:t>
            </a:r>
            <a:r>
              <a:rPr lang="en-US" b="0" baseline="0" dirty="0"/>
              <a:t> (e.g., is it a one-time order, is it a continuous order such as a subscription, or is it a standing order)</a:t>
            </a:r>
            <a:endParaRPr lang="en-US" baseline="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Once</a:t>
            </a:r>
            <a:r>
              <a:rPr lang="en-US" baseline="0" dirty="0"/>
              <a:t> you choose the Purchase Type, you cannot change it later on. This is because the continuity and inventory type that are defined in the Purchase Type are core to the data structure of the purchase order line and </a:t>
            </a:r>
            <a:r>
              <a:rPr lang="en-US" u="none" baseline="0" dirty="0"/>
              <a:t>most of the options for the downstream workflows are defined by the inventory type and continuity.</a:t>
            </a:r>
            <a:endParaRPr lang="en-US" u="none"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For example, if I create physical inventory (Print Book in this example), it will trigger Receiving workflows. If I create electronic inventory, it will trigger activation workflows. If it is a one-time order, it will remain open until it is received and paid for. If it is a continuous order (for example, a subscription), it will remain open until it is canceled.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a:t>
            </a:r>
            <a:r>
              <a:rPr lang="en-US" baseline="0" dirty="0"/>
              <a:t> PO line</a:t>
            </a:r>
            <a:r>
              <a:rPr lang="en-US" dirty="0"/>
              <a:t> also defines the</a:t>
            </a:r>
            <a:r>
              <a:rPr lang="en-US" baseline="0" dirty="0"/>
              <a:t> acquisitions material type which, unlike the purchase type, </a:t>
            </a:r>
            <a:r>
              <a:rPr lang="en-US" i="1" baseline="0" dirty="0"/>
              <a:t>can</a:t>
            </a:r>
            <a:r>
              <a:rPr lang="en-US" baseline="0" dirty="0"/>
              <a:t> be changed later on.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It’s important to keep this in mind when you are creating purchase order lines. Additionally, if you are in implementation, take a good look at your migrated data and ensure that that continuity and inventory type migrated correctly.</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a:t>
            </a:fld>
            <a:endParaRPr lang="en-US">
              <a:cs typeface="Arial" pitchFamily="34" charset="0"/>
            </a:endParaRPr>
          </a:p>
        </p:txBody>
      </p:sp>
    </p:spTree>
    <p:extLst>
      <p:ext uri="{BB962C8B-B14F-4D97-AF65-F5344CB8AC3E}">
        <p14:creationId xmlns:p14="http://schemas.microsoft.com/office/powerpoint/2010/main" val="252530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core concepts</a:t>
            </a:r>
            <a:r>
              <a:rPr lang="en-US" baseline="0" dirty="0"/>
              <a:t> of Alma is that workflows in each area of the system are built to be automated and adhere to an internal lifecycle.  Here you can see a high-level lifecycle of the major stages of ordering and payment.  In these stages, when you see “review,” we’re talking about the initial status of newly created data.  So a PO line in review is simply an order line that has been created but not pushed forward in its lifecycle.</a:t>
            </a:r>
          </a:p>
          <a:p>
            <a:endParaRPr lang="en-US" baseline="0" dirty="0"/>
          </a:p>
          <a:p>
            <a:r>
              <a:rPr lang="en-US" baseline="0" dirty="0"/>
              <a:t>When data are created via loaders (EOD for orders and EDI for invoices), you can optionally use the “review” stage to stop them for manual review.  You can also create rules so that only certain records are stopped for review.  The idea is that you’ll ultimately want to automate as much as possible by defining the default rule to be “false” (meaning “do not review”), but have certain criteria (such as vendors sending items you already own on an approval plan) that would flag very specific items for review.  Orders or invoices that are missing mandatory information will not be allowed to progress on their lifecycle, but all other flags may be overridden with operator review.</a:t>
            </a:r>
          </a:p>
          <a:p>
            <a:endParaRPr lang="en-US" baseline="0" dirty="0"/>
          </a:p>
          <a:p>
            <a:r>
              <a:rPr lang="en-US" baseline="0" dirty="0"/>
              <a:t>Approval works a bit differently, in that the behavior of orders and invoices is distinct.  For orders, the approval stage happens after packaging—so it’s an approval of the PO itself, not the individual order lines.  Most typically, this stage is not used.  This is particularly true for EOD, where the actual order has usually been placed and denying it requires working in the vendor system.  The approval stage of purchase orders is most often used when mandatory information is missing (such as an ordering email address when the purchase type is “purchase” and the order fails to send).</a:t>
            </a:r>
          </a:p>
          <a:p>
            <a:endParaRPr lang="en-US" baseline="0" dirty="0"/>
          </a:p>
          <a:p>
            <a:r>
              <a:rPr lang="en-US" baseline="0" dirty="0"/>
              <a:t>For invoices it’s a bit different, and the use of the approval stage depends on staff needs and workflows.  A case for an approval stage would be when more than one staff member inputs data for invoices, but actual approval (and potentially payment requests) go through a single staff member.  In that case, you would set up review rules to flag EDI invoices based on obvious characteristics, and you would have many staff members creating invoices and pushing them past review.  You would, however, set up all invoices for manager approval.</a:t>
            </a:r>
          </a:p>
          <a:p>
            <a:endParaRPr lang="en-US" baseline="0" dirty="0"/>
          </a:p>
          <a:p>
            <a:r>
              <a:rPr lang="en-US" baseline="0" dirty="0"/>
              <a:t>If your library does not have this sort of two-tier structure (and you don’t want to use the approval task list as a reminder to request payment), you can disable the approval stage entirely by setting a default approval rule of “false”.  All invoices will then skip straight from review to the payment stage.</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x-none" smtClean="0"/>
              <a:pPr/>
              <a:t>8</a:t>
            </a:fld>
            <a:endParaRPr lang="en-US">
              <a:cs typeface="Arial" pitchFamily="34" charset="0"/>
            </a:endParaRPr>
          </a:p>
        </p:txBody>
      </p:sp>
    </p:spTree>
    <p:extLst>
      <p:ext uri="{BB962C8B-B14F-4D97-AF65-F5344CB8AC3E}">
        <p14:creationId xmlns:p14="http://schemas.microsoft.com/office/powerpoint/2010/main" val="245888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2" name="Title 1"/>
          <p:cNvSpPr>
            <a:spLocks noGrp="1"/>
          </p:cNvSpPr>
          <p:nvPr>
            <p:ph type="ctrTitle"/>
          </p:nvPr>
        </p:nvSpPr>
        <p:spPr>
          <a:xfrm>
            <a:off x="1192360" y="279790"/>
            <a:ext cx="7772400" cy="670329"/>
          </a:xfrm>
        </p:spPr>
        <p:txBody>
          <a:bodyPr/>
          <a:lstStyle>
            <a:lvl1pPr algn="r">
              <a:defRPr sz="2400">
                <a:solidFill>
                  <a:srgbClr val="3E4C56"/>
                </a:solidFill>
              </a:defRPr>
            </a:lvl1pPr>
          </a:lstStyle>
          <a:p>
            <a:r>
              <a:rPr lang="en-US" dirty="0"/>
              <a:t>Click to edit Master title style</a:t>
            </a:r>
            <a:endParaRPr lang="he-IL" dirty="0"/>
          </a:p>
        </p:txBody>
      </p:sp>
      <p:sp>
        <p:nvSpPr>
          <p:cNvPr id="3" name="Subtitle 2"/>
          <p:cNvSpPr>
            <a:spLocks noGrp="1"/>
          </p:cNvSpPr>
          <p:nvPr>
            <p:ph type="subTitle" idx="1"/>
          </p:nvPr>
        </p:nvSpPr>
        <p:spPr>
          <a:xfrm>
            <a:off x="283475" y="4581150"/>
            <a:ext cx="6400800" cy="1752600"/>
          </a:xfrm>
        </p:spPr>
        <p:txBody>
          <a:bodyPr/>
          <a:lstStyle>
            <a:lvl1pPr marL="0" indent="0" algn="l">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2">
            <a:extLst>
              <a:ext uri="{28A0092B-C50C-407E-A947-70E740481C1C}">
                <a14:useLocalDpi xmlns:a14="http://schemas.microsoft.com/office/drawing/2010/main" val="0"/>
              </a:ext>
            </a:extLst>
          </a:blip>
          <a:srcRect l="1683" t="14731" r="56818" b="18218"/>
          <a:stretch/>
        </p:blipFill>
        <p:spPr>
          <a:xfrm>
            <a:off x="347450" y="3659430"/>
            <a:ext cx="3794606" cy="615758"/>
          </a:xfrm>
          <a:prstGeom prst="rect">
            <a:avLst/>
          </a:prstGeom>
        </p:spPr>
      </p:pic>
      <p:pic>
        <p:nvPicPr>
          <p:cNvPr id="9" name="Picture 15" descr="intro_rainbow_ribbon"/>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4350720"/>
            <a:ext cx="9144000" cy="133350"/>
          </a:xfrm>
          <a:prstGeom prst="rect">
            <a:avLst/>
          </a:prstGeom>
          <a:noFill/>
          <a:ln>
            <a:noFill/>
          </a:ln>
          <a:effectLst>
            <a:outerShdw blurRad="38100" dist="254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3724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6974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04145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3172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114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7347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076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4187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2602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4171935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588692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5868785"/>
            <a:ext cx="9144000" cy="133350"/>
          </a:xfrm>
          <a:prstGeom prst="rect">
            <a:avLst/>
          </a:prstGeom>
          <a:noFill/>
          <a:ln>
            <a:noFill/>
          </a:ln>
          <a:effectLst>
            <a:outerShdw blurRad="50800" dist="381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13" name="Title 1"/>
          <p:cNvSpPr>
            <a:spLocks noGrp="1"/>
          </p:cNvSpPr>
          <p:nvPr>
            <p:ph type="ctrTitle"/>
          </p:nvPr>
        </p:nvSpPr>
        <p:spPr>
          <a:xfrm>
            <a:off x="985745" y="356600"/>
            <a:ext cx="7772400" cy="670329"/>
          </a:xfrm>
        </p:spPr>
        <p:txBody>
          <a:bodyPr/>
          <a:lstStyle>
            <a:lvl1pPr algn="r">
              <a:defRPr sz="2400">
                <a:solidFill>
                  <a:srgbClr val="3E4C56"/>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357345" y="1163105"/>
            <a:ext cx="6400800" cy="1752600"/>
          </a:xfrm>
        </p:spPr>
        <p:txBody>
          <a:bodyPr/>
          <a:lstStyle>
            <a:lvl1pPr marL="0" indent="0" algn="r">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3">
            <a:extLst>
              <a:ext uri="{28A0092B-C50C-407E-A947-70E740481C1C}">
                <a14:useLocalDpi xmlns:a14="http://schemas.microsoft.com/office/drawing/2010/main" val="0"/>
              </a:ext>
            </a:extLst>
          </a:blip>
          <a:srcRect l="1683" t="14731" r="56818" b="18218"/>
          <a:stretch/>
        </p:blipFill>
        <p:spPr>
          <a:xfrm>
            <a:off x="270640" y="6116072"/>
            <a:ext cx="3794606" cy="615758"/>
          </a:xfrm>
          <a:prstGeom prst="rect">
            <a:avLst/>
          </a:prstGeom>
        </p:spPr>
      </p:pic>
    </p:spTree>
    <p:extLst>
      <p:ext uri="{BB962C8B-B14F-4D97-AF65-F5344CB8AC3E}">
        <p14:creationId xmlns:p14="http://schemas.microsoft.com/office/powerpoint/2010/main" val="205200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290103224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13589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fontAlgn="auto">
              <a:spcBef>
                <a:spcPts val="0"/>
              </a:spcBef>
              <a:spcAft>
                <a:spcPts val="0"/>
              </a:spcAft>
            </a:pPr>
            <a:endParaRPr lang="en-US" b="0" kern="0">
              <a:solidFill>
                <a:prstClr val="white"/>
              </a:solidFill>
              <a:latin typeface="Calibri" panose="020F0502020204030204"/>
              <a:ea typeface="+mn-ea"/>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prstClr val="white"/>
                </a:solidFill>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473582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3600" dirty="0">
                <a:solidFill>
                  <a:prstClr val="white"/>
                </a:solidFill>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4206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77150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black"/>
              </a:solidFill>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217787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245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4234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69927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1194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MS PGothic" pitchFamily="34" charset="-128"/>
            </a:endParaRPr>
          </a:p>
        </p:txBody>
      </p:sp>
      <p:sp>
        <p:nvSpPr>
          <p:cNvPr id="13" name="Title 1"/>
          <p:cNvSpPr>
            <a:spLocks noGrp="1"/>
          </p:cNvSpPr>
          <p:nvPr>
            <p:ph type="ctrTitle"/>
          </p:nvPr>
        </p:nvSpPr>
        <p:spPr>
          <a:xfrm>
            <a:off x="685800" y="2294627"/>
            <a:ext cx="5758132" cy="1940878"/>
          </a:xfrm>
        </p:spPr>
        <p:txBody>
          <a:bodyPr anchor="b"/>
          <a:lstStyle>
            <a:lvl1pPr algn="l">
              <a:defRPr sz="2400">
                <a:solidFill>
                  <a:srgbClr val="3E4C56"/>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671252" y="4847547"/>
            <a:ext cx="5434008" cy="1039373"/>
          </a:xfrm>
        </p:spPr>
        <p:txBody>
          <a:bodyPr/>
          <a:lstStyle>
            <a:lvl1pPr marL="0" indent="0" algn="l">
              <a:buNone/>
              <a:defRPr sz="18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8" name="Picture 7" descr="ts_banner.psd"/>
          <p:cNvPicPr>
            <a:picLocks noChangeAspect="1"/>
          </p:cNvPicPr>
          <p:nvPr userDrawn="1"/>
        </p:nvPicPr>
        <p:blipFill rotWithShape="1">
          <a:blip r:embed="rId2">
            <a:extLst>
              <a:ext uri="{28A0092B-C50C-407E-A947-70E740481C1C}">
                <a14:useLocalDpi xmlns:a14="http://schemas.microsoft.com/office/drawing/2010/main" val="0"/>
              </a:ext>
            </a:extLst>
          </a:blip>
          <a:srcRect l="1683" t="14731" r="56818" b="18218"/>
          <a:stretch/>
        </p:blipFill>
        <p:spPr>
          <a:xfrm>
            <a:off x="5904368" y="6232564"/>
            <a:ext cx="3076718" cy="499265"/>
          </a:xfrm>
          <a:prstGeom prst="rect">
            <a:avLst/>
          </a:prstGeom>
        </p:spPr>
      </p:pic>
      <p:pic>
        <p:nvPicPr>
          <p:cNvPr id="9" name="Picture 15" descr="intro_rainbow_ribbon"/>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 y="4350720"/>
            <a:ext cx="9144000" cy="133350"/>
          </a:xfrm>
          <a:prstGeom prst="rect">
            <a:avLst/>
          </a:prstGeom>
          <a:noFill/>
          <a:ln>
            <a:noFill/>
          </a:ln>
          <a:effectLst>
            <a:outerShdw blurRad="38100" dist="25400" dir="16200000"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35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719896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3278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9575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807944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a:t>
            </a:r>
            <a:r>
              <a:rPr lang="en-US" sz="1000" b="0" dirty="0" err="1">
                <a:solidFill>
                  <a:srgbClr val="787878"/>
                </a:solidFill>
                <a:cs typeface="Arial" pitchFamily="34" charset="0"/>
              </a:rPr>
              <a:t>Libris</a:t>
            </a:r>
            <a:r>
              <a:rPr lang="en-US" sz="1000" b="0" dirty="0">
                <a:solidFill>
                  <a:srgbClr val="787878"/>
                </a:solidFill>
                <a:cs typeface="Arial" pitchFamily="34" charset="0"/>
              </a:rPr>
              <a:t> | Confidential &amp; Proprietary</a:t>
            </a:r>
            <a:endParaRPr lang="en-US" sz="1000" b="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5304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1802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70134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61628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96883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692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5" descr="ExLibris-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x-none" sz="1000">
                <a:solidFill>
                  <a:schemeClr val="bg2"/>
                </a:solidFill>
                <a:ea typeface="MS PGothic" pitchFamily="34" charset="-128"/>
              </a:rPr>
              <a:pPr eaLnBrk="0" hangingPunct="0">
                <a:spcBef>
                  <a:spcPct val="0"/>
                </a:spcBef>
              </a:pPr>
              <a:t>‹#›</a:t>
            </a:fld>
            <a:endParaRPr lang="en-US" sz="100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p:txBody>
          <a:bodyPr/>
          <a:lstStyle>
            <a:lvl1pPr>
              <a:defRPr>
                <a:solidFill>
                  <a:srgbClr val="3E4C56"/>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200">
                <a:solidFill>
                  <a:srgbClr val="3E4C56"/>
                </a:solidFill>
              </a:defRPr>
            </a:lvl2pPr>
            <a:lvl3pPr marL="801688" indent="-231775">
              <a:buClrTx/>
              <a:buSzPct val="100000"/>
              <a:buFont typeface="Arial" pitchFamily="34" charset="0"/>
              <a:buChar char="•"/>
              <a:defRPr sz="2000">
                <a:solidFill>
                  <a:srgbClr val="3E4C56"/>
                </a:solidFill>
              </a:defRPr>
            </a:lvl3pPr>
            <a:lvl4pPr marL="1090613" indent="-228600">
              <a:buClrTx/>
              <a:buSzPct val="100000"/>
              <a:buFont typeface="Arial" pitchFamily="34" charset="0"/>
              <a:buChar char="•"/>
              <a:defRPr sz="1800">
                <a:solidFill>
                  <a:srgbClr val="3E4C56"/>
                </a:solidFill>
              </a:defRPr>
            </a:lvl4pPr>
            <a:lvl5pPr marL="1374775" indent="-228600">
              <a:buClrTx/>
              <a:buSzPct val="100000"/>
              <a:buFont typeface="Arial" pitchFamily="34" charset="0"/>
              <a:buChar char="•"/>
              <a:defRPr sz="16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376383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43604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16694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59740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898475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500"/>
              </a:lnSpc>
              <a:spcBef>
                <a:spcPts val="0"/>
              </a:spcBef>
              <a:spcAft>
                <a:spcPts val="0"/>
              </a:spcAft>
            </a:pPr>
            <a:endParaRPr lang="en-US" b="0"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864090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412151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w="76200">
            <a:noFill/>
            <a:round/>
            <a:headEnd/>
            <a:tailEnd type="triangle" w="med" len="med"/>
          </a:ln>
        </p:spPr>
        <p:txBody>
          <a:bodyPr/>
          <a:lstStyle/>
          <a:p>
            <a:pPr fontAlgn="auto">
              <a:spcBef>
                <a:spcPts val="0"/>
              </a:spcBef>
              <a:spcAft>
                <a:spcPts val="0"/>
              </a:spcAft>
              <a:defRPr/>
            </a:pPr>
            <a:endParaRPr lang="en-US" b="0">
              <a:solidFill>
                <a:prstClr val="black"/>
              </a:solidFill>
              <a:latin typeface="Calibri" panose="020F0502020204030204"/>
              <a:ea typeface="MS PGothic"/>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p:spPr>
        <p:txBody>
          <a:bodyPr wrap="none" anchor="ctr"/>
          <a:lstStyle/>
          <a:p>
            <a:pPr algn="r" rtl="1" fontAlgn="auto">
              <a:spcBef>
                <a:spcPts val="0"/>
              </a:spcBef>
              <a:spcAft>
                <a:spcPts val="0"/>
              </a:spcAft>
              <a:defRPr/>
            </a:pPr>
            <a:endParaRPr lang="en-US" b="0">
              <a:solidFill>
                <a:prstClr val="black"/>
              </a:solidFill>
              <a:latin typeface="Calibri" panose="020F0502020204030204"/>
              <a:ea typeface="MS PGothic"/>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4805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solidFill>
                  <a:srgbClr val="3E4C56"/>
                </a:solidFill>
              </a:defRPr>
            </a:lvl1pPr>
          </a:lstStyle>
          <a:p>
            <a:r>
              <a:rPr lang="en-US" dirty="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rgbClr val="3E4C56"/>
                </a:solidFill>
              </a:defRPr>
            </a:lvl1pPr>
          </a:lstStyle>
          <a:p>
            <a:r>
              <a:rPr lang="en-US" dirty="0"/>
              <a:t>Click to edit Master title style</a:t>
            </a:r>
            <a:endParaRPr lang="he-I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4C56"/>
                </a:solidFill>
              </a:defRPr>
            </a:lvl1pPr>
          </a:lstStyle>
          <a:p>
            <a:r>
              <a:rPr lang="en-US" dirty="0"/>
              <a:t>Click to edit Master title style</a:t>
            </a:r>
            <a:endParaRPr lang="he-IL" dirty="0"/>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94126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56878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image" Target="../media/image5.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5" descr="ExLibris-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x-none" sz="1000">
                <a:ea typeface="MS PGothic" pitchFamily="34" charset="-128"/>
              </a:rPr>
              <a:pPr eaLnBrk="0" hangingPunct="0">
                <a:spcBef>
                  <a:spcPct val="0"/>
                </a:spcBef>
              </a:pPr>
              <a:t>‹#›</a:t>
            </a:fld>
            <a:endParaRPr lang="en-US" sz="100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2" r:id="rId5"/>
    <p:sldLayoutId id="2147484533" r:id="rId6"/>
    <p:sldLayoutId id="2147484534" r:id="rId7"/>
  </p:sldLayoutIdLst>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000" b="0" dirty="0">
                <a:solidFill>
                  <a:srgbClr val="787878"/>
                </a:solidFill>
                <a:cs typeface="Arial" pitchFamily="34" charset="0"/>
              </a:rPr>
              <a:t>© 2016 Ex Libris | Confidential &amp; Proprietary</a:t>
            </a:r>
            <a:endParaRPr lang="en-US" sz="1000" b="0" dirty="0">
              <a:solidFill>
                <a:srgbClr val="787878"/>
              </a:solidFill>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pic>
        <p:nvPicPr>
          <p:cNvPr id="11" name="תמונה 12"/>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pPr fontAlgn="auto">
              <a:spcBef>
                <a:spcPts val="0"/>
              </a:spcBef>
              <a:spcAft>
                <a:spcPts val="0"/>
              </a:spcAft>
            </a:pPr>
            <a:fld id="{1C146586-7EC2-481D-848F-8CE41EB2DE6C}" type="slidenum">
              <a:rPr lang="en-US" b="0" smtClean="0">
                <a:ea typeface="+mn-ea"/>
              </a:rPr>
              <a:pPr fontAlgn="auto">
                <a:spcBef>
                  <a:spcPts val="0"/>
                </a:spcBef>
                <a:spcAft>
                  <a:spcPts val="0"/>
                </a:spcAft>
              </a:pPr>
              <a:t>‹#›</a:t>
            </a:fld>
            <a:endParaRPr lang="en-US" b="0" dirty="0">
              <a:ea typeface="+mn-ea"/>
            </a:endParaRPr>
          </a:p>
        </p:txBody>
      </p:sp>
    </p:spTree>
    <p:extLst>
      <p:ext uri="{BB962C8B-B14F-4D97-AF65-F5344CB8AC3E}">
        <p14:creationId xmlns:p14="http://schemas.microsoft.com/office/powerpoint/2010/main" val="377858182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 id="2147484553" r:id="rId18"/>
    <p:sldLayoutId id="2147484554" r:id="rId19"/>
    <p:sldLayoutId id="2147484555" r:id="rId20"/>
    <p:sldLayoutId id="2147484556" r:id="rId21"/>
    <p:sldLayoutId id="2147484557" r:id="rId22"/>
    <p:sldLayoutId id="2147484558" r:id="rId23"/>
    <p:sldLayoutId id="2147484559" r:id="rId24"/>
    <p:sldLayoutId id="2147484560" r:id="rId25"/>
    <p:sldLayoutId id="2147484561" r:id="rId26"/>
    <p:sldLayoutId id="2147484562" r:id="rId27"/>
    <p:sldLayoutId id="2147484563" r:id="rId28"/>
    <p:sldLayoutId id="2147484564" r:id="rId29"/>
    <p:sldLayoutId id="2147484565" r:id="rId30"/>
    <p:sldLayoutId id="2147484566" r:id="rId31"/>
    <p:sldLayoutId id="2147484567" r:id="rId32"/>
    <p:sldLayoutId id="2147484568" r:id="rId33"/>
    <p:sldLayoutId id="2147484569" r:id="rId34"/>
    <p:sldLayoutId id="2147484570" r:id="rId35"/>
    <p:sldLayoutId id="2147484571" r:id="rId36"/>
    <p:sldLayoutId id="2147484572" r:id="rId37"/>
    <p:sldLayoutId id="2147484573" r:id="rId38"/>
    <p:sldLayoutId id="2147484574" r:id="rId39"/>
    <p:sldLayoutId id="2147484575" r:id="rId40"/>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294627"/>
            <a:ext cx="6804981" cy="1940878"/>
          </a:xfrm>
        </p:spPr>
        <p:txBody>
          <a:bodyPr/>
          <a:lstStyle/>
          <a:p>
            <a:r>
              <a:rPr lang="en-US" dirty="0"/>
              <a:t>Alma </a:t>
            </a:r>
            <a:r>
              <a:rPr lang="en-US" dirty="0" smtClean="0"/>
              <a:t>Overview – Acquisitions</a:t>
            </a:r>
            <a:endParaRPr lang="en-US" dirty="0"/>
          </a:p>
        </p:txBody>
      </p:sp>
    </p:spTree>
    <p:extLst>
      <p:ext uri="{BB962C8B-B14F-4D97-AF65-F5344CB8AC3E}">
        <p14:creationId xmlns:p14="http://schemas.microsoft.com/office/powerpoint/2010/main" val="222934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מלבן מעוגל 32"/>
          <p:cNvSpPr/>
          <p:nvPr/>
        </p:nvSpPr>
        <p:spPr bwMode="auto">
          <a:xfrm flipV="1">
            <a:off x="139958" y="905609"/>
            <a:ext cx="8845422" cy="5623009"/>
          </a:xfrm>
          <a:prstGeom prst="roundRect">
            <a:avLst>
              <a:gd name="adj" fmla="val 1503"/>
            </a:avLst>
          </a:prstGeom>
          <a:gradFill>
            <a:gsLst>
              <a:gs pos="0">
                <a:srgbClr val="002060"/>
              </a:gs>
              <a:gs pos="47000">
                <a:srgbClr val="8BB8DD"/>
              </a:gs>
              <a:gs pos="83000">
                <a:srgbClr val="D4DEFF"/>
              </a:gs>
              <a:gs pos="100000">
                <a:srgbClr val="B6C4B4"/>
              </a:gs>
            </a:gsLst>
            <a:lin ang="16200000" scaled="0"/>
          </a:gradFill>
          <a:ln w="76200" cap="flat" cmpd="sng" algn="ctr">
            <a:solidFill>
              <a:schemeClr val="tx1">
                <a:lumMod val="65000"/>
                <a:lumOff val="3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endParaRPr>
          </a:p>
        </p:txBody>
      </p:sp>
      <p:grpSp>
        <p:nvGrpSpPr>
          <p:cNvPr id="81" name="קבוצה 80"/>
          <p:cNvGrpSpPr/>
          <p:nvPr/>
        </p:nvGrpSpPr>
        <p:grpSpPr>
          <a:xfrm>
            <a:off x="255637" y="1032378"/>
            <a:ext cx="8622892" cy="658769"/>
            <a:chOff x="255637" y="993050"/>
            <a:chExt cx="8622892" cy="747260"/>
          </a:xfrm>
        </p:grpSpPr>
        <p:sp>
          <p:nvSpPr>
            <p:cNvPr id="85" name="Rectangle 6"/>
            <p:cNvSpPr/>
            <p:nvPr/>
          </p:nvSpPr>
          <p:spPr>
            <a:xfrm>
              <a:off x="7895301" y="993050"/>
              <a:ext cx="983228" cy="747260"/>
            </a:xfrm>
            <a:prstGeom prst="homePlate">
              <a:avLst>
                <a:gd name="adj" fmla="val 359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3" name="Rectangle 6"/>
            <p:cNvSpPr/>
            <p:nvPr/>
          </p:nvSpPr>
          <p:spPr>
            <a:xfrm>
              <a:off x="855405" y="993050"/>
              <a:ext cx="7315201" cy="747260"/>
            </a:xfrm>
            <a:prstGeom prst="roundRect">
              <a:avLst>
                <a:gd name="adj" fmla="val 1197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4" name="Rectangle 6"/>
            <p:cNvSpPr/>
            <p:nvPr/>
          </p:nvSpPr>
          <p:spPr>
            <a:xfrm flipH="1">
              <a:off x="255637" y="993050"/>
              <a:ext cx="983228" cy="747260"/>
            </a:xfrm>
            <a:prstGeom prst="homePlate">
              <a:avLst>
                <a:gd name="adj" fmla="val 359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00" name="Rectangle 6"/>
          <p:cNvSpPr/>
          <p:nvPr/>
        </p:nvSpPr>
        <p:spPr>
          <a:xfrm>
            <a:off x="300147" y="1759967"/>
            <a:ext cx="8508806" cy="4587814"/>
          </a:xfrm>
          <a:prstGeom prst="roundRect">
            <a:avLst>
              <a:gd name="adj" fmla="val 276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01" name="Rectangle 6"/>
          <p:cNvSpPr/>
          <p:nvPr/>
        </p:nvSpPr>
        <p:spPr>
          <a:xfrm>
            <a:off x="2050421" y="2687192"/>
            <a:ext cx="5036179" cy="3597617"/>
          </a:xfrm>
          <a:prstGeom prst="roundRect">
            <a:avLst>
              <a:gd name="adj" fmla="val 3105"/>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srgbClr val="003F77"/>
              </a:solidFill>
            </a:endParaRPr>
          </a:p>
        </p:txBody>
      </p:sp>
      <p:sp>
        <p:nvSpPr>
          <p:cNvPr id="106" name="מלבן מעוגל 105"/>
          <p:cNvSpPr/>
          <p:nvPr/>
        </p:nvSpPr>
        <p:spPr>
          <a:xfrm>
            <a:off x="2115488" y="4180742"/>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Project Plan</a:t>
            </a:r>
          </a:p>
        </p:txBody>
      </p:sp>
      <p:sp>
        <p:nvSpPr>
          <p:cNvPr id="122" name="מלבן מעוגל 121"/>
          <p:cNvSpPr/>
          <p:nvPr/>
        </p:nvSpPr>
        <p:spPr>
          <a:xfrm>
            <a:off x="3787683" y="346051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Alma Production &amp; Discovery Access</a:t>
            </a:r>
          </a:p>
        </p:txBody>
      </p:sp>
      <p:sp>
        <p:nvSpPr>
          <p:cNvPr id="141" name="מלבן מעוגל 140"/>
          <p:cNvSpPr/>
          <p:nvPr/>
        </p:nvSpPr>
        <p:spPr>
          <a:xfrm>
            <a:off x="5479227" y="346051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Migration (Cutover) &amp; Go Live</a:t>
            </a:r>
          </a:p>
        </p:txBody>
      </p:sp>
      <p:sp>
        <p:nvSpPr>
          <p:cNvPr id="146" name="Rectangle 6"/>
          <p:cNvSpPr/>
          <p:nvPr/>
        </p:nvSpPr>
        <p:spPr>
          <a:xfrm>
            <a:off x="7132320" y="2701585"/>
            <a:ext cx="1629920" cy="3581856"/>
          </a:xfrm>
          <a:prstGeom prst="roundRect">
            <a:avLst>
              <a:gd name="adj" fmla="val 3959"/>
            </a:avLst>
          </a:prstGeom>
          <a:solidFill>
            <a:srgbClr val="D7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47" name="מלבן מעוגל 146"/>
          <p:cNvSpPr/>
          <p:nvPr/>
        </p:nvSpPr>
        <p:spPr>
          <a:xfrm>
            <a:off x="7168849" y="2745883"/>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Support Portal</a:t>
            </a:r>
          </a:p>
        </p:txBody>
      </p:sp>
      <p:sp>
        <p:nvSpPr>
          <p:cNvPr id="148" name="מלבן מעוגל 147"/>
          <p:cNvSpPr/>
          <p:nvPr/>
        </p:nvSpPr>
        <p:spPr>
          <a:xfrm>
            <a:off x="7169572" y="3462648"/>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New Releases &amp; Roadmap </a:t>
            </a:r>
          </a:p>
        </p:txBody>
      </p:sp>
      <p:sp>
        <p:nvSpPr>
          <p:cNvPr id="149" name="מלבן מעוגל 148"/>
          <p:cNvSpPr/>
          <p:nvPr/>
        </p:nvSpPr>
        <p:spPr>
          <a:xfrm>
            <a:off x="7170295" y="4179413"/>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Expert Services</a:t>
            </a:r>
          </a:p>
        </p:txBody>
      </p:sp>
      <p:sp>
        <p:nvSpPr>
          <p:cNvPr id="150" name="מלבן מעוגל 149"/>
          <p:cNvSpPr/>
          <p:nvPr/>
        </p:nvSpPr>
        <p:spPr>
          <a:xfrm>
            <a:off x="7171018" y="4896178"/>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Best Practices Sharing</a:t>
            </a:r>
          </a:p>
        </p:txBody>
      </p:sp>
      <p:sp>
        <p:nvSpPr>
          <p:cNvPr id="157" name="Rectangle 6"/>
          <p:cNvSpPr/>
          <p:nvPr/>
        </p:nvSpPr>
        <p:spPr>
          <a:xfrm>
            <a:off x="352364" y="2701585"/>
            <a:ext cx="1656000" cy="3581856"/>
          </a:xfrm>
          <a:prstGeom prst="roundRect">
            <a:avLst>
              <a:gd name="adj" fmla="val 6360"/>
            </a:avLst>
          </a:prstGeom>
          <a:solidFill>
            <a:srgbClr val="B29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58" name="מלבן מעוגל 157"/>
          <p:cNvSpPr/>
          <p:nvPr/>
        </p:nvSpPr>
        <p:spPr>
          <a:xfrm>
            <a:off x="415060" y="2745883"/>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Organizational Planning </a:t>
            </a:r>
          </a:p>
        </p:txBody>
      </p:sp>
      <p:sp>
        <p:nvSpPr>
          <p:cNvPr id="159" name="מלבן מעוגל 158"/>
          <p:cNvSpPr/>
          <p:nvPr/>
        </p:nvSpPr>
        <p:spPr>
          <a:xfrm>
            <a:off x="415060" y="3450000"/>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Current Workflows Review</a:t>
            </a:r>
          </a:p>
        </p:txBody>
      </p:sp>
      <p:sp>
        <p:nvSpPr>
          <p:cNvPr id="160" name="מלבן מעוגל 159"/>
          <p:cNvSpPr/>
          <p:nvPr/>
        </p:nvSpPr>
        <p:spPr>
          <a:xfrm>
            <a:off x="415060" y="4190189"/>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Data Preparation</a:t>
            </a:r>
          </a:p>
        </p:txBody>
      </p:sp>
      <p:sp>
        <p:nvSpPr>
          <p:cNvPr id="161" name="מלבן מעוגל 160"/>
          <p:cNvSpPr/>
          <p:nvPr/>
        </p:nvSpPr>
        <p:spPr>
          <a:xfrm>
            <a:off x="408720" y="4893183"/>
            <a:ext cx="1548000" cy="604647"/>
          </a:xfrm>
          <a:prstGeom prst="roundRect">
            <a:avLst/>
          </a:prstGeom>
          <a:solidFill>
            <a:schemeClr val="bg1"/>
          </a:solidFill>
          <a:ln w="12700">
            <a:solidFill>
              <a:srgbClr val="56347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754797"/>
                </a:solidFill>
              </a:rPr>
              <a:t>Getting Ready Kit Review</a:t>
            </a:r>
          </a:p>
        </p:txBody>
      </p:sp>
      <p:sp>
        <p:nvSpPr>
          <p:cNvPr id="196" name="מלבן מעוגל 195"/>
          <p:cNvSpPr/>
          <p:nvPr/>
        </p:nvSpPr>
        <p:spPr>
          <a:xfrm>
            <a:off x="349008" y="1809127"/>
            <a:ext cx="1639625" cy="861899"/>
          </a:xfrm>
          <a:prstGeom prst="roundRect">
            <a:avLst>
              <a:gd name="adj" fmla="val 9096"/>
            </a:avLst>
          </a:prstGeom>
          <a:solidFill>
            <a:srgbClr val="8C5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63" name="Rectangle 10"/>
          <p:cNvSpPr/>
          <p:nvPr/>
        </p:nvSpPr>
        <p:spPr>
          <a:xfrm>
            <a:off x="351888" y="2020584"/>
            <a:ext cx="892104" cy="553998"/>
          </a:xfrm>
          <a:prstGeom prst="rect">
            <a:avLst/>
          </a:prstGeom>
          <a:noFill/>
        </p:spPr>
        <p:txBody>
          <a:bodyPr wrap="none">
            <a:spAutoFit/>
          </a:bodyPr>
          <a:lstStyle/>
          <a:p>
            <a:pPr algn="l" fontAlgn="auto">
              <a:lnSpc>
                <a:spcPts val="1800"/>
              </a:lnSpc>
              <a:spcBef>
                <a:spcPts val="0"/>
              </a:spcBef>
              <a:spcAft>
                <a:spcPts val="0"/>
              </a:spcAft>
            </a:pPr>
            <a:r>
              <a:rPr lang="en-US" dirty="0">
                <a:solidFill>
                  <a:srgbClr val="FFFFFF"/>
                </a:solidFill>
                <a:latin typeface="Calibri"/>
                <a:ea typeface="+mn-ea"/>
              </a:rPr>
              <a:t>Getting</a:t>
            </a:r>
          </a:p>
          <a:p>
            <a:pPr algn="l" fontAlgn="auto">
              <a:lnSpc>
                <a:spcPts val="1800"/>
              </a:lnSpc>
              <a:spcBef>
                <a:spcPts val="0"/>
              </a:spcBef>
              <a:spcAft>
                <a:spcPts val="0"/>
              </a:spcAft>
            </a:pPr>
            <a:r>
              <a:rPr lang="en-US" dirty="0">
                <a:solidFill>
                  <a:srgbClr val="FFFFFF"/>
                </a:solidFill>
                <a:latin typeface="Calibri"/>
                <a:ea typeface="+mn-ea"/>
              </a:rPr>
              <a:t>Started</a:t>
            </a:r>
          </a:p>
        </p:txBody>
      </p:sp>
      <p:sp>
        <p:nvSpPr>
          <p:cNvPr id="194" name="מלבן מעוגל 193"/>
          <p:cNvSpPr/>
          <p:nvPr/>
        </p:nvSpPr>
        <p:spPr>
          <a:xfrm>
            <a:off x="7106240" y="1825819"/>
            <a:ext cx="1634637" cy="847416"/>
          </a:xfrm>
          <a:prstGeom prst="roundRect">
            <a:avLst>
              <a:gd name="adj" fmla="val 8004"/>
            </a:avLst>
          </a:prstGeom>
          <a:solidFill>
            <a:srgbClr val="6EA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165" name="Rectangle 10"/>
          <p:cNvSpPr/>
          <p:nvPr/>
        </p:nvSpPr>
        <p:spPr>
          <a:xfrm>
            <a:off x="7151590" y="2027663"/>
            <a:ext cx="1289520" cy="557204"/>
          </a:xfrm>
          <a:prstGeom prst="rect">
            <a:avLst/>
          </a:prstGeom>
        </p:spPr>
        <p:txBody>
          <a:bodyPr wrap="none">
            <a:spAutoFit/>
          </a:bodyPr>
          <a:lstStyle/>
          <a:p>
            <a:pPr algn="l" fontAlgn="auto">
              <a:lnSpc>
                <a:spcPts val="1800"/>
              </a:lnSpc>
              <a:spcBef>
                <a:spcPts val="0"/>
              </a:spcBef>
              <a:spcAft>
                <a:spcPts val="0"/>
              </a:spcAft>
            </a:pPr>
            <a:r>
              <a:rPr lang="en-US" dirty="0">
                <a:solidFill>
                  <a:srgbClr val="FFFFFF"/>
                </a:solidFill>
                <a:latin typeface="Calibri"/>
                <a:ea typeface="+mn-ea"/>
              </a:rPr>
              <a:t>Life in</a:t>
            </a:r>
            <a:br>
              <a:rPr lang="en-US" dirty="0">
                <a:solidFill>
                  <a:srgbClr val="FFFFFF"/>
                </a:solidFill>
                <a:latin typeface="Calibri"/>
                <a:ea typeface="+mn-ea"/>
              </a:rPr>
            </a:br>
            <a:r>
              <a:rPr lang="en-US" dirty="0">
                <a:solidFill>
                  <a:srgbClr val="FFFFFF"/>
                </a:solidFill>
                <a:latin typeface="Calibri"/>
                <a:ea typeface="+mn-ea"/>
              </a:rPr>
              <a:t>Production </a:t>
            </a:r>
          </a:p>
        </p:txBody>
      </p:sp>
      <p:sp>
        <p:nvSpPr>
          <p:cNvPr id="172" name="מלבן מעוגל 171"/>
          <p:cNvSpPr/>
          <p:nvPr/>
        </p:nvSpPr>
        <p:spPr>
          <a:xfrm>
            <a:off x="2055043" y="1071703"/>
            <a:ext cx="5024487" cy="576000"/>
          </a:xfrm>
          <a:prstGeom prst="roundRect">
            <a:avLst>
              <a:gd name="adj" fmla="val 10496"/>
            </a:avLst>
          </a:prstGeom>
          <a:solidFill>
            <a:srgbClr val="003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2000" dirty="0">
                <a:solidFill>
                  <a:srgbClr val="FFFFFF"/>
                </a:solidFill>
              </a:rPr>
              <a:t>Implementation With Project Team</a:t>
            </a:r>
          </a:p>
        </p:txBody>
      </p:sp>
      <p:sp>
        <p:nvSpPr>
          <p:cNvPr id="186" name="מלבן מעוגל 185"/>
          <p:cNvSpPr/>
          <p:nvPr/>
        </p:nvSpPr>
        <p:spPr>
          <a:xfrm>
            <a:off x="7113745" y="1076578"/>
            <a:ext cx="1512000" cy="576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fontAlgn="auto">
              <a:lnSpc>
                <a:spcPts val="1300"/>
              </a:lnSpc>
              <a:spcBef>
                <a:spcPts val="0"/>
              </a:spcBef>
              <a:spcAft>
                <a:spcPts val="0"/>
              </a:spcAft>
            </a:pPr>
            <a:r>
              <a:rPr lang="en-US" sz="1400" b="0" dirty="0">
                <a:solidFill>
                  <a:srgbClr val="FFFFFF"/>
                </a:solidFill>
              </a:rPr>
              <a:t>Customer Support &amp;</a:t>
            </a:r>
            <a:br>
              <a:rPr lang="en-US" sz="1400" b="0" dirty="0">
                <a:solidFill>
                  <a:srgbClr val="FFFFFF"/>
                </a:solidFill>
              </a:rPr>
            </a:br>
            <a:r>
              <a:rPr lang="en-US" sz="1400" b="0" dirty="0">
                <a:solidFill>
                  <a:srgbClr val="FFFFFF"/>
                </a:solidFill>
              </a:rPr>
              <a:t>Success teams</a:t>
            </a:r>
          </a:p>
        </p:txBody>
      </p:sp>
      <p:sp>
        <p:nvSpPr>
          <p:cNvPr id="184" name="מלבן מעוגל 183"/>
          <p:cNvSpPr/>
          <p:nvPr/>
        </p:nvSpPr>
        <p:spPr>
          <a:xfrm flipH="1">
            <a:off x="501619" y="1076578"/>
            <a:ext cx="1445686" cy="576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fontAlgn="auto">
              <a:lnSpc>
                <a:spcPts val="1300"/>
              </a:lnSpc>
              <a:spcBef>
                <a:spcPts val="0"/>
              </a:spcBef>
              <a:spcAft>
                <a:spcPts val="0"/>
              </a:spcAft>
            </a:pPr>
            <a:r>
              <a:rPr lang="en-US" sz="1400" b="0" dirty="0">
                <a:solidFill>
                  <a:srgbClr val="FFFFFF"/>
                </a:solidFill>
              </a:rPr>
              <a:t>Handoff</a:t>
            </a:r>
            <a:br>
              <a:rPr lang="en-US" sz="1400" b="0" dirty="0">
                <a:solidFill>
                  <a:srgbClr val="FFFFFF"/>
                </a:solidFill>
              </a:rPr>
            </a:br>
            <a:r>
              <a:rPr lang="en-US" sz="1400" b="0" dirty="0">
                <a:solidFill>
                  <a:srgbClr val="FFFFFF"/>
                </a:solidFill>
              </a:rPr>
              <a:t>from Sales to Project Team</a:t>
            </a:r>
          </a:p>
        </p:txBody>
      </p:sp>
      <p:pic>
        <p:nvPicPr>
          <p:cNvPr id="180" name="תמונה 179" descr="cloud-icon copy.png"/>
          <p:cNvPicPr>
            <a:picLocks noChangeAspect="1"/>
          </p:cNvPicPr>
          <p:nvPr/>
        </p:nvPicPr>
        <p:blipFill>
          <a:blip r:embed="rId3" cstate="print"/>
          <a:stretch>
            <a:fillRect/>
          </a:stretch>
        </p:blipFill>
        <p:spPr>
          <a:xfrm>
            <a:off x="8074649" y="1846048"/>
            <a:ext cx="646563" cy="414264"/>
          </a:xfrm>
          <a:prstGeom prst="rect">
            <a:avLst/>
          </a:prstGeom>
        </p:spPr>
      </p:pic>
      <p:grpSp>
        <p:nvGrpSpPr>
          <p:cNvPr id="5" name="קבוצה 212"/>
          <p:cNvGrpSpPr/>
          <p:nvPr/>
        </p:nvGrpSpPr>
        <p:grpSpPr>
          <a:xfrm>
            <a:off x="5435196" y="1822446"/>
            <a:ext cx="1773887" cy="853351"/>
            <a:chOff x="2062416" y="1777588"/>
            <a:chExt cx="1773887" cy="563922"/>
          </a:xfrm>
        </p:grpSpPr>
        <p:sp>
          <p:nvSpPr>
            <p:cNvPr id="214"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5"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6"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6" name="Rectangle 10"/>
          <p:cNvSpPr/>
          <p:nvPr/>
        </p:nvSpPr>
        <p:spPr>
          <a:xfrm>
            <a:off x="5479770" y="2036345"/>
            <a:ext cx="1083758"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Deploy</a:t>
            </a:r>
          </a:p>
        </p:txBody>
      </p:sp>
      <p:pic>
        <p:nvPicPr>
          <p:cNvPr id="182" name="תמונה 181" descr="0046 copy.png"/>
          <p:cNvPicPr>
            <a:picLocks noChangeAspect="1"/>
          </p:cNvPicPr>
          <p:nvPr/>
        </p:nvPicPr>
        <p:blipFill>
          <a:blip r:embed="rId4" cstate="print"/>
          <a:stretch>
            <a:fillRect/>
          </a:stretch>
        </p:blipFill>
        <p:spPr>
          <a:xfrm>
            <a:off x="6434052" y="1979578"/>
            <a:ext cx="536967" cy="536967"/>
          </a:xfrm>
          <a:prstGeom prst="rect">
            <a:avLst/>
          </a:prstGeom>
        </p:spPr>
      </p:pic>
      <p:grpSp>
        <p:nvGrpSpPr>
          <p:cNvPr id="6" name="קבוצה 208"/>
          <p:cNvGrpSpPr/>
          <p:nvPr/>
        </p:nvGrpSpPr>
        <p:grpSpPr>
          <a:xfrm>
            <a:off x="3744048" y="1822446"/>
            <a:ext cx="1773887" cy="853351"/>
            <a:chOff x="2062416" y="1777588"/>
            <a:chExt cx="1773887" cy="563922"/>
          </a:xfrm>
        </p:grpSpPr>
        <p:sp>
          <p:nvSpPr>
            <p:cNvPr id="210"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1"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12"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4" name="Rectangle 10"/>
          <p:cNvSpPr/>
          <p:nvPr/>
        </p:nvSpPr>
        <p:spPr>
          <a:xfrm>
            <a:off x="3810491" y="2049208"/>
            <a:ext cx="838691"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Build</a:t>
            </a:r>
          </a:p>
        </p:txBody>
      </p:sp>
      <p:pic>
        <p:nvPicPr>
          <p:cNvPr id="178" name="תמונה 177" descr="0046 copy.png"/>
          <p:cNvPicPr>
            <a:picLocks noChangeAspect="1"/>
          </p:cNvPicPr>
          <p:nvPr/>
        </p:nvPicPr>
        <p:blipFill>
          <a:blip r:embed="rId5" cstate="print"/>
          <a:stretch>
            <a:fillRect/>
          </a:stretch>
        </p:blipFill>
        <p:spPr>
          <a:xfrm>
            <a:off x="4748230" y="2023686"/>
            <a:ext cx="457317" cy="438008"/>
          </a:xfrm>
          <a:prstGeom prst="rect">
            <a:avLst/>
          </a:prstGeom>
        </p:spPr>
      </p:pic>
      <p:grpSp>
        <p:nvGrpSpPr>
          <p:cNvPr id="7" name="קבוצה 207"/>
          <p:cNvGrpSpPr/>
          <p:nvPr/>
        </p:nvGrpSpPr>
        <p:grpSpPr>
          <a:xfrm>
            <a:off x="2062416" y="1822446"/>
            <a:ext cx="1773887" cy="853351"/>
            <a:chOff x="2062416" y="1777588"/>
            <a:chExt cx="1773887" cy="563922"/>
          </a:xfrm>
        </p:grpSpPr>
        <p:sp>
          <p:nvSpPr>
            <p:cNvPr id="202" name="מלבן מעוגל 62"/>
            <p:cNvSpPr/>
            <p:nvPr/>
          </p:nvSpPr>
          <p:spPr>
            <a:xfrm>
              <a:off x="2062416" y="1777588"/>
              <a:ext cx="1623759" cy="563922"/>
            </a:xfrm>
            <a:prstGeom prst="roundRect">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06" name="מחומש 63"/>
            <p:cNvSpPr/>
            <p:nvPr/>
          </p:nvSpPr>
          <p:spPr>
            <a:xfrm rot="5400000">
              <a:off x="3663375" y="1987836"/>
              <a:ext cx="196155"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205" name="מחומש 63"/>
            <p:cNvSpPr/>
            <p:nvPr/>
          </p:nvSpPr>
          <p:spPr>
            <a:xfrm rot="5400000">
              <a:off x="3627970" y="1987835"/>
              <a:ext cx="196155" cy="149700"/>
            </a:xfrm>
            <a:prstGeom prst="triangle">
              <a:avLst/>
            </a:prstGeom>
            <a:solidFill>
              <a:srgbClr val="63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grpSp>
      <p:sp>
        <p:nvSpPr>
          <p:cNvPr id="152" name="Rectangle 10"/>
          <p:cNvSpPr/>
          <p:nvPr/>
        </p:nvSpPr>
        <p:spPr>
          <a:xfrm>
            <a:off x="2116880" y="2049208"/>
            <a:ext cx="1025602" cy="461665"/>
          </a:xfrm>
          <a:prstGeom prst="rect">
            <a:avLst/>
          </a:prstGeom>
        </p:spPr>
        <p:txBody>
          <a:bodyPr wrap="none">
            <a:spAutoFit/>
          </a:bodyPr>
          <a:lstStyle/>
          <a:p>
            <a:pPr algn="l" fontAlgn="auto">
              <a:spcBef>
                <a:spcPts val="0"/>
              </a:spcBef>
              <a:spcAft>
                <a:spcPts val="0"/>
              </a:spcAft>
            </a:pPr>
            <a:r>
              <a:rPr lang="en-US" sz="2400" dirty="0">
                <a:solidFill>
                  <a:srgbClr val="FFFFFF"/>
                </a:solidFill>
                <a:latin typeface="Calibri"/>
                <a:ea typeface="+mn-ea"/>
              </a:rPr>
              <a:t>Define</a:t>
            </a:r>
          </a:p>
        </p:txBody>
      </p:sp>
      <p:pic>
        <p:nvPicPr>
          <p:cNvPr id="179" name="תמונה 178" descr="0196 copy.png"/>
          <p:cNvPicPr>
            <a:picLocks noChangeAspect="1"/>
          </p:cNvPicPr>
          <p:nvPr/>
        </p:nvPicPr>
        <p:blipFill>
          <a:blip r:embed="rId6" cstate="print"/>
          <a:stretch>
            <a:fillRect/>
          </a:stretch>
        </p:blipFill>
        <p:spPr>
          <a:xfrm>
            <a:off x="3080890" y="1982915"/>
            <a:ext cx="514882" cy="514882"/>
          </a:xfrm>
          <a:prstGeom prst="rect">
            <a:avLst/>
          </a:prstGeom>
        </p:spPr>
      </p:pic>
      <p:sp>
        <p:nvSpPr>
          <p:cNvPr id="79" name="מחומש 63"/>
          <p:cNvSpPr/>
          <p:nvPr/>
        </p:nvSpPr>
        <p:spPr>
          <a:xfrm rot="5400000">
            <a:off x="1984967" y="2368372"/>
            <a:ext cx="164661" cy="14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sp>
        <p:nvSpPr>
          <p:cNvPr id="80" name="מחומש 63"/>
          <p:cNvSpPr/>
          <p:nvPr/>
        </p:nvSpPr>
        <p:spPr>
          <a:xfrm rot="5400000">
            <a:off x="1949562" y="2368371"/>
            <a:ext cx="164661" cy="149700"/>
          </a:xfrm>
          <a:prstGeom prst="triangle">
            <a:avLst/>
          </a:prstGeom>
          <a:solidFill>
            <a:srgbClr val="8C5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dirty="0">
              <a:solidFill>
                <a:prstClr val="white"/>
              </a:solidFill>
            </a:endParaRPr>
          </a:p>
        </p:txBody>
      </p:sp>
      <p:pic>
        <p:nvPicPr>
          <p:cNvPr id="82" name="תמונה 81" descr="cloud-icon copy.png"/>
          <p:cNvPicPr>
            <a:picLocks noChangeAspect="1"/>
          </p:cNvPicPr>
          <p:nvPr/>
        </p:nvPicPr>
        <p:blipFill>
          <a:blip r:embed="rId7" cstate="print"/>
          <a:stretch>
            <a:fillRect/>
          </a:stretch>
        </p:blipFill>
        <p:spPr>
          <a:xfrm>
            <a:off x="1288024" y="1816551"/>
            <a:ext cx="728562" cy="548564"/>
          </a:xfrm>
          <a:prstGeom prst="rect">
            <a:avLst/>
          </a:prstGeom>
        </p:spPr>
      </p:pic>
      <p:sp>
        <p:nvSpPr>
          <p:cNvPr id="89" name="מלבן מעוגל 125"/>
          <p:cNvSpPr/>
          <p:nvPr/>
        </p:nvSpPr>
        <p:spPr>
          <a:xfrm>
            <a:off x="3787682" y="4177990"/>
            <a:ext cx="3258295"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Workflow &amp; Data Review</a:t>
            </a:r>
          </a:p>
        </p:txBody>
      </p:sp>
      <p:sp>
        <p:nvSpPr>
          <p:cNvPr id="99" name="מלבן מעוגל 144"/>
          <p:cNvSpPr/>
          <p:nvPr/>
        </p:nvSpPr>
        <p:spPr>
          <a:xfrm>
            <a:off x="5497978" y="5612941"/>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Switch to Support</a:t>
            </a:r>
          </a:p>
        </p:txBody>
      </p:sp>
      <p:sp>
        <p:nvSpPr>
          <p:cNvPr id="103" name="מלבן מעוגל 105"/>
          <p:cNvSpPr/>
          <p:nvPr/>
        </p:nvSpPr>
        <p:spPr>
          <a:xfrm>
            <a:off x="2109600" y="3461891"/>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Kickoff</a:t>
            </a:r>
          </a:p>
        </p:txBody>
      </p:sp>
      <p:sp>
        <p:nvSpPr>
          <p:cNvPr id="110" name="מלבן מעוגל 109"/>
          <p:cNvSpPr/>
          <p:nvPr/>
        </p:nvSpPr>
        <p:spPr>
          <a:xfrm>
            <a:off x="2109599" y="2743040"/>
            <a:ext cx="4936377"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Project Team Calls </a:t>
            </a:r>
          </a:p>
        </p:txBody>
      </p:sp>
      <p:grpSp>
        <p:nvGrpSpPr>
          <p:cNvPr id="104" name="Group 103"/>
          <p:cNvGrpSpPr>
            <a:grpSpLocks noChangeAspect="1"/>
          </p:cNvGrpSpPr>
          <p:nvPr/>
        </p:nvGrpSpPr>
        <p:grpSpPr>
          <a:xfrm>
            <a:off x="6653476" y="2879005"/>
            <a:ext cx="276854" cy="266563"/>
            <a:chOff x="2564352" y="2767191"/>
            <a:chExt cx="232055" cy="185518"/>
          </a:xfrm>
        </p:grpSpPr>
        <p:sp>
          <p:nvSpPr>
            <p:cNvPr id="105" name="Block Arc 104"/>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07" name="Isosceles Triangle 106"/>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08" name="Block Arc 107"/>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133" name="מלבן מעוגל 132"/>
          <p:cNvSpPr/>
          <p:nvPr/>
        </p:nvSpPr>
        <p:spPr>
          <a:xfrm>
            <a:off x="3787683" y="5612940"/>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Certification &amp; Staff Training</a:t>
            </a:r>
          </a:p>
        </p:txBody>
      </p:sp>
      <p:sp>
        <p:nvSpPr>
          <p:cNvPr id="145" name="מלבן מעוגל 144"/>
          <p:cNvSpPr/>
          <p:nvPr/>
        </p:nvSpPr>
        <p:spPr>
          <a:xfrm>
            <a:off x="5479227" y="489546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Health </a:t>
            </a:r>
          </a:p>
          <a:p>
            <a:pPr fontAlgn="auto">
              <a:lnSpc>
                <a:spcPts val="1350"/>
              </a:lnSpc>
              <a:spcBef>
                <a:spcPts val="0"/>
              </a:spcBef>
              <a:spcAft>
                <a:spcPts val="0"/>
              </a:spcAft>
            </a:pPr>
            <a:r>
              <a:rPr lang="en-US" sz="1400" b="0" dirty="0">
                <a:solidFill>
                  <a:srgbClr val="003F77"/>
                </a:solidFill>
              </a:rPr>
              <a:t>Check</a:t>
            </a:r>
          </a:p>
        </p:txBody>
      </p:sp>
      <p:grpSp>
        <p:nvGrpSpPr>
          <p:cNvPr id="14" name="Group 13"/>
          <p:cNvGrpSpPr/>
          <p:nvPr/>
        </p:nvGrpSpPr>
        <p:grpSpPr>
          <a:xfrm>
            <a:off x="6622531" y="5072883"/>
            <a:ext cx="276858" cy="266565"/>
            <a:chOff x="6657346" y="4274475"/>
            <a:chExt cx="276858" cy="221335"/>
          </a:xfrm>
        </p:grpSpPr>
        <p:sp>
          <p:nvSpPr>
            <p:cNvPr id="124" name="Block Arc 123"/>
            <p:cNvSpPr/>
            <p:nvPr/>
          </p:nvSpPr>
          <p:spPr bwMode="auto">
            <a:xfrm rot="7548742">
              <a:off x="6712867" y="4274474"/>
              <a:ext cx="221332" cy="221333"/>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5" name="Isosceles Triangle 124"/>
            <p:cNvSpPr/>
            <p:nvPr/>
          </p:nvSpPr>
          <p:spPr bwMode="auto">
            <a:xfrm rot="12252848">
              <a:off x="6657346" y="4340516"/>
              <a:ext cx="137869" cy="113312"/>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7" name="Block Arc 126"/>
            <p:cNvSpPr/>
            <p:nvPr/>
          </p:nvSpPr>
          <p:spPr bwMode="auto">
            <a:xfrm rot="1440990">
              <a:off x="6712872" y="4274478"/>
              <a:ext cx="221332" cy="221332"/>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91" name="מלבן מעוגל 109"/>
          <p:cNvSpPr/>
          <p:nvPr/>
        </p:nvSpPr>
        <p:spPr>
          <a:xfrm>
            <a:off x="2109600" y="4899593"/>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Training &amp; Alma Sandbox Access</a:t>
            </a:r>
          </a:p>
        </p:txBody>
      </p:sp>
      <p:sp>
        <p:nvSpPr>
          <p:cNvPr id="132" name="מלבן מעוגל 131"/>
          <p:cNvSpPr/>
          <p:nvPr/>
        </p:nvSpPr>
        <p:spPr>
          <a:xfrm>
            <a:off x="3787683" y="4895465"/>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003F77"/>
                </a:solidFill>
              </a:rPr>
              <a:t> Alma Workshop</a:t>
            </a:r>
          </a:p>
        </p:txBody>
      </p:sp>
      <p:grpSp>
        <p:nvGrpSpPr>
          <p:cNvPr id="137" name="Group 136"/>
          <p:cNvGrpSpPr>
            <a:grpSpLocks noChangeAspect="1"/>
          </p:cNvGrpSpPr>
          <p:nvPr/>
        </p:nvGrpSpPr>
        <p:grpSpPr>
          <a:xfrm>
            <a:off x="663432" y="5736747"/>
            <a:ext cx="276854" cy="266563"/>
            <a:chOff x="2564352" y="2767191"/>
            <a:chExt cx="232055" cy="185518"/>
          </a:xfrm>
        </p:grpSpPr>
        <p:sp>
          <p:nvSpPr>
            <p:cNvPr id="138" name="Block Arc 137"/>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sp>
          <p:nvSpPr>
            <p:cNvPr id="140" name="Isosceles Triangle 139"/>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sp>
          <p:nvSpPr>
            <p:cNvPr id="144" name="Block Arc 143"/>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b="0">
                <a:solidFill>
                  <a:srgbClr val="7030A0"/>
                </a:solidFill>
                <a:latin typeface="Arial" pitchFamily="34" charset="0"/>
                <a:ea typeface="+mn-ea"/>
                <a:cs typeface="Arial" pitchFamily="34" charset="0"/>
              </a:endParaRPr>
            </a:p>
          </p:txBody>
        </p:sp>
      </p:grpSp>
      <p:sp>
        <p:nvSpPr>
          <p:cNvPr id="8" name="TextBox 7"/>
          <p:cNvSpPr txBox="1"/>
          <p:nvPr/>
        </p:nvSpPr>
        <p:spPr>
          <a:xfrm>
            <a:off x="940285" y="5716608"/>
            <a:ext cx="1007020" cy="307777"/>
          </a:xfrm>
          <a:prstGeom prst="rect">
            <a:avLst/>
          </a:prstGeom>
          <a:noFill/>
        </p:spPr>
        <p:txBody>
          <a:bodyPr wrap="square" rtlCol="0">
            <a:spAutoFit/>
          </a:bodyPr>
          <a:lstStyle/>
          <a:p>
            <a:pPr algn="l" fontAlgn="auto">
              <a:spcBef>
                <a:spcPts val="0"/>
              </a:spcBef>
              <a:spcAft>
                <a:spcPts val="0"/>
              </a:spcAft>
            </a:pPr>
            <a:r>
              <a:rPr lang="en-US" sz="1400" b="0" dirty="0">
                <a:solidFill>
                  <a:prstClr val="white"/>
                </a:solidFill>
                <a:latin typeface="Calibri" pitchFamily="34" charset="0"/>
                <a:ea typeface="+mn-ea"/>
              </a:rPr>
              <a:t>Recurring</a:t>
            </a:r>
          </a:p>
        </p:txBody>
      </p:sp>
      <p:sp>
        <p:nvSpPr>
          <p:cNvPr id="155" name="מלבן מעוגל 125"/>
          <p:cNvSpPr/>
          <p:nvPr/>
        </p:nvSpPr>
        <p:spPr>
          <a:xfrm>
            <a:off x="2136567" y="5618443"/>
            <a:ext cx="1548000" cy="604647"/>
          </a:xfrm>
          <a:prstGeom prst="round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100"/>
              </a:lnSpc>
              <a:spcBef>
                <a:spcPts val="0"/>
              </a:spcBef>
              <a:spcAft>
                <a:spcPts val="0"/>
              </a:spcAft>
            </a:pPr>
            <a:r>
              <a:rPr lang="en-US" sz="1400" b="0" dirty="0">
                <a:solidFill>
                  <a:srgbClr val="003F77"/>
                </a:solidFill>
              </a:rPr>
              <a:t>Configuration &amp; Test Migration</a:t>
            </a:r>
          </a:p>
        </p:txBody>
      </p:sp>
      <p:grpSp>
        <p:nvGrpSpPr>
          <p:cNvPr id="102" name="Group 101"/>
          <p:cNvGrpSpPr>
            <a:grpSpLocks noChangeAspect="1"/>
          </p:cNvGrpSpPr>
          <p:nvPr/>
        </p:nvGrpSpPr>
        <p:grpSpPr>
          <a:xfrm>
            <a:off x="6628202" y="4341721"/>
            <a:ext cx="276854" cy="266563"/>
            <a:chOff x="2564352" y="2767191"/>
            <a:chExt cx="232055" cy="185518"/>
          </a:xfrm>
        </p:grpSpPr>
        <p:sp>
          <p:nvSpPr>
            <p:cNvPr id="114" name="Block Arc 113"/>
            <p:cNvSpPr/>
            <p:nvPr/>
          </p:nvSpPr>
          <p:spPr bwMode="auto">
            <a:xfrm rot="7548742">
              <a:off x="2610889" y="2767191"/>
              <a:ext cx="185517" cy="185518"/>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0" name="Isosceles Triangle 119"/>
            <p:cNvSpPr/>
            <p:nvPr/>
          </p:nvSpPr>
          <p:spPr bwMode="auto">
            <a:xfrm rot="12252848">
              <a:off x="2564352" y="2822546"/>
              <a:ext cx="115560" cy="94976"/>
            </a:xfrm>
            <a:prstGeom prst="triangle">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sp>
          <p:nvSpPr>
            <p:cNvPr id="123" name="Block Arc 122"/>
            <p:cNvSpPr/>
            <p:nvPr/>
          </p:nvSpPr>
          <p:spPr bwMode="auto">
            <a:xfrm rot="1440990">
              <a:off x="2610889" y="2767192"/>
              <a:ext cx="185517" cy="185517"/>
            </a:xfrm>
            <a:prstGeom prst="blockArc">
              <a:avLst/>
            </a:prstGeom>
            <a:solidFill>
              <a:srgbClr val="8EC9EC"/>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1400" b="0">
                <a:solidFill>
                  <a:prstClr val="black"/>
                </a:solidFill>
                <a:latin typeface="Arial" pitchFamily="34" charset="0"/>
                <a:ea typeface="+mn-ea"/>
                <a:cs typeface="Arial" pitchFamily="34" charset="0"/>
              </a:endParaRPr>
            </a:p>
          </p:txBody>
        </p:sp>
      </p:grpSp>
      <p:sp>
        <p:nvSpPr>
          <p:cNvPr id="139" name="מלבן מעוגל 149"/>
          <p:cNvSpPr/>
          <p:nvPr/>
        </p:nvSpPr>
        <p:spPr>
          <a:xfrm>
            <a:off x="7171740" y="5612941"/>
            <a:ext cx="1548000" cy="604647"/>
          </a:xfrm>
          <a:prstGeom prst="roundRect">
            <a:avLst/>
          </a:prstGeom>
          <a:solidFill>
            <a:schemeClr val="bg1"/>
          </a:solidFill>
          <a:ln w="127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fontAlgn="auto">
              <a:lnSpc>
                <a:spcPts val="1350"/>
              </a:lnSpc>
              <a:spcBef>
                <a:spcPts val="0"/>
              </a:spcBef>
              <a:spcAft>
                <a:spcPts val="0"/>
              </a:spcAft>
            </a:pPr>
            <a:r>
              <a:rPr lang="en-US" sz="1400" b="0" dirty="0">
                <a:solidFill>
                  <a:srgbClr val="6EA92D"/>
                </a:solidFill>
              </a:rPr>
              <a:t>Ongoing Education</a:t>
            </a:r>
          </a:p>
        </p:txBody>
      </p:sp>
      <p:pic>
        <p:nvPicPr>
          <p:cNvPr id="90" name="תמונה 182" descr="0046 copy.png"/>
          <p:cNvPicPr>
            <a:picLocks noChangeAspect="1"/>
          </p:cNvPicPr>
          <p:nvPr/>
        </p:nvPicPr>
        <p:blipFill>
          <a:blip r:embed="rId8" cstate="print"/>
          <a:stretch>
            <a:fillRect/>
          </a:stretch>
        </p:blipFill>
        <p:spPr>
          <a:xfrm>
            <a:off x="6574963" y="1180567"/>
            <a:ext cx="371995" cy="364357"/>
          </a:xfrm>
          <a:prstGeom prst="rect">
            <a:avLst/>
          </a:prstGeom>
        </p:spPr>
      </p:pic>
      <p:sp>
        <p:nvSpPr>
          <p:cNvPr id="86" name="Title 1"/>
          <p:cNvSpPr txBox="1">
            <a:spLocks/>
          </p:cNvSpPr>
          <p:nvPr/>
        </p:nvSpPr>
        <p:spPr>
          <a:xfrm>
            <a:off x="457199" y="120650"/>
            <a:ext cx="8553451" cy="533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fontAlgn="auto">
              <a:spcAft>
                <a:spcPts val="0"/>
              </a:spcAft>
            </a:pPr>
            <a:r>
              <a:rPr lang="en-US" sz="3200" dirty="0">
                <a:solidFill>
                  <a:srgbClr val="3E4C56"/>
                </a:solidFill>
              </a:rPr>
              <a:t>Implementation Overview</a:t>
            </a:r>
          </a:p>
        </p:txBody>
      </p:sp>
    </p:spTree>
    <p:extLst>
      <p:ext uri="{BB962C8B-B14F-4D97-AF65-F5344CB8AC3E}">
        <p14:creationId xmlns:p14="http://schemas.microsoft.com/office/powerpoint/2010/main" val="14754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wipe(left)">
                                      <p:cBhvr>
                                        <p:cTn id="10" dur="500"/>
                                        <p:tgtEl>
                                          <p:spTgt spid="15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wipe(left)">
                                      <p:cBhvr>
                                        <p:cTn id="13" dur="500"/>
                                        <p:tgtEl>
                                          <p:spTgt spid="1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wipe(left)">
                                      <p:cBhvr>
                                        <p:cTn id="16" dur="500"/>
                                        <p:tgtEl>
                                          <p:spTgt spid="16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left)">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wipe(left)">
                                      <p:cBhvr>
                                        <p:cTn id="30" dur="500"/>
                                        <p:tgtEl>
                                          <p:spTgt spid="10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ipe(left)">
                                      <p:cBhvr>
                                        <p:cTn id="39" dur="500"/>
                                        <p:tgtEl>
                                          <p:spTgt spid="155"/>
                                        </p:tgtEl>
                                      </p:cBhvr>
                                    </p:animEffect>
                                  </p:childTnLst>
                                </p:cTn>
                              </p:par>
                              <p:par>
                                <p:cTn id="40" presetID="22" presetClass="entr" presetSubtype="8"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wipe(left)">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500"/>
                                        <p:tgtEl>
                                          <p:spTgt spid="12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left)">
                                      <p:cBhvr>
                                        <p:cTn id="50" dur="500"/>
                                        <p:tgtEl>
                                          <p:spTgt spid="8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3"/>
                                        </p:tgtEl>
                                        <p:attrNameLst>
                                          <p:attrName>style.visibility</p:attrName>
                                        </p:attrNameLst>
                                      </p:cBhvr>
                                      <p:to>
                                        <p:strVal val="visible"/>
                                      </p:to>
                                    </p:set>
                                    <p:animEffect transition="in" filter="wipe(left)">
                                      <p:cBhvr>
                                        <p:cTn id="53" dur="500"/>
                                        <p:tgtEl>
                                          <p:spTgt spid="13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wipe(left)">
                                      <p:cBhvr>
                                        <p:cTn id="56" dur="500"/>
                                        <p:tgtEl>
                                          <p:spTgt spid="132"/>
                                        </p:tgtEl>
                                      </p:cBhvr>
                                    </p:animEffect>
                                  </p:childTnLst>
                                </p:cTn>
                              </p:par>
                              <p:par>
                                <p:cTn id="57" presetID="22" presetClass="entr" presetSubtype="8" fill="hold" nodeType="with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wipe(left)">
                                      <p:cBhvr>
                                        <p:cTn id="59" dur="500"/>
                                        <p:tgtEl>
                                          <p:spTgt spid="10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left)">
                                      <p:cBhvr>
                                        <p:cTn id="64" dur="500"/>
                                        <p:tgtEl>
                                          <p:spTgt spid="14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wipe(left)">
                                      <p:cBhvr>
                                        <p:cTn id="67" dur="500"/>
                                        <p:tgtEl>
                                          <p:spTgt spid="1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left)">
                                      <p:cBhvr>
                                        <p:cTn id="70" dur="500"/>
                                        <p:tgtEl>
                                          <p:spTgt spid="99"/>
                                        </p:tgtEl>
                                      </p:cBhvr>
                                    </p:animEffect>
                                  </p:childTnLst>
                                </p:cTn>
                              </p:par>
                              <p:par>
                                <p:cTn id="71" presetID="22" presetClass="entr" presetSubtype="8"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wipe(left)">
                                      <p:cBhvr>
                                        <p:cTn id="78" dur="500"/>
                                        <p:tgtEl>
                                          <p:spTgt spid="14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ipe(left)">
                                      <p:cBhvr>
                                        <p:cTn id="81" dur="500"/>
                                        <p:tgtEl>
                                          <p:spTgt spid="13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0"/>
                                        </p:tgtEl>
                                        <p:attrNameLst>
                                          <p:attrName>style.visibility</p:attrName>
                                        </p:attrNameLst>
                                      </p:cBhvr>
                                      <p:to>
                                        <p:strVal val="visible"/>
                                      </p:to>
                                    </p:set>
                                    <p:animEffect transition="in" filter="wipe(left)">
                                      <p:cBhvr>
                                        <p:cTn id="84" dur="500"/>
                                        <p:tgtEl>
                                          <p:spTgt spid="1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wipe(left)">
                                      <p:cBhvr>
                                        <p:cTn id="87" dur="500"/>
                                        <p:tgtEl>
                                          <p:spTgt spid="14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48"/>
                                        </p:tgtEl>
                                        <p:attrNameLst>
                                          <p:attrName>style.visibility</p:attrName>
                                        </p:attrNameLst>
                                      </p:cBhvr>
                                      <p:to>
                                        <p:strVal val="visible"/>
                                      </p:to>
                                    </p:set>
                                    <p:animEffect transition="in" filter="wipe(left)">
                                      <p:cBhvr>
                                        <p:cTn id="90"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22" grpId="0" animBg="1"/>
      <p:bldP spid="141" grpId="0" animBg="1"/>
      <p:bldP spid="147" grpId="0" animBg="1"/>
      <p:bldP spid="148" grpId="0" animBg="1"/>
      <p:bldP spid="149" grpId="0" animBg="1"/>
      <p:bldP spid="150" grpId="0" animBg="1"/>
      <p:bldP spid="158" grpId="0" animBg="1"/>
      <p:bldP spid="159" grpId="0" animBg="1"/>
      <p:bldP spid="160" grpId="0" animBg="1"/>
      <p:bldP spid="161" grpId="0" animBg="1"/>
      <p:bldP spid="89" grpId="0" animBg="1"/>
      <p:bldP spid="99" grpId="0" animBg="1"/>
      <p:bldP spid="103" grpId="0" animBg="1"/>
      <p:bldP spid="110" grpId="0" animBg="1"/>
      <p:bldP spid="133" grpId="0" animBg="1"/>
      <p:bldP spid="145" grpId="0" animBg="1"/>
      <p:bldP spid="91" grpId="0" animBg="1"/>
      <p:bldP spid="132" grpId="0" animBg="1"/>
      <p:bldP spid="8" grpId="0"/>
      <p:bldP spid="155" grpId="0" animBg="1"/>
      <p:bldP spid="1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Vendors and roles</a:t>
            </a:r>
          </a:p>
        </p:txBody>
      </p:sp>
      <p:sp>
        <p:nvSpPr>
          <p:cNvPr id="4" name="Rounded Rectangle 3"/>
          <p:cNvSpPr/>
          <p:nvPr/>
        </p:nvSpPr>
        <p:spPr bwMode="auto">
          <a:xfrm>
            <a:off x="2229295" y="1163105"/>
            <a:ext cx="2688350" cy="1281656"/>
          </a:xfrm>
          <a:prstGeom prst="roundRect">
            <a:avLst/>
          </a:prstGeom>
          <a:solidFill>
            <a:srgbClr val="00B050"/>
          </a:solidFill>
          <a:ln w="762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Vendor</a:t>
            </a:r>
          </a:p>
        </p:txBody>
      </p:sp>
      <p:sp>
        <p:nvSpPr>
          <p:cNvPr id="6" name="Rounded Rectangle 5"/>
          <p:cNvSpPr/>
          <p:nvPr/>
        </p:nvSpPr>
        <p:spPr bwMode="auto">
          <a:xfrm>
            <a:off x="1653220" y="2163870"/>
            <a:ext cx="1382580" cy="561782"/>
          </a:xfrm>
          <a:prstGeom prst="roundRect">
            <a:avLst/>
          </a:prstGeom>
          <a:solidFill>
            <a:srgbClr val="016B59"/>
          </a:solidFill>
          <a:ln w="76200" cap="flat" cmpd="sng" algn="ctr">
            <a:solidFill>
              <a:srgbClr val="016B59"/>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mj-lt"/>
                <a:cs typeface="Arial" pitchFamily="34" charset="0"/>
              </a:rPr>
              <a:t>Account</a:t>
            </a:r>
            <a:endParaRPr kumimoji="0" lang="en-US" sz="1600" i="0" u="none" strike="noStrike" cap="none" normalizeH="0" baseline="0" dirty="0">
              <a:ln>
                <a:noFill/>
              </a:ln>
              <a:solidFill>
                <a:schemeClr val="bg1"/>
              </a:solidFill>
              <a:effectLst/>
              <a:latin typeface="+mj-lt"/>
              <a:cs typeface="Arial" pitchFamily="34" charset="0"/>
            </a:endParaRPr>
          </a:p>
        </p:txBody>
      </p:sp>
      <p:sp>
        <p:nvSpPr>
          <p:cNvPr id="7" name="Rounded Rectangle 6"/>
          <p:cNvSpPr/>
          <p:nvPr/>
        </p:nvSpPr>
        <p:spPr bwMode="auto">
          <a:xfrm>
            <a:off x="3270861" y="2163870"/>
            <a:ext cx="1382580" cy="561782"/>
          </a:xfrm>
          <a:prstGeom prst="roundRect">
            <a:avLst/>
          </a:prstGeom>
          <a:solidFill>
            <a:srgbClr val="016B59"/>
          </a:solidFill>
          <a:ln w="76200" cap="flat" cmpd="sng" algn="ctr">
            <a:solidFill>
              <a:srgbClr val="016B59"/>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mj-lt"/>
                <a:cs typeface="Arial" pitchFamily="34" charset="0"/>
              </a:rPr>
              <a:t>Interface</a:t>
            </a:r>
            <a:endParaRPr kumimoji="0" lang="en-US" sz="1600" i="0" u="none" strike="noStrike" cap="none" normalizeH="0" baseline="0" dirty="0">
              <a:ln>
                <a:noFill/>
              </a:ln>
              <a:solidFill>
                <a:schemeClr val="bg1"/>
              </a:solidFill>
              <a:effectLst/>
              <a:latin typeface="+mj-lt"/>
              <a:cs typeface="Arial" pitchFamily="34" charset="0"/>
            </a:endParaRPr>
          </a:p>
        </p:txBody>
      </p:sp>
      <p:grpSp>
        <p:nvGrpSpPr>
          <p:cNvPr id="41" name="Group 40"/>
          <p:cNvGrpSpPr/>
          <p:nvPr/>
        </p:nvGrpSpPr>
        <p:grpSpPr>
          <a:xfrm>
            <a:off x="1528665" y="4763834"/>
            <a:ext cx="2584683" cy="1872253"/>
            <a:chOff x="1528665" y="4973263"/>
            <a:chExt cx="2584683" cy="1872253"/>
          </a:xfrm>
        </p:grpSpPr>
        <p:sp>
          <p:nvSpPr>
            <p:cNvPr id="10" name="Rounded Rectangle 9"/>
            <p:cNvSpPr/>
            <p:nvPr/>
          </p:nvSpPr>
          <p:spPr bwMode="auto">
            <a:xfrm>
              <a:off x="1885858" y="4973263"/>
              <a:ext cx="2227490" cy="1281656"/>
            </a:xfrm>
            <a:prstGeom prst="roundRect">
              <a:avLst/>
            </a:prstGeom>
            <a:solidFill>
              <a:srgbClr val="FFC000"/>
            </a:solidFill>
            <a:ln w="762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Order Line</a:t>
              </a:r>
            </a:p>
          </p:txBody>
        </p:sp>
        <p:pic>
          <p:nvPicPr>
            <p:cNvPr id="11" name="Picture 3" descr="C:\Users\jdlarson\Pictures\separated icons\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665" y="5453597"/>
              <a:ext cx="1391919" cy="13919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2999603" y="2725652"/>
            <a:ext cx="1937270" cy="2038182"/>
            <a:chOff x="2999603" y="2572032"/>
            <a:chExt cx="1937270" cy="2038182"/>
          </a:xfrm>
        </p:grpSpPr>
        <p:pic>
          <p:nvPicPr>
            <p:cNvPr id="2052" name="Picture 4" descr="C:\Users\jdlarson\Pictures\separated icons\005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001" y="2837755"/>
              <a:ext cx="847748" cy="84774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stCxn id="7" idx="2"/>
              <a:endCxn id="10" idx="0"/>
            </p:cNvCxnSpPr>
            <p:nvPr/>
          </p:nvCxnSpPr>
          <p:spPr bwMode="auto">
            <a:xfrm flipH="1">
              <a:off x="2999603" y="2572032"/>
              <a:ext cx="962548" cy="2038182"/>
            </a:xfrm>
            <a:prstGeom prst="line">
              <a:avLst/>
            </a:prstGeom>
            <a:solidFill>
              <a:schemeClr val="accent1"/>
            </a:solidFill>
            <a:ln w="38100" cap="flat" cmpd="sng" algn="ctr">
              <a:solidFill>
                <a:srgbClr val="016B59"/>
              </a:solidFill>
              <a:prstDash val="solid"/>
              <a:round/>
              <a:headEnd type="none" w="med" len="med"/>
              <a:tailEnd type="none" w="med" len="med"/>
            </a:ln>
            <a:effectLst/>
          </p:spPr>
        </p:cxnSp>
        <p:sp>
          <p:nvSpPr>
            <p:cNvPr id="44" name="Content Placeholder 2"/>
            <p:cNvSpPr txBox="1">
              <a:spLocks/>
            </p:cNvSpPr>
            <p:nvPr/>
          </p:nvSpPr>
          <p:spPr bwMode="auto">
            <a:xfrm>
              <a:off x="3480877" y="3443584"/>
              <a:ext cx="1455996" cy="6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  Access</a:t>
              </a:r>
              <a:br>
                <a:rPr lang="en-US" sz="2000" b="0" dirty="0">
                  <a:latin typeface="+mj-lt"/>
                </a:rPr>
              </a:br>
              <a:r>
                <a:rPr lang="en-US" sz="2000" b="0" dirty="0">
                  <a:latin typeface="+mj-lt"/>
                </a:rPr>
                <a:t>Provider</a:t>
              </a:r>
            </a:p>
          </p:txBody>
        </p:sp>
      </p:grpSp>
      <p:grpSp>
        <p:nvGrpSpPr>
          <p:cNvPr id="46" name="Group 45"/>
          <p:cNvGrpSpPr/>
          <p:nvPr/>
        </p:nvGrpSpPr>
        <p:grpSpPr>
          <a:xfrm>
            <a:off x="4917645" y="1957553"/>
            <a:ext cx="2675090" cy="3322950"/>
            <a:chOff x="4917645" y="1803933"/>
            <a:chExt cx="2675090" cy="3322950"/>
          </a:xfrm>
        </p:grpSpPr>
        <p:cxnSp>
          <p:nvCxnSpPr>
            <p:cNvPr id="67" name="Straight Connector 66"/>
            <p:cNvCxnSpPr>
              <a:stCxn id="4" idx="3"/>
            </p:cNvCxnSpPr>
            <p:nvPr/>
          </p:nvCxnSpPr>
          <p:spPr bwMode="auto">
            <a:xfrm>
              <a:off x="4917645" y="1803933"/>
              <a:ext cx="1805035" cy="3322950"/>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72" name="Content Placeholder 2"/>
            <p:cNvSpPr txBox="1">
              <a:spLocks/>
            </p:cNvSpPr>
            <p:nvPr/>
          </p:nvSpPr>
          <p:spPr bwMode="auto">
            <a:xfrm>
              <a:off x="6136739" y="3588030"/>
              <a:ext cx="1455996" cy="43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Licensor</a:t>
              </a:r>
            </a:p>
          </p:txBody>
        </p:sp>
        <p:pic>
          <p:nvPicPr>
            <p:cNvPr id="39" name="Picture 5" descr="C:\Users\jdlarson\Pictures\separated icons\017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420" y="2887006"/>
              <a:ext cx="1022034" cy="1022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4943460" y="4763834"/>
            <a:ext cx="2892965" cy="1720160"/>
            <a:chOff x="4943460" y="4973263"/>
            <a:chExt cx="2892965" cy="1720160"/>
          </a:xfrm>
        </p:grpSpPr>
        <p:sp>
          <p:nvSpPr>
            <p:cNvPr id="75" name="Rounded Rectangle 74"/>
            <p:cNvSpPr/>
            <p:nvPr/>
          </p:nvSpPr>
          <p:spPr bwMode="auto">
            <a:xfrm>
              <a:off x="5608935" y="4973263"/>
              <a:ext cx="2227490" cy="1281656"/>
            </a:xfrm>
            <a:prstGeom prst="roundRect">
              <a:avLst/>
            </a:prstGeom>
            <a:solidFill>
              <a:srgbClr val="FFC000"/>
            </a:solidFill>
            <a:ln w="762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cs typeface="Arial" pitchFamily="34" charset="0"/>
                </a:rPr>
                <a:t>License</a:t>
              </a:r>
            </a:p>
          </p:txBody>
        </p:sp>
        <p:pic>
          <p:nvPicPr>
            <p:cNvPr id="2051" name="Picture 3" descr="C:\Users\jdlarson\Pictures\separated icons\013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460" y="5310845"/>
              <a:ext cx="1382580" cy="1382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302398" y="2725652"/>
            <a:ext cx="1697205" cy="2038182"/>
            <a:chOff x="1302398" y="2572032"/>
            <a:chExt cx="1697205" cy="2038182"/>
          </a:xfrm>
        </p:grpSpPr>
        <p:pic>
          <p:nvPicPr>
            <p:cNvPr id="2050" name="Picture 2" descr="C:\Users\jdlarson\Pictures\separated icons\001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5454" y="2782857"/>
              <a:ext cx="1020808" cy="102080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6" idx="2"/>
              <a:endCxn id="10" idx="0"/>
            </p:cNvCxnSpPr>
            <p:nvPr/>
          </p:nvCxnSpPr>
          <p:spPr bwMode="auto">
            <a:xfrm>
              <a:off x="2344510" y="2572032"/>
              <a:ext cx="655093" cy="2038182"/>
            </a:xfrm>
            <a:prstGeom prst="line">
              <a:avLst/>
            </a:prstGeom>
            <a:solidFill>
              <a:schemeClr val="accent1"/>
            </a:solidFill>
            <a:ln w="38100" cap="flat" cmpd="sng" algn="ctr">
              <a:solidFill>
                <a:srgbClr val="016B59"/>
              </a:solidFill>
              <a:prstDash val="solid"/>
              <a:round/>
              <a:headEnd type="none" w="med" len="med"/>
              <a:tailEnd type="none" w="med" len="med"/>
            </a:ln>
            <a:effectLst/>
          </p:spPr>
        </p:cxnSp>
        <p:sp>
          <p:nvSpPr>
            <p:cNvPr id="85" name="Content Placeholder 2"/>
            <p:cNvSpPr txBox="1">
              <a:spLocks/>
            </p:cNvSpPr>
            <p:nvPr/>
          </p:nvSpPr>
          <p:spPr bwMode="auto">
            <a:xfrm>
              <a:off x="1302398" y="3474601"/>
              <a:ext cx="1455996" cy="6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pPr>
              <a:r>
                <a:rPr lang="en-US" sz="2000" b="0" dirty="0">
                  <a:latin typeface="+mj-lt"/>
                </a:rPr>
                <a:t>Material</a:t>
              </a:r>
              <a:br>
                <a:rPr lang="en-US" sz="2000" b="0" dirty="0">
                  <a:latin typeface="+mj-lt"/>
                </a:rPr>
              </a:br>
              <a:r>
                <a:rPr lang="en-US" sz="2000" b="0" dirty="0">
                  <a:latin typeface="+mj-lt"/>
                </a:rPr>
                <a:t> Supplier</a:t>
              </a:r>
            </a:p>
          </p:txBody>
        </p:sp>
      </p:grpSp>
    </p:spTree>
    <p:extLst>
      <p:ext uri="{BB962C8B-B14F-4D97-AF65-F5344CB8AC3E}">
        <p14:creationId xmlns:p14="http://schemas.microsoft.com/office/powerpoint/2010/main" val="10161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par>
                                <p:cTn id="16" presetID="22" presetClass="entr" presetSubtype="1"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500"/>
                                        <p:tgtEl>
                                          <p:spTgt spid="47"/>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Vendor roles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334695"/>
              </p:ext>
            </p:extLst>
          </p:nvPr>
        </p:nvGraphicFramePr>
        <p:xfrm>
          <a:off x="465139" y="992188"/>
          <a:ext cx="8254602" cy="4450080"/>
        </p:xfrm>
        <a:graphic>
          <a:graphicData uri="http://schemas.openxmlformats.org/drawingml/2006/table">
            <a:tbl>
              <a:tblPr firstRow="1" bandRow="1">
                <a:tableStyleId>{5C22544A-7EE6-4342-B048-85BDC9FD1C3A}</a:tableStyleId>
              </a:tblPr>
              <a:tblGrid>
                <a:gridCol w="2020292">
                  <a:extLst>
                    <a:ext uri="{9D8B030D-6E8A-4147-A177-3AD203B41FA5}">
                      <a16:colId xmlns:a16="http://schemas.microsoft.com/office/drawing/2014/main" xmlns="" val="20000"/>
                    </a:ext>
                  </a:extLst>
                </a:gridCol>
                <a:gridCol w="1602933">
                  <a:extLst>
                    <a:ext uri="{9D8B030D-6E8A-4147-A177-3AD203B41FA5}">
                      <a16:colId xmlns:a16="http://schemas.microsoft.com/office/drawing/2014/main" xmlns="" val="20001"/>
                    </a:ext>
                  </a:extLst>
                </a:gridCol>
                <a:gridCol w="1870089">
                  <a:extLst>
                    <a:ext uri="{9D8B030D-6E8A-4147-A177-3AD203B41FA5}">
                      <a16:colId xmlns:a16="http://schemas.microsoft.com/office/drawing/2014/main" xmlns="" val="20002"/>
                    </a:ext>
                  </a:extLst>
                </a:gridCol>
                <a:gridCol w="2761288">
                  <a:extLst>
                    <a:ext uri="{9D8B030D-6E8A-4147-A177-3AD203B41FA5}">
                      <a16:colId xmlns:a16="http://schemas.microsoft.com/office/drawing/2014/main" xmlns="" val="20003"/>
                    </a:ext>
                  </a:extLst>
                </a:gridCol>
              </a:tblGrid>
              <a:tr h="370840">
                <a:tc>
                  <a:txBody>
                    <a:bodyPr/>
                    <a:lstStyle/>
                    <a:p>
                      <a:pPr algn="ctr"/>
                      <a:r>
                        <a:rPr lang="en-US" sz="2000" dirty="0"/>
                        <a:t>Role</a:t>
                      </a:r>
                    </a:p>
                  </a:txBody>
                  <a:tcPr marL="137160" marR="137160" marT="137160" marB="137160"/>
                </a:tc>
                <a:tc>
                  <a:txBody>
                    <a:bodyPr/>
                    <a:lstStyle/>
                    <a:p>
                      <a:pPr algn="ctr"/>
                      <a:r>
                        <a:rPr lang="en-US" sz="2000" i="0" dirty="0"/>
                        <a:t>Sub-unit</a:t>
                      </a:r>
                    </a:p>
                  </a:txBody>
                  <a:tcPr marL="137160" marR="137160" marT="137160" marB="137160"/>
                </a:tc>
                <a:tc>
                  <a:txBody>
                    <a:bodyPr/>
                    <a:lstStyle/>
                    <a:p>
                      <a:pPr algn="ctr"/>
                      <a:r>
                        <a:rPr lang="en-US" sz="2000" i="0" dirty="0"/>
                        <a:t>Used In</a:t>
                      </a:r>
                    </a:p>
                  </a:txBody>
                  <a:tcPr marL="137160" marR="137160" marT="137160" marB="137160"/>
                </a:tc>
                <a:tc>
                  <a:txBody>
                    <a:bodyPr/>
                    <a:lstStyle/>
                    <a:p>
                      <a:pPr algn="ctr"/>
                      <a:r>
                        <a:rPr lang="en-US" sz="2000" dirty="0"/>
                        <a:t>Definition</a:t>
                      </a:r>
                    </a:p>
                  </a:txBody>
                  <a:tcPr marL="137160" marR="137160" marT="137160" marB="137160"/>
                </a:tc>
                <a:extLst>
                  <a:ext uri="{0D108BD9-81ED-4DB2-BD59-A6C34878D82A}">
                    <a16:rowId xmlns:a16="http://schemas.microsoft.com/office/drawing/2014/main" xmlns="" val="10000"/>
                  </a:ext>
                </a:extLst>
              </a:tr>
              <a:tr h="370840">
                <a:tc>
                  <a:txBody>
                    <a:bodyPr/>
                    <a:lstStyle/>
                    <a:p>
                      <a:pPr algn="l"/>
                      <a:r>
                        <a:rPr lang="en-US" sz="2000" dirty="0"/>
                        <a:t>Material Supplier / Subscription</a:t>
                      </a:r>
                      <a:r>
                        <a:rPr lang="en-US" sz="2000" baseline="0" dirty="0"/>
                        <a:t> Agent</a:t>
                      </a:r>
                      <a:endParaRPr lang="en-US" sz="2000" dirty="0"/>
                    </a:p>
                  </a:txBody>
                  <a:tcPr marL="137160" marR="137160" marT="137160" marB="137160"/>
                </a:tc>
                <a:tc>
                  <a:txBody>
                    <a:bodyPr/>
                    <a:lstStyle/>
                    <a:p>
                      <a:pPr algn="l"/>
                      <a:r>
                        <a:rPr lang="en-US" sz="2000" dirty="0"/>
                        <a:t>Vendor Account</a:t>
                      </a:r>
                    </a:p>
                  </a:txBody>
                  <a:tcPr marL="137160" marR="137160" marT="137160" marB="137160"/>
                </a:tc>
                <a:tc>
                  <a:txBody>
                    <a:bodyPr/>
                    <a:lstStyle/>
                    <a:p>
                      <a:pPr algn="l"/>
                      <a:r>
                        <a:rPr lang="en-US" sz="2000" dirty="0"/>
                        <a:t>Order Lines</a:t>
                      </a:r>
                    </a:p>
                  </a:txBody>
                  <a:tcPr marL="137160" marR="137160" marT="137160" marB="137160"/>
                </a:tc>
                <a:tc>
                  <a:txBody>
                    <a:bodyPr/>
                    <a:lstStyle/>
                    <a:p>
                      <a:pPr algn="l"/>
                      <a:r>
                        <a:rPr lang="en-US" sz="2000" dirty="0"/>
                        <a:t>Receives orders</a:t>
                      </a:r>
                      <a:r>
                        <a:rPr lang="en-US" sz="2000" baseline="0" dirty="0"/>
                        <a:t> and payment for resources in all formats</a:t>
                      </a:r>
                      <a:endParaRPr lang="en-US" sz="2000" dirty="0"/>
                    </a:p>
                  </a:txBody>
                  <a:tcPr marL="137160" marR="137160" marT="137160" marB="137160"/>
                </a:tc>
                <a:extLst>
                  <a:ext uri="{0D108BD9-81ED-4DB2-BD59-A6C34878D82A}">
                    <a16:rowId xmlns:a16="http://schemas.microsoft.com/office/drawing/2014/main" xmlns="" val="10001"/>
                  </a:ext>
                </a:extLst>
              </a:tr>
              <a:tr h="370840">
                <a:tc>
                  <a:txBody>
                    <a:bodyPr/>
                    <a:lstStyle/>
                    <a:p>
                      <a:pPr algn="l"/>
                      <a:r>
                        <a:rPr lang="en-US" sz="2000" dirty="0"/>
                        <a:t>Access Provider</a:t>
                      </a:r>
                    </a:p>
                  </a:txBody>
                  <a:tcPr marL="137160" marR="137160" marT="137160" marB="137160"/>
                </a:tc>
                <a:tc>
                  <a:txBody>
                    <a:bodyPr/>
                    <a:lstStyle/>
                    <a:p>
                      <a:pPr algn="l"/>
                      <a:r>
                        <a:rPr lang="en-US" sz="2000" dirty="0"/>
                        <a:t>Interface</a:t>
                      </a:r>
                    </a:p>
                  </a:txBody>
                  <a:tcPr marL="137160" marR="137160" marT="137160" marB="137160"/>
                </a:tc>
                <a:tc>
                  <a:txBody>
                    <a:bodyPr/>
                    <a:lstStyle/>
                    <a:p>
                      <a:pPr algn="l"/>
                      <a:r>
                        <a:rPr lang="en-US" sz="2000" dirty="0"/>
                        <a:t>Order Lines</a:t>
                      </a:r>
                    </a:p>
                  </a:txBody>
                  <a:tcPr marL="137160" marR="137160" marT="137160" marB="137160"/>
                </a:tc>
                <a:tc>
                  <a:txBody>
                    <a:bodyPr/>
                    <a:lstStyle/>
                    <a:p>
                      <a:pPr algn="l"/>
                      <a:r>
                        <a:rPr lang="en-US" sz="2000" dirty="0"/>
                        <a:t>Provides access to electronic resources</a:t>
                      </a:r>
                    </a:p>
                  </a:txBody>
                  <a:tcPr marL="137160" marR="137160" marT="137160" marB="137160"/>
                </a:tc>
                <a:extLst>
                  <a:ext uri="{0D108BD9-81ED-4DB2-BD59-A6C34878D82A}">
                    <a16:rowId xmlns:a16="http://schemas.microsoft.com/office/drawing/2014/main" xmlns="" val="10002"/>
                  </a:ext>
                </a:extLst>
              </a:tr>
              <a:tr h="370840">
                <a:tc>
                  <a:txBody>
                    <a:bodyPr/>
                    <a:lstStyle/>
                    <a:p>
                      <a:pPr algn="l"/>
                      <a:r>
                        <a:rPr lang="en-US" sz="2000" dirty="0"/>
                        <a:t>Licensor</a:t>
                      </a:r>
                    </a:p>
                  </a:txBody>
                  <a:tcPr marL="137160" marR="137160" marT="137160" marB="137160"/>
                </a:tc>
                <a:tc>
                  <a:txBody>
                    <a:bodyPr/>
                    <a:lstStyle/>
                    <a:p>
                      <a:pPr algn="l"/>
                      <a:r>
                        <a:rPr lang="en-US" sz="2000" dirty="0"/>
                        <a:t>None </a:t>
                      </a:r>
                      <a:r>
                        <a:rPr lang="en-US" sz="2000" baseline="0" dirty="0"/>
                        <a:t>(linked directly)</a:t>
                      </a:r>
                      <a:endParaRPr lang="en-US" sz="2000" dirty="0"/>
                    </a:p>
                  </a:txBody>
                  <a:tcPr marL="137160" marR="137160" marT="137160" marB="137160"/>
                </a:tc>
                <a:tc>
                  <a:txBody>
                    <a:bodyPr/>
                    <a:lstStyle/>
                    <a:p>
                      <a:pPr algn="l"/>
                      <a:r>
                        <a:rPr lang="en-US" sz="2000" dirty="0"/>
                        <a:t>Licenses</a:t>
                      </a:r>
                    </a:p>
                  </a:txBody>
                  <a:tcPr marL="137160" marR="137160" marT="137160" marB="137160"/>
                </a:tc>
                <a:tc>
                  <a:txBody>
                    <a:bodyPr/>
                    <a:lstStyle/>
                    <a:p>
                      <a:pPr algn="l"/>
                      <a:r>
                        <a:rPr lang="en-US" sz="2000" dirty="0"/>
                        <a:t>Negotiates licenses for electronic</a:t>
                      </a:r>
                      <a:r>
                        <a:rPr lang="en-US" sz="2000" baseline="0" dirty="0"/>
                        <a:t> </a:t>
                      </a:r>
                      <a:r>
                        <a:rPr lang="en-US" sz="2000" dirty="0"/>
                        <a:t>resources</a:t>
                      </a:r>
                    </a:p>
                  </a:txBody>
                  <a:tcPr marL="137160" marR="137160" marT="137160" marB="137160"/>
                </a:tc>
                <a:extLst>
                  <a:ext uri="{0D108BD9-81ED-4DB2-BD59-A6C34878D82A}">
                    <a16:rowId xmlns:a16="http://schemas.microsoft.com/office/drawing/2014/main" xmlns="" val="10003"/>
                  </a:ext>
                </a:extLst>
              </a:tr>
            </a:tbl>
          </a:graphicData>
        </a:graphic>
      </p:graphicFrame>
      <p:pic>
        <p:nvPicPr>
          <p:cNvPr id="5" name="Picture 3" descr="C:\Users\jdlarson\Pictures\separated icons\01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138" y="4714198"/>
            <a:ext cx="653404" cy="653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jdlarson\Pictures\separated icons\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180" y="2200040"/>
            <a:ext cx="565208" cy="56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dlarson\Pictures\separated icons\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180" y="3572464"/>
            <a:ext cx="565208" cy="56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idx="4294967295"/>
          </p:nvPr>
        </p:nvSpPr>
        <p:spPr>
          <a:xfrm>
            <a:off x="457200" y="164575"/>
            <a:ext cx="8229600" cy="609600"/>
          </a:xfrm>
        </p:spPr>
        <p:txBody>
          <a:bodyPr/>
          <a:lstStyle/>
          <a:p>
            <a:r>
              <a:rPr lang="en-US" dirty="0"/>
              <a:t>Lifecycle and data updated</a:t>
            </a:r>
          </a:p>
        </p:txBody>
      </p:sp>
      <p:sp>
        <p:nvSpPr>
          <p:cNvPr id="303108" name="Text Box 4"/>
          <p:cNvSpPr txBox="1">
            <a:spLocks noChangeArrowheads="1"/>
          </p:cNvSpPr>
          <p:nvPr/>
        </p:nvSpPr>
        <p:spPr bwMode="auto">
          <a:xfrm>
            <a:off x="3411821" y="951453"/>
            <a:ext cx="51625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Purchase order lines (created)</a:t>
            </a:r>
            <a:br>
              <a:rPr lang="en-US" sz="2000" b="0" dirty="0">
                <a:solidFill>
                  <a:srgbClr val="3E4C56"/>
                </a:solidFill>
              </a:rPr>
            </a:br>
            <a:r>
              <a:rPr lang="en-US" sz="2000" b="0" dirty="0">
                <a:solidFill>
                  <a:srgbClr val="3E4C56"/>
                </a:solidFill>
              </a:rPr>
              <a:t>Funds (updated)</a:t>
            </a:r>
            <a:br>
              <a:rPr lang="en-US" sz="2000" b="0" dirty="0">
                <a:solidFill>
                  <a:srgbClr val="3E4C56"/>
                </a:solidFill>
              </a:rPr>
            </a:br>
            <a:r>
              <a:rPr lang="en-US" sz="2000" b="0" dirty="0">
                <a:solidFill>
                  <a:srgbClr val="3E4C56"/>
                </a:solidFill>
                <a:sym typeface="Wingdings" pitchFamily="2" charset="2"/>
              </a:rPr>
              <a:t>Purchase orders (created)</a:t>
            </a:r>
            <a:br>
              <a:rPr lang="en-US" sz="2000" b="0" dirty="0">
                <a:solidFill>
                  <a:srgbClr val="3E4C56"/>
                </a:solidFill>
                <a:sym typeface="Wingdings" pitchFamily="2" charset="2"/>
              </a:rPr>
            </a:br>
            <a:r>
              <a:rPr lang="en-US" sz="2000" b="0" dirty="0">
                <a:solidFill>
                  <a:srgbClr val="3E4C56"/>
                </a:solidFill>
              </a:rPr>
              <a:t>Inventory (created)</a:t>
            </a:r>
          </a:p>
        </p:txBody>
      </p:sp>
      <p:sp>
        <p:nvSpPr>
          <p:cNvPr id="303109" name="Text Box 5"/>
          <p:cNvSpPr txBox="1">
            <a:spLocks noChangeArrowheads="1"/>
          </p:cNvSpPr>
          <p:nvPr/>
        </p:nvSpPr>
        <p:spPr bwMode="auto">
          <a:xfrm>
            <a:off x="3414713" y="2527764"/>
            <a:ext cx="5187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b="0" dirty="0">
                <a:solidFill>
                  <a:srgbClr val="3E4C56"/>
                </a:solidFill>
              </a:rPr>
              <a:t>Inventory (updated)</a:t>
            </a:r>
          </a:p>
        </p:txBody>
      </p:sp>
      <p:sp>
        <p:nvSpPr>
          <p:cNvPr id="303111" name="Text Box 7"/>
          <p:cNvSpPr txBox="1">
            <a:spLocks noChangeArrowheads="1"/>
          </p:cNvSpPr>
          <p:nvPr/>
        </p:nvSpPr>
        <p:spPr bwMode="auto">
          <a:xfrm>
            <a:off x="3427413" y="4837968"/>
            <a:ext cx="5162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Bibliographic record (updated)</a:t>
            </a:r>
          </a:p>
        </p:txBody>
      </p:sp>
      <p:sp>
        <p:nvSpPr>
          <p:cNvPr id="303112" name="Text Box 8"/>
          <p:cNvSpPr txBox="1">
            <a:spLocks noChangeArrowheads="1"/>
          </p:cNvSpPr>
          <p:nvPr/>
        </p:nvSpPr>
        <p:spPr bwMode="auto">
          <a:xfrm>
            <a:off x="3449641" y="6012583"/>
            <a:ext cx="5162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Inventory (updated)</a:t>
            </a:r>
          </a:p>
        </p:txBody>
      </p:sp>
      <p:grpSp>
        <p:nvGrpSpPr>
          <p:cNvPr id="303113" name="Group 9"/>
          <p:cNvGrpSpPr>
            <a:grpSpLocks/>
          </p:cNvGrpSpPr>
          <p:nvPr/>
        </p:nvGrpSpPr>
        <p:grpSpPr bwMode="auto">
          <a:xfrm>
            <a:off x="228600" y="5892449"/>
            <a:ext cx="2895600" cy="609600"/>
            <a:chOff x="144" y="3840"/>
            <a:chExt cx="1824" cy="384"/>
          </a:xfrm>
          <a:solidFill>
            <a:srgbClr val="333399"/>
          </a:solidFill>
        </p:grpSpPr>
        <p:sp>
          <p:nvSpPr>
            <p:cNvPr id="303114" name="AutoShape 10"/>
            <p:cNvSpPr>
              <a:spLocks noChangeArrowheads="1"/>
            </p:cNvSpPr>
            <p:nvPr/>
          </p:nvSpPr>
          <p:spPr bwMode="auto">
            <a:xfrm>
              <a:off x="144" y="3840"/>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15" name="AutoShape 11"/>
            <p:cNvSpPr>
              <a:spLocks noChangeArrowheads="1"/>
            </p:cNvSpPr>
            <p:nvPr/>
          </p:nvSpPr>
          <p:spPr bwMode="auto">
            <a:xfrm>
              <a:off x="233" y="3909"/>
              <a:ext cx="1649"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a:solidFill>
                    <a:schemeClr val="bg1"/>
                  </a:solidFill>
                  <a:latin typeface="Verdana" pitchFamily="34" charset="0"/>
                </a:rPr>
                <a:t>Physical Processing</a:t>
              </a:r>
            </a:p>
          </p:txBody>
        </p:sp>
      </p:grpSp>
      <p:grpSp>
        <p:nvGrpSpPr>
          <p:cNvPr id="303119" name="Group 15"/>
          <p:cNvGrpSpPr>
            <a:grpSpLocks/>
          </p:cNvGrpSpPr>
          <p:nvPr/>
        </p:nvGrpSpPr>
        <p:grpSpPr bwMode="auto">
          <a:xfrm>
            <a:off x="228600" y="1246024"/>
            <a:ext cx="2895600" cy="609600"/>
            <a:chOff x="144" y="1728"/>
            <a:chExt cx="1824" cy="384"/>
          </a:xfrm>
          <a:solidFill>
            <a:srgbClr val="333399"/>
          </a:solidFill>
        </p:grpSpPr>
        <p:sp>
          <p:nvSpPr>
            <p:cNvPr id="303120" name="AutoShape 16"/>
            <p:cNvSpPr>
              <a:spLocks noChangeArrowheads="1"/>
            </p:cNvSpPr>
            <p:nvPr/>
          </p:nvSpPr>
          <p:spPr bwMode="auto">
            <a:xfrm>
              <a:off x="144" y="1728"/>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1" name="AutoShape 17"/>
            <p:cNvSpPr>
              <a:spLocks noChangeArrowheads="1"/>
            </p:cNvSpPr>
            <p:nvPr/>
          </p:nvSpPr>
          <p:spPr bwMode="auto">
            <a:xfrm>
              <a:off x="648" y="1797"/>
              <a:ext cx="817"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Ordering</a:t>
              </a:r>
            </a:p>
          </p:txBody>
        </p:sp>
      </p:grpSp>
      <p:grpSp>
        <p:nvGrpSpPr>
          <p:cNvPr id="303122" name="Group 18"/>
          <p:cNvGrpSpPr>
            <a:grpSpLocks/>
          </p:cNvGrpSpPr>
          <p:nvPr/>
        </p:nvGrpSpPr>
        <p:grpSpPr bwMode="auto">
          <a:xfrm>
            <a:off x="228600" y="2407630"/>
            <a:ext cx="2895600" cy="609600"/>
            <a:chOff x="144" y="2256"/>
            <a:chExt cx="1824" cy="384"/>
          </a:xfrm>
          <a:solidFill>
            <a:srgbClr val="333399"/>
          </a:solidFill>
        </p:grpSpPr>
        <p:sp>
          <p:nvSpPr>
            <p:cNvPr id="303123" name="AutoShape 19"/>
            <p:cNvSpPr>
              <a:spLocks noChangeArrowheads="1"/>
            </p:cNvSpPr>
            <p:nvPr/>
          </p:nvSpPr>
          <p:spPr bwMode="auto">
            <a:xfrm>
              <a:off x="144" y="2256"/>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4" name="AutoShape 20"/>
            <p:cNvSpPr>
              <a:spLocks noChangeArrowheads="1"/>
            </p:cNvSpPr>
            <p:nvPr/>
          </p:nvSpPr>
          <p:spPr bwMode="auto">
            <a:xfrm>
              <a:off x="184" y="2326"/>
              <a:ext cx="1745"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Receiving/Activation</a:t>
              </a:r>
            </a:p>
          </p:txBody>
        </p:sp>
      </p:grpSp>
      <p:grpSp>
        <p:nvGrpSpPr>
          <p:cNvPr id="303125" name="Group 21"/>
          <p:cNvGrpSpPr>
            <a:grpSpLocks/>
          </p:cNvGrpSpPr>
          <p:nvPr/>
        </p:nvGrpSpPr>
        <p:grpSpPr bwMode="auto">
          <a:xfrm>
            <a:off x="228600" y="3569236"/>
            <a:ext cx="2895600" cy="609600"/>
            <a:chOff x="144" y="2784"/>
            <a:chExt cx="1824" cy="384"/>
          </a:xfrm>
          <a:solidFill>
            <a:srgbClr val="333399"/>
          </a:solidFill>
        </p:grpSpPr>
        <p:sp>
          <p:nvSpPr>
            <p:cNvPr id="303126" name="AutoShape 22"/>
            <p:cNvSpPr>
              <a:spLocks noChangeArrowheads="1"/>
            </p:cNvSpPr>
            <p:nvPr/>
          </p:nvSpPr>
          <p:spPr bwMode="auto">
            <a:xfrm>
              <a:off x="144" y="2784"/>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27" name="AutoShape 23"/>
            <p:cNvSpPr>
              <a:spLocks noChangeArrowheads="1"/>
            </p:cNvSpPr>
            <p:nvPr/>
          </p:nvSpPr>
          <p:spPr bwMode="auto">
            <a:xfrm>
              <a:off x="627" y="2854"/>
              <a:ext cx="858"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a:solidFill>
                    <a:schemeClr val="bg1"/>
                  </a:solidFill>
                  <a:latin typeface="Verdana" pitchFamily="34" charset="0"/>
                </a:rPr>
                <a:t>Invoicing</a:t>
              </a:r>
            </a:p>
          </p:txBody>
        </p:sp>
      </p:grpSp>
      <p:grpSp>
        <p:nvGrpSpPr>
          <p:cNvPr id="303128" name="Group 24"/>
          <p:cNvGrpSpPr>
            <a:grpSpLocks/>
          </p:cNvGrpSpPr>
          <p:nvPr/>
        </p:nvGrpSpPr>
        <p:grpSpPr bwMode="auto">
          <a:xfrm>
            <a:off x="228600" y="4730842"/>
            <a:ext cx="2895600" cy="609600"/>
            <a:chOff x="144" y="3312"/>
            <a:chExt cx="1824" cy="384"/>
          </a:xfrm>
          <a:solidFill>
            <a:srgbClr val="333399"/>
          </a:solidFill>
        </p:grpSpPr>
        <p:sp>
          <p:nvSpPr>
            <p:cNvPr id="303129" name="AutoShape 25"/>
            <p:cNvSpPr>
              <a:spLocks noChangeArrowheads="1"/>
            </p:cNvSpPr>
            <p:nvPr/>
          </p:nvSpPr>
          <p:spPr bwMode="auto">
            <a:xfrm>
              <a:off x="144" y="3312"/>
              <a:ext cx="1824" cy="384"/>
            </a:xfrm>
            <a:prstGeom prst="roundRect">
              <a:avLst>
                <a:gd name="adj" fmla="val 16667"/>
              </a:avLst>
            </a:prstGeom>
            <a:grpFill/>
            <a:ln w="12700">
              <a:solidFill>
                <a:srgbClr val="1E177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000" b="1">
                <a:solidFill>
                  <a:schemeClr val="bg1"/>
                </a:solidFill>
              </a:endParaRPr>
            </a:p>
          </p:txBody>
        </p:sp>
        <p:sp>
          <p:nvSpPr>
            <p:cNvPr id="303130" name="AutoShape 26"/>
            <p:cNvSpPr>
              <a:spLocks noChangeArrowheads="1"/>
            </p:cNvSpPr>
            <p:nvPr/>
          </p:nvSpPr>
          <p:spPr bwMode="auto">
            <a:xfrm>
              <a:off x="579" y="3382"/>
              <a:ext cx="956" cy="247"/>
            </a:xfrm>
            <a:prstGeom prst="roundRect">
              <a:avLst>
                <a:gd name="adj" fmla="val 16667"/>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solidFill>
                    <a:schemeClr val="bg1"/>
                  </a:solidFill>
                  <a:latin typeface="Verdana" pitchFamily="34" charset="0"/>
                </a:rPr>
                <a:t>Cataloging</a:t>
              </a:r>
            </a:p>
          </p:txBody>
        </p:sp>
      </p:grpSp>
      <p:sp>
        <p:nvSpPr>
          <p:cNvPr id="23" name="Text Box 7"/>
          <p:cNvSpPr txBox="1">
            <a:spLocks noChangeArrowheads="1"/>
          </p:cNvSpPr>
          <p:nvPr/>
        </p:nvSpPr>
        <p:spPr bwMode="auto">
          <a:xfrm>
            <a:off x="3427413" y="3553251"/>
            <a:ext cx="5162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0" dirty="0">
                <a:solidFill>
                  <a:srgbClr val="3E4C56"/>
                </a:solidFill>
              </a:rPr>
              <a:t>Invoices (created)</a:t>
            </a:r>
            <a:br>
              <a:rPr lang="en-US" sz="2000" b="0" dirty="0">
                <a:solidFill>
                  <a:srgbClr val="3E4C56"/>
                </a:solidFill>
              </a:rPr>
            </a:br>
            <a:r>
              <a:rPr lang="en-US" sz="2000" b="0" dirty="0">
                <a:solidFill>
                  <a:srgbClr val="3E4C56"/>
                </a:solidFill>
              </a:rPr>
              <a:t>Funds (updated)</a:t>
            </a:r>
          </a:p>
        </p:txBody>
      </p:sp>
      <p:pic>
        <p:nvPicPr>
          <p:cNvPr id="24" name="Picture 23" descr="C:\Users\jdlarson\Pictures\separated icons\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7224" y="857532"/>
            <a:ext cx="1075340" cy="10753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dlarson\Pictures\separated icons\0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476" y="3610269"/>
            <a:ext cx="843541" cy="8435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9828" y="4489224"/>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389" y="2208033"/>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805" y="1421889"/>
            <a:ext cx="1092835" cy="10928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jdlarson\Pictures\separated icons\0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9223" y="1169487"/>
            <a:ext cx="843541" cy="8435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jdlarson\Pictures\separated icons\0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476" y="5650831"/>
            <a:ext cx="1092835" cy="109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3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1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31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3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03109" grpId="0"/>
      <p:bldP spid="303111" grpId="0"/>
      <p:bldP spid="30311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type</a:t>
            </a:r>
          </a:p>
        </p:txBody>
      </p:sp>
      <p:sp>
        <p:nvSpPr>
          <p:cNvPr id="5" name="Content Placeholder 4"/>
          <p:cNvSpPr>
            <a:spLocks noGrp="1"/>
          </p:cNvSpPr>
          <p:nvPr>
            <p:ph idx="1"/>
          </p:nvPr>
        </p:nvSpPr>
        <p:spPr/>
        <p:txBody>
          <a:bodyPr/>
          <a:lstStyle/>
          <a:p>
            <a:pPr marL="0" indent="0">
              <a:buNone/>
            </a:pPr>
            <a:r>
              <a:rPr lang="en-US" b="1" dirty="0"/>
              <a:t>Purchase type </a:t>
            </a:r>
            <a:r>
              <a:rPr lang="en-US" dirty="0"/>
              <a:t>defines:</a:t>
            </a:r>
          </a:p>
          <a:p>
            <a:r>
              <a:rPr lang="en-US" dirty="0"/>
              <a:t>Inventory format</a:t>
            </a:r>
          </a:p>
          <a:p>
            <a:pPr lvl="1"/>
            <a:r>
              <a:rPr lang="en-US" dirty="0"/>
              <a:t>Physical</a:t>
            </a:r>
          </a:p>
          <a:p>
            <a:pPr lvl="1"/>
            <a:r>
              <a:rPr lang="en-US" dirty="0"/>
              <a:t>Electronic</a:t>
            </a:r>
          </a:p>
          <a:p>
            <a:r>
              <a:rPr lang="en-US" dirty="0"/>
              <a:t>Continuity</a:t>
            </a:r>
          </a:p>
          <a:p>
            <a:pPr lvl="1"/>
            <a:r>
              <a:rPr lang="en-US" dirty="0"/>
              <a:t>One-time</a:t>
            </a:r>
          </a:p>
          <a:p>
            <a:pPr lvl="1"/>
            <a:r>
              <a:rPr lang="en-US" dirty="0"/>
              <a:t>Continuous</a:t>
            </a:r>
          </a:p>
          <a:p>
            <a:pPr lvl="1"/>
            <a:r>
              <a:rPr lang="en-US" dirty="0"/>
              <a:t>Standing</a:t>
            </a:r>
          </a:p>
          <a:p>
            <a:r>
              <a:rPr lang="en-US" dirty="0"/>
              <a:t>Acquisition/item material type</a:t>
            </a:r>
          </a:p>
        </p:txBody>
      </p:sp>
      <p:pic>
        <p:nvPicPr>
          <p:cNvPr id="7"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2911" t="25002"/>
          <a:stretch/>
        </p:blipFill>
        <p:spPr bwMode="auto">
          <a:xfrm>
            <a:off x="3258025" y="2315255"/>
            <a:ext cx="5638656" cy="203546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6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Acquisition </a:t>
            </a:r>
            <a:r>
              <a:rPr lang="fr-FR" dirty="0" err="1"/>
              <a:t>method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0112782"/>
              </p:ext>
            </p:extLst>
          </p:nvPr>
        </p:nvGraphicFramePr>
        <p:xfrm>
          <a:off x="1698032" y="1547155"/>
          <a:ext cx="5747936" cy="4120233"/>
        </p:xfrm>
        <a:graphic>
          <a:graphicData uri="http://schemas.openxmlformats.org/drawingml/2006/table">
            <a:tbl>
              <a:tblPr firstRow="1" bandRow="1">
                <a:tableStyleId>{5C22544A-7EE6-4342-B048-85BDC9FD1C3A}</a:tableStyleId>
              </a:tblPr>
              <a:tblGrid>
                <a:gridCol w="2463401">
                  <a:extLst>
                    <a:ext uri="{9D8B030D-6E8A-4147-A177-3AD203B41FA5}">
                      <a16:colId xmlns:a16="http://schemas.microsoft.com/office/drawing/2014/main" xmlns="" val="20000"/>
                    </a:ext>
                  </a:extLst>
                </a:gridCol>
                <a:gridCol w="1746969">
                  <a:extLst>
                    <a:ext uri="{9D8B030D-6E8A-4147-A177-3AD203B41FA5}">
                      <a16:colId xmlns:a16="http://schemas.microsoft.com/office/drawing/2014/main" xmlns="" val="20001"/>
                    </a:ext>
                  </a:extLst>
                </a:gridCol>
                <a:gridCol w="1537566">
                  <a:extLst>
                    <a:ext uri="{9D8B030D-6E8A-4147-A177-3AD203B41FA5}">
                      <a16:colId xmlns:a16="http://schemas.microsoft.com/office/drawing/2014/main" xmlns="" val="20002"/>
                    </a:ext>
                  </a:extLst>
                </a:gridCol>
              </a:tblGrid>
              <a:tr h="710190">
                <a:tc>
                  <a:txBody>
                    <a:bodyPr/>
                    <a:lstStyle/>
                    <a:p>
                      <a:pPr algn="ctr"/>
                      <a:r>
                        <a:rPr lang="en-US" sz="2000" dirty="0">
                          <a:solidFill>
                            <a:schemeClr val="accent3"/>
                          </a:solidFill>
                        </a:rPr>
                        <a:t>Acquisiti</a:t>
                      </a:r>
                      <a:r>
                        <a:rPr lang="en-US" sz="2000" baseline="0" dirty="0">
                          <a:solidFill>
                            <a:schemeClr val="accent3"/>
                          </a:solidFill>
                        </a:rPr>
                        <a:t>on Method</a:t>
                      </a:r>
                      <a:endParaRPr lang="en-US" sz="2000" dirty="0">
                        <a:solidFill>
                          <a:schemeClr val="accent3"/>
                        </a:solidFill>
                      </a:endParaRPr>
                    </a:p>
                  </a:txBody>
                  <a:tcPr>
                    <a:solidFill>
                      <a:schemeClr val="accent1">
                        <a:lumMod val="90000"/>
                      </a:schemeClr>
                    </a:solidFill>
                  </a:tcPr>
                </a:tc>
                <a:tc>
                  <a:txBody>
                    <a:bodyPr/>
                    <a:lstStyle/>
                    <a:p>
                      <a:pPr algn="ctr"/>
                      <a:r>
                        <a:rPr lang="en-US" sz="2000" dirty="0">
                          <a:solidFill>
                            <a:schemeClr val="accent3"/>
                          </a:solidFill>
                        </a:rPr>
                        <a:t>Required Price?</a:t>
                      </a:r>
                    </a:p>
                  </a:txBody>
                  <a:tcPr>
                    <a:solidFill>
                      <a:schemeClr val="accent1">
                        <a:lumMod val="90000"/>
                      </a:schemeClr>
                    </a:solidFill>
                  </a:tcPr>
                </a:tc>
                <a:tc>
                  <a:txBody>
                    <a:bodyPr/>
                    <a:lstStyle/>
                    <a:p>
                      <a:pPr algn="ctr"/>
                      <a:r>
                        <a:rPr lang="en-US" sz="2000" dirty="0">
                          <a:solidFill>
                            <a:schemeClr val="accent3"/>
                          </a:solidFill>
                        </a:rPr>
                        <a:t>Send EDI</a:t>
                      </a:r>
                      <a:r>
                        <a:rPr lang="en-US" sz="2000" baseline="0" dirty="0">
                          <a:solidFill>
                            <a:schemeClr val="accent3"/>
                          </a:solidFill>
                        </a:rPr>
                        <a:t> </a:t>
                      </a:r>
                      <a:r>
                        <a:rPr lang="en-US" sz="2000" dirty="0">
                          <a:solidFill>
                            <a:schemeClr val="accent3"/>
                          </a:solidFill>
                        </a:rPr>
                        <a:t>/ email?</a:t>
                      </a:r>
                    </a:p>
                  </a:txBody>
                  <a:tcPr>
                    <a:solidFill>
                      <a:schemeClr val="accent1">
                        <a:lumMod val="90000"/>
                      </a:schemeClr>
                    </a:solidFill>
                  </a:tcPr>
                </a:tc>
                <a:extLst>
                  <a:ext uri="{0D108BD9-81ED-4DB2-BD59-A6C34878D82A}">
                    <a16:rowId xmlns:a16="http://schemas.microsoft.com/office/drawing/2014/main" xmlns="" val="10000"/>
                  </a:ext>
                </a:extLst>
              </a:tr>
              <a:tr h="411460">
                <a:tc>
                  <a:txBody>
                    <a:bodyPr/>
                    <a:lstStyle/>
                    <a:p>
                      <a:pPr algn="ctr"/>
                      <a:r>
                        <a:rPr lang="en-US" sz="2000" dirty="0"/>
                        <a:t>Approval</a:t>
                      </a:r>
                    </a:p>
                  </a:txBody>
                  <a:tcPr anchor="ctr"/>
                </a:tc>
                <a:tc>
                  <a:txBody>
                    <a:bodyPr/>
                    <a:lstStyle/>
                    <a:p>
                      <a:pPr algn="ctr"/>
                      <a:r>
                        <a:rPr lang="en-US" sz="2000" b="1" dirty="0"/>
                        <a:t>X</a:t>
                      </a:r>
                    </a:p>
                  </a:txBody>
                  <a:tcPr anchor="ctr"/>
                </a:tc>
                <a:tc>
                  <a:txBody>
                    <a:bodyPr/>
                    <a:lstStyle/>
                    <a:p>
                      <a:pPr algn="ctr"/>
                      <a:endParaRPr lang="en-US" sz="2000" b="1" dirty="0"/>
                    </a:p>
                  </a:txBody>
                  <a:tcPr anchor="ctr"/>
                </a:tc>
                <a:extLst>
                  <a:ext uri="{0D108BD9-81ED-4DB2-BD59-A6C34878D82A}">
                    <a16:rowId xmlns:a16="http://schemas.microsoft.com/office/drawing/2014/main" xmlns="" val="10001"/>
                  </a:ext>
                </a:extLst>
              </a:tr>
              <a:tr h="642553">
                <a:tc>
                  <a:txBody>
                    <a:bodyPr/>
                    <a:lstStyle/>
                    <a:p>
                      <a:pPr algn="ctr"/>
                      <a:r>
                        <a:rPr lang="en-US" sz="2000" dirty="0"/>
                        <a:t>Depository</a:t>
                      </a:r>
                      <a:r>
                        <a:rPr lang="en-US" sz="2000" baseline="0" dirty="0"/>
                        <a:t> </a:t>
                      </a:r>
                    </a:p>
                    <a:p>
                      <a:pPr algn="ctr"/>
                      <a:r>
                        <a:rPr lang="en-US" sz="1600" i="1" baseline="0" dirty="0"/>
                        <a:t>(i.e., </a:t>
                      </a:r>
                      <a:r>
                        <a:rPr lang="en-US" sz="1600" i="1" baseline="0" dirty="0" err="1"/>
                        <a:t>Gov</a:t>
                      </a:r>
                      <a:r>
                        <a:rPr lang="en-US" sz="1600" i="1" baseline="0" dirty="0"/>
                        <a:t> docs)</a:t>
                      </a:r>
                      <a:endParaRPr lang="en-US" sz="1600" i="1" dirty="0"/>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2"/>
                  </a:ext>
                </a:extLst>
              </a:tr>
              <a:tr h="411460">
                <a:tc>
                  <a:txBody>
                    <a:bodyPr/>
                    <a:lstStyle/>
                    <a:p>
                      <a:pPr algn="ctr"/>
                      <a:r>
                        <a:rPr lang="en-US" sz="2000" dirty="0"/>
                        <a:t>Exchange</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3"/>
                  </a:ext>
                </a:extLst>
              </a:tr>
              <a:tr h="411460">
                <a:tc>
                  <a:txBody>
                    <a:bodyPr/>
                    <a:lstStyle/>
                    <a:p>
                      <a:pPr algn="ctr"/>
                      <a:r>
                        <a:rPr lang="en-US" sz="2000" dirty="0"/>
                        <a:t>Gift</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4"/>
                  </a:ext>
                </a:extLst>
              </a:tr>
              <a:tr h="411460">
                <a:tc>
                  <a:txBody>
                    <a:bodyPr/>
                    <a:lstStyle/>
                    <a:p>
                      <a:pPr algn="ctr"/>
                      <a:r>
                        <a:rPr lang="en-US" sz="2000" dirty="0"/>
                        <a:t>Purchase</a:t>
                      </a:r>
                    </a:p>
                  </a:txBody>
                  <a:tcPr anchor="ctr"/>
                </a:tc>
                <a:tc>
                  <a:txBody>
                    <a:bodyPr/>
                    <a:lstStyle/>
                    <a:p>
                      <a:pPr algn="ctr"/>
                      <a:r>
                        <a:rPr lang="en-US" sz="2000" b="1" dirty="0"/>
                        <a:t>X</a:t>
                      </a:r>
                    </a:p>
                  </a:txBody>
                  <a:tcPr anchor="ctr"/>
                </a:tc>
                <a:tc>
                  <a:txBody>
                    <a:bodyPr/>
                    <a:lstStyle/>
                    <a:p>
                      <a:pPr algn="ctr"/>
                      <a:r>
                        <a:rPr lang="en-US" sz="2000" b="1" dirty="0"/>
                        <a:t>X</a:t>
                      </a:r>
                    </a:p>
                  </a:txBody>
                  <a:tcPr anchor="ctr"/>
                </a:tc>
                <a:extLst>
                  <a:ext uri="{0D108BD9-81ED-4DB2-BD59-A6C34878D82A}">
                    <a16:rowId xmlns:a16="http://schemas.microsoft.com/office/drawing/2014/main" xmlns="" val="10005"/>
                  </a:ext>
                </a:extLst>
              </a:tr>
              <a:tr h="411460">
                <a:tc>
                  <a:txBody>
                    <a:bodyPr/>
                    <a:lstStyle/>
                    <a:p>
                      <a:pPr algn="ctr"/>
                      <a:r>
                        <a:rPr lang="en-US" sz="2000" dirty="0"/>
                        <a:t>Technical</a:t>
                      </a:r>
                    </a:p>
                  </a:txBody>
                  <a:tcPr anchor="ctr"/>
                </a:tc>
                <a:tc>
                  <a:txBody>
                    <a:bodyPr/>
                    <a:lstStyle/>
                    <a:p>
                      <a:pPr algn="ctr"/>
                      <a:endParaRPr lang="en-US" sz="2000" b="1" dirty="0"/>
                    </a:p>
                  </a:txBody>
                  <a:tcPr anchor="ctr"/>
                </a:tc>
                <a:tc>
                  <a:txBody>
                    <a:bodyPr/>
                    <a:lstStyle/>
                    <a:p>
                      <a:pPr algn="ctr"/>
                      <a:endParaRPr lang="en-US" sz="2000" b="1" dirty="0"/>
                    </a:p>
                  </a:txBody>
                  <a:tcPr anchor="ctr"/>
                </a:tc>
                <a:extLst>
                  <a:ext uri="{0D108BD9-81ED-4DB2-BD59-A6C34878D82A}">
                    <a16:rowId xmlns:a16="http://schemas.microsoft.com/office/drawing/2014/main" xmlns="" val="10006"/>
                  </a:ext>
                </a:extLst>
              </a:tr>
              <a:tr h="710190">
                <a:tc>
                  <a:txBody>
                    <a:bodyPr/>
                    <a:lstStyle/>
                    <a:p>
                      <a:pPr algn="ctr"/>
                      <a:r>
                        <a:rPr lang="en-US" sz="2000" dirty="0"/>
                        <a:t>Purchase at Vendor System</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a:t>X</a:t>
                      </a:r>
                    </a:p>
                  </a:txBody>
                  <a:tcPr anchor="ctr"/>
                </a:tc>
                <a:tc>
                  <a:txBody>
                    <a:bodyPr/>
                    <a:lstStyle/>
                    <a:p>
                      <a:pPr algn="ctr"/>
                      <a:endParaRPr lang="en-US" sz="2000" b="1" dirty="0"/>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9003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line lifecycle</a:t>
            </a:r>
          </a:p>
        </p:txBody>
      </p:sp>
      <p:sp>
        <p:nvSpPr>
          <p:cNvPr id="3" name="Content Placeholder 2"/>
          <p:cNvSpPr>
            <a:spLocks noGrp="1"/>
          </p:cNvSpPr>
          <p:nvPr>
            <p:ph idx="1"/>
          </p:nvPr>
        </p:nvSpPr>
        <p:spPr>
          <a:xfrm>
            <a:off x="4572000" y="992188"/>
            <a:ext cx="3763689" cy="5355592"/>
          </a:xfrm>
        </p:spPr>
        <p:txBody>
          <a:bodyPr>
            <a:normAutofit/>
          </a:bodyPr>
          <a:lstStyle/>
          <a:p>
            <a:r>
              <a:rPr lang="en-US" sz="2200" i="1" dirty="0"/>
              <a:t>Review</a:t>
            </a:r>
            <a:r>
              <a:rPr lang="en-US" sz="2200" dirty="0"/>
              <a:t> stage only applies to auto-created data (EOD/EDI)</a:t>
            </a:r>
          </a:p>
          <a:p>
            <a:r>
              <a:rPr lang="en-US" sz="2200" dirty="0"/>
              <a:t>A nightly job manages auto-packaging—select “Order Now” to skip it.</a:t>
            </a:r>
          </a:p>
          <a:p>
            <a:r>
              <a:rPr lang="en-US" sz="2200" dirty="0"/>
              <a:t>PO and PO lines have separate statuses</a:t>
            </a:r>
          </a:p>
          <a:p>
            <a:r>
              <a:rPr lang="en-US" sz="2200" dirty="0"/>
              <a:t>Final statuses are:</a:t>
            </a:r>
          </a:p>
          <a:p>
            <a:pPr lvl="1"/>
            <a:r>
              <a:rPr lang="en-US" sz="2000" dirty="0"/>
              <a:t>POs (all): Sent</a:t>
            </a:r>
          </a:p>
          <a:p>
            <a:pPr lvl="1"/>
            <a:r>
              <a:rPr lang="en-US" sz="2000" dirty="0"/>
              <a:t>POL (one-time): Sent</a:t>
            </a:r>
          </a:p>
          <a:p>
            <a:pPr lvl="1"/>
            <a:r>
              <a:rPr lang="en-US" sz="2000" dirty="0"/>
              <a:t>POL (continuous): Waiting for renewal</a:t>
            </a:r>
          </a:p>
        </p:txBody>
      </p:sp>
      <p:sp>
        <p:nvSpPr>
          <p:cNvPr id="4" name="Rectangle 3"/>
          <p:cNvSpPr/>
          <p:nvPr/>
        </p:nvSpPr>
        <p:spPr bwMode="auto">
          <a:xfrm>
            <a:off x="385855" y="986337"/>
            <a:ext cx="2264544" cy="677108"/>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Create PO line</a:t>
            </a:r>
            <a:r>
              <a:rPr lang="en-US" sz="1400" b="0" dirty="0">
                <a:solidFill>
                  <a:schemeClr val="tx1"/>
                </a:solidFill>
                <a:latin typeface="Arial" pitchFamily="34" charset="0"/>
                <a:cs typeface="Arial" pitchFamily="34" charset="0"/>
              </a:rPr>
              <a:t/>
            </a:r>
            <a:br>
              <a:rPr lang="en-US" sz="1400" b="0" dirty="0">
                <a:solidFill>
                  <a:schemeClr val="tx1"/>
                </a:solidFill>
                <a:latin typeface="Arial" pitchFamily="34" charset="0"/>
                <a:cs typeface="Arial" pitchFamily="34" charset="0"/>
              </a:rPr>
            </a:br>
            <a:r>
              <a:rPr kumimoji="0" lang="en-US" sz="1200" b="0" i="0" u="none" strike="noStrike" cap="none" normalizeH="0" baseline="0" dirty="0">
                <a:ln>
                  <a:noFill/>
                </a:ln>
                <a:solidFill>
                  <a:schemeClr val="tx1"/>
                </a:solidFill>
                <a:effectLst/>
                <a:latin typeface="Arial" pitchFamily="34" charset="0"/>
                <a:cs typeface="Arial" pitchFamily="34" charset="0"/>
              </a:rPr>
              <a:t>(Manual, EOD, or purchase</a:t>
            </a:r>
            <a:r>
              <a:rPr kumimoji="0" lang="en-US" sz="1200" b="0" i="0" u="none" strike="noStrike" cap="none" normalizeH="0" dirty="0">
                <a:ln>
                  <a:noFill/>
                </a:ln>
                <a:solidFill>
                  <a:schemeClr val="tx1"/>
                </a:solidFill>
                <a:effectLst/>
                <a:latin typeface="Arial" pitchFamily="34" charset="0"/>
                <a:cs typeface="Arial" pitchFamily="34" charset="0"/>
              </a:rPr>
              <a:t> </a:t>
            </a:r>
            <a:r>
              <a:rPr kumimoji="0" lang="en-US" sz="1200" b="0" i="0" u="none" strike="noStrike" cap="none" normalizeH="0" baseline="0" dirty="0">
                <a:ln>
                  <a:noFill/>
                </a:ln>
                <a:solidFill>
                  <a:schemeClr val="tx1"/>
                </a:solidFill>
                <a:effectLst/>
                <a:latin typeface="Arial" pitchFamily="34" charset="0"/>
                <a:cs typeface="Arial" pitchFamily="34" charset="0"/>
              </a:rPr>
              <a:t>request)</a:t>
            </a:r>
          </a:p>
        </p:txBody>
      </p:sp>
      <p:sp>
        <p:nvSpPr>
          <p:cNvPr id="5" name="Rectangle 4"/>
          <p:cNvSpPr/>
          <p:nvPr/>
        </p:nvSpPr>
        <p:spPr bwMode="auto">
          <a:xfrm>
            <a:off x="385855" y="2229444"/>
            <a:ext cx="2264544" cy="307777"/>
          </a:xfrm>
          <a:prstGeom prst="rect">
            <a:avLst/>
          </a:prstGeom>
          <a:noFill/>
          <a:ln w="317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Review PO</a:t>
            </a:r>
            <a:r>
              <a:rPr kumimoji="0" lang="en-US" sz="1400" b="0" i="0" u="none" strike="noStrike" cap="none" normalizeH="0" dirty="0">
                <a:ln>
                  <a:noFill/>
                </a:ln>
                <a:solidFill>
                  <a:schemeClr val="tx1"/>
                </a:solidFill>
                <a:effectLst/>
                <a:latin typeface="Arial" pitchFamily="34" charset="0"/>
                <a:cs typeface="Arial" pitchFamily="34" charset="0"/>
              </a:rPr>
              <a:t> line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bwMode="auto">
          <a:xfrm>
            <a:off x="385855" y="3195554"/>
            <a:ext cx="2264544" cy="707886"/>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PO line</a:t>
            </a:r>
            <a:r>
              <a:rPr lang="en-US" sz="1400" b="0" dirty="0">
                <a:solidFill>
                  <a:schemeClr val="accent3">
                    <a:lumMod val="50000"/>
                  </a:schemeClr>
                </a:solidFill>
                <a:latin typeface="Arial" pitchFamily="34" charset="0"/>
                <a:cs typeface="Arial" pitchFamily="34" charset="0"/>
              </a:rPr>
              <a:t> s</a:t>
            </a: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tatus: Auto-Packaging</a:t>
            </a:r>
            <a:b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br>
            <a:r>
              <a:rPr kumimoji="0" lang="en-US" sz="1200" b="0" i="0" u="none" strike="noStrike" cap="none" normalizeH="0" baseline="0" dirty="0">
                <a:ln>
                  <a:noFill/>
                </a:ln>
                <a:solidFill>
                  <a:schemeClr val="accent3">
                    <a:lumMod val="50000"/>
                  </a:schemeClr>
                </a:solidFill>
                <a:effectLst/>
                <a:latin typeface="Arial" pitchFamily="34" charset="0"/>
                <a:cs typeface="Arial" pitchFamily="34" charset="0"/>
              </a:rPr>
              <a:t>(no action needed)</a:t>
            </a:r>
          </a:p>
        </p:txBody>
      </p:sp>
      <p:sp>
        <p:nvSpPr>
          <p:cNvPr id="7" name="Rectangle 6"/>
          <p:cNvSpPr/>
          <p:nvPr/>
        </p:nvSpPr>
        <p:spPr bwMode="auto">
          <a:xfrm>
            <a:off x="385855" y="4561773"/>
            <a:ext cx="2264544" cy="492443"/>
          </a:xfrm>
          <a:prstGeom prst="rect">
            <a:avLst/>
          </a:prstGeom>
          <a:noFill/>
          <a:ln w="31750" cap="flat" cmpd="sng" algn="ctr">
            <a:solidFill>
              <a:schemeClr val="accent3">
                <a:lumMod val="5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Review Purchase</a:t>
            </a:r>
            <a:r>
              <a:rPr kumimoji="0" lang="en-US" sz="1400" b="0" i="0" u="none" strike="noStrike" cap="none" normalizeH="0" dirty="0">
                <a:ln>
                  <a:noFill/>
                </a:ln>
                <a:solidFill>
                  <a:schemeClr val="accent3">
                    <a:lumMod val="50000"/>
                  </a:schemeClr>
                </a:solidFill>
                <a:effectLst/>
                <a:latin typeface="Arial" pitchFamily="34" charset="0"/>
                <a:cs typeface="Arial" pitchFamily="34" charset="0"/>
              </a:rPr>
              <a:t> Order</a:t>
            </a:r>
            <a:br>
              <a:rPr kumimoji="0" lang="en-US" sz="1400" b="0" i="0" u="none" strike="noStrike" cap="none" normalizeH="0" dirty="0">
                <a:ln>
                  <a:noFill/>
                </a:ln>
                <a:solidFill>
                  <a:schemeClr val="accent3">
                    <a:lumMod val="50000"/>
                  </a:schemeClr>
                </a:solidFill>
                <a:effectLst/>
                <a:latin typeface="Arial" pitchFamily="34" charset="0"/>
                <a:cs typeface="Arial" pitchFamily="34" charset="0"/>
              </a:rPr>
            </a:br>
            <a:r>
              <a:rPr kumimoji="0" lang="en-US" sz="1200" b="0" i="1" u="none" strike="noStrike" cap="none" normalizeH="0" dirty="0">
                <a:ln>
                  <a:noFill/>
                </a:ln>
                <a:solidFill>
                  <a:schemeClr val="accent3">
                    <a:lumMod val="50000"/>
                  </a:schemeClr>
                </a:solidFill>
                <a:effectLst/>
                <a:latin typeface="Arial" pitchFamily="34" charset="0"/>
                <a:cs typeface="Arial" pitchFamily="34" charset="0"/>
              </a:rPr>
              <a:t>(optional)</a:t>
            </a:r>
            <a:endParaRPr kumimoji="0" lang="en-US" sz="1200" b="0" i="1" u="none" strike="noStrike" cap="none" normalizeH="0" baseline="0" dirty="0">
              <a:ln>
                <a:noFill/>
              </a:ln>
              <a:solidFill>
                <a:schemeClr val="accent3">
                  <a:lumMod val="50000"/>
                </a:schemeClr>
              </a:solidFill>
              <a:effectLst/>
              <a:latin typeface="Arial" pitchFamily="34" charset="0"/>
              <a:cs typeface="Arial" pitchFamily="34" charset="0"/>
            </a:endParaRPr>
          </a:p>
        </p:txBody>
      </p:sp>
      <p:sp>
        <p:nvSpPr>
          <p:cNvPr id="8" name="Rectangle 7"/>
          <p:cNvSpPr/>
          <p:nvPr/>
        </p:nvSpPr>
        <p:spPr bwMode="auto">
          <a:xfrm>
            <a:off x="385855" y="5712547"/>
            <a:ext cx="2264544" cy="492443"/>
          </a:xfrm>
          <a:prstGeom prst="rect">
            <a:avLst/>
          </a:prstGeom>
          <a:noFill/>
          <a:ln w="31750" cap="flat" cmpd="sng" algn="ctr">
            <a:solidFill>
              <a:schemeClr val="accent3">
                <a:lumMod val="50000"/>
              </a:schemeClr>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3">
                    <a:lumMod val="50000"/>
                  </a:schemeClr>
                </a:solidFill>
                <a:effectLst/>
                <a:latin typeface="Arial" pitchFamily="34" charset="0"/>
                <a:cs typeface="Arial" pitchFamily="34" charset="0"/>
              </a:rPr>
              <a:t>PO</a:t>
            </a:r>
            <a:r>
              <a:rPr kumimoji="0" lang="en-US" sz="1400" b="0" i="0" u="none" strike="noStrike" cap="none" normalizeH="0" dirty="0">
                <a:ln>
                  <a:noFill/>
                </a:ln>
                <a:solidFill>
                  <a:schemeClr val="accent3">
                    <a:lumMod val="50000"/>
                  </a:schemeClr>
                </a:solidFill>
                <a:effectLst/>
                <a:latin typeface="Arial" pitchFamily="34" charset="0"/>
                <a:cs typeface="Arial" pitchFamily="34" charset="0"/>
              </a:rPr>
              <a:t> status: Sent</a:t>
            </a:r>
            <a:br>
              <a:rPr kumimoji="0" lang="en-US" sz="1400" b="0" i="0" u="none" strike="noStrike" cap="none" normalizeH="0" dirty="0">
                <a:ln>
                  <a:noFill/>
                </a:ln>
                <a:solidFill>
                  <a:schemeClr val="accent3">
                    <a:lumMod val="50000"/>
                  </a:schemeClr>
                </a:solidFill>
                <a:effectLst/>
                <a:latin typeface="Arial" pitchFamily="34" charset="0"/>
                <a:cs typeface="Arial" pitchFamily="34" charset="0"/>
              </a:rPr>
            </a:br>
            <a:r>
              <a:rPr kumimoji="0" lang="en-US" sz="1200" b="0" i="0" u="none" strike="noStrike" cap="none" normalizeH="0" dirty="0">
                <a:ln>
                  <a:noFill/>
                </a:ln>
                <a:solidFill>
                  <a:schemeClr val="accent3">
                    <a:lumMod val="50000"/>
                  </a:schemeClr>
                </a:solidFill>
                <a:effectLst/>
                <a:latin typeface="Arial" pitchFamily="34" charset="0"/>
                <a:cs typeface="Arial" pitchFamily="34" charset="0"/>
              </a:rPr>
              <a:t>(no action needed)</a:t>
            </a:r>
            <a:endParaRPr kumimoji="0" lang="en-US" sz="1200" b="0" i="0" u="none" strike="noStrike" cap="none" normalizeH="0" baseline="0" dirty="0">
              <a:ln>
                <a:noFill/>
              </a:ln>
              <a:solidFill>
                <a:schemeClr val="accent3">
                  <a:lumMod val="50000"/>
                </a:schemeClr>
              </a:solidFill>
              <a:effectLst/>
              <a:latin typeface="Arial" pitchFamily="34" charset="0"/>
              <a:cs typeface="Arial" pitchFamily="34" charset="0"/>
            </a:endParaRPr>
          </a:p>
        </p:txBody>
      </p:sp>
      <p:cxnSp>
        <p:nvCxnSpPr>
          <p:cNvPr id="9" name="Straight Arrow Connector 8"/>
          <p:cNvCxnSpPr>
            <a:stCxn id="4" idx="2"/>
            <a:endCxn id="5" idx="0"/>
          </p:cNvCxnSpPr>
          <p:nvPr/>
        </p:nvCxnSpPr>
        <p:spPr bwMode="auto">
          <a:xfrm>
            <a:off x="1518127" y="1663445"/>
            <a:ext cx="0" cy="565999"/>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10" name="Straight Arrow Connector 9"/>
          <p:cNvCxnSpPr>
            <a:stCxn id="5" idx="2"/>
            <a:endCxn id="6" idx="0"/>
          </p:cNvCxnSpPr>
          <p:nvPr/>
        </p:nvCxnSpPr>
        <p:spPr bwMode="auto">
          <a:xfrm>
            <a:off x="1518127" y="2537221"/>
            <a:ext cx="0" cy="658333"/>
          </a:xfrm>
          <a:prstGeom prst="straightConnector1">
            <a:avLst/>
          </a:prstGeom>
          <a:solidFill>
            <a:schemeClr val="accent1"/>
          </a:solidFill>
          <a:ln w="34925" cap="flat" cmpd="sng" algn="ctr">
            <a:solidFill>
              <a:schemeClr val="accent1">
                <a:lumMod val="50000"/>
              </a:schemeClr>
            </a:solidFill>
            <a:prstDash val="solid"/>
            <a:round/>
            <a:headEnd type="none" w="med" len="med"/>
            <a:tailEnd type="arrow"/>
          </a:ln>
          <a:effectLst/>
        </p:spPr>
      </p:cxnSp>
      <p:cxnSp>
        <p:nvCxnSpPr>
          <p:cNvPr id="11" name="Straight Arrow Connector 10"/>
          <p:cNvCxnSpPr>
            <a:stCxn id="6" idx="2"/>
            <a:endCxn id="7" idx="0"/>
          </p:cNvCxnSpPr>
          <p:nvPr/>
        </p:nvCxnSpPr>
        <p:spPr bwMode="auto">
          <a:xfrm>
            <a:off x="1518127" y="3903440"/>
            <a:ext cx="0" cy="658333"/>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12" name="Straight Arrow Connector 11"/>
          <p:cNvCxnSpPr>
            <a:stCxn id="7" idx="2"/>
            <a:endCxn id="8" idx="0"/>
          </p:cNvCxnSpPr>
          <p:nvPr/>
        </p:nvCxnSpPr>
        <p:spPr bwMode="auto">
          <a:xfrm>
            <a:off x="1518127" y="5054216"/>
            <a:ext cx="0" cy="658331"/>
          </a:xfrm>
          <a:prstGeom prst="straightConnector1">
            <a:avLst/>
          </a:prstGeom>
          <a:solidFill>
            <a:schemeClr val="accent1"/>
          </a:solidFill>
          <a:ln w="34925" cap="flat" cmpd="sng" algn="ctr">
            <a:solidFill>
              <a:schemeClr val="accent3">
                <a:lumMod val="50000"/>
              </a:schemeClr>
            </a:solidFill>
            <a:prstDash val="solid"/>
            <a:round/>
            <a:headEnd type="none" w="med" len="med"/>
            <a:tailEnd type="arrow"/>
          </a:ln>
          <a:effectLst/>
        </p:spPr>
      </p:cxnSp>
      <p:cxnSp>
        <p:nvCxnSpPr>
          <p:cNvPr id="24" name="Elbow Connector 23"/>
          <p:cNvCxnSpPr>
            <a:stCxn id="5" idx="3"/>
            <a:endCxn id="7" idx="3"/>
          </p:cNvCxnSpPr>
          <p:nvPr/>
        </p:nvCxnSpPr>
        <p:spPr bwMode="auto">
          <a:xfrm>
            <a:off x="2650399" y="2383333"/>
            <a:ext cx="12700" cy="2424662"/>
          </a:xfrm>
          <a:prstGeom prst="bentConnector3">
            <a:avLst>
              <a:gd name="adj1" fmla="val 11817394"/>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26" name="TextBox 60"/>
          <p:cNvSpPr txBox="1"/>
          <p:nvPr/>
        </p:nvSpPr>
        <p:spPr>
          <a:xfrm>
            <a:off x="2766965" y="3318664"/>
            <a:ext cx="1288676" cy="461665"/>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i="1" dirty="0"/>
              <a:t>Order Now</a:t>
            </a:r>
            <a:r>
              <a:rPr lang="en-US" sz="1200" b="0" dirty="0"/>
              <a:t> action</a:t>
            </a:r>
            <a:endParaRPr lang="en-US" sz="1200" b="0" i="1" dirty="0"/>
          </a:p>
        </p:txBody>
      </p:sp>
      <p:cxnSp>
        <p:nvCxnSpPr>
          <p:cNvPr id="29" name="Elbow Connector 28"/>
          <p:cNvCxnSpPr>
            <a:stCxn id="7" idx="3"/>
            <a:endCxn id="8" idx="3"/>
          </p:cNvCxnSpPr>
          <p:nvPr/>
        </p:nvCxnSpPr>
        <p:spPr bwMode="auto">
          <a:xfrm>
            <a:off x="2650399" y="4807995"/>
            <a:ext cx="12700" cy="1150774"/>
          </a:xfrm>
          <a:prstGeom prst="bentConnector3">
            <a:avLst>
              <a:gd name="adj1" fmla="val 11990772"/>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30" name="TextBox 60"/>
          <p:cNvSpPr txBox="1"/>
          <p:nvPr/>
        </p:nvSpPr>
        <p:spPr>
          <a:xfrm>
            <a:off x="2766965" y="5054216"/>
            <a:ext cx="1288676" cy="646331"/>
          </a:xfrm>
          <a:prstGeom prst="rect">
            <a:avLst/>
          </a:prstGeom>
          <a:noFill/>
          <a:ln>
            <a:noFill/>
          </a:ln>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r>
              <a:rPr lang="en-US" sz="1200" b="0" dirty="0"/>
              <a:t>(Optional) Send via EDI or email</a:t>
            </a:r>
          </a:p>
        </p:txBody>
      </p:sp>
    </p:spTree>
    <p:extLst>
      <p:ext uri="{BB962C8B-B14F-4D97-AF65-F5344CB8AC3E}">
        <p14:creationId xmlns:p14="http://schemas.microsoft.com/office/powerpoint/2010/main" val="18544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53e2e421c9221caf28f6e47f17ec4a788c5"/>
</p:tagLst>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93393</TotalTime>
  <Words>1859</Words>
  <Application>Microsoft Office PowerPoint</Application>
  <PresentationFormat>On-screen Show (4:3)</PresentationFormat>
  <Paragraphs>172</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MS PGothic</vt:lpstr>
      <vt:lpstr>Arial</vt:lpstr>
      <vt:lpstr>Calibri</vt:lpstr>
      <vt:lpstr>Tahoma</vt:lpstr>
      <vt:lpstr>Times New Roman</vt:lpstr>
      <vt:lpstr>Verdana</vt:lpstr>
      <vt:lpstr>Wingdings</vt:lpstr>
      <vt:lpstr>ヒラギノ角ゴ ProN W3</vt:lpstr>
      <vt:lpstr>urm</vt:lpstr>
      <vt:lpstr>1_Ex Libris Template</vt:lpstr>
      <vt:lpstr>Alma Overview – Acquisitions</vt:lpstr>
      <vt:lpstr>PowerPoint Presentation</vt:lpstr>
      <vt:lpstr>Vendors and roles</vt:lpstr>
      <vt:lpstr>Summary: Vendor roles</vt:lpstr>
      <vt:lpstr>Lifecycle and data updated</vt:lpstr>
      <vt:lpstr>Purchase type</vt:lpstr>
      <vt:lpstr>Acquisition method</vt:lpstr>
      <vt:lpstr>Order line lifecycle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Dolph Chaney</cp:lastModifiedBy>
  <cp:revision>2832</cp:revision>
  <dcterms:created xsi:type="dcterms:W3CDTF">2008-03-04T08:09:47Z</dcterms:created>
  <dcterms:modified xsi:type="dcterms:W3CDTF">2017-02-01T14:23:20Z</dcterms:modified>
</cp:coreProperties>
</file>