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 id="2147484535" r:id="rId2"/>
  </p:sldMasterIdLst>
  <p:notesMasterIdLst>
    <p:notesMasterId r:id="rId26"/>
  </p:notesMasterIdLst>
  <p:handoutMasterIdLst>
    <p:handoutMasterId r:id="rId27"/>
  </p:handoutMasterIdLst>
  <p:sldIdLst>
    <p:sldId id="1859" r:id="rId3"/>
    <p:sldId id="2159" r:id="rId4"/>
    <p:sldId id="1966" r:id="rId5"/>
    <p:sldId id="2156" r:id="rId6"/>
    <p:sldId id="2152" r:id="rId7"/>
    <p:sldId id="2154" r:id="rId8"/>
    <p:sldId id="2155" r:id="rId9"/>
    <p:sldId id="2157" r:id="rId10"/>
    <p:sldId id="2158" r:id="rId11"/>
    <p:sldId id="1974" r:id="rId12"/>
    <p:sldId id="1968" r:id="rId13"/>
    <p:sldId id="1969" r:id="rId14"/>
    <p:sldId id="1973" r:id="rId15"/>
    <p:sldId id="1975" r:id="rId16"/>
    <p:sldId id="2147" r:id="rId17"/>
    <p:sldId id="1977" r:id="rId18"/>
    <p:sldId id="1978" r:id="rId19"/>
    <p:sldId id="1980" r:id="rId20"/>
    <p:sldId id="1979" r:id="rId21"/>
    <p:sldId id="1981" r:id="rId22"/>
    <p:sldId id="1956" r:id="rId23"/>
    <p:sldId id="2148" r:id="rId24"/>
    <p:sldId id="1963" r:id="rId25"/>
  </p:sldIdLst>
  <p:sldSz cx="9144000" cy="6858000" type="screen4x3"/>
  <p:notesSz cx="7053263" cy="9309100"/>
  <p:custDataLst>
    <p:tags r:id="rId28"/>
  </p:custDataLst>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79797"/>
    <a:srgbClr val="FFFFFF"/>
    <a:srgbClr val="2C4D82"/>
    <a:srgbClr val="3E4C56"/>
    <a:srgbClr val="FDB813"/>
    <a:srgbClr val="EE3A43"/>
    <a:srgbClr val="7C4299"/>
    <a:srgbClr val="B20837"/>
    <a:srgbClr val="F47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45" autoAdjust="0"/>
    <p:restoredTop sz="95064" autoAdjust="0"/>
  </p:normalViewPr>
  <p:slideViewPr>
    <p:cSldViewPr>
      <p:cViewPr varScale="1">
        <p:scale>
          <a:sx n="74" d="100"/>
          <a:sy n="74" d="100"/>
        </p:scale>
        <p:origin x="106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50" y="-84"/>
      </p:cViewPr>
      <p:guideLst>
        <p:guide orient="horz" pos="2932"/>
        <p:guide pos="222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97325"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2291" name="Rectangle 3"/>
          <p:cNvSpPr>
            <a:spLocks noGrp="1" noChangeArrowheads="1"/>
          </p:cNvSpPr>
          <p:nvPr>
            <p:ph type="dt" sz="quarter" idx="1"/>
          </p:nvPr>
        </p:nvSpPr>
        <p:spPr bwMode="auto">
          <a:xfrm>
            <a:off x="1588" y="0"/>
            <a:ext cx="30559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2292" name="Rectangle 4"/>
          <p:cNvSpPr>
            <a:spLocks noGrp="1" noChangeArrowheads="1"/>
          </p:cNvSpPr>
          <p:nvPr>
            <p:ph type="ftr" sz="quarter" idx="2"/>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2293" name="Rectangle 5"/>
          <p:cNvSpPr>
            <a:spLocks noGrp="1" noChangeArrowheads="1"/>
          </p:cNvSpPr>
          <p:nvPr>
            <p:ph type="sldNum" sz="quarter" idx="3"/>
          </p:nvPr>
        </p:nvSpPr>
        <p:spPr bwMode="auto">
          <a:xfrm>
            <a:off x="3997325"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BA832BD8-1414-438E-835E-D9CD64E1B3F2}" type="slidenum">
              <a:rPr lang="x-none"/>
              <a:pPr/>
              <a:t>‹#›</a:t>
            </a:fld>
            <a:endParaRPr lang="en-US">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03213"/>
            <a:ext cx="7051675"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4339" name="Rectangle 3"/>
          <p:cNvSpPr>
            <a:spLocks noGrp="1" noChangeArrowheads="1"/>
          </p:cNvSpPr>
          <p:nvPr>
            <p:ph type="dt" idx="1"/>
          </p:nvPr>
        </p:nvSpPr>
        <p:spPr bwMode="auto">
          <a:xfrm>
            <a:off x="3997325" y="1588"/>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5364"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4850" y="4422775"/>
            <a:ext cx="564356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4343" name="Rectangle 7"/>
          <p:cNvSpPr>
            <a:spLocks noGrp="1" noChangeArrowheads="1"/>
          </p:cNvSpPr>
          <p:nvPr>
            <p:ph type="sldNum" sz="quarter" idx="5"/>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C082B8C2-666E-4B12-8319-23C48205B8E4}" type="slidenum">
              <a:rPr lang="x-none"/>
              <a:pPr/>
              <a:t>‹#›</a:t>
            </a:fld>
            <a:endParaRPr lang="en-US">
              <a:cs typeface="Arial" pitchFamily="34" charset="0"/>
            </a:endParaRPr>
          </a:p>
        </p:txBody>
      </p:sp>
    </p:spTree>
    <p:extLst>
      <p:ext uri="{BB962C8B-B14F-4D97-AF65-F5344CB8AC3E}">
        <p14:creationId xmlns:p14="http://schemas.microsoft.com/office/powerpoint/2010/main" val="2410205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endParaRPr lang="en-US" sz="1200" kern="1200" dirty="0">
              <a:solidFill>
                <a:schemeClr val="tx1"/>
              </a:solidFill>
              <a:effectLst/>
              <a:latin typeface="Verdana" pitchFamily="34" charset="0"/>
              <a:ea typeface="MS PGothic" pitchFamily="34" charset="-128"/>
              <a:cs typeface="Arial" pitchFamily="34" charset="0"/>
            </a:endParaRPr>
          </a:p>
        </p:txBody>
      </p:sp>
    </p:spTree>
    <p:extLst>
      <p:ext uri="{BB962C8B-B14F-4D97-AF65-F5344CB8AC3E}">
        <p14:creationId xmlns:p14="http://schemas.microsoft.com/office/powerpoint/2010/main" val="1064718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serials, we’ll use the example of the serial</a:t>
            </a:r>
            <a:r>
              <a:rPr lang="en-US" baseline="0" dirty="0"/>
              <a:t> </a:t>
            </a:r>
            <a:r>
              <a:rPr lang="en-US" baseline="0" dirty="0" err="1"/>
              <a:t>TriQuarterly</a:t>
            </a:r>
            <a:r>
              <a:rPr lang="en-US" baseline="0" dirty="0"/>
              <a:t>.  Intellectual Entity (IE) points to the bib record.</a:t>
            </a:r>
          </a:p>
          <a:p>
            <a:r>
              <a:rPr lang="en-US" baseline="0" dirty="0"/>
              <a:t>For each distinct run/subscription, you have 1 holdings record.</a:t>
            </a:r>
          </a:p>
          <a:p>
            <a:endParaRPr lang="en-US" baseline="0" dirty="0"/>
          </a:p>
          <a:p>
            <a:r>
              <a:rPr lang="en-US" baseline="0" dirty="0"/>
              <a:t>Unlike with monographs where you have 1 holdings per location, with serials you might have another holdings record if you have an order for duplicate copies (or 2</a:t>
            </a:r>
            <a:r>
              <a:rPr lang="en-US" baseline="30000" dirty="0"/>
              <a:t>nd</a:t>
            </a:r>
            <a:r>
              <a:rPr lang="en-US" baseline="0" dirty="0"/>
              <a:t> subscription) of this serial – regardless of whether they are in the same location or different locations. </a:t>
            </a:r>
          </a:p>
          <a:p>
            <a:endParaRPr lang="en-US" baseline="0" dirty="0"/>
          </a:p>
          <a:p>
            <a:r>
              <a:rPr lang="en-US" baseline="0" dirty="0"/>
              <a:t>So if I had 2 subscriptions – so 2 copies of issue 4, 2 copies of issue 5 and 2 copies of issue 6, I would have 2 Periodicals holdings records even though they’re at the same location – with a single subscription under 1 holding, and a single subscription under the other holding.   In this case, each item is not interchangeable, and they describe a distinct managed item: issue 4, issue 5 and issue 6, or a bound collection of items – a run of 1998, etc. as 1 item. The point is each item is not interchangeable.</a:t>
            </a:r>
          </a:p>
          <a:p>
            <a:endParaRPr lang="en-US" baseline="0"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12</a:t>
            </a:fld>
            <a:endParaRPr lang="en-US">
              <a:cs typeface="Arial" pitchFamily="34" charset="0"/>
            </a:endParaRPr>
          </a:p>
        </p:txBody>
      </p:sp>
    </p:spTree>
    <p:extLst>
      <p:ext uri="{BB962C8B-B14F-4D97-AF65-F5344CB8AC3E}">
        <p14:creationId xmlns:p14="http://schemas.microsoft.com/office/powerpoint/2010/main" val="207331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9388E1-DB90-40EC-9785-C1A7EDC19A76}" type="slidenum">
              <a:rPr lang="ar-SA">
                <a:solidFill>
                  <a:prstClr val="black"/>
                </a:solidFill>
              </a:rPr>
              <a:pPr/>
              <a:t>13</a:t>
            </a:fld>
            <a:endParaRPr 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dirty="0"/>
              <a:t>For electronic inventory, it’s a slightly more elaborate inventory model</a:t>
            </a:r>
            <a:r>
              <a:rPr lang="en-US" baseline="0" dirty="0"/>
              <a:t> – and that’s because of the ability to group electronic inventories by electronic collections, which include packages and databases.</a:t>
            </a:r>
          </a:p>
          <a:p>
            <a:endParaRPr lang="en-US" baseline="0" dirty="0"/>
          </a:p>
          <a:p>
            <a:r>
              <a:rPr lang="en-US" baseline="0" dirty="0"/>
              <a:t>At the top, we have the MMS (descriptive) record which the IE hooks to, and then the service. In Alma terms, the service is always full-text. The service level allows us to link an electronic collection (for example, a package) to the actual titles that reside in it. That’s why you have a parallel service and electronic collection service. The service indicates that the specific title is full-text, while the Electronic Collection service indicates the electronic collection itself is full-text. Lastly, we have the portfolio level. A portfolio is each title in the electronic collection (e.g., serial or </a:t>
            </a:r>
            <a:r>
              <a:rPr lang="en-US" baseline="0" dirty="0" err="1"/>
              <a:t>ebook</a:t>
            </a:r>
            <a:r>
              <a:rPr lang="en-US" baseline="0" dirty="0"/>
              <a:t> titles) and gives the specific coverage for each title.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electronic</a:t>
            </a:r>
            <a:r>
              <a:rPr lang="en-US" baseline="0" dirty="0"/>
              <a:t> collection </a:t>
            </a:r>
            <a:r>
              <a:rPr lang="en-US" dirty="0"/>
              <a:t>groups together titles that are on a common platform. You can use either electronic</a:t>
            </a:r>
            <a:r>
              <a:rPr lang="en-US" baseline="0" dirty="0"/>
              <a:t> collection titles (e.g., package titles) or </a:t>
            </a:r>
            <a:r>
              <a:rPr lang="en-US" dirty="0"/>
              <a:t>portfolio titles within the package to anchor workflows. You’ll search the Central </a:t>
            </a:r>
            <a:r>
              <a:rPr lang="en-US" dirty="0" err="1"/>
              <a:t>KnowledgeBase</a:t>
            </a:r>
            <a:r>
              <a:rPr lang="en-US" dirty="0"/>
              <a:t> for packages you want to activate, or a specific title within a package</a:t>
            </a:r>
            <a:r>
              <a:rPr lang="en-US" baseline="0" dirty="0"/>
              <a:t> </a:t>
            </a:r>
            <a:r>
              <a:rPr lang="en-US" dirty="0"/>
              <a:t>you want to activate. Having the parallel services allows you some flexibility</a:t>
            </a:r>
            <a:r>
              <a:rPr lang="en-US" baseline="0" dirty="0"/>
              <a:t> in activations.</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electronic</a:t>
            </a:r>
            <a:r>
              <a:rPr lang="en-US" baseline="0" dirty="0"/>
              <a:t> collection package </a:t>
            </a:r>
            <a:r>
              <a:rPr lang="en-US" dirty="0"/>
              <a:t>and its’</a:t>
            </a:r>
            <a:r>
              <a:rPr lang="en-US" baseline="0" dirty="0"/>
              <a:t> </a:t>
            </a:r>
            <a:r>
              <a:rPr lang="en-US" dirty="0"/>
              <a:t>title list is typically copied</a:t>
            </a:r>
            <a:r>
              <a:rPr lang="en-US" baseline="0" dirty="0"/>
              <a:t> from Central </a:t>
            </a:r>
            <a:r>
              <a:rPr lang="en-US" baseline="0" dirty="0" err="1"/>
              <a:t>KnowledgeBase</a:t>
            </a:r>
            <a:r>
              <a:rPr lang="en-US" baseline="0" dirty="0"/>
              <a:t> to your Institution Zone, and continues to link to the Central </a:t>
            </a:r>
            <a:r>
              <a:rPr lang="en-US" baseline="0" dirty="0" err="1"/>
              <a:t>KnowledgeBase</a:t>
            </a:r>
            <a:r>
              <a:rPr lang="en-US" baseline="0" dirty="0"/>
              <a:t> when you activate it. So if there’s an update, you’ll automatically have the update in your local institution zone. This is true whether you’re working with the entire package as a whole, or selecting specific titles from a package.</a:t>
            </a:r>
            <a:endParaRPr lang="en-US" dirty="0"/>
          </a:p>
        </p:txBody>
      </p:sp>
    </p:spTree>
    <p:extLst>
      <p:ext uri="{BB962C8B-B14F-4D97-AF65-F5344CB8AC3E}">
        <p14:creationId xmlns:p14="http://schemas.microsoft.com/office/powerpoint/2010/main" val="155300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1924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data model</a:t>
            </a:r>
            <a:r>
              <a:rPr lang="en-US" baseline="0" dirty="0"/>
              <a:t> for vendors, which is considered infrastructure in Alma.</a:t>
            </a:r>
          </a:p>
          <a:p>
            <a:endParaRPr lang="en-US" baseline="0" dirty="0"/>
          </a:p>
          <a:p>
            <a:r>
              <a:rPr lang="en-US" baseline="0" dirty="0"/>
              <a:t>Rather than simply having a vendor record in Alma, you have a basic vendor record, which is an umbrella record, that gathers together different account-based records. </a:t>
            </a:r>
          </a:p>
          <a:p>
            <a:endParaRPr lang="en-US" baseline="0" dirty="0"/>
          </a:p>
          <a:p>
            <a:r>
              <a:rPr lang="en-US" baseline="0" dirty="0"/>
              <a:t>[CLICK] For example, if it is a material supplier, you might have one or more vendor </a:t>
            </a:r>
            <a:r>
              <a:rPr lang="en-US" i="1" baseline="0" dirty="0"/>
              <a:t>accounts</a:t>
            </a:r>
            <a:r>
              <a:rPr lang="en-US" baseline="0" dirty="0"/>
              <a:t>. Or if it is an electronic resource platform, you might have one or more </a:t>
            </a:r>
            <a:r>
              <a:rPr lang="en-US" i="1" baseline="0" dirty="0"/>
              <a:t>interfaces</a:t>
            </a:r>
            <a:r>
              <a:rPr lang="en-US" baseline="0" dirty="0"/>
              <a:t>.</a:t>
            </a:r>
          </a:p>
          <a:p>
            <a:endParaRPr lang="en-US" baseline="0" dirty="0"/>
          </a:p>
          <a:p>
            <a:r>
              <a:rPr lang="en-US" baseline="0" dirty="0"/>
              <a:t>[CLICK] The vendor account and interface records, which are based on the roles that vendors perform, hook up to purchase order lines. </a:t>
            </a:r>
          </a:p>
          <a:p>
            <a:endParaRPr lang="en-US" baseline="0" dirty="0"/>
          </a:p>
          <a:p>
            <a:r>
              <a:rPr lang="en-US" baseline="0" dirty="0"/>
              <a:t>For example, let’s take the vendor YBP, Yankee Book Peddler. YBP is a vendor and they have an array of different services. You may have an account with them to manage your approval plans, and you may have another different account for firm orders. You might pay each account separately or the same, you may have the same or different contact information for each, but because there is slightly different data for these accounts, you have the umbrella vendor that is YBP, and then you have your Approvals account, your Firm Order account, and so on. They would be used as the Material Supplier on the purchase order line.</a:t>
            </a:r>
          </a:p>
          <a:p>
            <a:endParaRPr lang="en-US" baseline="0" dirty="0"/>
          </a:p>
          <a:p>
            <a:r>
              <a:rPr lang="en-US" baseline="0" dirty="0"/>
              <a:t>Another example - this time for an electronic vendor that you use as a platform for accessing other materials: Let’s use the example of the vendor Gale. You can order materials from Gale (so it could be a material supplier), but perhaps you also pay Gale a platform fee so you can find additional content and make it available on Gale’s discovery platform. Although you may be paying one vendor as the material supplier of the content, Gale serves as the </a:t>
            </a:r>
            <a:r>
              <a:rPr lang="en-US" i="1" baseline="0" dirty="0"/>
              <a:t>interface</a:t>
            </a:r>
            <a:r>
              <a:rPr lang="en-US" baseline="0" dirty="0"/>
              <a:t> or the platform through which that content is discovered.  One is the organization to whom you are paying for the content, and the other is the organization that is providing the access.  Both of these pieces of information are included on a purchase order line.</a:t>
            </a:r>
          </a:p>
          <a:p>
            <a:endParaRPr lang="en-US" baseline="0" dirty="0"/>
          </a:p>
          <a:p>
            <a:r>
              <a:rPr lang="en-US" baseline="0" dirty="0"/>
              <a:t>[CLICK] Vendors can also be licensors. When you are working with a license record in Alma, you can identify which vendor you are negotiating the license rights with.</a:t>
            </a:r>
          </a:p>
        </p:txBody>
      </p:sp>
      <p:sp>
        <p:nvSpPr>
          <p:cNvPr id="4" name="Slide Number Placeholder 3"/>
          <p:cNvSpPr>
            <a:spLocks noGrp="1"/>
          </p:cNvSpPr>
          <p:nvPr>
            <p:ph type="sldNum" sz="quarter" idx="10"/>
          </p:nvPr>
        </p:nvSpPr>
        <p:spPr/>
        <p:txBody>
          <a:bodyPr/>
          <a:lstStyle/>
          <a:p>
            <a:fld id="{C082B8C2-666E-4B12-8319-23C48205B8E4}" type="slidenum">
              <a:rPr lang="ar-SA" smtClean="0"/>
              <a:pPr/>
              <a:t>16</a:t>
            </a:fld>
            <a:endParaRPr lang="en-US">
              <a:cs typeface="Arial" pitchFamily="34" charset="0"/>
            </a:endParaRPr>
          </a:p>
        </p:txBody>
      </p:sp>
    </p:spTree>
    <p:extLst>
      <p:ext uri="{BB962C8B-B14F-4D97-AF65-F5344CB8AC3E}">
        <p14:creationId xmlns:p14="http://schemas.microsoft.com/office/powerpoint/2010/main" val="638744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a:t>
            </a:r>
            <a:r>
              <a:rPr lang="en-US" baseline="0" dirty="0"/>
              <a:t>the different vendor roles.  Vendors can have up to 3 roles: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a:t>Material Supplier </a:t>
            </a:r>
            <a:r>
              <a:rPr lang="en-US" baseline="0" dirty="0"/>
              <a:t>- with one or more vendor accounts, which are used in purchase order lines to indicate who will receive the order and payment for the resource being ordered.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a:t>Access Provider </a:t>
            </a:r>
            <a:r>
              <a:rPr lang="en-US" baseline="0" dirty="0"/>
              <a:t>– which can have one or more interfaces, which are also used in purchase order lines to indicate who will be providing access to the electronic resource being ordered.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You can also identify if the vendor is a </a:t>
            </a:r>
            <a:r>
              <a:rPr lang="en-US" b="1" baseline="0" dirty="0"/>
              <a:t>Licensor</a:t>
            </a:r>
            <a:r>
              <a:rPr lang="en-US" baseline="0" dirty="0"/>
              <a:t> – which is used for licenses in Alma.</a:t>
            </a:r>
          </a:p>
        </p:txBody>
      </p:sp>
      <p:sp>
        <p:nvSpPr>
          <p:cNvPr id="4" name="Slide Number Placeholder 3"/>
          <p:cNvSpPr>
            <a:spLocks noGrp="1"/>
          </p:cNvSpPr>
          <p:nvPr>
            <p:ph type="sldNum" sz="quarter" idx="10"/>
          </p:nvPr>
        </p:nvSpPr>
        <p:spPr/>
        <p:txBody>
          <a:bodyPr/>
          <a:lstStyle/>
          <a:p>
            <a:fld id="{D85F7F8B-66F5-44B6-A21D-7799EA32424B}" type="slidenum">
              <a:rPr lang="ar-SA" smtClean="0"/>
              <a:pPr/>
              <a:t>17</a:t>
            </a:fld>
            <a:endParaRPr lang="en-US" dirty="0">
              <a:cs typeface="Arial" pitchFamily="34" charset="0"/>
            </a:endParaRPr>
          </a:p>
        </p:txBody>
      </p:sp>
    </p:spTree>
    <p:extLst>
      <p:ext uri="{BB962C8B-B14F-4D97-AF65-F5344CB8AC3E}">
        <p14:creationId xmlns:p14="http://schemas.microsoft.com/office/powerpoint/2010/main" val="310576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dirty="0">
                <a:latin typeface="Arial" charset="0"/>
                <a:cs typeface="Arial" charset="0"/>
              </a:rPr>
              <a:t>We</a:t>
            </a:r>
            <a:r>
              <a:rPr lang="en-US" baseline="0" dirty="0">
                <a:latin typeface="Arial" charset="0"/>
                <a:cs typeface="Arial" charset="0"/>
              </a:rPr>
              <a:t> have</a:t>
            </a:r>
            <a:r>
              <a:rPr lang="en-US" dirty="0">
                <a:latin typeface="Arial" charset="0"/>
                <a:cs typeface="Arial" charset="0"/>
              </a:rPr>
              <a:t> just covered the data</a:t>
            </a:r>
            <a:r>
              <a:rPr lang="en-US" baseline="0" dirty="0">
                <a:latin typeface="Arial" charset="0"/>
                <a:cs typeface="Arial" charset="0"/>
              </a:rPr>
              <a:t> elements and </a:t>
            </a:r>
            <a:r>
              <a:rPr lang="en-US" dirty="0">
                <a:latin typeface="Arial" charset="0"/>
                <a:cs typeface="Arial" charset="0"/>
              </a:rPr>
              <a:t>infrastructure</a:t>
            </a:r>
            <a:r>
              <a:rPr lang="en-US" baseline="0" dirty="0">
                <a:latin typeface="Arial" charset="0"/>
                <a:cs typeface="Arial" charset="0"/>
              </a:rPr>
              <a:t> that are important in the purchasing lifecycle, so let’s now </a:t>
            </a:r>
            <a:r>
              <a:rPr lang="en-US" i="1" baseline="0" dirty="0">
                <a:latin typeface="Arial" charset="0"/>
                <a:cs typeface="Arial" charset="0"/>
              </a:rPr>
              <a:t>review</a:t>
            </a:r>
            <a:r>
              <a:rPr lang="en-US" baseline="0" dirty="0">
                <a:latin typeface="Arial" charset="0"/>
                <a:cs typeface="Arial" charset="0"/>
              </a:rPr>
              <a:t> the stages and lifecycle where they are each relevant.</a:t>
            </a:r>
          </a:p>
          <a:p>
            <a:endParaRPr lang="en-US" dirty="0">
              <a:latin typeface="Arial" charset="0"/>
              <a:cs typeface="Arial" charset="0"/>
            </a:endParaRPr>
          </a:p>
          <a:p>
            <a:r>
              <a:rPr lang="en-US" dirty="0">
                <a:latin typeface="Arial" charset="0"/>
                <a:cs typeface="Arial" charset="0"/>
              </a:rPr>
              <a:t>[CLICK] During the </a:t>
            </a:r>
            <a:r>
              <a:rPr lang="en-US" b="1" dirty="0">
                <a:latin typeface="Arial" charset="0"/>
                <a:cs typeface="Arial" charset="0"/>
              </a:rPr>
              <a:t>Ordering</a:t>
            </a:r>
            <a:r>
              <a:rPr lang="en-US" baseline="0" dirty="0">
                <a:latin typeface="Arial" charset="0"/>
                <a:cs typeface="Arial" charset="0"/>
              </a:rPr>
              <a:t> process</a:t>
            </a:r>
            <a:r>
              <a:rPr lang="en-US" dirty="0">
                <a:latin typeface="Arial" charset="0"/>
                <a:cs typeface="Arial" charset="0"/>
              </a:rPr>
              <a:t>, you</a:t>
            </a:r>
            <a:r>
              <a:rPr lang="en-US" baseline="0" dirty="0">
                <a:latin typeface="Arial" charset="0"/>
                <a:cs typeface="Arial" charset="0"/>
              </a:rPr>
              <a:t> are</a:t>
            </a:r>
            <a:r>
              <a:rPr lang="en-US" dirty="0">
                <a:latin typeface="Arial" charset="0"/>
                <a:cs typeface="Arial" charset="0"/>
              </a:rPr>
              <a:t> creating purchase</a:t>
            </a:r>
            <a:r>
              <a:rPr lang="en-US" baseline="0" dirty="0">
                <a:latin typeface="Arial" charset="0"/>
                <a:cs typeface="Arial" charset="0"/>
              </a:rPr>
              <a:t> order lines which are bundled together into Purchase Orders, you are updating funds to indicate an encumbrance, and you are creating inventory.</a:t>
            </a:r>
          </a:p>
          <a:p>
            <a:endParaRPr lang="en-US" baseline="0" dirty="0">
              <a:latin typeface="Arial" charset="0"/>
              <a:cs typeface="Arial" charset="0"/>
            </a:endParaRPr>
          </a:p>
          <a:p>
            <a:r>
              <a:rPr lang="en-US" baseline="0" dirty="0">
                <a:latin typeface="Arial" charset="0"/>
                <a:cs typeface="Arial" charset="0"/>
              </a:rPr>
              <a:t>[CLICK] During the </a:t>
            </a:r>
            <a:r>
              <a:rPr lang="en-US" b="1" baseline="0" dirty="0">
                <a:latin typeface="Arial" charset="0"/>
                <a:cs typeface="Arial" charset="0"/>
              </a:rPr>
              <a:t>Receiving / Activation </a:t>
            </a:r>
            <a:r>
              <a:rPr lang="en-US" baseline="0" dirty="0">
                <a:latin typeface="Arial" charset="0"/>
                <a:cs typeface="Arial" charset="0"/>
              </a:rPr>
              <a:t>lifecycle, you are updating existing inventory – by flagging that a physical item has been received or activating an electronic resource to make it available for public use.</a:t>
            </a:r>
          </a:p>
          <a:p>
            <a:endParaRPr lang="en-US" baseline="0" dirty="0">
              <a:latin typeface="Arial" charset="0"/>
              <a:cs typeface="Arial" charset="0"/>
            </a:endParaRPr>
          </a:p>
          <a:p>
            <a:r>
              <a:rPr lang="en-US" baseline="0" dirty="0">
                <a:latin typeface="Arial" charset="0"/>
                <a:cs typeface="Arial" charset="0"/>
              </a:rPr>
              <a:t>[CLICK] For the </a:t>
            </a:r>
            <a:r>
              <a:rPr lang="en-US" b="1" baseline="0" dirty="0">
                <a:latin typeface="Arial" charset="0"/>
                <a:cs typeface="Arial" charset="0"/>
              </a:rPr>
              <a:t>Invoicing</a:t>
            </a:r>
            <a:r>
              <a:rPr lang="en-US" b="0" baseline="0" dirty="0">
                <a:latin typeface="Arial" charset="0"/>
                <a:cs typeface="Arial" charset="0"/>
              </a:rPr>
              <a:t> process,</a:t>
            </a:r>
            <a:r>
              <a:rPr lang="en-US" baseline="0" dirty="0">
                <a:latin typeface="Arial" charset="0"/>
                <a:cs typeface="Arial" charset="0"/>
              </a:rPr>
              <a:t> you create invoices and update existing funds to disencumber them and create expenditures.</a:t>
            </a:r>
          </a:p>
          <a:p>
            <a:endParaRPr lang="en-US" baseline="0" dirty="0">
              <a:latin typeface="Arial" charset="0"/>
              <a:cs typeface="Arial" charset="0"/>
            </a:endParaRPr>
          </a:p>
          <a:p>
            <a:r>
              <a:rPr lang="en-US" baseline="0" dirty="0">
                <a:latin typeface="Arial" charset="0"/>
                <a:cs typeface="Arial" charset="0"/>
              </a:rPr>
              <a:t>[CLICK] During the </a:t>
            </a:r>
            <a:r>
              <a:rPr lang="en-US" b="1" baseline="0" dirty="0">
                <a:latin typeface="Arial" charset="0"/>
                <a:cs typeface="Arial" charset="0"/>
              </a:rPr>
              <a:t>Cataloging</a:t>
            </a:r>
            <a:r>
              <a:rPr lang="en-US" baseline="0" dirty="0">
                <a:latin typeface="Arial" charset="0"/>
                <a:cs typeface="Arial" charset="0"/>
              </a:rPr>
              <a:t> stage, bibliographic records are updated from brief records to full, complete records as needed.</a:t>
            </a:r>
          </a:p>
          <a:p>
            <a:endParaRPr lang="en-US" baseline="0" dirty="0">
              <a:latin typeface="Arial" charset="0"/>
              <a:cs typeface="Arial" charset="0"/>
            </a:endParaRPr>
          </a:p>
          <a:p>
            <a:r>
              <a:rPr lang="en-US" baseline="0" dirty="0">
                <a:latin typeface="Arial" charset="0"/>
                <a:cs typeface="Arial" charset="0"/>
              </a:rPr>
              <a:t>[CLICK] Lastly, </a:t>
            </a:r>
            <a:r>
              <a:rPr lang="en-US" b="1" baseline="0" dirty="0">
                <a:latin typeface="Arial" charset="0"/>
                <a:cs typeface="Arial" charset="0"/>
              </a:rPr>
              <a:t>Physical processing</a:t>
            </a:r>
            <a:r>
              <a:rPr lang="en-US" b="0" baseline="0" dirty="0">
                <a:latin typeface="Arial" charset="0"/>
                <a:cs typeface="Arial" charset="0"/>
              </a:rPr>
              <a:t> is the</a:t>
            </a:r>
            <a:r>
              <a:rPr lang="en-US" baseline="0" dirty="0">
                <a:latin typeface="Arial" charset="0"/>
                <a:cs typeface="Arial" charset="0"/>
              </a:rPr>
              <a:t> process of updating inventory with barcodes, spine labels, and so on.</a:t>
            </a:r>
          </a:p>
          <a:p>
            <a:endParaRPr lang="en-US" baseline="0" dirty="0">
              <a:latin typeface="Arial" charset="0"/>
              <a:cs typeface="Arial" charset="0"/>
            </a:endParaRPr>
          </a:p>
          <a:p>
            <a:r>
              <a:rPr lang="en-US" baseline="0" dirty="0">
                <a:latin typeface="Arial" charset="0"/>
                <a:cs typeface="Arial" charset="0"/>
              </a:rPr>
              <a:t>Much of the data involved in each of these steps is created automatically at the point of ordering, and everything else is just updating that data. So it is important to understand that a lot of the decisions that are made early on in the process can impact the downstream processes that you see here.</a:t>
            </a:r>
          </a:p>
        </p:txBody>
      </p:sp>
    </p:spTree>
    <p:extLst>
      <p:ext uri="{BB962C8B-B14F-4D97-AF65-F5344CB8AC3E}">
        <p14:creationId xmlns:p14="http://schemas.microsoft.com/office/powerpoint/2010/main" val="1640685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It is important to note that when you start the purchasing workflow by creating a Purchase Order line, the first thing you choose is the </a:t>
            </a:r>
            <a:r>
              <a:rPr lang="en-US" b="1" baseline="0" dirty="0"/>
              <a:t>Purchase Type</a:t>
            </a:r>
            <a:r>
              <a:rPr lang="en-US" baseline="0" dirty="0"/>
              <a:t>. </a:t>
            </a:r>
            <a:endParaRPr lang="en-US" dirty="0"/>
          </a:p>
          <a:p>
            <a:endParaRPr lang="en-US" dirty="0"/>
          </a:p>
          <a:p>
            <a:r>
              <a:rPr lang="en-US" dirty="0"/>
              <a:t>In this screenshot, we</a:t>
            </a:r>
            <a:r>
              <a:rPr lang="en-US" baseline="0" dirty="0"/>
              <a:t> are</a:t>
            </a:r>
            <a:r>
              <a:rPr lang="en-US" dirty="0"/>
              <a:t> creating a PO line with the purchase type of Print Book - One Time. The purchase type defines two things: </a:t>
            </a:r>
          </a:p>
          <a:p>
            <a:pPr marL="228600" indent="-228600">
              <a:buAutoNum type="arabicParenBoth"/>
            </a:pPr>
            <a:r>
              <a:rPr lang="en-US" dirty="0"/>
              <a:t>the </a:t>
            </a:r>
            <a:r>
              <a:rPr lang="en-US" b="1" dirty="0"/>
              <a:t>inventory type</a:t>
            </a:r>
            <a:r>
              <a:rPr lang="en-US" b="1" baseline="0" dirty="0"/>
              <a:t> </a:t>
            </a:r>
            <a:r>
              <a:rPr lang="en-US" dirty="0"/>
              <a:t>that</a:t>
            </a:r>
            <a:r>
              <a:rPr lang="en-US" baseline="0" dirty="0"/>
              <a:t> Alma will automatically create (e.g., physical or electronic inventory; in this case it is physical inventory), and </a:t>
            </a:r>
          </a:p>
          <a:p>
            <a:pPr marL="228600" indent="-228600">
              <a:buAutoNum type="arabicParenBoth"/>
            </a:pPr>
            <a:r>
              <a:rPr lang="en-US" baseline="0" dirty="0"/>
              <a:t>the </a:t>
            </a:r>
            <a:r>
              <a:rPr lang="en-US" b="1" baseline="0" dirty="0"/>
              <a:t>continuity</a:t>
            </a:r>
            <a:r>
              <a:rPr lang="en-US" b="0" baseline="0" dirty="0"/>
              <a:t> (e.g., is it a one-time order, is it a continuous order such as a subscription, or is it a standing order)</a:t>
            </a:r>
            <a:endParaRPr lang="en-US" baseline="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Once</a:t>
            </a:r>
            <a:r>
              <a:rPr lang="en-US" baseline="0" dirty="0"/>
              <a:t> you choose the Purchase Type, you cannot change it later on. This is because the continuity and inventory type that are defined in the Purchase Type are core to the data structure of the purchase order line and </a:t>
            </a:r>
            <a:r>
              <a:rPr lang="en-US" u="none" baseline="0" dirty="0"/>
              <a:t>most of the options for the downstream workflows are defined by the inventory type and continuity.</a:t>
            </a:r>
            <a:endParaRPr lang="en-US" u="none"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For example, if I create physical inventory (Print Book in this example), it will trigger Receiving workflows. If I create electronic inventory, it will trigger activation workflows. If it is a one-time order, it will remain open until it is received and paid for. If it is a continuous order (for example, a subscription), it will remain open until it is canceled.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The</a:t>
            </a:r>
            <a:r>
              <a:rPr lang="en-US" baseline="0" dirty="0"/>
              <a:t> PO line</a:t>
            </a:r>
            <a:r>
              <a:rPr lang="en-US" dirty="0"/>
              <a:t> also defines the</a:t>
            </a:r>
            <a:r>
              <a:rPr lang="en-US" baseline="0" dirty="0"/>
              <a:t> acquisitions material type which, unlike the purchase type, </a:t>
            </a:r>
            <a:r>
              <a:rPr lang="en-US" i="1" baseline="0" dirty="0"/>
              <a:t>can</a:t>
            </a:r>
            <a:r>
              <a:rPr lang="en-US" baseline="0" dirty="0"/>
              <a:t> be changed later on.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It’s important to keep this in mind when you are creating purchase order lines. Additionally, if you are in implementation, take a good look at your migrated data and ensure that that continuity and inventory type migrated correctly.</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19</a:t>
            </a:fld>
            <a:endParaRPr lang="en-US">
              <a:cs typeface="Arial" pitchFamily="34" charset="0"/>
            </a:endParaRPr>
          </a:p>
        </p:txBody>
      </p:sp>
    </p:spTree>
    <p:extLst>
      <p:ext uri="{BB962C8B-B14F-4D97-AF65-F5344CB8AC3E}">
        <p14:creationId xmlns:p14="http://schemas.microsoft.com/office/powerpoint/2010/main" val="2525303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core concepts</a:t>
            </a:r>
            <a:r>
              <a:rPr lang="en-US" baseline="0" dirty="0"/>
              <a:t> of Alma is that workflows in each area of the system are built to be automated and adhere to an internal lifecycle.  Here you can see a high-level lifecycle of the major stages of ordering and payment.  In these stages, when you see “review,” we’re talking about the initial status of newly created data.  So a PO line in review is simply an order line that has been created but not pushed forward in its lifecycle.</a:t>
            </a:r>
          </a:p>
          <a:p>
            <a:endParaRPr lang="en-US" baseline="0" dirty="0"/>
          </a:p>
          <a:p>
            <a:r>
              <a:rPr lang="en-US" baseline="0" dirty="0"/>
              <a:t>When data are created via loaders (EOD for orders and EDI for invoices), you can optionally use the “review” stage to stop them for manual review.  You can also create rules so that only certain records are stopped for review.  The idea is that you’ll ultimately want to automate as much as possible by defining the default rule to be “false” (meaning “do not review”), but have certain criteria (such as vendors sending items you already own on an approval plan) that would flag very specific items for review.  Orders or invoices that are missing mandatory information will not be allowed to progress on their lifecycle, but all other flags may be overridden with operator review.</a:t>
            </a:r>
          </a:p>
          <a:p>
            <a:endParaRPr lang="en-US" baseline="0" dirty="0"/>
          </a:p>
          <a:p>
            <a:r>
              <a:rPr lang="en-US" baseline="0" dirty="0"/>
              <a:t>Approval works a bit differently, in that the behavior of orders and invoices is distinct.  For orders, the approval stage happens after packaging—so it’s an approval of the PO itself, not the individual order lines.  Most typically, this stage is not used.  This is particularly true for EOD, where the actual order has usually been placed and denying it requires working in the vendor system.  The approval stage of purchase orders is most often used when mandatory information is missing (such as an ordering email address when the purchase type is “purchase” and the order fails to send).</a:t>
            </a:r>
          </a:p>
          <a:p>
            <a:endParaRPr lang="en-US" baseline="0" dirty="0"/>
          </a:p>
          <a:p>
            <a:r>
              <a:rPr lang="en-US" baseline="0" dirty="0"/>
              <a:t>For invoices it’s a bit different, and the use of the approval stage depends on staff needs and workflows.  A case for an approval stage would be when more than one staff member inputs data for invoices, but actual approval (and potentially payment requests) go through a single staff member.  In that case, you would set up review rules to flag EDI invoices based on obvious characteristics, and you would have many staff members creating invoices and pushing them past review.  You would, however, set up all invoices for manager approval.</a:t>
            </a:r>
          </a:p>
          <a:p>
            <a:endParaRPr lang="en-US" baseline="0" dirty="0"/>
          </a:p>
          <a:p>
            <a:r>
              <a:rPr lang="en-US" baseline="0" dirty="0"/>
              <a:t>If your library does not have this sort of two-tier structure (and you don’t want to use the approval task list as a reminder to request payment), you can disable the approval stage entirely by setting a default approval rule of “false”.  All invoices will then skip straight from review to the payment stage.</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x-none" smtClean="0"/>
              <a:pPr/>
              <a:t>21</a:t>
            </a:fld>
            <a:endParaRPr lang="en-US">
              <a:cs typeface="Arial" pitchFamily="34" charset="0"/>
            </a:endParaRPr>
          </a:p>
        </p:txBody>
      </p:sp>
    </p:spTree>
    <p:extLst>
      <p:ext uri="{BB962C8B-B14F-4D97-AF65-F5344CB8AC3E}">
        <p14:creationId xmlns:p14="http://schemas.microsoft.com/office/powerpoint/2010/main" val="2458881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6635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CDDBF2E1-D338-45E9-8AF1-71E2156EB851}" type="slidenum">
              <a:rPr lang="x-none"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15001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you’ve seen before in the Alma Concepts session, the Metadata</a:t>
            </a:r>
            <a:r>
              <a:rPr lang="en-US" baseline="0" dirty="0"/>
              <a:t> Management</a:t>
            </a:r>
            <a:r>
              <a:rPr lang="en-US" dirty="0"/>
              <a:t> environment has 2 basic zones –</a:t>
            </a:r>
            <a:r>
              <a:rPr lang="en-US" baseline="0" dirty="0"/>
              <a:t> </a:t>
            </a:r>
            <a:r>
              <a:rPr lang="en-US" dirty="0"/>
              <a:t>the Community Zone, and the Institution Zone that has your own catalog and inventory.</a:t>
            </a:r>
          </a:p>
          <a:p>
            <a:endParaRPr lang="en-US" dirty="0"/>
          </a:p>
          <a:p>
            <a:r>
              <a:rPr lang="en-US" dirty="0"/>
              <a:t>Within</a:t>
            </a:r>
            <a:r>
              <a:rPr lang="en-US" baseline="0" dirty="0"/>
              <a:t> the Community Zone are: </a:t>
            </a:r>
          </a:p>
          <a:p>
            <a:pPr marL="171450" indent="-171450">
              <a:buFont typeface="Arial" pitchFamily="34" charset="0"/>
              <a:buChar char="•"/>
            </a:pPr>
            <a:r>
              <a:rPr lang="en-US" baseline="0" dirty="0"/>
              <a:t>Global Authorities which are the vocabularies and name authority files that </a:t>
            </a:r>
            <a:r>
              <a:rPr lang="en-US" baseline="0" dirty="0" err="1"/>
              <a:t>ExLibris</a:t>
            </a:r>
            <a:r>
              <a:rPr lang="en-US" baseline="0" dirty="0"/>
              <a:t> keeps up to date on your behalf, </a:t>
            </a:r>
          </a:p>
          <a:p>
            <a:pPr marL="171450" indent="-171450">
              <a:buFont typeface="Arial" pitchFamily="34" charset="0"/>
              <a:buChar char="•"/>
            </a:pPr>
            <a:r>
              <a:rPr lang="en-US" baseline="0" dirty="0"/>
              <a:t>Community Catalog which is currently comprised of mostly electronic resources – but also shared bib records - managed by Ex </a:t>
            </a:r>
            <a:r>
              <a:rPr lang="en-US" baseline="0" dirty="0" err="1"/>
              <a:t>Libris</a:t>
            </a:r>
            <a:r>
              <a:rPr lang="en-US" baseline="0" dirty="0"/>
              <a:t>,</a:t>
            </a:r>
          </a:p>
          <a:p>
            <a:pPr marL="171450" indent="-171450">
              <a:buFont typeface="Arial" pitchFamily="34" charset="0"/>
              <a:buChar char="•"/>
            </a:pPr>
            <a:r>
              <a:rPr lang="en-US" baseline="0" dirty="0"/>
              <a:t>Central Knowledgebase that we’ll get into detail later which contains administrative and connection information for electronic resources, which you activate for your local institution.</a:t>
            </a:r>
          </a:p>
          <a:p>
            <a:endParaRPr lang="en-US" baseline="0" dirty="0"/>
          </a:p>
          <a:p>
            <a:r>
              <a:rPr lang="en-US" baseline="0" dirty="0"/>
              <a:t>In contrast, the Institution Zone is your institution’s catalog for bibliographic records and your inventory. The inventory is important to our model because it defines what is yours. It defines those titles that are managed by your environment regardless of where the bib record is.</a:t>
            </a:r>
          </a:p>
          <a:p>
            <a:endParaRPr lang="en-US" baseline="0"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a:t>
            </a:fld>
            <a:endParaRPr lang="en-US">
              <a:cs typeface="Arial" pitchFamily="34" charset="0"/>
            </a:endParaRPr>
          </a:p>
        </p:txBody>
      </p:sp>
    </p:spTree>
    <p:extLst>
      <p:ext uri="{BB962C8B-B14F-4D97-AF65-F5344CB8AC3E}">
        <p14:creationId xmlns:p14="http://schemas.microsoft.com/office/powerpoint/2010/main" val="344963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latin typeface="Arial" charset="0"/>
              <a:cs typeface="Arial" charset="0"/>
            </a:endParaRPr>
          </a:p>
        </p:txBody>
      </p:sp>
    </p:spTree>
    <p:extLst>
      <p:ext uri="{BB962C8B-B14F-4D97-AF65-F5344CB8AC3E}">
        <p14:creationId xmlns:p14="http://schemas.microsoft.com/office/powerpoint/2010/main" val="44477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latin typeface="Arial" charset="0"/>
              <a:cs typeface="Arial" charset="0"/>
            </a:endParaRPr>
          </a:p>
        </p:txBody>
      </p:sp>
    </p:spTree>
    <p:extLst>
      <p:ext uri="{BB962C8B-B14F-4D97-AF65-F5344CB8AC3E}">
        <p14:creationId xmlns:p14="http://schemas.microsoft.com/office/powerpoint/2010/main" val="410386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latin typeface="Arial" charset="0"/>
              <a:cs typeface="Arial" charset="0"/>
            </a:endParaRPr>
          </a:p>
        </p:txBody>
      </p:sp>
    </p:spTree>
    <p:extLst>
      <p:ext uri="{BB962C8B-B14F-4D97-AF65-F5344CB8AC3E}">
        <p14:creationId xmlns:p14="http://schemas.microsoft.com/office/powerpoint/2010/main" val="285524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a:t>
            </a:r>
            <a:r>
              <a:rPr lang="en-US" baseline="0" dirty="0"/>
              <a:t> at each resource format separately: </a:t>
            </a:r>
          </a:p>
          <a:p>
            <a:r>
              <a:rPr lang="en-US" dirty="0"/>
              <a:t>For physical inventory, it</a:t>
            </a:r>
            <a:r>
              <a:rPr lang="en-US" baseline="0" dirty="0"/>
              <a:t> consists of a</a:t>
            </a:r>
            <a:r>
              <a:rPr lang="en-US" dirty="0"/>
              <a:t> bibliographic record (could be MARC</a:t>
            </a:r>
            <a:r>
              <a:rPr lang="en-US" baseline="0" dirty="0"/>
              <a:t> or Dublin Core), which links to an Intellectual Entity (IE). You won’t see the IE – it will just look like a MARC record pointing directly to a holdings record, that has 1 or more items.</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solidFill>
                  <a:srgbClr val="000000"/>
                </a:solidFill>
              </a:rPr>
              <a:pPr/>
              <a:t>9</a:t>
            </a:fld>
            <a:endParaRPr lang="en-US">
              <a:solidFill>
                <a:srgbClr val="000000"/>
              </a:solidFill>
              <a:cs typeface="Arial" pitchFamily="34" charset="0"/>
            </a:endParaRPr>
          </a:p>
        </p:txBody>
      </p:sp>
    </p:spTree>
    <p:extLst>
      <p:ext uri="{BB962C8B-B14F-4D97-AF65-F5344CB8AC3E}">
        <p14:creationId xmlns:p14="http://schemas.microsoft.com/office/powerpoint/2010/main" val="206536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a:t>
            </a:r>
            <a:r>
              <a:rPr lang="en-US" baseline="0" dirty="0"/>
              <a:t> at each resource format separately: </a:t>
            </a:r>
          </a:p>
          <a:p>
            <a:r>
              <a:rPr lang="en-US" dirty="0"/>
              <a:t>For physical inventory, it</a:t>
            </a:r>
            <a:r>
              <a:rPr lang="en-US" baseline="0" dirty="0"/>
              <a:t> consists of a</a:t>
            </a:r>
            <a:r>
              <a:rPr lang="en-US" dirty="0"/>
              <a:t> bibliographic record (could be MARC</a:t>
            </a:r>
            <a:r>
              <a:rPr lang="en-US" baseline="0" dirty="0"/>
              <a:t> or Dublin Core), which links to an Intellectual Entity (IE). You won’t see the IE – it will just look like a MARC record pointing directly to a holdings record, that has 1 or more items.</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10</a:t>
            </a:fld>
            <a:endParaRPr lang="en-US">
              <a:cs typeface="Arial" pitchFamily="34" charset="0"/>
            </a:endParaRPr>
          </a:p>
        </p:txBody>
      </p:sp>
    </p:spTree>
    <p:extLst>
      <p:ext uri="{BB962C8B-B14F-4D97-AF65-F5344CB8AC3E}">
        <p14:creationId xmlns:p14="http://schemas.microsoft.com/office/powerpoint/2010/main" val="350096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have a bib record called War &amp; Peace,</a:t>
            </a:r>
            <a:r>
              <a:rPr lang="en-US" baseline="0" dirty="0"/>
              <a:t> which points to holdings record.</a:t>
            </a:r>
            <a:endParaRPr lang="en-US" dirty="0"/>
          </a:p>
          <a:p>
            <a:r>
              <a:rPr lang="en-US" dirty="0"/>
              <a:t>For each unique location, you’ll have a holdings record:</a:t>
            </a:r>
            <a:r>
              <a:rPr lang="en-US" baseline="0" dirty="0"/>
              <a:t> Main stacks and offsite storage.</a:t>
            </a:r>
            <a:endParaRPr lang="en-US" dirty="0"/>
          </a:p>
          <a:p>
            <a:endParaRPr lang="en-US" dirty="0"/>
          </a:p>
          <a:p>
            <a:r>
              <a:rPr lang="en-US" dirty="0"/>
              <a:t>Those group together a total</a:t>
            </a:r>
            <a:r>
              <a:rPr lang="en-US" baseline="0" dirty="0"/>
              <a:t> of 3 copies – 2 copies in the Main stacks, and a 3</a:t>
            </a:r>
            <a:r>
              <a:rPr lang="en-US" baseline="30000" dirty="0"/>
              <a:t>rd</a:t>
            </a:r>
            <a:r>
              <a:rPr lang="en-US" baseline="0" dirty="0"/>
              <a:t> copy in offsite storage. For each location, these copies are considered interchangeable. </a:t>
            </a:r>
            <a:r>
              <a:rPr lang="en-US" dirty="0"/>
              <a:t>For fulfillment purposes,</a:t>
            </a:r>
            <a:r>
              <a:rPr lang="en-US" baseline="0" dirty="0"/>
              <a:t> unless these are archival copies, these copies are considered interchangeable for each location. When the patron requests it, they’ll just see this title – it wouldn’t matter which item because they’re interchangeable.</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11</a:t>
            </a:fld>
            <a:endParaRPr lang="en-US">
              <a:cs typeface="Arial" pitchFamily="34" charset="0"/>
            </a:endParaRPr>
          </a:p>
        </p:txBody>
      </p:sp>
    </p:spTree>
    <p:extLst>
      <p:ext uri="{BB962C8B-B14F-4D97-AF65-F5344CB8AC3E}">
        <p14:creationId xmlns:p14="http://schemas.microsoft.com/office/powerpoint/2010/main" val="2285325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userDrawn="1"/>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sp>
        <p:nvSpPr>
          <p:cNvPr id="2" name="Title 1"/>
          <p:cNvSpPr>
            <a:spLocks noGrp="1"/>
          </p:cNvSpPr>
          <p:nvPr>
            <p:ph type="ctrTitle"/>
          </p:nvPr>
        </p:nvSpPr>
        <p:spPr>
          <a:xfrm>
            <a:off x="1192360" y="279790"/>
            <a:ext cx="7772400" cy="670329"/>
          </a:xfrm>
        </p:spPr>
        <p:txBody>
          <a:bodyPr/>
          <a:lstStyle>
            <a:lvl1pPr algn="r">
              <a:defRPr sz="2400">
                <a:solidFill>
                  <a:srgbClr val="3E4C56"/>
                </a:solidFill>
              </a:defRPr>
            </a:lvl1pPr>
          </a:lstStyle>
          <a:p>
            <a:r>
              <a:rPr lang="en-US" dirty="0"/>
              <a:t>Click to edit Master title style</a:t>
            </a:r>
            <a:endParaRPr lang="he-IL" dirty="0"/>
          </a:p>
        </p:txBody>
      </p:sp>
      <p:sp>
        <p:nvSpPr>
          <p:cNvPr id="3" name="Subtitle 2"/>
          <p:cNvSpPr>
            <a:spLocks noGrp="1"/>
          </p:cNvSpPr>
          <p:nvPr>
            <p:ph type="subTitle" idx="1"/>
          </p:nvPr>
        </p:nvSpPr>
        <p:spPr>
          <a:xfrm>
            <a:off x="283475" y="4581150"/>
            <a:ext cx="6400800" cy="1752600"/>
          </a:xfrm>
        </p:spPr>
        <p:txBody>
          <a:bodyPr/>
          <a:lstStyle>
            <a:lvl1pPr marL="0" indent="0" algn="l">
              <a:buNone/>
              <a:defRPr sz="1800" b="0">
                <a:solidFill>
                  <a:srgbClr val="3E4C5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pic>
        <p:nvPicPr>
          <p:cNvPr id="8" name="Picture 7" descr="ts_banner.psd"/>
          <p:cNvPicPr>
            <a:picLocks noChangeAspect="1"/>
          </p:cNvPicPr>
          <p:nvPr userDrawn="1"/>
        </p:nvPicPr>
        <p:blipFill rotWithShape="1">
          <a:blip r:embed="rId2">
            <a:extLst>
              <a:ext uri="{28A0092B-C50C-407E-A947-70E740481C1C}">
                <a14:useLocalDpi xmlns:a14="http://schemas.microsoft.com/office/drawing/2010/main" val="0"/>
              </a:ext>
            </a:extLst>
          </a:blip>
          <a:srcRect l="1683" t="14731" r="56818" b="18218"/>
          <a:stretch/>
        </p:blipFill>
        <p:spPr>
          <a:xfrm>
            <a:off x="347450" y="3659430"/>
            <a:ext cx="3794606" cy="615758"/>
          </a:xfrm>
          <a:prstGeom prst="rect">
            <a:avLst/>
          </a:prstGeom>
        </p:spPr>
      </p:pic>
      <p:pic>
        <p:nvPicPr>
          <p:cNvPr id="9" name="Picture 15" descr="intro_rainbow_ribbon"/>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 y="4350720"/>
            <a:ext cx="9144000" cy="133350"/>
          </a:xfrm>
          <a:prstGeom prst="rect">
            <a:avLst/>
          </a:prstGeom>
          <a:noFill/>
          <a:ln>
            <a:noFill/>
          </a:ln>
          <a:effectLst>
            <a:outerShdw blurRad="38100" dist="25400" dir="16200000" rotWithShape="0">
              <a:schemeClr val="tx1">
                <a:lumMod val="50000"/>
                <a:lumOff val="50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4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3724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6974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04145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3172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1149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73479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0767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41878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2602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fontAlgn="auto">
              <a:spcBef>
                <a:spcPts val="0"/>
              </a:spcBef>
              <a:spcAft>
                <a:spcPts val="0"/>
              </a:spcAft>
            </a:pPr>
            <a:endParaRPr lang="en-US" b="0" kern="0">
              <a:solidFill>
                <a:prstClr val="white"/>
              </a:solidFill>
              <a:latin typeface="Calibri" panose="020F0502020204030204"/>
              <a:ea typeface="+mn-ea"/>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4171935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588692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 y="5868785"/>
            <a:ext cx="9144000" cy="133350"/>
          </a:xfrm>
          <a:prstGeom prst="rect">
            <a:avLst/>
          </a:prstGeom>
          <a:noFill/>
          <a:ln>
            <a:noFill/>
          </a:ln>
          <a:effectLst>
            <a:outerShdw blurRad="50800" dist="38100" dir="16200000" rotWithShape="0">
              <a:schemeClr val="tx1">
                <a:lumMod val="50000"/>
                <a:lumOff val="50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MS PGothic" pitchFamily="34" charset="-128"/>
            </a:endParaRPr>
          </a:p>
        </p:txBody>
      </p:sp>
      <p:sp>
        <p:nvSpPr>
          <p:cNvPr id="13" name="Title 1"/>
          <p:cNvSpPr>
            <a:spLocks noGrp="1"/>
          </p:cNvSpPr>
          <p:nvPr>
            <p:ph type="ctrTitle"/>
          </p:nvPr>
        </p:nvSpPr>
        <p:spPr>
          <a:xfrm>
            <a:off x="985745" y="356600"/>
            <a:ext cx="7772400" cy="670329"/>
          </a:xfrm>
        </p:spPr>
        <p:txBody>
          <a:bodyPr/>
          <a:lstStyle>
            <a:lvl1pPr algn="r">
              <a:defRPr sz="2400">
                <a:solidFill>
                  <a:srgbClr val="3E4C56"/>
                </a:solidFill>
              </a:defRPr>
            </a:lvl1pPr>
          </a:lstStyle>
          <a:p>
            <a:r>
              <a:rPr lang="en-US" dirty="0"/>
              <a:t>Click to edit Master title style</a:t>
            </a:r>
            <a:endParaRPr lang="he-IL" dirty="0"/>
          </a:p>
        </p:txBody>
      </p:sp>
      <p:sp>
        <p:nvSpPr>
          <p:cNvPr id="14" name="Subtitle 2"/>
          <p:cNvSpPr>
            <a:spLocks noGrp="1"/>
          </p:cNvSpPr>
          <p:nvPr>
            <p:ph type="subTitle" idx="1"/>
          </p:nvPr>
        </p:nvSpPr>
        <p:spPr>
          <a:xfrm>
            <a:off x="2357345" y="1163105"/>
            <a:ext cx="6400800" cy="1752600"/>
          </a:xfrm>
        </p:spPr>
        <p:txBody>
          <a:bodyPr/>
          <a:lstStyle>
            <a:lvl1pPr marL="0" indent="0" algn="r">
              <a:buNone/>
              <a:defRPr sz="1800" b="0">
                <a:solidFill>
                  <a:srgbClr val="3E4C5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pic>
        <p:nvPicPr>
          <p:cNvPr id="8" name="Picture 7" descr="ts_banner.psd"/>
          <p:cNvPicPr>
            <a:picLocks noChangeAspect="1"/>
          </p:cNvPicPr>
          <p:nvPr userDrawn="1"/>
        </p:nvPicPr>
        <p:blipFill rotWithShape="1">
          <a:blip r:embed="rId3">
            <a:extLst>
              <a:ext uri="{28A0092B-C50C-407E-A947-70E740481C1C}">
                <a14:useLocalDpi xmlns:a14="http://schemas.microsoft.com/office/drawing/2010/main" val="0"/>
              </a:ext>
            </a:extLst>
          </a:blip>
          <a:srcRect l="1683" t="14731" r="56818" b="18218"/>
          <a:stretch/>
        </p:blipFill>
        <p:spPr>
          <a:xfrm>
            <a:off x="270640" y="6116072"/>
            <a:ext cx="3794606" cy="615758"/>
          </a:xfrm>
          <a:prstGeom prst="rect">
            <a:avLst/>
          </a:prstGeom>
        </p:spPr>
      </p:pic>
    </p:spTree>
    <p:extLst>
      <p:ext uri="{BB962C8B-B14F-4D97-AF65-F5344CB8AC3E}">
        <p14:creationId xmlns:p14="http://schemas.microsoft.com/office/powerpoint/2010/main" val="2052008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fontAlgn="auto">
              <a:spcBef>
                <a:spcPts val="0"/>
              </a:spcBef>
              <a:spcAft>
                <a:spcPts val="0"/>
              </a:spcAft>
            </a:pPr>
            <a:endParaRPr lang="en-US" b="0" kern="0">
              <a:solidFill>
                <a:prstClr val="white"/>
              </a:solidFill>
              <a:latin typeface="Calibri" panose="020F0502020204030204"/>
              <a:ea typeface="+mn-ea"/>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290103224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135895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fontAlgn="auto">
              <a:spcBef>
                <a:spcPts val="0"/>
              </a:spcBef>
              <a:spcAft>
                <a:spcPts val="0"/>
              </a:spcAft>
            </a:pPr>
            <a:endParaRPr lang="en-US" b="0" kern="0">
              <a:solidFill>
                <a:prstClr val="white"/>
              </a:solidFill>
              <a:latin typeface="Calibri" panose="020F0502020204030204"/>
              <a:ea typeface="+mn-ea"/>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dirty="0">
                <a:solidFill>
                  <a:prstClr val="white"/>
                </a:solidFill>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dirty="0">
                <a:solidFill>
                  <a:prstClr val="white"/>
                </a:solidFill>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dirty="0">
                <a:solidFill>
                  <a:prstClr val="white"/>
                </a:solidFill>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dirty="0">
                <a:solidFill>
                  <a:prstClr val="white"/>
                </a:solidFill>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473582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42061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771507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2177871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2452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42345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69927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11945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MS PGothic" pitchFamily="34" charset="-128"/>
            </a:endParaRPr>
          </a:p>
        </p:txBody>
      </p:sp>
      <p:sp>
        <p:nvSpPr>
          <p:cNvPr id="13" name="Title 1"/>
          <p:cNvSpPr>
            <a:spLocks noGrp="1"/>
          </p:cNvSpPr>
          <p:nvPr>
            <p:ph type="ctrTitle"/>
          </p:nvPr>
        </p:nvSpPr>
        <p:spPr>
          <a:xfrm>
            <a:off x="685800" y="2294627"/>
            <a:ext cx="5758132" cy="1940878"/>
          </a:xfrm>
        </p:spPr>
        <p:txBody>
          <a:bodyPr anchor="b"/>
          <a:lstStyle>
            <a:lvl1pPr algn="l">
              <a:defRPr sz="2400">
                <a:solidFill>
                  <a:srgbClr val="3E4C56"/>
                </a:solidFill>
              </a:defRPr>
            </a:lvl1pPr>
          </a:lstStyle>
          <a:p>
            <a:r>
              <a:rPr lang="en-US" dirty="0"/>
              <a:t>Click to edit Master title style</a:t>
            </a:r>
            <a:endParaRPr lang="he-IL" dirty="0"/>
          </a:p>
        </p:txBody>
      </p:sp>
      <p:sp>
        <p:nvSpPr>
          <p:cNvPr id="14" name="Subtitle 2"/>
          <p:cNvSpPr>
            <a:spLocks noGrp="1"/>
          </p:cNvSpPr>
          <p:nvPr>
            <p:ph type="subTitle" idx="1"/>
          </p:nvPr>
        </p:nvSpPr>
        <p:spPr>
          <a:xfrm>
            <a:off x="2671252" y="4847547"/>
            <a:ext cx="5434008" cy="1039373"/>
          </a:xfrm>
        </p:spPr>
        <p:txBody>
          <a:bodyPr/>
          <a:lstStyle>
            <a:lvl1pPr marL="0" indent="0" algn="l">
              <a:buNone/>
              <a:defRPr sz="1800" b="0">
                <a:solidFill>
                  <a:srgbClr val="3E4C5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pic>
        <p:nvPicPr>
          <p:cNvPr id="8" name="Picture 7" descr="ts_banner.psd"/>
          <p:cNvPicPr>
            <a:picLocks noChangeAspect="1"/>
          </p:cNvPicPr>
          <p:nvPr userDrawn="1"/>
        </p:nvPicPr>
        <p:blipFill rotWithShape="1">
          <a:blip r:embed="rId2">
            <a:extLst>
              <a:ext uri="{28A0092B-C50C-407E-A947-70E740481C1C}">
                <a14:useLocalDpi xmlns:a14="http://schemas.microsoft.com/office/drawing/2010/main" val="0"/>
              </a:ext>
            </a:extLst>
          </a:blip>
          <a:srcRect l="1683" t="14731" r="56818" b="18218"/>
          <a:stretch/>
        </p:blipFill>
        <p:spPr>
          <a:xfrm>
            <a:off x="5904368" y="6232564"/>
            <a:ext cx="3076718" cy="499265"/>
          </a:xfrm>
          <a:prstGeom prst="rect">
            <a:avLst/>
          </a:prstGeom>
        </p:spPr>
      </p:pic>
      <p:pic>
        <p:nvPicPr>
          <p:cNvPr id="9" name="Picture 15" descr="intro_rainbow_ribbon"/>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 y="4350720"/>
            <a:ext cx="9144000" cy="133350"/>
          </a:xfrm>
          <a:prstGeom prst="rect">
            <a:avLst/>
          </a:prstGeom>
          <a:noFill/>
          <a:ln>
            <a:noFill/>
          </a:ln>
          <a:effectLst>
            <a:outerShdw blurRad="38100" dist="25400" dir="16200000" rotWithShape="0">
              <a:schemeClr val="tx1">
                <a:lumMod val="50000"/>
                <a:lumOff val="50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535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719896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32788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9575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807944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53045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91802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970134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961628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096883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79692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5" name="Picture 5" descr="ExLibris-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x-none" sz="1000">
                <a:solidFill>
                  <a:schemeClr val="bg2"/>
                </a:solidFill>
                <a:ea typeface="MS PGothic" pitchFamily="34" charset="-128"/>
              </a:rPr>
              <a:pPr eaLnBrk="0" hangingPunct="0">
                <a:spcBef>
                  <a:spcPct val="0"/>
                </a:spcBef>
              </a:pPr>
              <a:t>‹#›</a:t>
            </a:fld>
            <a:endParaRPr lang="en-US" sz="1000">
              <a:solidFill>
                <a:schemeClr val="bg2"/>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2" name="Title 1"/>
          <p:cNvSpPr>
            <a:spLocks noGrp="1"/>
          </p:cNvSpPr>
          <p:nvPr>
            <p:ph type="title"/>
          </p:nvPr>
        </p:nvSpPr>
        <p:spPr/>
        <p:txBody>
          <a:bodyPr/>
          <a:lstStyle>
            <a:lvl1pPr>
              <a:defRPr>
                <a:solidFill>
                  <a:srgbClr val="3E4C56"/>
                </a:solidFill>
              </a:defRPr>
            </a:lvl1pPr>
          </a:lstStyle>
          <a:p>
            <a:r>
              <a:rPr lang="en-US" dirty="0"/>
              <a:t>Click to edit Master title style</a:t>
            </a:r>
            <a:endParaRPr lang="he-IL" dirty="0"/>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200">
                <a:solidFill>
                  <a:srgbClr val="3E4C56"/>
                </a:solidFill>
              </a:defRPr>
            </a:lvl2pPr>
            <a:lvl3pPr marL="801688" indent="-231775">
              <a:buClrTx/>
              <a:buSzPct val="100000"/>
              <a:buFont typeface="Arial" pitchFamily="34" charset="0"/>
              <a:buChar char="•"/>
              <a:defRPr sz="2000">
                <a:solidFill>
                  <a:srgbClr val="3E4C56"/>
                </a:solidFill>
              </a:defRPr>
            </a:lvl3pPr>
            <a:lvl4pPr marL="1090613" indent="-228600">
              <a:buClrTx/>
              <a:buSzPct val="100000"/>
              <a:buFont typeface="Arial" pitchFamily="34" charset="0"/>
              <a:buChar char="•"/>
              <a:defRPr sz="1800">
                <a:solidFill>
                  <a:srgbClr val="3E4C56"/>
                </a:solidFill>
              </a:defRPr>
            </a:lvl4pPr>
            <a:lvl5pPr marL="1374775" indent="-228600">
              <a:buClrTx/>
              <a:buSzPct val="100000"/>
              <a:buFont typeface="Arial" pitchFamily="34" charset="0"/>
              <a:buChar char="•"/>
              <a:defRPr sz="1600">
                <a:solidFill>
                  <a:srgbClr val="3E4C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65972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376383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43604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166944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59740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898475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864090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he-IL" dirty="0"/>
          </a:p>
        </p:txBody>
      </p:sp>
    </p:spTree>
    <p:extLst>
      <p:ext uri="{BB962C8B-B14F-4D97-AF65-F5344CB8AC3E}">
        <p14:creationId xmlns:p14="http://schemas.microsoft.com/office/powerpoint/2010/main" val="4121519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w="76200">
            <a:noFill/>
            <a:round/>
            <a:headEnd/>
            <a:tailEnd type="triangle" w="med" len="med"/>
          </a:ln>
        </p:spPr>
        <p:txBody>
          <a:bodyPr/>
          <a:lstStyle/>
          <a:p>
            <a:pPr fontAlgn="auto">
              <a:spcBef>
                <a:spcPts val="0"/>
              </a:spcBef>
              <a:spcAft>
                <a:spcPts val="0"/>
              </a:spcAft>
              <a:defRPr/>
            </a:pPr>
            <a:endParaRPr lang="en-US" b="0">
              <a:solidFill>
                <a:prstClr val="black"/>
              </a:solidFill>
              <a:latin typeface="Calibri" panose="020F0502020204030204"/>
              <a:ea typeface="MS PGothic"/>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p:spPr>
        <p:txBody>
          <a:bodyPr wrap="none" anchor="ctr"/>
          <a:lstStyle/>
          <a:p>
            <a:pPr algn="r" rtl="1" fontAlgn="auto">
              <a:spcBef>
                <a:spcPts val="0"/>
              </a:spcBef>
              <a:spcAft>
                <a:spcPts val="0"/>
              </a:spcAft>
              <a:defRPr/>
            </a:pPr>
            <a:endParaRPr lang="en-US" b="0">
              <a:solidFill>
                <a:prstClr val="black"/>
              </a:solidFill>
              <a:latin typeface="Calibri" panose="020F0502020204030204"/>
              <a:ea typeface="MS PGothic"/>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4805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solidFill>
                  <a:srgbClr val="3E4C56"/>
                </a:solidFill>
              </a:defRPr>
            </a:lvl1pPr>
          </a:lstStyle>
          <a:p>
            <a:r>
              <a:rPr lang="en-US" dirty="0"/>
              <a:t>Click to edit Master title style</a:t>
            </a:r>
            <a:endParaRPr lang="he-IL" dirty="0"/>
          </a:p>
        </p:txBody>
      </p:sp>
    </p:spTree>
    <p:extLst>
      <p:ext uri="{BB962C8B-B14F-4D97-AF65-F5344CB8AC3E}">
        <p14:creationId xmlns:p14="http://schemas.microsoft.com/office/powerpoint/2010/main" val="131944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solidFill>
                  <a:srgbClr val="3E4C56"/>
                </a:solidFill>
              </a:defRPr>
            </a:lvl1pPr>
          </a:lstStyle>
          <a:p>
            <a:r>
              <a:rPr lang="en-US" dirty="0"/>
              <a:t>Click to edit Master title style</a:t>
            </a:r>
            <a:endParaRPr lang="he-IL"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36834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4C56"/>
                </a:solidFill>
              </a:defRPr>
            </a:lvl1pPr>
          </a:lstStyle>
          <a:p>
            <a:r>
              <a:rPr lang="en-US" dirty="0"/>
              <a:t>Click to edit Master title style</a:t>
            </a:r>
            <a:endParaRPr lang="he-IL" dirty="0"/>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solidFill>
                  <a:srgbClr val="3E4C56"/>
                </a:solidFill>
              </a:defRPr>
            </a:lvl1pPr>
            <a:lvl2pPr>
              <a:defRPr sz="2200">
                <a:solidFill>
                  <a:srgbClr val="3E4C56"/>
                </a:solidFill>
              </a:defRPr>
            </a:lvl2pPr>
            <a:lvl3pPr>
              <a:defRPr sz="2000">
                <a:solidFill>
                  <a:srgbClr val="3E4C56"/>
                </a:solidFill>
              </a:defRPr>
            </a:lvl3pPr>
            <a:lvl4pPr>
              <a:defRPr sz="1800">
                <a:solidFill>
                  <a:srgbClr val="3E4C56"/>
                </a:solidFill>
              </a:defRPr>
            </a:lvl4pPr>
            <a:lvl5pPr>
              <a:defRPr sz="1600">
                <a:solidFill>
                  <a:srgbClr val="3E4C5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solidFill>
                  <a:srgbClr val="3E4C56"/>
                </a:solidFill>
              </a:defRPr>
            </a:lvl1pPr>
            <a:lvl2pPr>
              <a:defRPr sz="2200">
                <a:solidFill>
                  <a:srgbClr val="3E4C56"/>
                </a:solidFill>
              </a:defRPr>
            </a:lvl2pPr>
            <a:lvl3pPr>
              <a:defRPr sz="2000">
                <a:solidFill>
                  <a:srgbClr val="3E4C56"/>
                </a:solidFill>
              </a:defRPr>
            </a:lvl3pPr>
            <a:lvl4pPr>
              <a:defRPr sz="1800">
                <a:solidFill>
                  <a:srgbClr val="3E4C56"/>
                </a:solidFill>
              </a:defRPr>
            </a:lvl4pPr>
            <a:lvl5pPr>
              <a:defRPr sz="1600">
                <a:solidFill>
                  <a:srgbClr val="3E4C5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63686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94126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56878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slideLayout" Target="../slideLayouts/slideLayout46.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image" Target="../media/image5.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41"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5" descr="ExLibris-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D3FFDCD-6979-4F41-A3AC-16AAC036FE7E}" type="slidenum">
              <a:rPr lang="x-none" sz="1000">
                <a:ea typeface="MS PGothic" pitchFamily="34" charset="-128"/>
              </a:rPr>
              <a:pPr eaLnBrk="0" hangingPunct="0">
                <a:spcBef>
                  <a:spcPct val="0"/>
                </a:spcBef>
              </a:pPr>
              <a:t>‹#›</a:t>
            </a:fld>
            <a:endParaRPr lang="en-US" sz="100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2" r:id="rId5"/>
    <p:sldLayoutId id="2147484533" r:id="rId6"/>
    <p:sldLayoutId id="2147484534" r:id="rId7"/>
  </p:sldLayoutIdLst>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Libris | Confidential &amp; Proprietary</a:t>
            </a:r>
            <a:endParaRPr lang="en-US" sz="1000" b="0" dirty="0">
              <a:solidFill>
                <a:srgbClr val="787878"/>
              </a:solidFill>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1" name="תמונה 12"/>
          <p:cNvPicPr>
            <a:picLocks noChangeAspect="1"/>
          </p:cNvPicPr>
          <p:nvPr userDrawn="1"/>
        </p:nvPicPr>
        <p:blipFill rotWithShape="1">
          <a:blip r:embed="rId4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pPr fontAlgn="auto">
              <a:spcBef>
                <a:spcPts val="0"/>
              </a:spcBef>
              <a:spcAft>
                <a:spcPts val="0"/>
              </a:spcAft>
            </a:pPr>
            <a:fld id="{1C146586-7EC2-481D-848F-8CE41EB2DE6C}" type="slidenum">
              <a:rPr lang="en-US" b="0" smtClean="0">
                <a:ea typeface="+mn-ea"/>
              </a:rPr>
              <a:pPr fontAlgn="auto">
                <a:spcBef>
                  <a:spcPts val="0"/>
                </a:spcBef>
                <a:spcAft>
                  <a:spcPts val="0"/>
                </a:spcAft>
              </a:pPr>
              <a:t>‹#›</a:t>
            </a:fld>
            <a:endParaRPr lang="en-US" b="0" dirty="0">
              <a:ea typeface="+mn-ea"/>
            </a:endParaRPr>
          </a:p>
        </p:txBody>
      </p:sp>
    </p:spTree>
    <p:extLst>
      <p:ext uri="{BB962C8B-B14F-4D97-AF65-F5344CB8AC3E}">
        <p14:creationId xmlns:p14="http://schemas.microsoft.com/office/powerpoint/2010/main" val="3778581821"/>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 id="2147484549" r:id="rId14"/>
    <p:sldLayoutId id="2147484550" r:id="rId15"/>
    <p:sldLayoutId id="2147484551" r:id="rId16"/>
    <p:sldLayoutId id="2147484552" r:id="rId17"/>
    <p:sldLayoutId id="2147484553" r:id="rId18"/>
    <p:sldLayoutId id="2147484554" r:id="rId19"/>
    <p:sldLayoutId id="2147484555" r:id="rId20"/>
    <p:sldLayoutId id="2147484556" r:id="rId21"/>
    <p:sldLayoutId id="2147484557" r:id="rId22"/>
    <p:sldLayoutId id="2147484558" r:id="rId23"/>
    <p:sldLayoutId id="2147484559" r:id="rId24"/>
    <p:sldLayoutId id="2147484560" r:id="rId25"/>
    <p:sldLayoutId id="2147484561" r:id="rId26"/>
    <p:sldLayoutId id="2147484562" r:id="rId27"/>
    <p:sldLayoutId id="2147484563" r:id="rId28"/>
    <p:sldLayoutId id="2147484564" r:id="rId29"/>
    <p:sldLayoutId id="2147484565" r:id="rId30"/>
    <p:sldLayoutId id="2147484566" r:id="rId31"/>
    <p:sldLayoutId id="2147484567" r:id="rId32"/>
    <p:sldLayoutId id="2147484568" r:id="rId33"/>
    <p:sldLayoutId id="2147484569" r:id="rId34"/>
    <p:sldLayoutId id="2147484570" r:id="rId35"/>
    <p:sldLayoutId id="2147484571" r:id="rId36"/>
    <p:sldLayoutId id="2147484572" r:id="rId37"/>
    <p:sldLayoutId id="2147484573" r:id="rId38"/>
    <p:sldLayoutId id="2147484574" r:id="rId39"/>
    <p:sldLayoutId id="2147484575" r:id="rId40"/>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2294627"/>
            <a:ext cx="6804981" cy="1940878"/>
          </a:xfrm>
        </p:spPr>
        <p:txBody>
          <a:bodyPr/>
          <a:lstStyle/>
          <a:p>
            <a:r>
              <a:rPr lang="en-US" dirty="0"/>
              <a:t>Alma Overview</a:t>
            </a:r>
          </a:p>
        </p:txBody>
      </p:sp>
    </p:spTree>
    <p:extLst>
      <p:ext uri="{BB962C8B-B14F-4D97-AF65-F5344CB8AC3E}">
        <p14:creationId xmlns:p14="http://schemas.microsoft.com/office/powerpoint/2010/main" val="222934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8"/>
          <p:cNvSpPr>
            <a:spLocks noChangeArrowheads="1"/>
          </p:cNvSpPr>
          <p:nvPr/>
        </p:nvSpPr>
        <p:spPr bwMode="auto">
          <a:xfrm>
            <a:off x="4994455" y="3000295"/>
            <a:ext cx="3187615" cy="1653783"/>
          </a:xfrm>
          <a:prstGeom prst="roundRect">
            <a:avLst>
              <a:gd name="adj" fmla="val 5380"/>
            </a:avLst>
          </a:prstGeom>
          <a:solidFill>
            <a:srgbClr val="2C4D82"/>
          </a:solidFill>
          <a:ln w="19050">
            <a:solidFill>
              <a:schemeClr val="bg1"/>
            </a:solidFill>
            <a:round/>
            <a:headEnd/>
            <a:tailEnd/>
          </a:ln>
        </p:spPr>
        <p:txBody>
          <a:bodyPr vert="horz" wrap="square" tIns="182880">
            <a:normAutofit/>
          </a:bodyPr>
          <a:lstStyle/>
          <a:p>
            <a:pPr algn="l">
              <a:spcBef>
                <a:spcPct val="0"/>
              </a:spcBef>
            </a:pPr>
            <a:r>
              <a:rPr lang="en-US" sz="1400" b="1" dirty="0">
                <a:solidFill>
                  <a:srgbClr val="FFFFFF"/>
                </a:solidFill>
                <a:ea typeface="+mn-ea"/>
              </a:rPr>
              <a:t>Inventory</a:t>
            </a:r>
          </a:p>
        </p:txBody>
      </p:sp>
      <p:sp>
        <p:nvSpPr>
          <p:cNvPr id="29" name="AutoShape 9"/>
          <p:cNvSpPr>
            <a:spLocks noChangeArrowheads="1"/>
          </p:cNvSpPr>
          <p:nvPr/>
        </p:nvSpPr>
        <p:spPr bwMode="auto">
          <a:xfrm>
            <a:off x="4994455" y="2137142"/>
            <a:ext cx="3187615" cy="792088"/>
          </a:xfrm>
          <a:prstGeom prst="roundRect">
            <a:avLst>
              <a:gd name="adj" fmla="val 10134"/>
            </a:avLst>
          </a:prstGeom>
          <a:solidFill>
            <a:srgbClr val="9C79AE"/>
          </a:solidFill>
          <a:ln w="19050">
            <a:solidFill>
              <a:schemeClr val="bg1"/>
            </a:solidFill>
            <a:round/>
            <a:headEnd/>
            <a:tailEnd/>
          </a:ln>
        </p:spPr>
        <p:txBody>
          <a:bodyPr vert="horz" wrap="square">
            <a:normAutofit/>
          </a:bodyPr>
          <a:lstStyle/>
          <a:p>
            <a:pPr algn="l">
              <a:spcBef>
                <a:spcPct val="0"/>
              </a:spcBef>
            </a:pPr>
            <a:r>
              <a:rPr lang="en-US" sz="1400" b="1" dirty="0">
                <a:solidFill>
                  <a:srgbClr val="FFFFFF"/>
                </a:solidFill>
              </a:rPr>
              <a:t>Catalog</a:t>
            </a:r>
          </a:p>
        </p:txBody>
      </p:sp>
      <p:sp>
        <p:nvSpPr>
          <p:cNvPr id="2" name="Title 1"/>
          <p:cNvSpPr>
            <a:spLocks noGrp="1"/>
          </p:cNvSpPr>
          <p:nvPr>
            <p:ph type="title"/>
          </p:nvPr>
        </p:nvSpPr>
        <p:spPr/>
        <p:txBody>
          <a:bodyPr/>
          <a:lstStyle/>
          <a:p>
            <a:r>
              <a:rPr lang="en-US" sz="3200" dirty="0">
                <a:solidFill>
                  <a:srgbClr val="3E4C56"/>
                </a:solidFill>
              </a:rPr>
              <a:t>Physical Inventory</a:t>
            </a:r>
          </a:p>
        </p:txBody>
      </p:sp>
      <p:pic>
        <p:nvPicPr>
          <p:cNvPr id="14" name="Picture 5" descr="ExLibris-logo">
            <a:hlinkClick r:id="rId3" action="ppaction://hlinksldjump"/>
          </p:cNvPr>
          <p:cNvPicPr>
            <a:picLocks noChangeAspect="1" noChangeArrowheads="1"/>
          </p:cNvPicPr>
          <p:nvPr/>
        </p:nvPicPr>
        <p:blipFill>
          <a:blip r:embed="rId4"/>
          <a:srcRect/>
          <a:stretch>
            <a:fillRect/>
          </a:stretch>
        </p:blipFill>
        <p:spPr bwMode="auto">
          <a:xfrm>
            <a:off x="8096250" y="6237288"/>
            <a:ext cx="914400" cy="323850"/>
          </a:xfrm>
          <a:prstGeom prst="rect">
            <a:avLst/>
          </a:prstGeom>
          <a:noFill/>
          <a:ln w="9525">
            <a:noFill/>
            <a:miter lim="800000"/>
            <a:headEnd/>
            <a:tailEnd/>
          </a:ln>
        </p:spPr>
      </p:pic>
      <p:sp>
        <p:nvSpPr>
          <p:cNvPr id="18" name="Text Box 13"/>
          <p:cNvSpPr>
            <a:spLocks noChangeArrowheads="1"/>
          </p:cNvSpPr>
          <p:nvPr/>
        </p:nvSpPr>
        <p:spPr bwMode="auto">
          <a:xfrm>
            <a:off x="6297463" y="2213059"/>
            <a:ext cx="1757332" cy="609781"/>
          </a:xfrm>
          <a:prstGeom prst="roundRect">
            <a:avLst>
              <a:gd name="adj" fmla="val 6463"/>
            </a:avLst>
          </a:prstGeom>
          <a:gradFill rotWithShape="1">
            <a:gsLst>
              <a:gs pos="0">
                <a:srgbClr val="51385E"/>
              </a:gs>
              <a:gs pos="100000">
                <a:srgbClr val="9C79AE"/>
              </a:gs>
            </a:gsLst>
            <a:lin ang="16200000" scaled="1"/>
          </a:gradFill>
          <a:ln w="25400">
            <a:solidFill>
              <a:schemeClr val="bg1"/>
            </a:solidFill>
            <a:miter lim="800000"/>
            <a:headEnd/>
            <a:tailEnd/>
          </a:ln>
        </p:spPr>
        <p:txBody>
          <a:bodyPr wrap="square" anchor="ctr">
            <a:normAutofit/>
          </a:bodyPr>
          <a:lstStyle/>
          <a:p>
            <a:pPr algn="ctr"/>
            <a:r>
              <a:rPr lang="en-US" sz="1600" b="1" dirty="0">
                <a:solidFill>
                  <a:schemeClr val="bg1"/>
                </a:solidFill>
                <a:latin typeface="Verdana" pitchFamily="34" charset="0"/>
              </a:rPr>
              <a:t>MARC Record</a:t>
            </a:r>
          </a:p>
        </p:txBody>
      </p:sp>
      <p:sp>
        <p:nvSpPr>
          <p:cNvPr id="10" name="Text Box 12"/>
          <p:cNvSpPr>
            <a:spLocks noChangeArrowheads="1"/>
          </p:cNvSpPr>
          <p:nvPr/>
        </p:nvSpPr>
        <p:spPr bwMode="auto">
          <a:xfrm>
            <a:off x="6297463" y="3089048"/>
            <a:ext cx="1757332"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lgn="ctr"/>
            <a:r>
              <a:rPr lang="en-US" sz="1600" b="1" dirty="0">
                <a:solidFill>
                  <a:schemeClr val="bg1"/>
                </a:solidFill>
                <a:latin typeface="Verdana" pitchFamily="34" charset="0"/>
              </a:rPr>
              <a:t>Holding</a:t>
            </a:r>
          </a:p>
        </p:txBody>
      </p:sp>
      <p:cxnSp>
        <p:nvCxnSpPr>
          <p:cNvPr id="16" name="Straight Connector 15"/>
          <p:cNvCxnSpPr>
            <a:stCxn id="18" idx="2"/>
            <a:endCxn id="10" idx="0"/>
          </p:cNvCxnSpPr>
          <p:nvPr/>
        </p:nvCxnSpPr>
        <p:spPr bwMode="auto">
          <a:xfrm>
            <a:off x="7176129" y="2822840"/>
            <a:ext cx="0" cy="266208"/>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19" name="Straight Connector 18"/>
          <p:cNvCxnSpPr/>
          <p:nvPr/>
        </p:nvCxnSpPr>
        <p:spPr bwMode="auto">
          <a:xfrm>
            <a:off x="7176129" y="2929230"/>
            <a:ext cx="0" cy="75351"/>
          </a:xfrm>
          <a:prstGeom prst="line">
            <a:avLst/>
          </a:prstGeom>
          <a:solidFill>
            <a:schemeClr val="accent1"/>
          </a:solidFill>
          <a:ln w="25400" cap="flat" cmpd="sng" algn="ctr">
            <a:solidFill>
              <a:schemeClr val="bg2"/>
            </a:solidFill>
            <a:prstDash val="solid"/>
            <a:round/>
            <a:headEnd type="none" w="med" len="med"/>
            <a:tailEnd type="none" w="med" len="med"/>
          </a:ln>
          <a:effectLst/>
        </p:spPr>
      </p:cxnSp>
      <p:sp>
        <p:nvSpPr>
          <p:cNvPr id="48" name="Text Box 12"/>
          <p:cNvSpPr>
            <a:spLocks noChangeArrowheads="1"/>
          </p:cNvSpPr>
          <p:nvPr/>
        </p:nvSpPr>
        <p:spPr bwMode="auto">
          <a:xfrm>
            <a:off x="6297463" y="3952052"/>
            <a:ext cx="1757332"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lgn="ctr"/>
            <a:r>
              <a:rPr lang="en-US" sz="1600" b="1" dirty="0">
                <a:solidFill>
                  <a:schemeClr val="bg1"/>
                </a:solidFill>
                <a:latin typeface="Verdana" pitchFamily="34" charset="0"/>
              </a:rPr>
              <a:t>Item</a:t>
            </a:r>
          </a:p>
        </p:txBody>
      </p:sp>
      <p:cxnSp>
        <p:nvCxnSpPr>
          <p:cNvPr id="51" name="Straight Connector 50"/>
          <p:cNvCxnSpPr>
            <a:stCxn id="10" idx="2"/>
            <a:endCxn id="48" idx="0"/>
          </p:cNvCxnSpPr>
          <p:nvPr/>
        </p:nvCxnSpPr>
        <p:spPr bwMode="auto">
          <a:xfrm>
            <a:off x="7176129" y="3698829"/>
            <a:ext cx="0" cy="253223"/>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15" name="Rectangle 36"/>
          <p:cNvSpPr>
            <a:spLocks noGrp="1" noChangeArrowheads="1"/>
          </p:cNvSpPr>
          <p:nvPr>
            <p:ph idx="1"/>
          </p:nvPr>
        </p:nvSpPr>
        <p:spPr>
          <a:xfrm>
            <a:off x="381001" y="1219200"/>
            <a:ext cx="3730140" cy="5205390"/>
          </a:xfrm>
          <a:noFill/>
          <a:ln/>
        </p:spPr>
        <p:txBody>
          <a:bodyPr>
            <a:normAutofit/>
          </a:bodyPr>
          <a:lstStyle/>
          <a:p>
            <a:r>
              <a:rPr lang="en-US" dirty="0">
                <a:solidFill>
                  <a:srgbClr val="3E4C56"/>
                </a:solidFill>
              </a:rPr>
              <a:t>Similar to most legacy systems</a:t>
            </a:r>
          </a:p>
          <a:p>
            <a:endParaRPr lang="en-US" dirty="0"/>
          </a:p>
          <a:p>
            <a:r>
              <a:rPr lang="en-US" dirty="0"/>
              <a:t>One-time orders are attached to the item</a:t>
            </a:r>
          </a:p>
          <a:p>
            <a:endParaRPr lang="en-US" dirty="0">
              <a:solidFill>
                <a:srgbClr val="3E4C56"/>
              </a:solidFill>
            </a:endParaRPr>
          </a:p>
          <a:p>
            <a:r>
              <a:rPr lang="en-US" dirty="0">
                <a:solidFill>
                  <a:srgbClr val="3E4C56"/>
                </a:solidFill>
              </a:rPr>
              <a:t>Continuous orders are attached to the holding</a:t>
            </a:r>
          </a:p>
        </p:txBody>
      </p:sp>
    </p:spTree>
    <p:extLst>
      <p:ext uri="{BB962C8B-B14F-4D97-AF65-F5344CB8AC3E}">
        <p14:creationId xmlns:p14="http://schemas.microsoft.com/office/powerpoint/2010/main" val="266933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70" y="120650"/>
            <a:ext cx="8778415" cy="533400"/>
          </a:xfrm>
        </p:spPr>
        <p:txBody>
          <a:bodyPr/>
          <a:lstStyle/>
          <a:p>
            <a:r>
              <a:rPr lang="en-US" sz="3200" dirty="0">
                <a:solidFill>
                  <a:srgbClr val="3E4C56"/>
                </a:solidFill>
              </a:rPr>
              <a:t>Physical - Monograph</a:t>
            </a:r>
            <a:endParaRPr lang="en-US" dirty="0">
              <a:solidFill>
                <a:srgbClr val="3E4C56"/>
              </a:solidFill>
            </a:endParaRPr>
          </a:p>
        </p:txBody>
      </p:sp>
      <p:pic>
        <p:nvPicPr>
          <p:cNvPr id="14" name="Picture 5" descr="ExLibris-logo">
            <a:hlinkClick r:id="rId3" action="ppaction://hlinksldjump"/>
          </p:cNvPr>
          <p:cNvPicPr>
            <a:picLocks noChangeAspect="1" noChangeArrowheads="1"/>
          </p:cNvPicPr>
          <p:nvPr/>
        </p:nvPicPr>
        <p:blipFill>
          <a:blip r:embed="rId4"/>
          <a:srcRect/>
          <a:stretch>
            <a:fillRect/>
          </a:stretch>
        </p:blipFill>
        <p:spPr bwMode="auto">
          <a:xfrm>
            <a:off x="8096250" y="6237288"/>
            <a:ext cx="914400" cy="323850"/>
          </a:xfrm>
          <a:prstGeom prst="rect">
            <a:avLst/>
          </a:prstGeom>
          <a:noFill/>
          <a:ln w="9525">
            <a:noFill/>
            <a:miter lim="800000"/>
            <a:headEnd/>
            <a:tailEnd/>
          </a:ln>
        </p:spPr>
      </p:pic>
      <p:sp>
        <p:nvSpPr>
          <p:cNvPr id="12" name="AutoShape 8"/>
          <p:cNvSpPr>
            <a:spLocks noChangeArrowheads="1"/>
          </p:cNvSpPr>
          <p:nvPr/>
        </p:nvSpPr>
        <p:spPr bwMode="auto">
          <a:xfrm>
            <a:off x="1883650" y="2921393"/>
            <a:ext cx="4956602" cy="1692188"/>
          </a:xfrm>
          <a:prstGeom prst="roundRect">
            <a:avLst>
              <a:gd name="adj" fmla="val 5380"/>
            </a:avLst>
          </a:prstGeom>
          <a:solidFill>
            <a:srgbClr val="2C4D82"/>
          </a:solidFill>
          <a:ln w="19050">
            <a:solidFill>
              <a:schemeClr val="bg1"/>
            </a:solidFill>
            <a:round/>
            <a:headEnd/>
            <a:tailEnd/>
          </a:ln>
        </p:spPr>
        <p:txBody>
          <a:bodyPr vert="vert270" wrap="square" tIns="182880">
            <a:normAutofit/>
          </a:bodyPr>
          <a:lstStyle/>
          <a:p>
            <a:pPr>
              <a:spcBef>
                <a:spcPct val="0"/>
              </a:spcBef>
            </a:pPr>
            <a:r>
              <a:rPr lang="en-US" sz="1600" dirty="0">
                <a:solidFill>
                  <a:srgbClr val="FFFFFF"/>
                </a:solidFill>
                <a:latin typeface="Arial" pitchFamily="34" charset="0"/>
                <a:ea typeface="+mn-ea"/>
              </a:rPr>
              <a:t>Inventory</a:t>
            </a:r>
          </a:p>
        </p:txBody>
      </p:sp>
      <p:sp>
        <p:nvSpPr>
          <p:cNvPr id="13" name="AutoShape 9"/>
          <p:cNvSpPr>
            <a:spLocks noChangeArrowheads="1"/>
          </p:cNvSpPr>
          <p:nvPr/>
        </p:nvSpPr>
        <p:spPr bwMode="auto">
          <a:xfrm>
            <a:off x="1883650" y="2084825"/>
            <a:ext cx="4956602" cy="792088"/>
          </a:xfrm>
          <a:prstGeom prst="roundRect">
            <a:avLst>
              <a:gd name="adj" fmla="val 10134"/>
            </a:avLst>
          </a:prstGeom>
          <a:solidFill>
            <a:srgbClr val="9C79AE"/>
          </a:solidFill>
          <a:ln w="19050">
            <a:solidFill>
              <a:schemeClr val="bg1"/>
            </a:solidFill>
            <a:round/>
            <a:headEnd/>
            <a:tailEnd/>
          </a:ln>
        </p:spPr>
        <p:txBody>
          <a:bodyPr vert="vert270" wrap="square">
            <a:normAutofit/>
          </a:bodyPr>
          <a:lstStyle/>
          <a:p>
            <a:pPr>
              <a:spcBef>
                <a:spcPct val="0"/>
              </a:spcBef>
            </a:pPr>
            <a:r>
              <a:rPr lang="en-US" sz="1600" dirty="0">
                <a:solidFill>
                  <a:srgbClr val="FFFFFF"/>
                </a:solidFill>
                <a:latin typeface="Arial" pitchFamily="34" charset="0"/>
                <a:ea typeface="+mn-ea"/>
              </a:rPr>
              <a:t>MMS</a:t>
            </a:r>
          </a:p>
        </p:txBody>
      </p:sp>
      <p:sp>
        <p:nvSpPr>
          <p:cNvPr id="18" name="Text Box 13"/>
          <p:cNvSpPr>
            <a:spLocks noChangeArrowheads="1"/>
          </p:cNvSpPr>
          <p:nvPr/>
        </p:nvSpPr>
        <p:spPr bwMode="auto">
          <a:xfrm>
            <a:off x="4002801" y="2160742"/>
            <a:ext cx="1757332" cy="609781"/>
          </a:xfrm>
          <a:prstGeom prst="roundRect">
            <a:avLst>
              <a:gd name="adj" fmla="val 6463"/>
            </a:avLst>
          </a:prstGeom>
          <a:gradFill rotWithShape="1">
            <a:gsLst>
              <a:gs pos="0">
                <a:srgbClr val="51385E"/>
              </a:gs>
              <a:gs pos="100000">
                <a:srgbClr val="9C79AE"/>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MARC Record</a:t>
            </a:r>
          </a:p>
          <a:p>
            <a:pPr>
              <a:spcBef>
                <a:spcPct val="0"/>
              </a:spcBef>
            </a:pPr>
            <a:r>
              <a:rPr lang="en-US" sz="1400" b="0" i="1" dirty="0">
                <a:solidFill>
                  <a:srgbClr val="FFFFFF"/>
                </a:solidFill>
                <a:ea typeface="+mn-ea"/>
              </a:rPr>
              <a:t>War &amp; Peace</a:t>
            </a:r>
          </a:p>
        </p:txBody>
      </p:sp>
      <p:sp>
        <p:nvSpPr>
          <p:cNvPr id="44" name="Text Box 12"/>
          <p:cNvSpPr>
            <a:spLocks noChangeArrowheads="1"/>
          </p:cNvSpPr>
          <p:nvPr/>
        </p:nvSpPr>
        <p:spPr bwMode="auto">
          <a:xfrm>
            <a:off x="2951820" y="3048550"/>
            <a:ext cx="1757332"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Holding</a:t>
            </a:r>
          </a:p>
          <a:p>
            <a:pPr>
              <a:spcBef>
                <a:spcPct val="0"/>
              </a:spcBef>
            </a:pPr>
            <a:r>
              <a:rPr lang="en-US" sz="1400" b="0" i="1" dirty="0">
                <a:solidFill>
                  <a:srgbClr val="FFFFFF"/>
                </a:solidFill>
                <a:ea typeface="+mn-ea"/>
              </a:rPr>
              <a:t>Main Stacks</a:t>
            </a:r>
          </a:p>
        </p:txBody>
      </p:sp>
      <p:sp>
        <p:nvSpPr>
          <p:cNvPr id="45" name="Text Box 12"/>
          <p:cNvSpPr>
            <a:spLocks noChangeArrowheads="1"/>
          </p:cNvSpPr>
          <p:nvPr/>
        </p:nvSpPr>
        <p:spPr bwMode="auto">
          <a:xfrm>
            <a:off x="2389567" y="3911554"/>
            <a:ext cx="1267004"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Item</a:t>
            </a:r>
          </a:p>
        </p:txBody>
      </p:sp>
      <p:sp>
        <p:nvSpPr>
          <p:cNvPr id="10" name="Text Box 12"/>
          <p:cNvSpPr>
            <a:spLocks noChangeArrowheads="1"/>
          </p:cNvSpPr>
          <p:nvPr/>
        </p:nvSpPr>
        <p:spPr bwMode="auto">
          <a:xfrm>
            <a:off x="4968044" y="3048550"/>
            <a:ext cx="1757332"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Holding</a:t>
            </a:r>
          </a:p>
          <a:p>
            <a:pPr>
              <a:spcBef>
                <a:spcPct val="0"/>
              </a:spcBef>
            </a:pPr>
            <a:r>
              <a:rPr lang="en-US" sz="1400" b="0" i="1" dirty="0">
                <a:solidFill>
                  <a:srgbClr val="FFFFFF"/>
                </a:solidFill>
                <a:ea typeface="+mn-ea"/>
              </a:rPr>
              <a:t>Offsite Storage</a:t>
            </a:r>
          </a:p>
        </p:txBody>
      </p:sp>
      <p:sp>
        <p:nvSpPr>
          <p:cNvPr id="11" name="Text Box 12"/>
          <p:cNvSpPr>
            <a:spLocks noChangeArrowheads="1"/>
          </p:cNvSpPr>
          <p:nvPr/>
        </p:nvSpPr>
        <p:spPr bwMode="auto">
          <a:xfrm>
            <a:off x="3759608" y="3911553"/>
            <a:ext cx="1267004"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Item</a:t>
            </a:r>
          </a:p>
        </p:txBody>
      </p:sp>
      <p:sp>
        <p:nvSpPr>
          <p:cNvPr id="15" name="Text Box 12"/>
          <p:cNvSpPr>
            <a:spLocks noChangeArrowheads="1"/>
          </p:cNvSpPr>
          <p:nvPr/>
        </p:nvSpPr>
        <p:spPr bwMode="auto">
          <a:xfrm>
            <a:off x="5213208" y="3911555"/>
            <a:ext cx="1267004"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Item</a:t>
            </a:r>
          </a:p>
        </p:txBody>
      </p:sp>
      <p:cxnSp>
        <p:nvCxnSpPr>
          <p:cNvPr id="4" name="Straight Connector 3"/>
          <p:cNvCxnSpPr>
            <a:stCxn id="18" idx="2"/>
            <a:endCxn id="44" idx="0"/>
          </p:cNvCxnSpPr>
          <p:nvPr/>
        </p:nvCxnSpPr>
        <p:spPr bwMode="auto">
          <a:xfrm flipH="1">
            <a:off x="3830486" y="2770523"/>
            <a:ext cx="1050981" cy="278027"/>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24" name="Straight Connector 23"/>
          <p:cNvCxnSpPr>
            <a:stCxn id="18" idx="2"/>
            <a:endCxn id="10" idx="0"/>
          </p:cNvCxnSpPr>
          <p:nvPr/>
        </p:nvCxnSpPr>
        <p:spPr bwMode="auto">
          <a:xfrm>
            <a:off x="4881467" y="2770523"/>
            <a:ext cx="965243" cy="278027"/>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27" name="Straight Connector 26"/>
          <p:cNvCxnSpPr>
            <a:stCxn id="44" idx="2"/>
            <a:endCxn id="45" idx="0"/>
          </p:cNvCxnSpPr>
          <p:nvPr/>
        </p:nvCxnSpPr>
        <p:spPr bwMode="auto">
          <a:xfrm flipH="1">
            <a:off x="3023069" y="3658331"/>
            <a:ext cx="807417" cy="253223"/>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30" name="Straight Connector 29"/>
          <p:cNvCxnSpPr>
            <a:stCxn id="44" idx="2"/>
            <a:endCxn id="11" idx="0"/>
          </p:cNvCxnSpPr>
          <p:nvPr/>
        </p:nvCxnSpPr>
        <p:spPr bwMode="auto">
          <a:xfrm>
            <a:off x="3830486" y="3658331"/>
            <a:ext cx="562624" cy="253222"/>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33" name="Straight Connector 32"/>
          <p:cNvCxnSpPr>
            <a:stCxn id="10" idx="2"/>
            <a:endCxn id="15" idx="0"/>
          </p:cNvCxnSpPr>
          <p:nvPr/>
        </p:nvCxnSpPr>
        <p:spPr bwMode="auto">
          <a:xfrm>
            <a:off x="5846710" y="3658331"/>
            <a:ext cx="0" cy="253224"/>
          </a:xfrm>
          <a:prstGeom prst="line">
            <a:avLst/>
          </a:prstGeom>
          <a:solidFill>
            <a:schemeClr val="accent1"/>
          </a:solidFill>
          <a:ln w="25400" cap="rnd"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05767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8"/>
          <p:cNvSpPr>
            <a:spLocks noChangeArrowheads="1"/>
          </p:cNvSpPr>
          <p:nvPr/>
        </p:nvSpPr>
        <p:spPr bwMode="auto">
          <a:xfrm>
            <a:off x="2267700" y="3081872"/>
            <a:ext cx="4570195" cy="1734475"/>
          </a:xfrm>
          <a:prstGeom prst="roundRect">
            <a:avLst>
              <a:gd name="adj" fmla="val 5380"/>
            </a:avLst>
          </a:prstGeom>
          <a:solidFill>
            <a:srgbClr val="2C4D82"/>
          </a:solidFill>
          <a:ln w="19050">
            <a:solidFill>
              <a:schemeClr val="bg1"/>
            </a:solidFill>
            <a:round/>
            <a:headEnd/>
            <a:tailEnd/>
          </a:ln>
        </p:spPr>
        <p:txBody>
          <a:bodyPr vert="horz" wrap="square" tIns="182880">
            <a:normAutofit/>
          </a:bodyPr>
          <a:lstStyle/>
          <a:p>
            <a:pPr algn="l">
              <a:spcBef>
                <a:spcPct val="0"/>
              </a:spcBef>
            </a:pPr>
            <a:r>
              <a:rPr lang="en-US" sz="1400" b="1" dirty="0">
                <a:solidFill>
                  <a:srgbClr val="FFFFFF"/>
                </a:solidFill>
                <a:ea typeface="+mn-ea"/>
              </a:rPr>
              <a:t>Inventory</a:t>
            </a:r>
          </a:p>
        </p:txBody>
      </p:sp>
      <p:sp>
        <p:nvSpPr>
          <p:cNvPr id="20" name="AutoShape 9"/>
          <p:cNvSpPr>
            <a:spLocks noChangeArrowheads="1"/>
          </p:cNvSpPr>
          <p:nvPr/>
        </p:nvSpPr>
        <p:spPr bwMode="auto">
          <a:xfrm>
            <a:off x="2267700" y="2008015"/>
            <a:ext cx="4570195" cy="921215"/>
          </a:xfrm>
          <a:prstGeom prst="roundRect">
            <a:avLst>
              <a:gd name="adj" fmla="val 10134"/>
            </a:avLst>
          </a:prstGeom>
          <a:solidFill>
            <a:srgbClr val="9C79AE"/>
          </a:solidFill>
          <a:ln w="19050">
            <a:solidFill>
              <a:schemeClr val="bg1"/>
            </a:solidFill>
            <a:round/>
            <a:headEnd/>
            <a:tailEnd/>
          </a:ln>
        </p:spPr>
        <p:txBody>
          <a:bodyPr vert="horz" wrap="square">
            <a:normAutofit/>
          </a:bodyPr>
          <a:lstStyle/>
          <a:p>
            <a:pPr algn="l">
              <a:spcBef>
                <a:spcPct val="0"/>
              </a:spcBef>
            </a:pPr>
            <a:r>
              <a:rPr lang="en-US" sz="1400" b="1" dirty="0">
                <a:solidFill>
                  <a:srgbClr val="FFFFFF"/>
                </a:solidFill>
              </a:rPr>
              <a:t>Catalog</a:t>
            </a:r>
          </a:p>
        </p:txBody>
      </p:sp>
      <p:sp>
        <p:nvSpPr>
          <p:cNvPr id="2" name="Title 1"/>
          <p:cNvSpPr>
            <a:spLocks noGrp="1"/>
          </p:cNvSpPr>
          <p:nvPr>
            <p:ph type="title"/>
          </p:nvPr>
        </p:nvSpPr>
        <p:spPr/>
        <p:txBody>
          <a:bodyPr/>
          <a:lstStyle/>
          <a:p>
            <a:r>
              <a:rPr lang="en-US" sz="3200" dirty="0">
                <a:solidFill>
                  <a:srgbClr val="3E4C56"/>
                </a:solidFill>
              </a:rPr>
              <a:t>Physical - Serial</a:t>
            </a:r>
            <a:endParaRPr lang="en-US" dirty="0">
              <a:solidFill>
                <a:srgbClr val="3E4C56"/>
              </a:solidFill>
            </a:endParaRPr>
          </a:p>
        </p:txBody>
      </p:sp>
      <p:pic>
        <p:nvPicPr>
          <p:cNvPr id="14" name="Picture 5" descr="ExLibris-logo">
            <a:hlinkClick r:id="rId3" action="ppaction://hlinksldjump"/>
          </p:cNvPr>
          <p:cNvPicPr>
            <a:picLocks noChangeAspect="1" noChangeArrowheads="1"/>
          </p:cNvPicPr>
          <p:nvPr/>
        </p:nvPicPr>
        <p:blipFill>
          <a:blip r:embed="rId4"/>
          <a:srcRect/>
          <a:stretch>
            <a:fillRect/>
          </a:stretch>
        </p:blipFill>
        <p:spPr bwMode="auto">
          <a:xfrm>
            <a:off x="8096250" y="6237288"/>
            <a:ext cx="914400" cy="323850"/>
          </a:xfrm>
          <a:prstGeom prst="rect">
            <a:avLst/>
          </a:prstGeom>
          <a:noFill/>
          <a:ln w="9525">
            <a:noFill/>
            <a:miter lim="800000"/>
            <a:headEnd/>
            <a:tailEnd/>
          </a:ln>
        </p:spPr>
      </p:pic>
      <p:sp>
        <p:nvSpPr>
          <p:cNvPr id="18" name="Text Box 13"/>
          <p:cNvSpPr>
            <a:spLocks noChangeArrowheads="1"/>
          </p:cNvSpPr>
          <p:nvPr/>
        </p:nvSpPr>
        <p:spPr bwMode="auto">
          <a:xfrm>
            <a:off x="3678765" y="2160657"/>
            <a:ext cx="1757332" cy="609781"/>
          </a:xfrm>
          <a:prstGeom prst="roundRect">
            <a:avLst>
              <a:gd name="adj" fmla="val 6463"/>
            </a:avLst>
          </a:prstGeom>
          <a:gradFill rotWithShape="1">
            <a:gsLst>
              <a:gs pos="0">
                <a:srgbClr val="51385E"/>
              </a:gs>
              <a:gs pos="100000">
                <a:srgbClr val="9C79AE"/>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MARC Record</a:t>
            </a:r>
          </a:p>
          <a:p>
            <a:pPr>
              <a:spcBef>
                <a:spcPct val="0"/>
              </a:spcBef>
            </a:pPr>
            <a:r>
              <a:rPr lang="en-US" sz="1400" b="0" i="1" dirty="0" err="1">
                <a:solidFill>
                  <a:srgbClr val="FFFFFF"/>
                </a:solidFill>
                <a:ea typeface="+mn-ea"/>
              </a:rPr>
              <a:t>TriQuarterly</a:t>
            </a:r>
            <a:endParaRPr lang="en-US" sz="1400" b="0" i="1" dirty="0">
              <a:solidFill>
                <a:srgbClr val="FFFFFF"/>
              </a:solidFill>
              <a:ea typeface="+mn-ea"/>
            </a:endParaRPr>
          </a:p>
        </p:txBody>
      </p:sp>
      <p:sp>
        <p:nvSpPr>
          <p:cNvPr id="10" name="Text Box 12"/>
          <p:cNvSpPr>
            <a:spLocks noChangeArrowheads="1"/>
          </p:cNvSpPr>
          <p:nvPr/>
        </p:nvSpPr>
        <p:spPr bwMode="auto">
          <a:xfrm>
            <a:off x="3678765" y="3211910"/>
            <a:ext cx="1757332"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Holding</a:t>
            </a:r>
          </a:p>
          <a:p>
            <a:pPr>
              <a:spcBef>
                <a:spcPct val="0"/>
              </a:spcBef>
            </a:pPr>
            <a:r>
              <a:rPr lang="en-US" sz="1400" b="0" i="1" dirty="0">
                <a:solidFill>
                  <a:srgbClr val="FFFFFF"/>
                </a:solidFill>
                <a:ea typeface="+mn-ea"/>
              </a:rPr>
              <a:t>Periodicals</a:t>
            </a:r>
          </a:p>
        </p:txBody>
      </p:sp>
      <p:sp>
        <p:nvSpPr>
          <p:cNvPr id="11" name="Text Box 12"/>
          <p:cNvSpPr>
            <a:spLocks noChangeArrowheads="1"/>
          </p:cNvSpPr>
          <p:nvPr/>
        </p:nvSpPr>
        <p:spPr bwMode="auto">
          <a:xfrm>
            <a:off x="2439218" y="4074913"/>
            <a:ext cx="1239546"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fontScale="92500"/>
          </a:bodyPr>
          <a:lstStyle/>
          <a:p>
            <a:pPr>
              <a:spcBef>
                <a:spcPct val="0"/>
              </a:spcBef>
            </a:pPr>
            <a:r>
              <a:rPr lang="en-US" sz="1600" dirty="0">
                <a:solidFill>
                  <a:srgbClr val="FFFFFF"/>
                </a:solidFill>
                <a:ea typeface="+mn-ea"/>
              </a:rPr>
              <a:t>Item</a:t>
            </a:r>
          </a:p>
          <a:p>
            <a:pPr>
              <a:spcBef>
                <a:spcPct val="0"/>
              </a:spcBef>
            </a:pPr>
            <a:r>
              <a:rPr lang="en-US" sz="1400" b="0" i="1" dirty="0">
                <a:solidFill>
                  <a:srgbClr val="FFFFFF"/>
                </a:solidFill>
                <a:ea typeface="+mn-ea"/>
              </a:rPr>
              <a:t>no.4 (1965)</a:t>
            </a:r>
          </a:p>
        </p:txBody>
      </p:sp>
      <p:cxnSp>
        <p:nvCxnSpPr>
          <p:cNvPr id="16" name="Straight Connector 15"/>
          <p:cNvCxnSpPr>
            <a:stCxn id="18" idx="2"/>
            <a:endCxn id="10" idx="0"/>
          </p:cNvCxnSpPr>
          <p:nvPr/>
        </p:nvCxnSpPr>
        <p:spPr bwMode="auto">
          <a:xfrm>
            <a:off x="4557431" y="2770438"/>
            <a:ext cx="0" cy="441472"/>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19" name="Straight Connector 18"/>
          <p:cNvCxnSpPr>
            <a:stCxn id="20" idx="2"/>
            <a:endCxn id="17" idx="0"/>
          </p:cNvCxnSpPr>
          <p:nvPr/>
        </p:nvCxnSpPr>
        <p:spPr bwMode="auto">
          <a:xfrm>
            <a:off x="4552798" y="2929230"/>
            <a:ext cx="0" cy="152642"/>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30" name="Straight Connector 29"/>
          <p:cNvCxnSpPr>
            <a:stCxn id="10" idx="2"/>
            <a:endCxn id="11" idx="0"/>
          </p:cNvCxnSpPr>
          <p:nvPr/>
        </p:nvCxnSpPr>
        <p:spPr bwMode="auto">
          <a:xfrm flipH="1">
            <a:off x="3058991" y="3821691"/>
            <a:ext cx="1498440" cy="253222"/>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33" name="Straight Connector 32"/>
          <p:cNvCxnSpPr>
            <a:stCxn id="10" idx="2"/>
          </p:cNvCxnSpPr>
          <p:nvPr/>
        </p:nvCxnSpPr>
        <p:spPr bwMode="auto">
          <a:xfrm>
            <a:off x="4557431" y="3821691"/>
            <a:ext cx="11550" cy="253224"/>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25" name="Straight Connector 24"/>
          <p:cNvCxnSpPr/>
          <p:nvPr/>
        </p:nvCxnSpPr>
        <p:spPr bwMode="auto">
          <a:xfrm>
            <a:off x="4563207" y="3821691"/>
            <a:ext cx="1391515" cy="253224"/>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34" name="Text Box 12"/>
          <p:cNvSpPr>
            <a:spLocks noChangeArrowheads="1"/>
          </p:cNvSpPr>
          <p:nvPr/>
        </p:nvSpPr>
        <p:spPr bwMode="auto">
          <a:xfrm>
            <a:off x="3937657" y="4074913"/>
            <a:ext cx="1239546"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fontScale="92500"/>
          </a:bodyPr>
          <a:lstStyle/>
          <a:p>
            <a:pPr>
              <a:spcBef>
                <a:spcPct val="0"/>
              </a:spcBef>
            </a:pPr>
            <a:r>
              <a:rPr lang="en-US" sz="1600" dirty="0">
                <a:solidFill>
                  <a:srgbClr val="FFFFFF"/>
                </a:solidFill>
                <a:ea typeface="+mn-ea"/>
              </a:rPr>
              <a:t>Item</a:t>
            </a:r>
          </a:p>
          <a:p>
            <a:pPr>
              <a:spcBef>
                <a:spcPct val="0"/>
              </a:spcBef>
            </a:pPr>
            <a:r>
              <a:rPr lang="en-US" sz="1400" b="0" i="1" dirty="0">
                <a:solidFill>
                  <a:srgbClr val="FFFFFF"/>
                </a:solidFill>
                <a:ea typeface="+mn-ea"/>
              </a:rPr>
              <a:t>no.5 (1965)</a:t>
            </a:r>
          </a:p>
        </p:txBody>
      </p:sp>
      <p:sp>
        <p:nvSpPr>
          <p:cNvPr id="35" name="Text Box 12"/>
          <p:cNvSpPr>
            <a:spLocks noChangeArrowheads="1"/>
          </p:cNvSpPr>
          <p:nvPr/>
        </p:nvSpPr>
        <p:spPr bwMode="auto">
          <a:xfrm>
            <a:off x="5436096" y="4074913"/>
            <a:ext cx="1239546"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fontScale="92500"/>
          </a:bodyPr>
          <a:lstStyle/>
          <a:p>
            <a:pPr>
              <a:spcBef>
                <a:spcPct val="0"/>
              </a:spcBef>
            </a:pPr>
            <a:r>
              <a:rPr lang="en-US" sz="1600" dirty="0">
                <a:solidFill>
                  <a:srgbClr val="FFFFFF"/>
                </a:solidFill>
                <a:ea typeface="+mn-ea"/>
              </a:rPr>
              <a:t>Item</a:t>
            </a:r>
          </a:p>
          <a:p>
            <a:pPr>
              <a:spcBef>
                <a:spcPct val="0"/>
              </a:spcBef>
            </a:pPr>
            <a:r>
              <a:rPr lang="en-US" sz="1400" b="0" i="1" dirty="0">
                <a:solidFill>
                  <a:srgbClr val="FFFFFF"/>
                </a:solidFill>
                <a:ea typeface="+mn-ea"/>
              </a:rPr>
              <a:t>no.6 (1966)</a:t>
            </a:r>
          </a:p>
        </p:txBody>
      </p:sp>
    </p:spTree>
    <p:extLst>
      <p:ext uri="{BB962C8B-B14F-4D97-AF65-F5344CB8AC3E}">
        <p14:creationId xmlns:p14="http://schemas.microsoft.com/office/powerpoint/2010/main" val="377985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8"/>
          <p:cNvSpPr>
            <a:spLocks noChangeArrowheads="1"/>
          </p:cNvSpPr>
          <p:nvPr/>
        </p:nvSpPr>
        <p:spPr bwMode="auto">
          <a:xfrm>
            <a:off x="4072736" y="2737710"/>
            <a:ext cx="4915840" cy="1734475"/>
          </a:xfrm>
          <a:prstGeom prst="roundRect">
            <a:avLst>
              <a:gd name="adj" fmla="val 5380"/>
            </a:avLst>
          </a:prstGeom>
          <a:solidFill>
            <a:srgbClr val="2C4D82"/>
          </a:solidFill>
          <a:ln w="19050">
            <a:solidFill>
              <a:schemeClr val="bg1"/>
            </a:solidFill>
            <a:round/>
            <a:headEnd/>
            <a:tailEnd/>
          </a:ln>
        </p:spPr>
        <p:txBody>
          <a:bodyPr vert="horz" wrap="square" tIns="182880">
            <a:normAutofit/>
          </a:bodyPr>
          <a:lstStyle/>
          <a:p>
            <a:pPr algn="l">
              <a:spcBef>
                <a:spcPct val="0"/>
              </a:spcBef>
            </a:pPr>
            <a:r>
              <a:rPr lang="en-US" sz="1400" b="1" dirty="0">
                <a:solidFill>
                  <a:srgbClr val="FFFFFF"/>
                </a:solidFill>
                <a:ea typeface="+mn-ea"/>
              </a:rPr>
              <a:t>Inventory</a:t>
            </a:r>
          </a:p>
        </p:txBody>
      </p:sp>
      <p:sp>
        <p:nvSpPr>
          <p:cNvPr id="18" name="AutoShape 9"/>
          <p:cNvSpPr>
            <a:spLocks noChangeArrowheads="1"/>
          </p:cNvSpPr>
          <p:nvPr/>
        </p:nvSpPr>
        <p:spPr bwMode="auto">
          <a:xfrm>
            <a:off x="4072736" y="1663853"/>
            <a:ext cx="4915840" cy="921215"/>
          </a:xfrm>
          <a:prstGeom prst="roundRect">
            <a:avLst>
              <a:gd name="adj" fmla="val 10134"/>
            </a:avLst>
          </a:prstGeom>
          <a:solidFill>
            <a:srgbClr val="9C79AE"/>
          </a:solidFill>
          <a:ln w="19050">
            <a:solidFill>
              <a:schemeClr val="bg1"/>
            </a:solidFill>
            <a:round/>
            <a:headEnd/>
            <a:tailEnd/>
          </a:ln>
        </p:spPr>
        <p:txBody>
          <a:bodyPr vert="horz" wrap="square">
            <a:normAutofit/>
          </a:bodyPr>
          <a:lstStyle/>
          <a:p>
            <a:pPr algn="l">
              <a:spcBef>
                <a:spcPct val="0"/>
              </a:spcBef>
            </a:pPr>
            <a:r>
              <a:rPr lang="en-US" sz="1400" b="1" dirty="0">
                <a:solidFill>
                  <a:srgbClr val="FFFFFF"/>
                </a:solidFill>
              </a:rPr>
              <a:t>Catalog</a:t>
            </a:r>
          </a:p>
        </p:txBody>
      </p:sp>
      <p:sp>
        <p:nvSpPr>
          <p:cNvPr id="233474" name="Rectangle 2"/>
          <p:cNvSpPr>
            <a:spLocks noGrp="1" noChangeArrowheads="1"/>
          </p:cNvSpPr>
          <p:nvPr>
            <p:ph type="title"/>
          </p:nvPr>
        </p:nvSpPr>
        <p:spPr/>
        <p:txBody>
          <a:bodyPr/>
          <a:lstStyle/>
          <a:p>
            <a:r>
              <a:rPr lang="en-US" sz="3200" dirty="0">
                <a:solidFill>
                  <a:srgbClr val="3E4C56"/>
                </a:solidFill>
              </a:rPr>
              <a:t>Electronic Inventory</a:t>
            </a:r>
          </a:p>
        </p:txBody>
      </p:sp>
      <p:sp>
        <p:nvSpPr>
          <p:cNvPr id="233508" name="Rectangle 36"/>
          <p:cNvSpPr>
            <a:spLocks noGrp="1" noChangeArrowheads="1"/>
          </p:cNvSpPr>
          <p:nvPr>
            <p:ph idx="1"/>
          </p:nvPr>
        </p:nvSpPr>
        <p:spPr>
          <a:xfrm>
            <a:off x="381001" y="1219200"/>
            <a:ext cx="3504165" cy="5205390"/>
          </a:xfrm>
          <a:noFill/>
          <a:ln/>
        </p:spPr>
        <p:txBody>
          <a:bodyPr>
            <a:normAutofit fontScale="92500" lnSpcReduction="20000"/>
          </a:bodyPr>
          <a:lstStyle/>
          <a:p>
            <a:r>
              <a:rPr lang="en-US" dirty="0"/>
              <a:t>Electronic collection </a:t>
            </a:r>
            <a:r>
              <a:rPr lang="en-US" dirty="0">
                <a:solidFill>
                  <a:srgbClr val="3E4C56"/>
                </a:solidFill>
              </a:rPr>
              <a:t>groups of titles on a common platform</a:t>
            </a:r>
          </a:p>
          <a:p>
            <a:endParaRPr lang="en-US" dirty="0"/>
          </a:p>
          <a:p>
            <a:r>
              <a:rPr lang="en-US" dirty="0">
                <a:solidFill>
                  <a:srgbClr val="3E4C56"/>
                </a:solidFill>
              </a:rPr>
              <a:t>An optional descriptive record allows the e-collection itself to be discoverable in Primo</a:t>
            </a:r>
            <a:br>
              <a:rPr lang="en-US" dirty="0">
                <a:solidFill>
                  <a:srgbClr val="3E4C56"/>
                </a:solidFill>
              </a:rPr>
            </a:br>
            <a:endParaRPr lang="en-US" dirty="0">
              <a:solidFill>
                <a:srgbClr val="3E4C56"/>
              </a:solidFill>
            </a:endParaRPr>
          </a:p>
          <a:p>
            <a:r>
              <a:rPr lang="en-US" dirty="0">
                <a:solidFill>
                  <a:srgbClr val="3E4C56"/>
                </a:solidFill>
              </a:rPr>
              <a:t>Orders can be attached to either e-collections or titles</a:t>
            </a:r>
            <a:br>
              <a:rPr lang="en-US" dirty="0">
                <a:solidFill>
                  <a:srgbClr val="3E4C56"/>
                </a:solidFill>
              </a:rPr>
            </a:br>
            <a:endParaRPr lang="en-US" dirty="0">
              <a:solidFill>
                <a:srgbClr val="3E4C56"/>
              </a:solidFill>
            </a:endParaRPr>
          </a:p>
          <a:p>
            <a:r>
              <a:rPr lang="en-US" dirty="0">
                <a:solidFill>
                  <a:srgbClr val="3E4C56"/>
                </a:solidFill>
              </a:rPr>
              <a:t>Package and title list copied from/linked to CKB when activated</a:t>
            </a:r>
          </a:p>
        </p:txBody>
      </p:sp>
      <p:sp>
        <p:nvSpPr>
          <p:cNvPr id="44" name="Text Box 13"/>
          <p:cNvSpPr>
            <a:spLocks noChangeArrowheads="1"/>
          </p:cNvSpPr>
          <p:nvPr/>
        </p:nvSpPr>
        <p:spPr bwMode="auto">
          <a:xfrm>
            <a:off x="7043674" y="1812729"/>
            <a:ext cx="1757332" cy="609781"/>
          </a:xfrm>
          <a:prstGeom prst="roundRect">
            <a:avLst>
              <a:gd name="adj" fmla="val 6463"/>
            </a:avLst>
          </a:prstGeom>
          <a:gradFill rotWithShape="1">
            <a:gsLst>
              <a:gs pos="0">
                <a:srgbClr val="51385E"/>
              </a:gs>
              <a:gs pos="100000">
                <a:srgbClr val="9C79AE"/>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MARC Record</a:t>
            </a:r>
          </a:p>
        </p:txBody>
      </p:sp>
      <p:cxnSp>
        <p:nvCxnSpPr>
          <p:cNvPr id="46" name="Straight Connector 45"/>
          <p:cNvCxnSpPr>
            <a:endCxn id="51" idx="0"/>
          </p:cNvCxnSpPr>
          <p:nvPr/>
        </p:nvCxnSpPr>
        <p:spPr bwMode="auto">
          <a:xfrm>
            <a:off x="7922340" y="2575152"/>
            <a:ext cx="0" cy="1135079"/>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47" name="Straight Connector 46"/>
          <p:cNvCxnSpPr/>
          <p:nvPr/>
        </p:nvCxnSpPr>
        <p:spPr bwMode="auto">
          <a:xfrm>
            <a:off x="7922340" y="2528900"/>
            <a:ext cx="0" cy="20881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49" name="Straight Connector 48"/>
          <p:cNvCxnSpPr>
            <a:stCxn id="52" idx="0"/>
            <a:endCxn id="53" idx="2"/>
          </p:cNvCxnSpPr>
          <p:nvPr/>
        </p:nvCxnSpPr>
        <p:spPr bwMode="auto">
          <a:xfrm flipV="1">
            <a:off x="6033841" y="3442026"/>
            <a:ext cx="0" cy="230074"/>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51" name="Text Box 12"/>
          <p:cNvSpPr>
            <a:spLocks noChangeArrowheads="1"/>
          </p:cNvSpPr>
          <p:nvPr/>
        </p:nvSpPr>
        <p:spPr bwMode="auto">
          <a:xfrm>
            <a:off x="7129411" y="3710231"/>
            <a:ext cx="1585858"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spcBef>
                <a:spcPct val="0"/>
              </a:spcBef>
            </a:pPr>
            <a:r>
              <a:rPr lang="en-US" sz="1600" dirty="0">
                <a:solidFill>
                  <a:srgbClr val="FFFFFF"/>
                </a:solidFill>
                <a:ea typeface="+mn-ea"/>
              </a:rPr>
              <a:t>Portfolio</a:t>
            </a:r>
          </a:p>
        </p:txBody>
      </p:sp>
      <p:sp>
        <p:nvSpPr>
          <p:cNvPr id="52" name="Text Box 12"/>
          <p:cNvSpPr>
            <a:spLocks noChangeArrowheads="1"/>
          </p:cNvSpPr>
          <p:nvPr/>
        </p:nvSpPr>
        <p:spPr bwMode="auto">
          <a:xfrm>
            <a:off x="5240913" y="3672100"/>
            <a:ext cx="1585856" cy="686044"/>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fontScale="92500" lnSpcReduction="20000"/>
          </a:bodyPr>
          <a:lstStyle/>
          <a:p>
            <a:pPr>
              <a:spcBef>
                <a:spcPct val="0"/>
              </a:spcBef>
            </a:pPr>
            <a:r>
              <a:rPr lang="en-US" sz="1600" dirty="0">
                <a:solidFill>
                  <a:srgbClr val="FFFFFF"/>
                </a:solidFill>
                <a:ea typeface="+mn-ea"/>
              </a:rPr>
              <a:t>Electronic Collection Service</a:t>
            </a:r>
          </a:p>
        </p:txBody>
      </p:sp>
      <p:sp>
        <p:nvSpPr>
          <p:cNvPr id="53" name="Text Box 12"/>
          <p:cNvSpPr>
            <a:spLocks noChangeArrowheads="1"/>
          </p:cNvSpPr>
          <p:nvPr/>
        </p:nvSpPr>
        <p:spPr bwMode="auto">
          <a:xfrm>
            <a:off x="5240913" y="2832245"/>
            <a:ext cx="1585856"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lnSpcReduction="10000"/>
          </a:bodyPr>
          <a:lstStyle/>
          <a:p>
            <a:pPr>
              <a:spcBef>
                <a:spcPct val="0"/>
              </a:spcBef>
            </a:pPr>
            <a:r>
              <a:rPr lang="en-US" sz="1600" dirty="0">
                <a:solidFill>
                  <a:srgbClr val="FFFFFF"/>
                </a:solidFill>
                <a:ea typeface="+mn-ea"/>
              </a:rPr>
              <a:t>Electronic Collection</a:t>
            </a:r>
          </a:p>
        </p:txBody>
      </p:sp>
      <p:cxnSp>
        <p:nvCxnSpPr>
          <p:cNvPr id="61" name="Straight Connector 60"/>
          <p:cNvCxnSpPr>
            <a:stCxn id="52" idx="3"/>
            <a:endCxn id="51" idx="1"/>
          </p:cNvCxnSpPr>
          <p:nvPr/>
        </p:nvCxnSpPr>
        <p:spPr bwMode="auto">
          <a:xfrm>
            <a:off x="6826769" y="4015122"/>
            <a:ext cx="302642" cy="0"/>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22" name="Text Box 13"/>
          <p:cNvSpPr>
            <a:spLocks noChangeArrowheads="1"/>
          </p:cNvSpPr>
          <p:nvPr/>
        </p:nvSpPr>
        <p:spPr bwMode="auto">
          <a:xfrm>
            <a:off x="5155175" y="1812729"/>
            <a:ext cx="1757332" cy="609781"/>
          </a:xfrm>
          <a:prstGeom prst="roundRect">
            <a:avLst>
              <a:gd name="adj" fmla="val 6463"/>
            </a:avLst>
          </a:prstGeom>
          <a:solidFill>
            <a:srgbClr val="000000">
              <a:alpha val="12941"/>
            </a:srgbClr>
          </a:solidFill>
          <a:ln w="25400">
            <a:solidFill>
              <a:srgbClr val="FFFFFF">
                <a:alpha val="14118"/>
              </a:srgbClr>
            </a:solidFill>
            <a:prstDash val="lgDash"/>
            <a:miter lim="800000"/>
            <a:headEnd/>
            <a:tailEnd/>
          </a:ln>
        </p:spPr>
        <p:txBody>
          <a:bodyPr wrap="square" anchor="ctr">
            <a:normAutofit/>
          </a:bodyPr>
          <a:lstStyle/>
          <a:p>
            <a:pPr>
              <a:spcBef>
                <a:spcPct val="0"/>
              </a:spcBef>
            </a:pPr>
            <a:r>
              <a:rPr lang="en-US" sz="1600" dirty="0">
                <a:solidFill>
                  <a:schemeClr val="bg2">
                    <a:lumMod val="60000"/>
                    <a:lumOff val="40000"/>
                  </a:schemeClr>
                </a:solidFill>
                <a:ea typeface="+mn-ea"/>
              </a:rPr>
              <a:t>MARC Record</a:t>
            </a:r>
          </a:p>
        </p:txBody>
      </p:sp>
      <p:cxnSp>
        <p:nvCxnSpPr>
          <p:cNvPr id="23" name="Straight Connector 22"/>
          <p:cNvCxnSpPr>
            <a:endCxn id="53" idx="0"/>
          </p:cNvCxnSpPr>
          <p:nvPr/>
        </p:nvCxnSpPr>
        <p:spPr bwMode="auto">
          <a:xfrm>
            <a:off x="6033841" y="2575152"/>
            <a:ext cx="0" cy="257093"/>
          </a:xfrm>
          <a:prstGeom prst="line">
            <a:avLst/>
          </a:prstGeom>
          <a:solidFill>
            <a:schemeClr val="accent1"/>
          </a:solidFill>
          <a:ln w="25400" cap="rnd" cmpd="sng" algn="ctr">
            <a:solidFill>
              <a:srgbClr val="000000">
                <a:alpha val="14118"/>
              </a:srgbClr>
            </a:solidFill>
            <a:prstDash val="solid"/>
            <a:round/>
            <a:headEnd type="none" w="med" len="med"/>
            <a:tailEnd type="none" w="med" len="med"/>
          </a:ln>
          <a:effectLst/>
        </p:spPr>
      </p:cxnSp>
      <p:cxnSp>
        <p:nvCxnSpPr>
          <p:cNvPr id="24" name="Straight Connector 23"/>
          <p:cNvCxnSpPr/>
          <p:nvPr/>
        </p:nvCxnSpPr>
        <p:spPr bwMode="auto">
          <a:xfrm>
            <a:off x="5978684" y="2528900"/>
            <a:ext cx="0" cy="75351"/>
          </a:xfrm>
          <a:prstGeom prst="line">
            <a:avLst/>
          </a:prstGeom>
          <a:solidFill>
            <a:schemeClr val="accent1"/>
          </a:solidFill>
          <a:ln w="25400" cap="flat" cmpd="sng" algn="ctr">
            <a:solidFill>
              <a:srgbClr val="000000">
                <a:alpha val="14118"/>
              </a:srgbClr>
            </a:solidFill>
            <a:prstDash val="solid"/>
            <a:round/>
            <a:headEnd type="none" w="med" len="med"/>
            <a:tailEnd type="none" w="med" len="med"/>
          </a:ln>
          <a:effectLst/>
        </p:spPr>
      </p:cxnSp>
    </p:spTree>
    <p:extLst>
      <p:ext uri="{BB962C8B-B14F-4D97-AF65-F5344CB8AC3E}">
        <p14:creationId xmlns:p14="http://schemas.microsoft.com/office/powerpoint/2010/main" val="47804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a:t>
            </a:r>
          </a:p>
        </p:txBody>
      </p:sp>
      <p:sp>
        <p:nvSpPr>
          <p:cNvPr id="12" name="AutoShape 8"/>
          <p:cNvSpPr>
            <a:spLocks noChangeArrowheads="1"/>
          </p:cNvSpPr>
          <p:nvPr/>
        </p:nvSpPr>
        <p:spPr bwMode="auto">
          <a:xfrm>
            <a:off x="457200" y="3212976"/>
            <a:ext cx="8232158" cy="1656184"/>
          </a:xfrm>
          <a:prstGeom prst="roundRect">
            <a:avLst>
              <a:gd name="adj" fmla="val 5380"/>
            </a:avLst>
          </a:prstGeom>
          <a:solidFill>
            <a:srgbClr val="2C4D82"/>
          </a:solidFill>
          <a:ln w="19050">
            <a:solidFill>
              <a:schemeClr val="bg1"/>
            </a:solidFill>
            <a:round/>
            <a:headEnd/>
            <a:tailEnd/>
          </a:ln>
        </p:spPr>
        <p:txBody>
          <a:bodyPr vert="horz" wrap="square" tIns="182880">
            <a:normAutofit/>
          </a:bodyPr>
          <a:lstStyle/>
          <a:p>
            <a:pPr algn="l">
              <a:spcBef>
                <a:spcPct val="0"/>
              </a:spcBef>
            </a:pPr>
            <a:r>
              <a:rPr lang="en-US" sz="1400" b="1" dirty="0">
                <a:solidFill>
                  <a:srgbClr val="FFFFFF"/>
                </a:solidFill>
                <a:ea typeface="+mn-ea"/>
              </a:rPr>
              <a:t>Inventory</a:t>
            </a:r>
          </a:p>
        </p:txBody>
      </p:sp>
      <p:sp>
        <p:nvSpPr>
          <p:cNvPr id="13" name="AutoShape 9"/>
          <p:cNvSpPr>
            <a:spLocks noChangeArrowheads="1"/>
          </p:cNvSpPr>
          <p:nvPr/>
        </p:nvSpPr>
        <p:spPr bwMode="auto">
          <a:xfrm>
            <a:off x="457200" y="2348880"/>
            <a:ext cx="8232158" cy="792088"/>
          </a:xfrm>
          <a:prstGeom prst="roundRect">
            <a:avLst>
              <a:gd name="adj" fmla="val 10134"/>
            </a:avLst>
          </a:prstGeom>
          <a:solidFill>
            <a:srgbClr val="9C79AE"/>
          </a:solidFill>
          <a:ln w="19050">
            <a:solidFill>
              <a:schemeClr val="bg1"/>
            </a:solidFill>
            <a:round/>
            <a:headEnd/>
            <a:tailEnd/>
          </a:ln>
        </p:spPr>
        <p:txBody>
          <a:bodyPr vert="horz" wrap="square">
            <a:normAutofit/>
          </a:bodyPr>
          <a:lstStyle/>
          <a:p>
            <a:pPr algn="l">
              <a:spcBef>
                <a:spcPct val="0"/>
              </a:spcBef>
            </a:pPr>
            <a:r>
              <a:rPr lang="en-US" sz="1400" b="1" dirty="0">
                <a:solidFill>
                  <a:srgbClr val="FFFFFF"/>
                </a:solidFill>
              </a:rPr>
              <a:t>Catalog</a:t>
            </a:r>
          </a:p>
        </p:txBody>
      </p:sp>
      <p:pic>
        <p:nvPicPr>
          <p:cNvPr id="14" name="Picture 5" descr="ExLibris-logo">
            <a:hlinkClick r:id="rId2" action="ppaction://hlinksldjump"/>
          </p:cNvPr>
          <p:cNvPicPr>
            <a:picLocks noChangeAspect="1" noChangeArrowheads="1"/>
          </p:cNvPicPr>
          <p:nvPr/>
        </p:nvPicPr>
        <p:blipFill>
          <a:blip r:embed="rId3"/>
          <a:srcRect/>
          <a:stretch>
            <a:fillRect/>
          </a:stretch>
        </p:blipFill>
        <p:spPr bwMode="auto">
          <a:xfrm>
            <a:off x="8096250" y="6237288"/>
            <a:ext cx="914400" cy="323850"/>
          </a:xfrm>
          <a:prstGeom prst="rect">
            <a:avLst/>
          </a:prstGeom>
          <a:noFill/>
          <a:ln w="9525">
            <a:noFill/>
            <a:miter lim="800000"/>
            <a:headEnd/>
            <a:tailEnd/>
          </a:ln>
        </p:spPr>
      </p:pic>
      <p:sp>
        <p:nvSpPr>
          <p:cNvPr id="18" name="Text Box 13"/>
          <p:cNvSpPr>
            <a:spLocks noChangeArrowheads="1"/>
          </p:cNvSpPr>
          <p:nvPr/>
        </p:nvSpPr>
        <p:spPr bwMode="auto">
          <a:xfrm>
            <a:off x="4271873" y="2424797"/>
            <a:ext cx="1757332" cy="609781"/>
          </a:xfrm>
          <a:prstGeom prst="roundRect">
            <a:avLst>
              <a:gd name="adj" fmla="val 6463"/>
            </a:avLst>
          </a:prstGeom>
          <a:gradFill rotWithShape="1">
            <a:gsLst>
              <a:gs pos="0">
                <a:srgbClr val="51385E"/>
              </a:gs>
              <a:gs pos="100000">
                <a:srgbClr val="9C79AE"/>
              </a:gs>
            </a:gsLst>
            <a:lin ang="16200000" scaled="1"/>
          </a:gradFill>
          <a:ln w="25400">
            <a:solidFill>
              <a:schemeClr val="bg1"/>
            </a:solidFill>
            <a:miter lim="800000"/>
            <a:headEnd/>
            <a:tailEnd/>
          </a:ln>
        </p:spPr>
        <p:txBody>
          <a:bodyPr wrap="square" anchor="ctr">
            <a:normAutofit lnSpcReduction="10000"/>
          </a:bodyPr>
          <a:lstStyle/>
          <a:p>
            <a:pPr algn="ctr"/>
            <a:r>
              <a:rPr lang="en-US" sz="1600" b="1" dirty="0">
                <a:solidFill>
                  <a:schemeClr val="bg1"/>
                </a:solidFill>
                <a:latin typeface="Verdana" pitchFamily="34" charset="0"/>
              </a:rPr>
              <a:t>MARC Record</a:t>
            </a:r>
          </a:p>
          <a:p>
            <a:pPr algn="ctr"/>
            <a:r>
              <a:rPr lang="en-US" sz="1400" i="1" dirty="0">
                <a:solidFill>
                  <a:schemeClr val="bg1"/>
                </a:solidFill>
                <a:latin typeface="Verdana" pitchFamily="34" charset="0"/>
              </a:rPr>
              <a:t>Adult Learning</a:t>
            </a:r>
          </a:p>
        </p:txBody>
      </p:sp>
      <p:cxnSp>
        <p:nvCxnSpPr>
          <p:cNvPr id="30" name="Straight Connector 29"/>
          <p:cNvCxnSpPr>
            <a:stCxn id="37" idx="0"/>
            <a:endCxn id="39" idx="2"/>
          </p:cNvCxnSpPr>
          <p:nvPr/>
        </p:nvCxnSpPr>
        <p:spPr bwMode="auto">
          <a:xfrm flipV="1">
            <a:off x="2573660" y="3901452"/>
            <a:ext cx="0" cy="266773"/>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33" name="Straight Connector 32"/>
          <p:cNvCxnSpPr>
            <a:stCxn id="18" idx="2"/>
          </p:cNvCxnSpPr>
          <p:nvPr/>
        </p:nvCxnSpPr>
        <p:spPr bwMode="auto">
          <a:xfrm flipH="1">
            <a:off x="4313274" y="3034578"/>
            <a:ext cx="837265" cy="1133648"/>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34" name="Text Box 12"/>
          <p:cNvSpPr>
            <a:spLocks noChangeArrowheads="1"/>
          </p:cNvSpPr>
          <p:nvPr/>
        </p:nvSpPr>
        <p:spPr bwMode="auto">
          <a:xfrm>
            <a:off x="3508794" y="4168224"/>
            <a:ext cx="1585858"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lnSpcReduction="10000"/>
          </a:bodyPr>
          <a:lstStyle/>
          <a:p>
            <a:pPr algn="ctr"/>
            <a:r>
              <a:rPr lang="en-US" sz="1600" b="1" dirty="0">
                <a:solidFill>
                  <a:schemeClr val="bg1"/>
                </a:solidFill>
                <a:latin typeface="Verdana" pitchFamily="34" charset="0"/>
              </a:rPr>
              <a:t>Portfolio</a:t>
            </a:r>
          </a:p>
          <a:p>
            <a:pPr algn="ctr"/>
            <a:r>
              <a:rPr lang="en-US" sz="1400" b="0" i="1" dirty="0">
                <a:solidFill>
                  <a:schemeClr val="bg1"/>
                </a:solidFill>
                <a:latin typeface="Verdana" pitchFamily="34" charset="0"/>
              </a:rPr>
              <a:t>2002 - 2013</a:t>
            </a:r>
          </a:p>
        </p:txBody>
      </p:sp>
      <p:sp>
        <p:nvSpPr>
          <p:cNvPr id="37" name="Text Box 12"/>
          <p:cNvSpPr>
            <a:spLocks noChangeArrowheads="1"/>
          </p:cNvSpPr>
          <p:nvPr/>
        </p:nvSpPr>
        <p:spPr bwMode="auto">
          <a:xfrm>
            <a:off x="1780732" y="4168225"/>
            <a:ext cx="1585856"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fontScale="92500" lnSpcReduction="10000"/>
          </a:bodyPr>
          <a:lstStyle/>
          <a:p>
            <a:pPr algn="ctr"/>
            <a:r>
              <a:rPr lang="en-US" sz="1600" b="1" dirty="0">
                <a:solidFill>
                  <a:schemeClr val="bg1"/>
                </a:solidFill>
                <a:latin typeface="Verdana" pitchFamily="34" charset="0"/>
              </a:rPr>
              <a:t>Coll. Service</a:t>
            </a:r>
          </a:p>
          <a:p>
            <a:pPr algn="ctr"/>
            <a:r>
              <a:rPr lang="en-US" sz="1400" b="0" i="1" dirty="0">
                <a:solidFill>
                  <a:schemeClr val="bg1"/>
                </a:solidFill>
                <a:latin typeface="Verdana" pitchFamily="34" charset="0"/>
              </a:rPr>
              <a:t>(Full text)</a:t>
            </a:r>
          </a:p>
        </p:txBody>
      </p:sp>
      <p:sp>
        <p:nvSpPr>
          <p:cNvPr id="39" name="Text Box 12"/>
          <p:cNvSpPr>
            <a:spLocks noChangeArrowheads="1"/>
          </p:cNvSpPr>
          <p:nvPr/>
        </p:nvSpPr>
        <p:spPr bwMode="auto">
          <a:xfrm>
            <a:off x="1780732" y="3291671"/>
            <a:ext cx="1585856"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fontScale="85000" lnSpcReduction="10000"/>
          </a:bodyPr>
          <a:lstStyle/>
          <a:p>
            <a:pPr algn="ctr"/>
            <a:r>
              <a:rPr lang="en-US" sz="1600" b="1" dirty="0">
                <a:solidFill>
                  <a:schemeClr val="bg1"/>
                </a:solidFill>
                <a:latin typeface="Verdana" pitchFamily="34" charset="0"/>
              </a:rPr>
              <a:t>E. Collection</a:t>
            </a:r>
          </a:p>
          <a:p>
            <a:pPr algn="ctr"/>
            <a:r>
              <a:rPr lang="en-US" sz="1400" b="0" i="1" dirty="0">
                <a:solidFill>
                  <a:schemeClr val="bg1"/>
                </a:solidFill>
                <a:latin typeface="Verdana" pitchFamily="34" charset="0"/>
              </a:rPr>
              <a:t>(SAGE Complete)</a:t>
            </a:r>
          </a:p>
        </p:txBody>
      </p:sp>
      <p:cxnSp>
        <p:nvCxnSpPr>
          <p:cNvPr id="48" name="Straight Connector 47"/>
          <p:cNvCxnSpPr>
            <a:stCxn id="18" idx="2"/>
          </p:cNvCxnSpPr>
          <p:nvPr/>
        </p:nvCxnSpPr>
        <p:spPr bwMode="auto">
          <a:xfrm>
            <a:off x="5150539" y="3034578"/>
            <a:ext cx="890215" cy="1133648"/>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49" name="Text Box 12"/>
          <p:cNvSpPr>
            <a:spLocks noChangeArrowheads="1"/>
          </p:cNvSpPr>
          <p:nvPr/>
        </p:nvSpPr>
        <p:spPr bwMode="auto">
          <a:xfrm>
            <a:off x="5236274" y="4168224"/>
            <a:ext cx="1585858"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lnSpcReduction="10000"/>
          </a:bodyPr>
          <a:lstStyle/>
          <a:p>
            <a:pPr algn="ctr"/>
            <a:r>
              <a:rPr lang="en-US" sz="1600" b="1" dirty="0">
                <a:solidFill>
                  <a:schemeClr val="bg1"/>
                </a:solidFill>
                <a:latin typeface="Verdana" pitchFamily="34" charset="0"/>
              </a:rPr>
              <a:t>Portfolio</a:t>
            </a:r>
          </a:p>
          <a:p>
            <a:pPr algn="ctr"/>
            <a:r>
              <a:rPr lang="en-US" sz="1400" b="0" i="1" dirty="0">
                <a:solidFill>
                  <a:schemeClr val="bg1"/>
                </a:solidFill>
                <a:latin typeface="Verdana" pitchFamily="34" charset="0"/>
              </a:rPr>
              <a:t>1997 - 2011</a:t>
            </a:r>
          </a:p>
        </p:txBody>
      </p:sp>
      <p:cxnSp>
        <p:nvCxnSpPr>
          <p:cNvPr id="56" name="Straight Connector 55"/>
          <p:cNvCxnSpPr>
            <a:stCxn id="57" idx="0"/>
            <a:endCxn id="58" idx="2"/>
          </p:cNvCxnSpPr>
          <p:nvPr/>
        </p:nvCxnSpPr>
        <p:spPr bwMode="auto">
          <a:xfrm flipV="1">
            <a:off x="7758236" y="3901452"/>
            <a:ext cx="0" cy="266773"/>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57" name="Text Box 12"/>
          <p:cNvSpPr>
            <a:spLocks noChangeArrowheads="1"/>
          </p:cNvSpPr>
          <p:nvPr/>
        </p:nvSpPr>
        <p:spPr bwMode="auto">
          <a:xfrm>
            <a:off x="6965308" y="4168225"/>
            <a:ext cx="1585856"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fontScale="92500" lnSpcReduction="10000"/>
          </a:bodyPr>
          <a:lstStyle/>
          <a:p>
            <a:pPr algn="ctr"/>
            <a:r>
              <a:rPr lang="en-US" sz="1600" b="1" dirty="0">
                <a:solidFill>
                  <a:schemeClr val="bg1"/>
                </a:solidFill>
                <a:latin typeface="Verdana" pitchFamily="34" charset="0"/>
              </a:rPr>
              <a:t>Coll. Service</a:t>
            </a:r>
          </a:p>
          <a:p>
            <a:pPr algn="ctr"/>
            <a:r>
              <a:rPr lang="en-US" sz="1400" b="0" i="1" dirty="0">
                <a:solidFill>
                  <a:schemeClr val="bg1"/>
                </a:solidFill>
                <a:latin typeface="Verdana" pitchFamily="34" charset="0"/>
              </a:rPr>
              <a:t>(Full text)</a:t>
            </a:r>
          </a:p>
        </p:txBody>
      </p:sp>
      <p:sp>
        <p:nvSpPr>
          <p:cNvPr id="58" name="Text Box 12"/>
          <p:cNvSpPr>
            <a:spLocks noChangeArrowheads="1"/>
          </p:cNvSpPr>
          <p:nvPr/>
        </p:nvSpPr>
        <p:spPr bwMode="auto">
          <a:xfrm>
            <a:off x="6965308" y="3291671"/>
            <a:ext cx="1585856" cy="609781"/>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fontScale="77500" lnSpcReduction="20000"/>
          </a:bodyPr>
          <a:lstStyle/>
          <a:p>
            <a:pPr algn="ctr"/>
            <a:r>
              <a:rPr lang="en-US" sz="1600" b="1" dirty="0">
                <a:solidFill>
                  <a:schemeClr val="bg1"/>
                </a:solidFill>
                <a:latin typeface="Verdana" pitchFamily="34" charset="0"/>
              </a:rPr>
              <a:t>E. Collection</a:t>
            </a:r>
          </a:p>
          <a:p>
            <a:pPr algn="ctr"/>
            <a:r>
              <a:rPr lang="en-US" sz="1400" b="0" i="1" dirty="0">
                <a:solidFill>
                  <a:schemeClr val="bg1"/>
                </a:solidFill>
                <a:latin typeface="Verdana" pitchFamily="34" charset="0"/>
              </a:rPr>
              <a:t>(Academic Search Premier)</a:t>
            </a:r>
          </a:p>
        </p:txBody>
      </p:sp>
      <p:cxnSp>
        <p:nvCxnSpPr>
          <p:cNvPr id="32" name="Straight Connector 31"/>
          <p:cNvCxnSpPr>
            <a:stCxn id="37" idx="3"/>
            <a:endCxn id="34" idx="1"/>
          </p:cNvCxnSpPr>
          <p:nvPr/>
        </p:nvCxnSpPr>
        <p:spPr bwMode="auto">
          <a:xfrm flipV="1">
            <a:off x="3366588" y="4473115"/>
            <a:ext cx="142206" cy="1"/>
          </a:xfrm>
          <a:prstGeom prst="line">
            <a:avLst/>
          </a:prstGeom>
          <a:solidFill>
            <a:schemeClr val="accent1"/>
          </a:solidFill>
          <a:ln w="25400" cap="rnd" cmpd="sng" algn="ctr">
            <a:solidFill>
              <a:schemeClr val="bg1"/>
            </a:solidFill>
            <a:prstDash val="solid"/>
            <a:round/>
            <a:headEnd type="none" w="med" len="med"/>
            <a:tailEnd type="none" w="med" len="med"/>
          </a:ln>
          <a:effectLst/>
        </p:spPr>
      </p:cxnSp>
      <p:cxnSp>
        <p:nvCxnSpPr>
          <p:cNvPr id="35" name="Straight Connector 34"/>
          <p:cNvCxnSpPr>
            <a:stCxn id="49" idx="3"/>
          </p:cNvCxnSpPr>
          <p:nvPr/>
        </p:nvCxnSpPr>
        <p:spPr bwMode="auto">
          <a:xfrm flipV="1">
            <a:off x="6822132" y="4473114"/>
            <a:ext cx="143176" cy="1"/>
          </a:xfrm>
          <a:prstGeom prst="line">
            <a:avLst/>
          </a:prstGeom>
          <a:solidFill>
            <a:schemeClr val="accent1"/>
          </a:solidFill>
          <a:ln w="25400" cap="rnd"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80025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a:t>Agenda</a:t>
            </a:r>
          </a:p>
        </p:txBody>
      </p:sp>
      <p:grpSp>
        <p:nvGrpSpPr>
          <p:cNvPr id="7" name="Group 6"/>
          <p:cNvGrpSpPr/>
          <p:nvPr/>
        </p:nvGrpSpPr>
        <p:grpSpPr>
          <a:xfrm rot="716985">
            <a:off x="4160019" y="1180943"/>
            <a:ext cx="4363858" cy="5172121"/>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730559" y="1411718"/>
              <a:ext cx="3324270" cy="422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ts val="0"/>
                </a:spcBef>
              </a:pPr>
              <a:r>
                <a:rPr lang="en-US" sz="2000" b="0" dirty="0">
                  <a:solidFill>
                    <a:srgbClr val="3E4C56"/>
                  </a:solidFill>
                  <a:latin typeface="Verdana" pitchFamily="34" charset="0"/>
                </a:rPr>
                <a:t>Introduction</a:t>
              </a:r>
            </a:p>
            <a:p>
              <a:pPr algn="l" eaLnBrk="1" hangingPunct="1">
                <a:spcBef>
                  <a:spcPts val="0"/>
                </a:spcBef>
              </a:pPr>
              <a:r>
                <a:rPr lang="en-US" sz="2000" b="0" dirty="0">
                  <a:solidFill>
                    <a:srgbClr val="3E4C56"/>
                  </a:solidFill>
                  <a:latin typeface="Verdana" pitchFamily="34" charset="0"/>
                </a:rPr>
                <a:t>  Navigation &amp; searching</a:t>
              </a:r>
            </a:p>
            <a:p>
              <a:pPr algn="l" eaLnBrk="1" hangingPunct="1">
                <a:spcBef>
                  <a:spcPts val="0"/>
                </a:spcBef>
              </a:pPr>
              <a:r>
                <a:rPr lang="en-US" sz="2000" b="0" dirty="0">
                  <a:solidFill>
                    <a:srgbClr val="3E4C56"/>
                  </a:solidFill>
                  <a:latin typeface="Verdana" pitchFamily="34" charset="0"/>
                </a:rPr>
                <a:t>  Roles &amp; user </a:t>
              </a:r>
              <a:r>
                <a:rPr lang="en-US" sz="2000" b="0" dirty="0" err="1">
                  <a:solidFill>
                    <a:srgbClr val="3E4C56"/>
                  </a:solidFill>
                  <a:latin typeface="Verdana" pitchFamily="34" charset="0"/>
                </a:rPr>
                <a:t>mgmt</a:t>
              </a:r>
              <a:endParaRPr lang="en-US" sz="2000" b="0" dirty="0">
                <a:solidFill>
                  <a:srgbClr val="3E4C56"/>
                </a:solidFill>
                <a:latin typeface="Verdana" pitchFamily="34" charset="0"/>
              </a:endParaRPr>
            </a:p>
            <a:p>
              <a:pPr algn="l" eaLnBrk="1" hangingPunct="1">
                <a:spcBef>
                  <a:spcPts val="1200"/>
                </a:spcBef>
              </a:pPr>
              <a:r>
                <a:rPr lang="en-US" sz="2000" dirty="0">
                  <a:solidFill>
                    <a:srgbClr val="3E4C56"/>
                  </a:solidFill>
                  <a:latin typeface="Verdana" pitchFamily="34" charset="0"/>
                </a:rPr>
                <a:t>Tech services 1</a:t>
              </a:r>
            </a:p>
            <a:p>
              <a:pPr algn="l" eaLnBrk="1" hangingPunct="1">
                <a:spcBef>
                  <a:spcPts val="0"/>
                </a:spcBef>
              </a:pPr>
              <a:r>
                <a:rPr lang="en-US" sz="2000" b="0" dirty="0">
                  <a:solidFill>
                    <a:srgbClr val="3E4C56"/>
                  </a:solidFill>
                  <a:latin typeface="Verdana" pitchFamily="34" charset="0"/>
                </a:rPr>
                <a:t>  Infrastructure</a:t>
              </a:r>
            </a:p>
            <a:p>
              <a:pPr algn="l" eaLnBrk="1" hangingPunct="1">
                <a:spcBef>
                  <a:spcPts val="0"/>
                </a:spcBef>
              </a:pPr>
              <a:r>
                <a:rPr lang="en-US" sz="2000" b="0" dirty="0">
                  <a:solidFill>
                    <a:srgbClr val="3E4C56"/>
                  </a:solidFill>
                  <a:latin typeface="Verdana" pitchFamily="34" charset="0"/>
                </a:rPr>
                <a:t>  Ordering</a:t>
              </a:r>
            </a:p>
            <a:p>
              <a:pPr algn="l" eaLnBrk="1" hangingPunct="1">
                <a:spcBef>
                  <a:spcPts val="1200"/>
                </a:spcBef>
              </a:pPr>
              <a:r>
                <a:rPr lang="en-US" sz="2000" b="0" dirty="0">
                  <a:solidFill>
                    <a:srgbClr val="3E4C56"/>
                  </a:solidFill>
                  <a:latin typeface="Verdana" pitchFamily="34" charset="0"/>
                </a:rPr>
                <a:t>Tech services 2</a:t>
              </a:r>
            </a:p>
            <a:p>
              <a:pPr algn="l" eaLnBrk="1" hangingPunct="1">
                <a:spcBef>
                  <a:spcPts val="0"/>
                </a:spcBef>
              </a:pPr>
              <a:r>
                <a:rPr lang="en-US" sz="2000" b="0" dirty="0">
                  <a:solidFill>
                    <a:srgbClr val="3E4C56"/>
                  </a:solidFill>
                  <a:latin typeface="Verdana" pitchFamily="34" charset="0"/>
                </a:rPr>
                <a:t>  Receiving &amp; cataloging</a:t>
              </a:r>
            </a:p>
            <a:p>
              <a:pPr algn="l" eaLnBrk="1" hangingPunct="1">
                <a:spcBef>
                  <a:spcPts val="0"/>
                </a:spcBef>
              </a:pPr>
              <a:r>
                <a:rPr lang="en-US" sz="2000" b="0" dirty="0">
                  <a:solidFill>
                    <a:srgbClr val="3E4C56"/>
                  </a:solidFill>
                  <a:latin typeface="Verdana" pitchFamily="34" charset="0"/>
                </a:rPr>
                <a:t>  Activation</a:t>
              </a:r>
            </a:p>
            <a:p>
              <a:pPr algn="l" eaLnBrk="1" hangingPunct="1">
                <a:spcBef>
                  <a:spcPts val="0"/>
                </a:spcBef>
              </a:pPr>
              <a:r>
                <a:rPr lang="en-US" sz="2000" b="0" dirty="0">
                  <a:solidFill>
                    <a:srgbClr val="3E4C56"/>
                  </a:solidFill>
                  <a:latin typeface="Verdana" pitchFamily="34" charset="0"/>
                </a:rPr>
                <a:t>  Invoicing</a:t>
              </a:r>
            </a:p>
            <a:p>
              <a:pPr algn="l" eaLnBrk="1" hangingPunct="1">
                <a:spcBef>
                  <a:spcPts val="1200"/>
                </a:spcBef>
              </a:pPr>
              <a:r>
                <a:rPr lang="en-US" sz="2000" b="0" dirty="0">
                  <a:solidFill>
                    <a:srgbClr val="3E4C56"/>
                  </a:solidFill>
                  <a:latin typeface="Verdana" pitchFamily="34" charset="0"/>
                </a:rPr>
                <a:t>Fulfillment</a:t>
              </a:r>
            </a:p>
            <a:p>
              <a:pPr algn="l" eaLnBrk="1" hangingPunct="1">
                <a:spcBef>
                  <a:spcPts val="0"/>
                </a:spcBef>
              </a:pPr>
              <a:r>
                <a:rPr lang="en-US" sz="2000" b="0" dirty="0">
                  <a:solidFill>
                    <a:srgbClr val="3E4C56"/>
                  </a:solidFill>
                  <a:latin typeface="Verdana" pitchFamily="34" charset="0"/>
                </a:rPr>
                <a:t> Fulfillment configuration</a:t>
              </a:r>
            </a:p>
            <a:p>
              <a:pPr algn="l" eaLnBrk="1" hangingPunct="1">
                <a:spcBef>
                  <a:spcPts val="0"/>
                </a:spcBef>
              </a:pPr>
              <a:r>
                <a:rPr lang="en-US" sz="2000" b="0" dirty="0">
                  <a:solidFill>
                    <a:srgbClr val="3E4C56"/>
                  </a:solidFill>
                  <a:latin typeface="Verdana" pitchFamily="34" charset="0"/>
                </a:rPr>
                <a:t> Patron services &amp; requests</a:t>
              </a:r>
            </a:p>
            <a:p>
              <a:pPr algn="l" eaLnBrk="1" hangingPunct="1">
                <a:spcBef>
                  <a:spcPts val="0"/>
                </a:spcBef>
              </a:pPr>
              <a:r>
                <a:rPr lang="en-US" sz="2000" b="0" dirty="0">
                  <a:solidFill>
                    <a:srgbClr val="3E4C56"/>
                  </a:solidFill>
                  <a:latin typeface="Verdana" pitchFamily="34" charset="0"/>
                </a:rPr>
                <a:t> Course reserves</a:t>
              </a:r>
            </a:p>
          </p:txBody>
        </p:sp>
      </p:grpSp>
    </p:spTree>
    <p:extLst>
      <p:ext uri="{BB962C8B-B14F-4D97-AF65-F5344CB8AC3E}">
        <p14:creationId xmlns:p14="http://schemas.microsoft.com/office/powerpoint/2010/main" val="137810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Vendors and roles</a:t>
            </a:r>
          </a:p>
        </p:txBody>
      </p:sp>
      <p:sp>
        <p:nvSpPr>
          <p:cNvPr id="4" name="Rounded Rectangle 3"/>
          <p:cNvSpPr/>
          <p:nvPr/>
        </p:nvSpPr>
        <p:spPr bwMode="auto">
          <a:xfrm>
            <a:off x="2229295" y="1163105"/>
            <a:ext cx="2688350" cy="1281656"/>
          </a:xfrm>
          <a:prstGeom prst="roundRect">
            <a:avLst/>
          </a:prstGeom>
          <a:solidFill>
            <a:srgbClr val="00B050"/>
          </a:solidFill>
          <a:ln w="762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mj-lt"/>
                <a:cs typeface="Arial" pitchFamily="34" charset="0"/>
              </a:rPr>
              <a:t>Vendor</a:t>
            </a:r>
          </a:p>
        </p:txBody>
      </p:sp>
      <p:sp>
        <p:nvSpPr>
          <p:cNvPr id="6" name="Rounded Rectangle 5"/>
          <p:cNvSpPr/>
          <p:nvPr/>
        </p:nvSpPr>
        <p:spPr bwMode="auto">
          <a:xfrm>
            <a:off x="1653220" y="2163870"/>
            <a:ext cx="1382580" cy="561782"/>
          </a:xfrm>
          <a:prstGeom prst="roundRect">
            <a:avLst/>
          </a:prstGeom>
          <a:solidFill>
            <a:srgbClr val="016B59"/>
          </a:solidFill>
          <a:ln w="76200" cap="flat" cmpd="sng" algn="ctr">
            <a:solidFill>
              <a:srgbClr val="016B59"/>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mj-lt"/>
                <a:cs typeface="Arial" pitchFamily="34" charset="0"/>
              </a:rPr>
              <a:t>Account</a:t>
            </a:r>
            <a:endParaRPr kumimoji="0" lang="en-US" sz="1600" i="0" u="none" strike="noStrike" cap="none" normalizeH="0" baseline="0" dirty="0">
              <a:ln>
                <a:noFill/>
              </a:ln>
              <a:solidFill>
                <a:schemeClr val="bg1"/>
              </a:solidFill>
              <a:effectLst/>
              <a:latin typeface="+mj-lt"/>
              <a:cs typeface="Arial" pitchFamily="34" charset="0"/>
            </a:endParaRPr>
          </a:p>
        </p:txBody>
      </p:sp>
      <p:sp>
        <p:nvSpPr>
          <p:cNvPr id="7" name="Rounded Rectangle 6"/>
          <p:cNvSpPr/>
          <p:nvPr/>
        </p:nvSpPr>
        <p:spPr bwMode="auto">
          <a:xfrm>
            <a:off x="3270861" y="2163870"/>
            <a:ext cx="1382580" cy="561782"/>
          </a:xfrm>
          <a:prstGeom prst="roundRect">
            <a:avLst/>
          </a:prstGeom>
          <a:solidFill>
            <a:srgbClr val="016B59"/>
          </a:solidFill>
          <a:ln w="76200" cap="flat" cmpd="sng" algn="ctr">
            <a:solidFill>
              <a:srgbClr val="016B59"/>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mj-lt"/>
                <a:cs typeface="Arial" pitchFamily="34" charset="0"/>
              </a:rPr>
              <a:t>Interface</a:t>
            </a:r>
            <a:endParaRPr kumimoji="0" lang="en-US" sz="1600" i="0" u="none" strike="noStrike" cap="none" normalizeH="0" baseline="0" dirty="0">
              <a:ln>
                <a:noFill/>
              </a:ln>
              <a:solidFill>
                <a:schemeClr val="bg1"/>
              </a:solidFill>
              <a:effectLst/>
              <a:latin typeface="+mj-lt"/>
              <a:cs typeface="Arial" pitchFamily="34" charset="0"/>
            </a:endParaRPr>
          </a:p>
        </p:txBody>
      </p:sp>
      <p:grpSp>
        <p:nvGrpSpPr>
          <p:cNvPr id="41" name="Group 40"/>
          <p:cNvGrpSpPr/>
          <p:nvPr/>
        </p:nvGrpSpPr>
        <p:grpSpPr>
          <a:xfrm>
            <a:off x="1528665" y="4763834"/>
            <a:ext cx="2584683" cy="1872253"/>
            <a:chOff x="1528665" y="4973263"/>
            <a:chExt cx="2584683" cy="1872253"/>
          </a:xfrm>
        </p:grpSpPr>
        <p:sp>
          <p:nvSpPr>
            <p:cNvPr id="10" name="Rounded Rectangle 9"/>
            <p:cNvSpPr/>
            <p:nvPr/>
          </p:nvSpPr>
          <p:spPr bwMode="auto">
            <a:xfrm>
              <a:off x="1885858" y="4973263"/>
              <a:ext cx="2227490" cy="1281656"/>
            </a:xfrm>
            <a:prstGeom prst="roundRect">
              <a:avLst/>
            </a:prstGeom>
            <a:solidFill>
              <a:srgbClr val="FFC000"/>
            </a:solidFill>
            <a:ln w="762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mj-lt"/>
                  <a:cs typeface="Arial" pitchFamily="34" charset="0"/>
                </a:rPr>
                <a:t>Order Line</a:t>
              </a:r>
            </a:p>
          </p:txBody>
        </p:sp>
        <p:pic>
          <p:nvPicPr>
            <p:cNvPr id="11" name="Picture 3" descr="C:\Users\jdlarson\Pictures\separated icons\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665" y="5453597"/>
              <a:ext cx="1391919" cy="13919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2999603" y="2725652"/>
            <a:ext cx="1937270" cy="2038182"/>
            <a:chOff x="2999603" y="2572032"/>
            <a:chExt cx="1937270" cy="2038182"/>
          </a:xfrm>
        </p:grpSpPr>
        <p:pic>
          <p:nvPicPr>
            <p:cNvPr id="2052" name="Picture 4" descr="C:\Users\jdlarson\Pictures\separated icons\005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001" y="2837755"/>
              <a:ext cx="847748" cy="847748"/>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a:stCxn id="7" idx="2"/>
              <a:endCxn id="10" idx="0"/>
            </p:cNvCxnSpPr>
            <p:nvPr/>
          </p:nvCxnSpPr>
          <p:spPr bwMode="auto">
            <a:xfrm flipH="1">
              <a:off x="2999603" y="2572032"/>
              <a:ext cx="962548" cy="2038182"/>
            </a:xfrm>
            <a:prstGeom prst="line">
              <a:avLst/>
            </a:prstGeom>
            <a:solidFill>
              <a:schemeClr val="accent1"/>
            </a:solidFill>
            <a:ln w="38100" cap="flat" cmpd="sng" algn="ctr">
              <a:solidFill>
                <a:srgbClr val="016B59"/>
              </a:solidFill>
              <a:prstDash val="solid"/>
              <a:round/>
              <a:headEnd type="none" w="med" len="med"/>
              <a:tailEnd type="none" w="med" len="med"/>
            </a:ln>
            <a:effectLst/>
          </p:spPr>
        </p:cxnSp>
        <p:sp>
          <p:nvSpPr>
            <p:cNvPr id="44" name="Content Placeholder 2"/>
            <p:cNvSpPr txBox="1">
              <a:spLocks/>
            </p:cNvSpPr>
            <p:nvPr/>
          </p:nvSpPr>
          <p:spPr bwMode="auto">
            <a:xfrm>
              <a:off x="3480877" y="3443584"/>
              <a:ext cx="1455996" cy="6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pPr>
              <a:r>
                <a:rPr lang="en-US" sz="2000" b="0" dirty="0">
                  <a:latin typeface="+mj-lt"/>
                </a:rPr>
                <a:t>  Access</a:t>
              </a:r>
              <a:br>
                <a:rPr lang="en-US" sz="2000" b="0" dirty="0">
                  <a:latin typeface="+mj-lt"/>
                </a:rPr>
              </a:br>
              <a:r>
                <a:rPr lang="en-US" sz="2000" b="0" dirty="0">
                  <a:latin typeface="+mj-lt"/>
                </a:rPr>
                <a:t>Provider</a:t>
              </a:r>
            </a:p>
          </p:txBody>
        </p:sp>
      </p:grpSp>
      <p:grpSp>
        <p:nvGrpSpPr>
          <p:cNvPr id="46" name="Group 45"/>
          <p:cNvGrpSpPr/>
          <p:nvPr/>
        </p:nvGrpSpPr>
        <p:grpSpPr>
          <a:xfrm>
            <a:off x="4917645" y="1957553"/>
            <a:ext cx="2675090" cy="3322950"/>
            <a:chOff x="4917645" y="1803933"/>
            <a:chExt cx="2675090" cy="3322950"/>
          </a:xfrm>
        </p:grpSpPr>
        <p:cxnSp>
          <p:nvCxnSpPr>
            <p:cNvPr id="67" name="Straight Connector 66"/>
            <p:cNvCxnSpPr>
              <a:stCxn id="4" idx="3"/>
            </p:cNvCxnSpPr>
            <p:nvPr/>
          </p:nvCxnSpPr>
          <p:spPr bwMode="auto">
            <a:xfrm>
              <a:off x="4917645" y="1803933"/>
              <a:ext cx="1805035" cy="3322950"/>
            </a:xfrm>
            <a:prstGeom prst="line">
              <a:avLst/>
            </a:prstGeom>
            <a:solidFill>
              <a:schemeClr val="accent1"/>
            </a:solidFill>
            <a:ln w="38100" cap="flat" cmpd="sng" algn="ctr">
              <a:solidFill>
                <a:srgbClr val="00B050"/>
              </a:solidFill>
              <a:prstDash val="solid"/>
              <a:round/>
              <a:headEnd type="none" w="med" len="med"/>
              <a:tailEnd type="none" w="med" len="med"/>
            </a:ln>
            <a:effectLst/>
          </p:spPr>
        </p:cxnSp>
        <p:sp>
          <p:nvSpPr>
            <p:cNvPr id="72" name="Content Placeholder 2"/>
            <p:cNvSpPr txBox="1">
              <a:spLocks/>
            </p:cNvSpPr>
            <p:nvPr/>
          </p:nvSpPr>
          <p:spPr bwMode="auto">
            <a:xfrm>
              <a:off x="6136739" y="3588030"/>
              <a:ext cx="1455996" cy="43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pPr>
              <a:r>
                <a:rPr lang="en-US" sz="2000" b="0" dirty="0">
                  <a:latin typeface="+mj-lt"/>
                </a:rPr>
                <a:t>Licensor</a:t>
              </a:r>
            </a:p>
          </p:txBody>
        </p:sp>
        <p:pic>
          <p:nvPicPr>
            <p:cNvPr id="39" name="Picture 5" descr="C:\Users\jdlarson\Pictures\separated icons\017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420" y="2887006"/>
              <a:ext cx="1022034" cy="10220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4943460" y="4763834"/>
            <a:ext cx="2892965" cy="1720160"/>
            <a:chOff x="4943460" y="4973263"/>
            <a:chExt cx="2892965" cy="1720160"/>
          </a:xfrm>
        </p:grpSpPr>
        <p:sp>
          <p:nvSpPr>
            <p:cNvPr id="75" name="Rounded Rectangle 74"/>
            <p:cNvSpPr/>
            <p:nvPr/>
          </p:nvSpPr>
          <p:spPr bwMode="auto">
            <a:xfrm>
              <a:off x="5608935" y="4973263"/>
              <a:ext cx="2227490" cy="1281656"/>
            </a:xfrm>
            <a:prstGeom prst="roundRect">
              <a:avLst/>
            </a:prstGeom>
            <a:solidFill>
              <a:srgbClr val="FFC000"/>
            </a:solidFill>
            <a:ln w="762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mj-lt"/>
                  <a:cs typeface="Arial" pitchFamily="34" charset="0"/>
                </a:rPr>
                <a:t>License</a:t>
              </a:r>
            </a:p>
          </p:txBody>
        </p:sp>
        <p:pic>
          <p:nvPicPr>
            <p:cNvPr id="2051" name="Picture 3" descr="C:\Users\jdlarson\Pictures\separated icons\013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3460" y="5310845"/>
              <a:ext cx="1382580" cy="1382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1302398" y="2725652"/>
            <a:ext cx="1697205" cy="2038182"/>
            <a:chOff x="1302398" y="2572032"/>
            <a:chExt cx="1697205" cy="2038182"/>
          </a:xfrm>
        </p:grpSpPr>
        <p:pic>
          <p:nvPicPr>
            <p:cNvPr id="2050" name="Picture 2" descr="C:\Users\jdlarson\Pictures\separated icons\001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5454" y="2782857"/>
              <a:ext cx="1020808" cy="102080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6" idx="2"/>
              <a:endCxn id="10" idx="0"/>
            </p:cNvCxnSpPr>
            <p:nvPr/>
          </p:nvCxnSpPr>
          <p:spPr bwMode="auto">
            <a:xfrm>
              <a:off x="2344510" y="2572032"/>
              <a:ext cx="655093" cy="2038182"/>
            </a:xfrm>
            <a:prstGeom prst="line">
              <a:avLst/>
            </a:prstGeom>
            <a:solidFill>
              <a:schemeClr val="accent1"/>
            </a:solidFill>
            <a:ln w="38100" cap="flat" cmpd="sng" algn="ctr">
              <a:solidFill>
                <a:srgbClr val="016B59"/>
              </a:solidFill>
              <a:prstDash val="solid"/>
              <a:round/>
              <a:headEnd type="none" w="med" len="med"/>
              <a:tailEnd type="none" w="med" len="med"/>
            </a:ln>
            <a:effectLst/>
          </p:spPr>
        </p:cxnSp>
        <p:sp>
          <p:nvSpPr>
            <p:cNvPr id="85" name="Content Placeholder 2"/>
            <p:cNvSpPr txBox="1">
              <a:spLocks/>
            </p:cNvSpPr>
            <p:nvPr/>
          </p:nvSpPr>
          <p:spPr bwMode="auto">
            <a:xfrm>
              <a:off x="1302398" y="3474601"/>
              <a:ext cx="1455996" cy="6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pPr>
              <a:r>
                <a:rPr lang="en-US" sz="2000" b="0" dirty="0">
                  <a:latin typeface="+mj-lt"/>
                </a:rPr>
                <a:t>Material</a:t>
              </a:r>
              <a:br>
                <a:rPr lang="en-US" sz="2000" b="0" dirty="0">
                  <a:latin typeface="+mj-lt"/>
                </a:rPr>
              </a:br>
              <a:r>
                <a:rPr lang="en-US" sz="2000" b="0" dirty="0">
                  <a:latin typeface="+mj-lt"/>
                </a:rPr>
                <a:t> Supplier</a:t>
              </a:r>
            </a:p>
          </p:txBody>
        </p:sp>
      </p:grpSp>
    </p:spTree>
    <p:extLst>
      <p:ext uri="{BB962C8B-B14F-4D97-AF65-F5344CB8AC3E}">
        <p14:creationId xmlns:p14="http://schemas.microsoft.com/office/powerpoint/2010/main" val="101613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
                                        <p:tgtEl>
                                          <p:spTgt spid="49"/>
                                        </p:tgtEl>
                                      </p:cBhvr>
                                    </p:animEffect>
                                  </p:childTnLst>
                                </p:cTn>
                              </p:par>
                              <p:par>
                                <p:cTn id="16" presetID="22" presetClass="entr" presetSubtype="1"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up)">
                                      <p:cBhvr>
                                        <p:cTn id="18" dur="500"/>
                                        <p:tgtEl>
                                          <p:spTgt spid="47"/>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Vendor roles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334695"/>
              </p:ext>
            </p:extLst>
          </p:nvPr>
        </p:nvGraphicFramePr>
        <p:xfrm>
          <a:off x="465139" y="992188"/>
          <a:ext cx="8254602" cy="4450080"/>
        </p:xfrm>
        <a:graphic>
          <a:graphicData uri="http://schemas.openxmlformats.org/drawingml/2006/table">
            <a:tbl>
              <a:tblPr firstRow="1" bandRow="1">
                <a:tableStyleId>{5C22544A-7EE6-4342-B048-85BDC9FD1C3A}</a:tableStyleId>
              </a:tblPr>
              <a:tblGrid>
                <a:gridCol w="2020292">
                  <a:extLst>
                    <a:ext uri="{9D8B030D-6E8A-4147-A177-3AD203B41FA5}">
                      <a16:colId xmlns:a16="http://schemas.microsoft.com/office/drawing/2014/main" xmlns="" val="20000"/>
                    </a:ext>
                  </a:extLst>
                </a:gridCol>
                <a:gridCol w="1602933">
                  <a:extLst>
                    <a:ext uri="{9D8B030D-6E8A-4147-A177-3AD203B41FA5}">
                      <a16:colId xmlns:a16="http://schemas.microsoft.com/office/drawing/2014/main" xmlns="" val="20001"/>
                    </a:ext>
                  </a:extLst>
                </a:gridCol>
                <a:gridCol w="1870089">
                  <a:extLst>
                    <a:ext uri="{9D8B030D-6E8A-4147-A177-3AD203B41FA5}">
                      <a16:colId xmlns:a16="http://schemas.microsoft.com/office/drawing/2014/main" xmlns="" val="20002"/>
                    </a:ext>
                  </a:extLst>
                </a:gridCol>
                <a:gridCol w="2761288">
                  <a:extLst>
                    <a:ext uri="{9D8B030D-6E8A-4147-A177-3AD203B41FA5}">
                      <a16:colId xmlns:a16="http://schemas.microsoft.com/office/drawing/2014/main" xmlns="" val="20003"/>
                    </a:ext>
                  </a:extLst>
                </a:gridCol>
              </a:tblGrid>
              <a:tr h="370840">
                <a:tc>
                  <a:txBody>
                    <a:bodyPr/>
                    <a:lstStyle/>
                    <a:p>
                      <a:pPr algn="ctr"/>
                      <a:r>
                        <a:rPr lang="en-US" sz="2000" dirty="0"/>
                        <a:t>Role</a:t>
                      </a:r>
                    </a:p>
                  </a:txBody>
                  <a:tcPr marL="137160" marR="137160" marT="137160" marB="137160"/>
                </a:tc>
                <a:tc>
                  <a:txBody>
                    <a:bodyPr/>
                    <a:lstStyle/>
                    <a:p>
                      <a:pPr algn="ctr"/>
                      <a:r>
                        <a:rPr lang="en-US" sz="2000" i="0" dirty="0"/>
                        <a:t>Sub-unit</a:t>
                      </a:r>
                    </a:p>
                  </a:txBody>
                  <a:tcPr marL="137160" marR="137160" marT="137160" marB="137160"/>
                </a:tc>
                <a:tc>
                  <a:txBody>
                    <a:bodyPr/>
                    <a:lstStyle/>
                    <a:p>
                      <a:pPr algn="ctr"/>
                      <a:r>
                        <a:rPr lang="en-US" sz="2000" i="0" dirty="0"/>
                        <a:t>Used In</a:t>
                      </a:r>
                    </a:p>
                  </a:txBody>
                  <a:tcPr marL="137160" marR="137160" marT="137160" marB="137160"/>
                </a:tc>
                <a:tc>
                  <a:txBody>
                    <a:bodyPr/>
                    <a:lstStyle/>
                    <a:p>
                      <a:pPr algn="ctr"/>
                      <a:r>
                        <a:rPr lang="en-US" sz="2000" dirty="0"/>
                        <a:t>Definition</a:t>
                      </a:r>
                    </a:p>
                  </a:txBody>
                  <a:tcPr marL="137160" marR="137160" marT="137160" marB="137160"/>
                </a:tc>
                <a:extLst>
                  <a:ext uri="{0D108BD9-81ED-4DB2-BD59-A6C34878D82A}">
                    <a16:rowId xmlns:a16="http://schemas.microsoft.com/office/drawing/2014/main" xmlns="" val="10000"/>
                  </a:ext>
                </a:extLst>
              </a:tr>
              <a:tr h="370840">
                <a:tc>
                  <a:txBody>
                    <a:bodyPr/>
                    <a:lstStyle/>
                    <a:p>
                      <a:pPr algn="l"/>
                      <a:r>
                        <a:rPr lang="en-US" sz="2000" dirty="0"/>
                        <a:t>Material Supplier / Subscription</a:t>
                      </a:r>
                      <a:r>
                        <a:rPr lang="en-US" sz="2000" baseline="0" dirty="0"/>
                        <a:t> Agent</a:t>
                      </a:r>
                      <a:endParaRPr lang="en-US" sz="2000" dirty="0"/>
                    </a:p>
                  </a:txBody>
                  <a:tcPr marL="137160" marR="137160" marT="137160" marB="137160"/>
                </a:tc>
                <a:tc>
                  <a:txBody>
                    <a:bodyPr/>
                    <a:lstStyle/>
                    <a:p>
                      <a:pPr algn="l"/>
                      <a:r>
                        <a:rPr lang="en-US" sz="2000" dirty="0"/>
                        <a:t>Vendor Account</a:t>
                      </a:r>
                    </a:p>
                  </a:txBody>
                  <a:tcPr marL="137160" marR="137160" marT="137160" marB="137160"/>
                </a:tc>
                <a:tc>
                  <a:txBody>
                    <a:bodyPr/>
                    <a:lstStyle/>
                    <a:p>
                      <a:pPr algn="l"/>
                      <a:r>
                        <a:rPr lang="en-US" sz="2000" dirty="0"/>
                        <a:t>Order Lines</a:t>
                      </a:r>
                    </a:p>
                  </a:txBody>
                  <a:tcPr marL="137160" marR="137160" marT="137160" marB="137160"/>
                </a:tc>
                <a:tc>
                  <a:txBody>
                    <a:bodyPr/>
                    <a:lstStyle/>
                    <a:p>
                      <a:pPr algn="l"/>
                      <a:r>
                        <a:rPr lang="en-US" sz="2000" dirty="0"/>
                        <a:t>Receives orders</a:t>
                      </a:r>
                      <a:r>
                        <a:rPr lang="en-US" sz="2000" baseline="0" dirty="0"/>
                        <a:t> and payment for resources in all formats</a:t>
                      </a:r>
                      <a:endParaRPr lang="en-US" sz="2000" dirty="0"/>
                    </a:p>
                  </a:txBody>
                  <a:tcPr marL="137160" marR="137160" marT="137160" marB="137160"/>
                </a:tc>
                <a:extLst>
                  <a:ext uri="{0D108BD9-81ED-4DB2-BD59-A6C34878D82A}">
                    <a16:rowId xmlns:a16="http://schemas.microsoft.com/office/drawing/2014/main" xmlns="" val="10001"/>
                  </a:ext>
                </a:extLst>
              </a:tr>
              <a:tr h="370840">
                <a:tc>
                  <a:txBody>
                    <a:bodyPr/>
                    <a:lstStyle/>
                    <a:p>
                      <a:pPr algn="l"/>
                      <a:r>
                        <a:rPr lang="en-US" sz="2000" dirty="0"/>
                        <a:t>Access Provider</a:t>
                      </a:r>
                    </a:p>
                  </a:txBody>
                  <a:tcPr marL="137160" marR="137160" marT="137160" marB="137160"/>
                </a:tc>
                <a:tc>
                  <a:txBody>
                    <a:bodyPr/>
                    <a:lstStyle/>
                    <a:p>
                      <a:pPr algn="l"/>
                      <a:r>
                        <a:rPr lang="en-US" sz="2000" dirty="0"/>
                        <a:t>Interface</a:t>
                      </a:r>
                    </a:p>
                  </a:txBody>
                  <a:tcPr marL="137160" marR="137160" marT="137160" marB="137160"/>
                </a:tc>
                <a:tc>
                  <a:txBody>
                    <a:bodyPr/>
                    <a:lstStyle/>
                    <a:p>
                      <a:pPr algn="l"/>
                      <a:r>
                        <a:rPr lang="en-US" sz="2000" dirty="0"/>
                        <a:t>Order Lines</a:t>
                      </a:r>
                    </a:p>
                  </a:txBody>
                  <a:tcPr marL="137160" marR="137160" marT="137160" marB="137160"/>
                </a:tc>
                <a:tc>
                  <a:txBody>
                    <a:bodyPr/>
                    <a:lstStyle/>
                    <a:p>
                      <a:pPr algn="l"/>
                      <a:r>
                        <a:rPr lang="en-US" sz="2000" dirty="0"/>
                        <a:t>Provides access to electronic resources</a:t>
                      </a:r>
                    </a:p>
                  </a:txBody>
                  <a:tcPr marL="137160" marR="137160" marT="137160" marB="137160"/>
                </a:tc>
                <a:extLst>
                  <a:ext uri="{0D108BD9-81ED-4DB2-BD59-A6C34878D82A}">
                    <a16:rowId xmlns:a16="http://schemas.microsoft.com/office/drawing/2014/main" xmlns="" val="10002"/>
                  </a:ext>
                </a:extLst>
              </a:tr>
              <a:tr h="370840">
                <a:tc>
                  <a:txBody>
                    <a:bodyPr/>
                    <a:lstStyle/>
                    <a:p>
                      <a:pPr algn="l"/>
                      <a:r>
                        <a:rPr lang="en-US" sz="2000" dirty="0"/>
                        <a:t>Licensor</a:t>
                      </a:r>
                    </a:p>
                  </a:txBody>
                  <a:tcPr marL="137160" marR="137160" marT="137160" marB="137160"/>
                </a:tc>
                <a:tc>
                  <a:txBody>
                    <a:bodyPr/>
                    <a:lstStyle/>
                    <a:p>
                      <a:pPr algn="l"/>
                      <a:r>
                        <a:rPr lang="en-US" sz="2000" dirty="0"/>
                        <a:t>None </a:t>
                      </a:r>
                      <a:r>
                        <a:rPr lang="en-US" sz="2000" baseline="0" dirty="0"/>
                        <a:t>(linked directly)</a:t>
                      </a:r>
                      <a:endParaRPr lang="en-US" sz="2000" dirty="0"/>
                    </a:p>
                  </a:txBody>
                  <a:tcPr marL="137160" marR="137160" marT="137160" marB="137160"/>
                </a:tc>
                <a:tc>
                  <a:txBody>
                    <a:bodyPr/>
                    <a:lstStyle/>
                    <a:p>
                      <a:pPr algn="l"/>
                      <a:r>
                        <a:rPr lang="en-US" sz="2000" dirty="0"/>
                        <a:t>Licenses</a:t>
                      </a:r>
                    </a:p>
                  </a:txBody>
                  <a:tcPr marL="137160" marR="137160" marT="137160" marB="137160"/>
                </a:tc>
                <a:tc>
                  <a:txBody>
                    <a:bodyPr/>
                    <a:lstStyle/>
                    <a:p>
                      <a:pPr algn="l"/>
                      <a:r>
                        <a:rPr lang="en-US" sz="2000" dirty="0"/>
                        <a:t>Negotiates licenses for electronic</a:t>
                      </a:r>
                      <a:r>
                        <a:rPr lang="en-US" sz="2000" baseline="0" dirty="0"/>
                        <a:t> </a:t>
                      </a:r>
                      <a:r>
                        <a:rPr lang="en-US" sz="2000" dirty="0"/>
                        <a:t>resources</a:t>
                      </a:r>
                    </a:p>
                  </a:txBody>
                  <a:tcPr marL="137160" marR="137160" marT="137160" marB="137160"/>
                </a:tc>
                <a:extLst>
                  <a:ext uri="{0D108BD9-81ED-4DB2-BD59-A6C34878D82A}">
                    <a16:rowId xmlns:a16="http://schemas.microsoft.com/office/drawing/2014/main" xmlns="" val="10003"/>
                  </a:ext>
                </a:extLst>
              </a:tr>
            </a:tbl>
          </a:graphicData>
        </a:graphic>
      </p:graphicFrame>
      <p:pic>
        <p:nvPicPr>
          <p:cNvPr id="5" name="Picture 3" descr="C:\Users\jdlarson\Pictures\separated icons\01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138" y="4714198"/>
            <a:ext cx="653404" cy="6534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jdlarson\Pictures\separated icons\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180" y="2200040"/>
            <a:ext cx="565208" cy="565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dlarson\Pictures\separated icons\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180" y="3572464"/>
            <a:ext cx="565208" cy="56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5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idx="4294967295"/>
          </p:nvPr>
        </p:nvSpPr>
        <p:spPr>
          <a:xfrm>
            <a:off x="457200" y="164575"/>
            <a:ext cx="8229600" cy="609600"/>
          </a:xfrm>
        </p:spPr>
        <p:txBody>
          <a:bodyPr/>
          <a:lstStyle/>
          <a:p>
            <a:r>
              <a:rPr lang="en-US" dirty="0"/>
              <a:t>Lifecycle and data updated</a:t>
            </a:r>
          </a:p>
        </p:txBody>
      </p:sp>
      <p:sp>
        <p:nvSpPr>
          <p:cNvPr id="303108" name="Text Box 4"/>
          <p:cNvSpPr txBox="1">
            <a:spLocks noChangeArrowheads="1"/>
          </p:cNvSpPr>
          <p:nvPr/>
        </p:nvSpPr>
        <p:spPr bwMode="auto">
          <a:xfrm>
            <a:off x="3411821" y="951453"/>
            <a:ext cx="51625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0" dirty="0">
                <a:solidFill>
                  <a:srgbClr val="3E4C56"/>
                </a:solidFill>
              </a:rPr>
              <a:t>Purchase order lines (created)</a:t>
            </a:r>
            <a:br>
              <a:rPr lang="en-US" sz="2000" b="0" dirty="0">
                <a:solidFill>
                  <a:srgbClr val="3E4C56"/>
                </a:solidFill>
              </a:rPr>
            </a:br>
            <a:r>
              <a:rPr lang="en-US" sz="2000" b="0" dirty="0">
                <a:solidFill>
                  <a:srgbClr val="3E4C56"/>
                </a:solidFill>
              </a:rPr>
              <a:t>Funds (updated)</a:t>
            </a:r>
            <a:br>
              <a:rPr lang="en-US" sz="2000" b="0" dirty="0">
                <a:solidFill>
                  <a:srgbClr val="3E4C56"/>
                </a:solidFill>
              </a:rPr>
            </a:br>
            <a:r>
              <a:rPr lang="en-US" sz="2000" b="0" dirty="0">
                <a:solidFill>
                  <a:srgbClr val="3E4C56"/>
                </a:solidFill>
                <a:sym typeface="Wingdings" pitchFamily="2" charset="2"/>
              </a:rPr>
              <a:t>Purchase orders (created)</a:t>
            </a:r>
            <a:br>
              <a:rPr lang="en-US" sz="2000" b="0" dirty="0">
                <a:solidFill>
                  <a:srgbClr val="3E4C56"/>
                </a:solidFill>
                <a:sym typeface="Wingdings" pitchFamily="2" charset="2"/>
              </a:rPr>
            </a:br>
            <a:r>
              <a:rPr lang="en-US" sz="2000" b="0" dirty="0">
                <a:solidFill>
                  <a:srgbClr val="3E4C56"/>
                </a:solidFill>
              </a:rPr>
              <a:t>Inventory (created)</a:t>
            </a:r>
          </a:p>
        </p:txBody>
      </p:sp>
      <p:sp>
        <p:nvSpPr>
          <p:cNvPr id="303109" name="Text Box 5"/>
          <p:cNvSpPr txBox="1">
            <a:spLocks noChangeArrowheads="1"/>
          </p:cNvSpPr>
          <p:nvPr/>
        </p:nvSpPr>
        <p:spPr bwMode="auto">
          <a:xfrm>
            <a:off x="3414713" y="2527764"/>
            <a:ext cx="51879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000" b="0" dirty="0">
                <a:solidFill>
                  <a:srgbClr val="3E4C56"/>
                </a:solidFill>
              </a:rPr>
              <a:t>Inventory (updated)</a:t>
            </a:r>
          </a:p>
        </p:txBody>
      </p:sp>
      <p:sp>
        <p:nvSpPr>
          <p:cNvPr id="303111" name="Text Box 7"/>
          <p:cNvSpPr txBox="1">
            <a:spLocks noChangeArrowheads="1"/>
          </p:cNvSpPr>
          <p:nvPr/>
        </p:nvSpPr>
        <p:spPr bwMode="auto">
          <a:xfrm>
            <a:off x="3427413" y="4837968"/>
            <a:ext cx="5162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0" dirty="0">
                <a:solidFill>
                  <a:srgbClr val="3E4C56"/>
                </a:solidFill>
              </a:rPr>
              <a:t>Bibliographic record (updated)</a:t>
            </a:r>
          </a:p>
        </p:txBody>
      </p:sp>
      <p:sp>
        <p:nvSpPr>
          <p:cNvPr id="303112" name="Text Box 8"/>
          <p:cNvSpPr txBox="1">
            <a:spLocks noChangeArrowheads="1"/>
          </p:cNvSpPr>
          <p:nvPr/>
        </p:nvSpPr>
        <p:spPr bwMode="auto">
          <a:xfrm>
            <a:off x="3449641" y="6012583"/>
            <a:ext cx="5162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0" dirty="0">
                <a:solidFill>
                  <a:srgbClr val="3E4C56"/>
                </a:solidFill>
              </a:rPr>
              <a:t>Inventory (updated)</a:t>
            </a:r>
          </a:p>
        </p:txBody>
      </p:sp>
      <p:grpSp>
        <p:nvGrpSpPr>
          <p:cNvPr id="303113" name="Group 9"/>
          <p:cNvGrpSpPr>
            <a:grpSpLocks/>
          </p:cNvGrpSpPr>
          <p:nvPr/>
        </p:nvGrpSpPr>
        <p:grpSpPr bwMode="auto">
          <a:xfrm>
            <a:off x="228600" y="5892449"/>
            <a:ext cx="2895600" cy="609600"/>
            <a:chOff x="144" y="3840"/>
            <a:chExt cx="1824" cy="384"/>
          </a:xfrm>
          <a:solidFill>
            <a:srgbClr val="333399"/>
          </a:solidFill>
        </p:grpSpPr>
        <p:sp>
          <p:nvSpPr>
            <p:cNvPr id="303114" name="AutoShape 10"/>
            <p:cNvSpPr>
              <a:spLocks noChangeArrowheads="1"/>
            </p:cNvSpPr>
            <p:nvPr/>
          </p:nvSpPr>
          <p:spPr bwMode="auto">
            <a:xfrm>
              <a:off x="144" y="3840"/>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15" name="AutoShape 11"/>
            <p:cNvSpPr>
              <a:spLocks noChangeArrowheads="1"/>
            </p:cNvSpPr>
            <p:nvPr/>
          </p:nvSpPr>
          <p:spPr bwMode="auto">
            <a:xfrm>
              <a:off x="233" y="3909"/>
              <a:ext cx="1649"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a:solidFill>
                    <a:schemeClr val="bg1"/>
                  </a:solidFill>
                  <a:latin typeface="Verdana" pitchFamily="34" charset="0"/>
                </a:rPr>
                <a:t>Physical Processing</a:t>
              </a:r>
            </a:p>
          </p:txBody>
        </p:sp>
      </p:grpSp>
      <p:grpSp>
        <p:nvGrpSpPr>
          <p:cNvPr id="303119" name="Group 15"/>
          <p:cNvGrpSpPr>
            <a:grpSpLocks/>
          </p:cNvGrpSpPr>
          <p:nvPr/>
        </p:nvGrpSpPr>
        <p:grpSpPr bwMode="auto">
          <a:xfrm>
            <a:off x="228600" y="1246024"/>
            <a:ext cx="2895600" cy="609600"/>
            <a:chOff x="144" y="1728"/>
            <a:chExt cx="1824" cy="384"/>
          </a:xfrm>
          <a:solidFill>
            <a:srgbClr val="333399"/>
          </a:solidFill>
        </p:grpSpPr>
        <p:sp>
          <p:nvSpPr>
            <p:cNvPr id="303120" name="AutoShape 16"/>
            <p:cNvSpPr>
              <a:spLocks noChangeArrowheads="1"/>
            </p:cNvSpPr>
            <p:nvPr/>
          </p:nvSpPr>
          <p:spPr bwMode="auto">
            <a:xfrm>
              <a:off x="144" y="1728"/>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21" name="AutoShape 17"/>
            <p:cNvSpPr>
              <a:spLocks noChangeArrowheads="1"/>
            </p:cNvSpPr>
            <p:nvPr/>
          </p:nvSpPr>
          <p:spPr bwMode="auto">
            <a:xfrm>
              <a:off x="648" y="1797"/>
              <a:ext cx="817"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dirty="0">
                  <a:solidFill>
                    <a:schemeClr val="bg1"/>
                  </a:solidFill>
                  <a:latin typeface="Verdana" pitchFamily="34" charset="0"/>
                </a:rPr>
                <a:t>Ordering</a:t>
              </a:r>
            </a:p>
          </p:txBody>
        </p:sp>
      </p:grpSp>
      <p:grpSp>
        <p:nvGrpSpPr>
          <p:cNvPr id="303122" name="Group 18"/>
          <p:cNvGrpSpPr>
            <a:grpSpLocks/>
          </p:cNvGrpSpPr>
          <p:nvPr/>
        </p:nvGrpSpPr>
        <p:grpSpPr bwMode="auto">
          <a:xfrm>
            <a:off x="228600" y="2407630"/>
            <a:ext cx="2895600" cy="609600"/>
            <a:chOff x="144" y="2256"/>
            <a:chExt cx="1824" cy="384"/>
          </a:xfrm>
          <a:solidFill>
            <a:srgbClr val="333399"/>
          </a:solidFill>
        </p:grpSpPr>
        <p:sp>
          <p:nvSpPr>
            <p:cNvPr id="303123" name="AutoShape 19"/>
            <p:cNvSpPr>
              <a:spLocks noChangeArrowheads="1"/>
            </p:cNvSpPr>
            <p:nvPr/>
          </p:nvSpPr>
          <p:spPr bwMode="auto">
            <a:xfrm>
              <a:off x="144" y="2256"/>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24" name="AutoShape 20"/>
            <p:cNvSpPr>
              <a:spLocks noChangeArrowheads="1"/>
            </p:cNvSpPr>
            <p:nvPr/>
          </p:nvSpPr>
          <p:spPr bwMode="auto">
            <a:xfrm>
              <a:off x="184" y="2326"/>
              <a:ext cx="1745"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dirty="0">
                  <a:solidFill>
                    <a:schemeClr val="bg1"/>
                  </a:solidFill>
                  <a:latin typeface="Verdana" pitchFamily="34" charset="0"/>
                </a:rPr>
                <a:t>Receiving/Activation</a:t>
              </a:r>
            </a:p>
          </p:txBody>
        </p:sp>
      </p:grpSp>
      <p:grpSp>
        <p:nvGrpSpPr>
          <p:cNvPr id="303125" name="Group 21"/>
          <p:cNvGrpSpPr>
            <a:grpSpLocks/>
          </p:cNvGrpSpPr>
          <p:nvPr/>
        </p:nvGrpSpPr>
        <p:grpSpPr bwMode="auto">
          <a:xfrm>
            <a:off x="228600" y="3569236"/>
            <a:ext cx="2895600" cy="609600"/>
            <a:chOff x="144" y="2784"/>
            <a:chExt cx="1824" cy="384"/>
          </a:xfrm>
          <a:solidFill>
            <a:srgbClr val="333399"/>
          </a:solidFill>
        </p:grpSpPr>
        <p:sp>
          <p:nvSpPr>
            <p:cNvPr id="303126" name="AutoShape 22"/>
            <p:cNvSpPr>
              <a:spLocks noChangeArrowheads="1"/>
            </p:cNvSpPr>
            <p:nvPr/>
          </p:nvSpPr>
          <p:spPr bwMode="auto">
            <a:xfrm>
              <a:off x="144" y="2784"/>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27" name="AutoShape 23"/>
            <p:cNvSpPr>
              <a:spLocks noChangeArrowheads="1"/>
            </p:cNvSpPr>
            <p:nvPr/>
          </p:nvSpPr>
          <p:spPr bwMode="auto">
            <a:xfrm>
              <a:off x="627" y="2854"/>
              <a:ext cx="858"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a:solidFill>
                    <a:schemeClr val="bg1"/>
                  </a:solidFill>
                  <a:latin typeface="Verdana" pitchFamily="34" charset="0"/>
                </a:rPr>
                <a:t>Invoicing</a:t>
              </a:r>
            </a:p>
          </p:txBody>
        </p:sp>
      </p:grpSp>
      <p:grpSp>
        <p:nvGrpSpPr>
          <p:cNvPr id="303128" name="Group 24"/>
          <p:cNvGrpSpPr>
            <a:grpSpLocks/>
          </p:cNvGrpSpPr>
          <p:nvPr/>
        </p:nvGrpSpPr>
        <p:grpSpPr bwMode="auto">
          <a:xfrm>
            <a:off x="228600" y="4730842"/>
            <a:ext cx="2895600" cy="609600"/>
            <a:chOff x="144" y="3312"/>
            <a:chExt cx="1824" cy="384"/>
          </a:xfrm>
          <a:solidFill>
            <a:srgbClr val="333399"/>
          </a:solidFill>
        </p:grpSpPr>
        <p:sp>
          <p:nvSpPr>
            <p:cNvPr id="303129" name="AutoShape 25"/>
            <p:cNvSpPr>
              <a:spLocks noChangeArrowheads="1"/>
            </p:cNvSpPr>
            <p:nvPr/>
          </p:nvSpPr>
          <p:spPr bwMode="auto">
            <a:xfrm>
              <a:off x="144" y="3312"/>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30" name="AutoShape 26"/>
            <p:cNvSpPr>
              <a:spLocks noChangeArrowheads="1"/>
            </p:cNvSpPr>
            <p:nvPr/>
          </p:nvSpPr>
          <p:spPr bwMode="auto">
            <a:xfrm>
              <a:off x="579" y="3382"/>
              <a:ext cx="956"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dirty="0">
                  <a:solidFill>
                    <a:schemeClr val="bg1"/>
                  </a:solidFill>
                  <a:latin typeface="Verdana" pitchFamily="34" charset="0"/>
                </a:rPr>
                <a:t>Cataloging</a:t>
              </a:r>
            </a:p>
          </p:txBody>
        </p:sp>
      </p:grpSp>
      <p:sp>
        <p:nvSpPr>
          <p:cNvPr id="23" name="Text Box 7"/>
          <p:cNvSpPr txBox="1">
            <a:spLocks noChangeArrowheads="1"/>
          </p:cNvSpPr>
          <p:nvPr/>
        </p:nvSpPr>
        <p:spPr bwMode="auto">
          <a:xfrm>
            <a:off x="3427413" y="3553251"/>
            <a:ext cx="51625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0" dirty="0">
                <a:solidFill>
                  <a:srgbClr val="3E4C56"/>
                </a:solidFill>
              </a:rPr>
              <a:t>Invoices (created)</a:t>
            </a:r>
            <a:br>
              <a:rPr lang="en-US" sz="2000" b="0" dirty="0">
                <a:solidFill>
                  <a:srgbClr val="3E4C56"/>
                </a:solidFill>
              </a:rPr>
            </a:br>
            <a:r>
              <a:rPr lang="en-US" sz="2000" b="0" dirty="0">
                <a:solidFill>
                  <a:srgbClr val="3E4C56"/>
                </a:solidFill>
              </a:rPr>
              <a:t>Funds (updated)</a:t>
            </a:r>
          </a:p>
        </p:txBody>
      </p:sp>
      <p:pic>
        <p:nvPicPr>
          <p:cNvPr id="24" name="Picture 23" descr="C:\Users\jdlarson\Pictures\separated icons\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7224" y="857532"/>
            <a:ext cx="1075340" cy="10753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jdlarson\Pictures\separated icons\0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2476" y="3610269"/>
            <a:ext cx="843541" cy="8435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jdlarson\Pictures\separated icons\00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9828" y="4489224"/>
            <a:ext cx="1092835" cy="10928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jdlarson\Pictures\separated icons\00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4389" y="2208033"/>
            <a:ext cx="1092835" cy="10928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jdlarson\Pictures\separated icons\00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2805" y="1421889"/>
            <a:ext cx="1092835" cy="10928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jdlarson\Pictures\separated icons\0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9223" y="1169487"/>
            <a:ext cx="843541" cy="84354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jdlarson\Pictures\separated icons\00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2476" y="5650831"/>
            <a:ext cx="1092835" cy="109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4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3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31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3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1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1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31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31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3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P spid="303109" grpId="0"/>
      <p:bldP spid="303111" grpId="0"/>
      <p:bldP spid="30311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 type</a:t>
            </a:r>
          </a:p>
        </p:txBody>
      </p:sp>
      <p:sp>
        <p:nvSpPr>
          <p:cNvPr id="5" name="Content Placeholder 4"/>
          <p:cNvSpPr>
            <a:spLocks noGrp="1"/>
          </p:cNvSpPr>
          <p:nvPr>
            <p:ph idx="1"/>
          </p:nvPr>
        </p:nvSpPr>
        <p:spPr/>
        <p:txBody>
          <a:bodyPr/>
          <a:lstStyle/>
          <a:p>
            <a:pPr marL="0" indent="0">
              <a:buNone/>
            </a:pPr>
            <a:r>
              <a:rPr lang="en-US" b="1" dirty="0"/>
              <a:t>Purchase type </a:t>
            </a:r>
            <a:r>
              <a:rPr lang="en-US" dirty="0"/>
              <a:t>defines:</a:t>
            </a:r>
          </a:p>
          <a:p>
            <a:r>
              <a:rPr lang="en-US" dirty="0"/>
              <a:t>Inventory format</a:t>
            </a:r>
          </a:p>
          <a:p>
            <a:pPr lvl="1"/>
            <a:r>
              <a:rPr lang="en-US" dirty="0"/>
              <a:t>Physical</a:t>
            </a:r>
          </a:p>
          <a:p>
            <a:pPr lvl="1"/>
            <a:r>
              <a:rPr lang="en-US" dirty="0"/>
              <a:t>Electronic</a:t>
            </a:r>
          </a:p>
          <a:p>
            <a:r>
              <a:rPr lang="en-US" dirty="0"/>
              <a:t>Continuity</a:t>
            </a:r>
          </a:p>
          <a:p>
            <a:pPr lvl="1"/>
            <a:r>
              <a:rPr lang="en-US" dirty="0"/>
              <a:t>One-time</a:t>
            </a:r>
          </a:p>
          <a:p>
            <a:pPr lvl="1"/>
            <a:r>
              <a:rPr lang="en-US" dirty="0"/>
              <a:t>Continuous</a:t>
            </a:r>
          </a:p>
          <a:p>
            <a:pPr lvl="1"/>
            <a:r>
              <a:rPr lang="en-US" dirty="0"/>
              <a:t>Standing</a:t>
            </a:r>
          </a:p>
          <a:p>
            <a:r>
              <a:rPr lang="en-US" dirty="0"/>
              <a:t>Acquisition/item material type</a:t>
            </a:r>
          </a:p>
        </p:txBody>
      </p:sp>
      <p:pic>
        <p:nvPicPr>
          <p:cNvPr id="7"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2911" t="25002"/>
          <a:stretch/>
        </p:blipFill>
        <p:spPr bwMode="auto">
          <a:xfrm>
            <a:off x="3258025" y="2315255"/>
            <a:ext cx="5638656" cy="203546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56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מלבן מעוגל 32"/>
          <p:cNvSpPr/>
          <p:nvPr/>
        </p:nvSpPr>
        <p:spPr bwMode="auto">
          <a:xfrm flipV="1">
            <a:off x="139958" y="905609"/>
            <a:ext cx="8845422" cy="5623009"/>
          </a:xfrm>
          <a:prstGeom prst="roundRect">
            <a:avLst>
              <a:gd name="adj" fmla="val 1503"/>
            </a:avLst>
          </a:prstGeom>
          <a:gradFill>
            <a:gsLst>
              <a:gs pos="0">
                <a:srgbClr val="002060"/>
              </a:gs>
              <a:gs pos="47000">
                <a:srgbClr val="8BB8DD"/>
              </a:gs>
              <a:gs pos="83000">
                <a:srgbClr val="D4DEFF"/>
              </a:gs>
              <a:gs pos="100000">
                <a:srgbClr val="B6C4B4"/>
              </a:gs>
            </a:gsLst>
            <a:lin ang="16200000" scaled="0"/>
          </a:gradFill>
          <a:ln w="76200" cap="flat" cmpd="sng" algn="ctr">
            <a:solidFill>
              <a:schemeClr val="tx1">
                <a:lumMod val="65000"/>
                <a:lumOff val="3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endParaRPr>
          </a:p>
        </p:txBody>
      </p:sp>
      <p:grpSp>
        <p:nvGrpSpPr>
          <p:cNvPr id="81" name="קבוצה 80"/>
          <p:cNvGrpSpPr/>
          <p:nvPr/>
        </p:nvGrpSpPr>
        <p:grpSpPr>
          <a:xfrm>
            <a:off x="255637" y="1032378"/>
            <a:ext cx="8622892" cy="658769"/>
            <a:chOff x="255637" y="993050"/>
            <a:chExt cx="8622892" cy="747260"/>
          </a:xfrm>
        </p:grpSpPr>
        <p:sp>
          <p:nvSpPr>
            <p:cNvPr id="85" name="Rectangle 6"/>
            <p:cNvSpPr/>
            <p:nvPr/>
          </p:nvSpPr>
          <p:spPr>
            <a:xfrm>
              <a:off x="7895301" y="993050"/>
              <a:ext cx="983228" cy="747260"/>
            </a:xfrm>
            <a:prstGeom prst="homePlate">
              <a:avLst>
                <a:gd name="adj" fmla="val 359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83" name="Rectangle 6"/>
            <p:cNvSpPr/>
            <p:nvPr/>
          </p:nvSpPr>
          <p:spPr>
            <a:xfrm>
              <a:off x="855405" y="993050"/>
              <a:ext cx="7315201" cy="747260"/>
            </a:xfrm>
            <a:prstGeom prst="roundRect">
              <a:avLst>
                <a:gd name="adj" fmla="val 1197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84" name="Rectangle 6"/>
            <p:cNvSpPr/>
            <p:nvPr/>
          </p:nvSpPr>
          <p:spPr>
            <a:xfrm flipH="1">
              <a:off x="255637" y="993050"/>
              <a:ext cx="983228" cy="747260"/>
            </a:xfrm>
            <a:prstGeom prst="homePlate">
              <a:avLst>
                <a:gd name="adj" fmla="val 359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grpSp>
      <p:sp>
        <p:nvSpPr>
          <p:cNvPr id="100" name="Rectangle 6"/>
          <p:cNvSpPr/>
          <p:nvPr/>
        </p:nvSpPr>
        <p:spPr>
          <a:xfrm>
            <a:off x="300147" y="1759967"/>
            <a:ext cx="8508806" cy="4587814"/>
          </a:xfrm>
          <a:prstGeom prst="roundRect">
            <a:avLst>
              <a:gd name="adj" fmla="val 27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01" name="Rectangle 6"/>
          <p:cNvSpPr/>
          <p:nvPr/>
        </p:nvSpPr>
        <p:spPr>
          <a:xfrm>
            <a:off x="2050421" y="2687192"/>
            <a:ext cx="5036179" cy="3597617"/>
          </a:xfrm>
          <a:prstGeom prst="roundRect">
            <a:avLst>
              <a:gd name="adj" fmla="val 3105"/>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srgbClr val="003F77"/>
              </a:solidFill>
            </a:endParaRPr>
          </a:p>
        </p:txBody>
      </p:sp>
      <p:sp>
        <p:nvSpPr>
          <p:cNvPr id="106" name="מלבן מעוגל 105"/>
          <p:cNvSpPr/>
          <p:nvPr/>
        </p:nvSpPr>
        <p:spPr>
          <a:xfrm>
            <a:off x="2115488" y="4180742"/>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Project Plan</a:t>
            </a:r>
          </a:p>
        </p:txBody>
      </p:sp>
      <p:sp>
        <p:nvSpPr>
          <p:cNvPr id="122" name="מלבן מעוגל 121"/>
          <p:cNvSpPr/>
          <p:nvPr/>
        </p:nvSpPr>
        <p:spPr>
          <a:xfrm>
            <a:off x="3787683" y="3460515"/>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Alma Production &amp; Discovery Access</a:t>
            </a:r>
          </a:p>
        </p:txBody>
      </p:sp>
      <p:sp>
        <p:nvSpPr>
          <p:cNvPr id="141" name="מלבן מעוגל 140"/>
          <p:cNvSpPr/>
          <p:nvPr/>
        </p:nvSpPr>
        <p:spPr>
          <a:xfrm>
            <a:off x="5479227" y="3460515"/>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Migration (Cutover) &amp; Go Live</a:t>
            </a:r>
          </a:p>
        </p:txBody>
      </p:sp>
      <p:sp>
        <p:nvSpPr>
          <p:cNvPr id="146" name="Rectangle 6"/>
          <p:cNvSpPr/>
          <p:nvPr/>
        </p:nvSpPr>
        <p:spPr>
          <a:xfrm>
            <a:off x="7132320" y="2701585"/>
            <a:ext cx="1629920" cy="3581856"/>
          </a:xfrm>
          <a:prstGeom prst="roundRect">
            <a:avLst>
              <a:gd name="adj" fmla="val 3959"/>
            </a:avLst>
          </a:prstGeom>
          <a:solidFill>
            <a:srgbClr val="D7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47" name="מלבן מעוגל 146"/>
          <p:cNvSpPr/>
          <p:nvPr/>
        </p:nvSpPr>
        <p:spPr>
          <a:xfrm>
            <a:off x="7168849" y="2745883"/>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Support Portal</a:t>
            </a:r>
          </a:p>
        </p:txBody>
      </p:sp>
      <p:sp>
        <p:nvSpPr>
          <p:cNvPr id="148" name="מלבן מעוגל 147"/>
          <p:cNvSpPr/>
          <p:nvPr/>
        </p:nvSpPr>
        <p:spPr>
          <a:xfrm>
            <a:off x="7169572" y="3462648"/>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New Releases &amp; Roadmap </a:t>
            </a:r>
          </a:p>
        </p:txBody>
      </p:sp>
      <p:sp>
        <p:nvSpPr>
          <p:cNvPr id="149" name="מלבן מעוגל 148"/>
          <p:cNvSpPr/>
          <p:nvPr/>
        </p:nvSpPr>
        <p:spPr>
          <a:xfrm>
            <a:off x="7170295" y="4179413"/>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Expert Services</a:t>
            </a:r>
          </a:p>
        </p:txBody>
      </p:sp>
      <p:sp>
        <p:nvSpPr>
          <p:cNvPr id="150" name="מלבן מעוגל 149"/>
          <p:cNvSpPr/>
          <p:nvPr/>
        </p:nvSpPr>
        <p:spPr>
          <a:xfrm>
            <a:off x="7171018" y="4896178"/>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Best Practices Sharing</a:t>
            </a:r>
          </a:p>
        </p:txBody>
      </p:sp>
      <p:sp>
        <p:nvSpPr>
          <p:cNvPr id="157" name="Rectangle 6"/>
          <p:cNvSpPr/>
          <p:nvPr/>
        </p:nvSpPr>
        <p:spPr>
          <a:xfrm>
            <a:off x="352364" y="2701585"/>
            <a:ext cx="1656000" cy="3581856"/>
          </a:xfrm>
          <a:prstGeom prst="roundRect">
            <a:avLst>
              <a:gd name="adj" fmla="val 6360"/>
            </a:avLst>
          </a:prstGeom>
          <a:solidFill>
            <a:srgbClr val="B29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58" name="מלבן מעוגל 157"/>
          <p:cNvSpPr/>
          <p:nvPr/>
        </p:nvSpPr>
        <p:spPr>
          <a:xfrm>
            <a:off x="415060" y="2745883"/>
            <a:ext cx="1548000" cy="604647"/>
          </a:xfrm>
          <a:prstGeom prst="roundRect">
            <a:avLst/>
          </a:prstGeom>
          <a:solidFill>
            <a:schemeClr val="bg1"/>
          </a:solidFill>
          <a:ln w="12700">
            <a:solidFill>
              <a:srgbClr val="56347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754797"/>
                </a:solidFill>
              </a:rPr>
              <a:t>Organizational Planning </a:t>
            </a:r>
          </a:p>
        </p:txBody>
      </p:sp>
      <p:sp>
        <p:nvSpPr>
          <p:cNvPr id="159" name="מלבן מעוגל 158"/>
          <p:cNvSpPr/>
          <p:nvPr/>
        </p:nvSpPr>
        <p:spPr>
          <a:xfrm>
            <a:off x="415060" y="3450000"/>
            <a:ext cx="1548000" cy="604647"/>
          </a:xfrm>
          <a:prstGeom prst="roundRect">
            <a:avLst/>
          </a:prstGeom>
          <a:solidFill>
            <a:schemeClr val="bg1"/>
          </a:solidFill>
          <a:ln w="12700">
            <a:solidFill>
              <a:srgbClr val="56347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754797"/>
                </a:solidFill>
              </a:rPr>
              <a:t>Current Workflows Review</a:t>
            </a:r>
          </a:p>
        </p:txBody>
      </p:sp>
      <p:sp>
        <p:nvSpPr>
          <p:cNvPr id="160" name="מלבן מעוגל 159"/>
          <p:cNvSpPr/>
          <p:nvPr/>
        </p:nvSpPr>
        <p:spPr>
          <a:xfrm>
            <a:off x="415060" y="4190189"/>
            <a:ext cx="1548000" cy="604647"/>
          </a:xfrm>
          <a:prstGeom prst="roundRect">
            <a:avLst/>
          </a:prstGeom>
          <a:solidFill>
            <a:schemeClr val="bg1"/>
          </a:solidFill>
          <a:ln w="12700">
            <a:solidFill>
              <a:srgbClr val="56347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754797"/>
                </a:solidFill>
              </a:rPr>
              <a:t>Data Preparation</a:t>
            </a:r>
          </a:p>
        </p:txBody>
      </p:sp>
      <p:sp>
        <p:nvSpPr>
          <p:cNvPr id="161" name="מלבן מעוגל 160"/>
          <p:cNvSpPr/>
          <p:nvPr/>
        </p:nvSpPr>
        <p:spPr>
          <a:xfrm>
            <a:off x="408720" y="4893183"/>
            <a:ext cx="1548000" cy="604647"/>
          </a:xfrm>
          <a:prstGeom prst="roundRect">
            <a:avLst/>
          </a:prstGeom>
          <a:solidFill>
            <a:schemeClr val="bg1"/>
          </a:solidFill>
          <a:ln w="12700">
            <a:solidFill>
              <a:srgbClr val="56347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754797"/>
                </a:solidFill>
              </a:rPr>
              <a:t>Getting Ready Kit Review</a:t>
            </a:r>
          </a:p>
        </p:txBody>
      </p:sp>
      <p:sp>
        <p:nvSpPr>
          <p:cNvPr id="196" name="מלבן מעוגל 195"/>
          <p:cNvSpPr/>
          <p:nvPr/>
        </p:nvSpPr>
        <p:spPr>
          <a:xfrm>
            <a:off x="349008" y="1809127"/>
            <a:ext cx="1639625" cy="861899"/>
          </a:xfrm>
          <a:prstGeom prst="roundRect">
            <a:avLst>
              <a:gd name="adj" fmla="val 9096"/>
            </a:avLst>
          </a:prstGeom>
          <a:solidFill>
            <a:srgbClr val="8C5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63" name="Rectangle 10"/>
          <p:cNvSpPr/>
          <p:nvPr/>
        </p:nvSpPr>
        <p:spPr>
          <a:xfrm>
            <a:off x="351888" y="2020584"/>
            <a:ext cx="892104" cy="553998"/>
          </a:xfrm>
          <a:prstGeom prst="rect">
            <a:avLst/>
          </a:prstGeom>
          <a:noFill/>
        </p:spPr>
        <p:txBody>
          <a:bodyPr wrap="none">
            <a:spAutoFit/>
          </a:bodyPr>
          <a:lstStyle/>
          <a:p>
            <a:pPr algn="l" fontAlgn="auto">
              <a:lnSpc>
                <a:spcPts val="1800"/>
              </a:lnSpc>
              <a:spcBef>
                <a:spcPts val="0"/>
              </a:spcBef>
              <a:spcAft>
                <a:spcPts val="0"/>
              </a:spcAft>
            </a:pPr>
            <a:r>
              <a:rPr lang="en-US" dirty="0">
                <a:solidFill>
                  <a:srgbClr val="FFFFFF"/>
                </a:solidFill>
                <a:latin typeface="Calibri"/>
                <a:ea typeface="+mn-ea"/>
              </a:rPr>
              <a:t>Getting</a:t>
            </a:r>
          </a:p>
          <a:p>
            <a:pPr algn="l" fontAlgn="auto">
              <a:lnSpc>
                <a:spcPts val="1800"/>
              </a:lnSpc>
              <a:spcBef>
                <a:spcPts val="0"/>
              </a:spcBef>
              <a:spcAft>
                <a:spcPts val="0"/>
              </a:spcAft>
            </a:pPr>
            <a:r>
              <a:rPr lang="en-US" dirty="0">
                <a:solidFill>
                  <a:srgbClr val="FFFFFF"/>
                </a:solidFill>
                <a:latin typeface="Calibri"/>
                <a:ea typeface="+mn-ea"/>
              </a:rPr>
              <a:t>Started</a:t>
            </a:r>
          </a:p>
        </p:txBody>
      </p:sp>
      <p:sp>
        <p:nvSpPr>
          <p:cNvPr id="194" name="מלבן מעוגל 193"/>
          <p:cNvSpPr/>
          <p:nvPr/>
        </p:nvSpPr>
        <p:spPr>
          <a:xfrm>
            <a:off x="7106240" y="1825819"/>
            <a:ext cx="1634637" cy="847416"/>
          </a:xfrm>
          <a:prstGeom prst="roundRect">
            <a:avLst>
              <a:gd name="adj" fmla="val 8004"/>
            </a:avLst>
          </a:prstGeom>
          <a:solidFill>
            <a:srgbClr val="6EA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65" name="Rectangle 10"/>
          <p:cNvSpPr/>
          <p:nvPr/>
        </p:nvSpPr>
        <p:spPr>
          <a:xfrm>
            <a:off x="7151590" y="2027663"/>
            <a:ext cx="1289520" cy="557204"/>
          </a:xfrm>
          <a:prstGeom prst="rect">
            <a:avLst/>
          </a:prstGeom>
        </p:spPr>
        <p:txBody>
          <a:bodyPr wrap="none">
            <a:spAutoFit/>
          </a:bodyPr>
          <a:lstStyle/>
          <a:p>
            <a:pPr algn="l" fontAlgn="auto">
              <a:lnSpc>
                <a:spcPts val="1800"/>
              </a:lnSpc>
              <a:spcBef>
                <a:spcPts val="0"/>
              </a:spcBef>
              <a:spcAft>
                <a:spcPts val="0"/>
              </a:spcAft>
            </a:pPr>
            <a:r>
              <a:rPr lang="en-US" dirty="0">
                <a:solidFill>
                  <a:srgbClr val="FFFFFF"/>
                </a:solidFill>
                <a:latin typeface="Calibri"/>
                <a:ea typeface="+mn-ea"/>
              </a:rPr>
              <a:t>Life in</a:t>
            </a:r>
            <a:br>
              <a:rPr lang="en-US" dirty="0">
                <a:solidFill>
                  <a:srgbClr val="FFFFFF"/>
                </a:solidFill>
                <a:latin typeface="Calibri"/>
                <a:ea typeface="+mn-ea"/>
              </a:rPr>
            </a:br>
            <a:r>
              <a:rPr lang="en-US" dirty="0">
                <a:solidFill>
                  <a:srgbClr val="FFFFFF"/>
                </a:solidFill>
                <a:latin typeface="Calibri"/>
                <a:ea typeface="+mn-ea"/>
              </a:rPr>
              <a:t>Production </a:t>
            </a:r>
          </a:p>
        </p:txBody>
      </p:sp>
      <p:sp>
        <p:nvSpPr>
          <p:cNvPr id="172" name="מלבן מעוגל 171"/>
          <p:cNvSpPr/>
          <p:nvPr/>
        </p:nvSpPr>
        <p:spPr>
          <a:xfrm>
            <a:off x="2055043" y="1071703"/>
            <a:ext cx="5024487" cy="576000"/>
          </a:xfrm>
          <a:prstGeom prst="roundRect">
            <a:avLst>
              <a:gd name="adj" fmla="val 10496"/>
            </a:avLst>
          </a:prstGeom>
          <a:solidFill>
            <a:srgbClr val="003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500"/>
              </a:lnSpc>
              <a:spcBef>
                <a:spcPts val="0"/>
              </a:spcBef>
              <a:spcAft>
                <a:spcPts val="0"/>
              </a:spcAft>
            </a:pPr>
            <a:r>
              <a:rPr lang="en-US" sz="2000" dirty="0">
                <a:solidFill>
                  <a:srgbClr val="FFFFFF"/>
                </a:solidFill>
              </a:rPr>
              <a:t>Implementation With Project Team</a:t>
            </a:r>
          </a:p>
        </p:txBody>
      </p:sp>
      <p:sp>
        <p:nvSpPr>
          <p:cNvPr id="186" name="מלבן מעוגל 185"/>
          <p:cNvSpPr/>
          <p:nvPr/>
        </p:nvSpPr>
        <p:spPr>
          <a:xfrm>
            <a:off x="7113745" y="1076578"/>
            <a:ext cx="1512000" cy="5760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fontAlgn="auto">
              <a:lnSpc>
                <a:spcPts val="1300"/>
              </a:lnSpc>
              <a:spcBef>
                <a:spcPts val="0"/>
              </a:spcBef>
              <a:spcAft>
                <a:spcPts val="0"/>
              </a:spcAft>
            </a:pPr>
            <a:r>
              <a:rPr lang="en-US" sz="1400" b="0" dirty="0">
                <a:solidFill>
                  <a:srgbClr val="FFFFFF"/>
                </a:solidFill>
              </a:rPr>
              <a:t>Customer Support &amp;</a:t>
            </a:r>
            <a:br>
              <a:rPr lang="en-US" sz="1400" b="0" dirty="0">
                <a:solidFill>
                  <a:srgbClr val="FFFFFF"/>
                </a:solidFill>
              </a:rPr>
            </a:br>
            <a:r>
              <a:rPr lang="en-US" sz="1400" b="0" dirty="0">
                <a:solidFill>
                  <a:srgbClr val="FFFFFF"/>
                </a:solidFill>
              </a:rPr>
              <a:t>Success teams</a:t>
            </a:r>
          </a:p>
        </p:txBody>
      </p:sp>
      <p:sp>
        <p:nvSpPr>
          <p:cNvPr id="184" name="מלבן מעוגל 183"/>
          <p:cNvSpPr/>
          <p:nvPr/>
        </p:nvSpPr>
        <p:spPr>
          <a:xfrm flipH="1">
            <a:off x="501619" y="1076578"/>
            <a:ext cx="1445686" cy="5760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lnSpc>
                <a:spcPts val="1300"/>
              </a:lnSpc>
              <a:spcBef>
                <a:spcPts val="0"/>
              </a:spcBef>
              <a:spcAft>
                <a:spcPts val="0"/>
              </a:spcAft>
            </a:pPr>
            <a:r>
              <a:rPr lang="en-US" sz="1400" b="0" dirty="0">
                <a:solidFill>
                  <a:srgbClr val="FFFFFF"/>
                </a:solidFill>
              </a:rPr>
              <a:t>Handoff</a:t>
            </a:r>
            <a:br>
              <a:rPr lang="en-US" sz="1400" b="0" dirty="0">
                <a:solidFill>
                  <a:srgbClr val="FFFFFF"/>
                </a:solidFill>
              </a:rPr>
            </a:br>
            <a:r>
              <a:rPr lang="en-US" sz="1400" b="0" dirty="0">
                <a:solidFill>
                  <a:srgbClr val="FFFFFF"/>
                </a:solidFill>
              </a:rPr>
              <a:t>from Sales to Project Team</a:t>
            </a:r>
          </a:p>
        </p:txBody>
      </p:sp>
      <p:pic>
        <p:nvPicPr>
          <p:cNvPr id="180" name="תמונה 179" descr="cloud-icon copy.png"/>
          <p:cNvPicPr>
            <a:picLocks noChangeAspect="1"/>
          </p:cNvPicPr>
          <p:nvPr/>
        </p:nvPicPr>
        <p:blipFill>
          <a:blip r:embed="rId3" cstate="print"/>
          <a:stretch>
            <a:fillRect/>
          </a:stretch>
        </p:blipFill>
        <p:spPr>
          <a:xfrm>
            <a:off x="8074649" y="1846048"/>
            <a:ext cx="646563" cy="414264"/>
          </a:xfrm>
          <a:prstGeom prst="rect">
            <a:avLst/>
          </a:prstGeom>
        </p:spPr>
      </p:pic>
      <p:grpSp>
        <p:nvGrpSpPr>
          <p:cNvPr id="5" name="קבוצה 212"/>
          <p:cNvGrpSpPr/>
          <p:nvPr/>
        </p:nvGrpSpPr>
        <p:grpSpPr>
          <a:xfrm>
            <a:off x="5435196" y="1822446"/>
            <a:ext cx="1773887" cy="853351"/>
            <a:chOff x="2062416" y="1777588"/>
            <a:chExt cx="1773887" cy="563922"/>
          </a:xfrm>
        </p:grpSpPr>
        <p:sp>
          <p:nvSpPr>
            <p:cNvPr id="214" name="מלבן מעוגל 62"/>
            <p:cNvSpPr/>
            <p:nvPr/>
          </p:nvSpPr>
          <p:spPr>
            <a:xfrm>
              <a:off x="2062416" y="1777588"/>
              <a:ext cx="1623759" cy="563922"/>
            </a:xfrm>
            <a:prstGeom prst="roundRect">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15" name="מחומש 63"/>
            <p:cNvSpPr/>
            <p:nvPr/>
          </p:nvSpPr>
          <p:spPr>
            <a:xfrm rot="5400000">
              <a:off x="3663375" y="1987836"/>
              <a:ext cx="196155" cy="14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16" name="מחומש 63"/>
            <p:cNvSpPr/>
            <p:nvPr/>
          </p:nvSpPr>
          <p:spPr>
            <a:xfrm rot="5400000">
              <a:off x="3627970" y="1987835"/>
              <a:ext cx="196155" cy="149700"/>
            </a:xfrm>
            <a:prstGeom prst="triangle">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grpSp>
      <p:sp>
        <p:nvSpPr>
          <p:cNvPr id="156" name="Rectangle 10"/>
          <p:cNvSpPr/>
          <p:nvPr/>
        </p:nvSpPr>
        <p:spPr>
          <a:xfrm>
            <a:off x="5479770" y="2036345"/>
            <a:ext cx="1083758" cy="461665"/>
          </a:xfrm>
          <a:prstGeom prst="rect">
            <a:avLst/>
          </a:prstGeom>
        </p:spPr>
        <p:txBody>
          <a:bodyPr wrap="none">
            <a:spAutoFit/>
          </a:bodyPr>
          <a:lstStyle/>
          <a:p>
            <a:pPr algn="l" fontAlgn="auto">
              <a:spcBef>
                <a:spcPts val="0"/>
              </a:spcBef>
              <a:spcAft>
                <a:spcPts val="0"/>
              </a:spcAft>
            </a:pPr>
            <a:r>
              <a:rPr lang="en-US" sz="2400" dirty="0">
                <a:solidFill>
                  <a:srgbClr val="FFFFFF"/>
                </a:solidFill>
                <a:latin typeface="Calibri"/>
                <a:ea typeface="+mn-ea"/>
              </a:rPr>
              <a:t>Deploy</a:t>
            </a:r>
          </a:p>
        </p:txBody>
      </p:sp>
      <p:pic>
        <p:nvPicPr>
          <p:cNvPr id="182" name="תמונה 181" descr="0046 copy.png"/>
          <p:cNvPicPr>
            <a:picLocks noChangeAspect="1"/>
          </p:cNvPicPr>
          <p:nvPr/>
        </p:nvPicPr>
        <p:blipFill>
          <a:blip r:embed="rId4" cstate="print"/>
          <a:stretch>
            <a:fillRect/>
          </a:stretch>
        </p:blipFill>
        <p:spPr>
          <a:xfrm>
            <a:off x="6434052" y="1979578"/>
            <a:ext cx="536967" cy="536967"/>
          </a:xfrm>
          <a:prstGeom prst="rect">
            <a:avLst/>
          </a:prstGeom>
        </p:spPr>
      </p:pic>
      <p:grpSp>
        <p:nvGrpSpPr>
          <p:cNvPr id="6" name="קבוצה 208"/>
          <p:cNvGrpSpPr/>
          <p:nvPr/>
        </p:nvGrpSpPr>
        <p:grpSpPr>
          <a:xfrm>
            <a:off x="3744048" y="1822446"/>
            <a:ext cx="1773887" cy="853351"/>
            <a:chOff x="2062416" y="1777588"/>
            <a:chExt cx="1773887" cy="563922"/>
          </a:xfrm>
        </p:grpSpPr>
        <p:sp>
          <p:nvSpPr>
            <p:cNvPr id="210" name="מלבן מעוגל 62"/>
            <p:cNvSpPr/>
            <p:nvPr/>
          </p:nvSpPr>
          <p:spPr>
            <a:xfrm>
              <a:off x="2062416" y="1777588"/>
              <a:ext cx="1623759" cy="563922"/>
            </a:xfrm>
            <a:prstGeom prst="roundRect">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11" name="מחומש 63"/>
            <p:cNvSpPr/>
            <p:nvPr/>
          </p:nvSpPr>
          <p:spPr>
            <a:xfrm rot="5400000">
              <a:off x="3663375" y="1987836"/>
              <a:ext cx="196155" cy="14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12" name="מחומש 63"/>
            <p:cNvSpPr/>
            <p:nvPr/>
          </p:nvSpPr>
          <p:spPr>
            <a:xfrm rot="5400000">
              <a:off x="3627970" y="1987835"/>
              <a:ext cx="196155" cy="149700"/>
            </a:xfrm>
            <a:prstGeom prst="triangle">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grpSp>
      <p:sp>
        <p:nvSpPr>
          <p:cNvPr id="154" name="Rectangle 10"/>
          <p:cNvSpPr/>
          <p:nvPr/>
        </p:nvSpPr>
        <p:spPr>
          <a:xfrm>
            <a:off x="3810491" y="2049208"/>
            <a:ext cx="838691" cy="461665"/>
          </a:xfrm>
          <a:prstGeom prst="rect">
            <a:avLst/>
          </a:prstGeom>
        </p:spPr>
        <p:txBody>
          <a:bodyPr wrap="none">
            <a:spAutoFit/>
          </a:bodyPr>
          <a:lstStyle/>
          <a:p>
            <a:pPr algn="l" fontAlgn="auto">
              <a:spcBef>
                <a:spcPts val="0"/>
              </a:spcBef>
              <a:spcAft>
                <a:spcPts val="0"/>
              </a:spcAft>
            </a:pPr>
            <a:r>
              <a:rPr lang="en-US" sz="2400" dirty="0">
                <a:solidFill>
                  <a:srgbClr val="FFFFFF"/>
                </a:solidFill>
                <a:latin typeface="Calibri"/>
                <a:ea typeface="+mn-ea"/>
              </a:rPr>
              <a:t>Build</a:t>
            </a:r>
          </a:p>
        </p:txBody>
      </p:sp>
      <p:pic>
        <p:nvPicPr>
          <p:cNvPr id="178" name="תמונה 177" descr="0046 copy.png"/>
          <p:cNvPicPr>
            <a:picLocks noChangeAspect="1"/>
          </p:cNvPicPr>
          <p:nvPr/>
        </p:nvPicPr>
        <p:blipFill>
          <a:blip r:embed="rId5" cstate="print"/>
          <a:stretch>
            <a:fillRect/>
          </a:stretch>
        </p:blipFill>
        <p:spPr>
          <a:xfrm>
            <a:off x="4748230" y="2023686"/>
            <a:ext cx="457317" cy="438008"/>
          </a:xfrm>
          <a:prstGeom prst="rect">
            <a:avLst/>
          </a:prstGeom>
        </p:spPr>
      </p:pic>
      <p:grpSp>
        <p:nvGrpSpPr>
          <p:cNvPr id="7" name="קבוצה 207"/>
          <p:cNvGrpSpPr/>
          <p:nvPr/>
        </p:nvGrpSpPr>
        <p:grpSpPr>
          <a:xfrm>
            <a:off x="2062416" y="1822446"/>
            <a:ext cx="1773887" cy="853351"/>
            <a:chOff x="2062416" y="1777588"/>
            <a:chExt cx="1773887" cy="563922"/>
          </a:xfrm>
        </p:grpSpPr>
        <p:sp>
          <p:nvSpPr>
            <p:cNvPr id="202" name="מלבן מעוגל 62"/>
            <p:cNvSpPr/>
            <p:nvPr/>
          </p:nvSpPr>
          <p:spPr>
            <a:xfrm>
              <a:off x="2062416" y="1777588"/>
              <a:ext cx="1623759" cy="563922"/>
            </a:xfrm>
            <a:prstGeom prst="roundRect">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06" name="מחומש 63"/>
            <p:cNvSpPr/>
            <p:nvPr/>
          </p:nvSpPr>
          <p:spPr>
            <a:xfrm rot="5400000">
              <a:off x="3663375" y="1987836"/>
              <a:ext cx="196155" cy="14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05" name="מחומש 63"/>
            <p:cNvSpPr/>
            <p:nvPr/>
          </p:nvSpPr>
          <p:spPr>
            <a:xfrm rot="5400000">
              <a:off x="3627970" y="1987835"/>
              <a:ext cx="196155" cy="149700"/>
            </a:xfrm>
            <a:prstGeom prst="triangle">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grpSp>
      <p:sp>
        <p:nvSpPr>
          <p:cNvPr id="152" name="Rectangle 10"/>
          <p:cNvSpPr/>
          <p:nvPr/>
        </p:nvSpPr>
        <p:spPr>
          <a:xfrm>
            <a:off x="2116880" y="2049208"/>
            <a:ext cx="1025602" cy="461665"/>
          </a:xfrm>
          <a:prstGeom prst="rect">
            <a:avLst/>
          </a:prstGeom>
        </p:spPr>
        <p:txBody>
          <a:bodyPr wrap="none">
            <a:spAutoFit/>
          </a:bodyPr>
          <a:lstStyle/>
          <a:p>
            <a:pPr algn="l" fontAlgn="auto">
              <a:spcBef>
                <a:spcPts val="0"/>
              </a:spcBef>
              <a:spcAft>
                <a:spcPts val="0"/>
              </a:spcAft>
            </a:pPr>
            <a:r>
              <a:rPr lang="en-US" sz="2400" dirty="0">
                <a:solidFill>
                  <a:srgbClr val="FFFFFF"/>
                </a:solidFill>
                <a:latin typeface="Calibri"/>
                <a:ea typeface="+mn-ea"/>
              </a:rPr>
              <a:t>Define</a:t>
            </a:r>
          </a:p>
        </p:txBody>
      </p:sp>
      <p:pic>
        <p:nvPicPr>
          <p:cNvPr id="179" name="תמונה 178" descr="0196 copy.png"/>
          <p:cNvPicPr>
            <a:picLocks noChangeAspect="1"/>
          </p:cNvPicPr>
          <p:nvPr/>
        </p:nvPicPr>
        <p:blipFill>
          <a:blip r:embed="rId6" cstate="print"/>
          <a:stretch>
            <a:fillRect/>
          </a:stretch>
        </p:blipFill>
        <p:spPr>
          <a:xfrm>
            <a:off x="3080890" y="1982915"/>
            <a:ext cx="514882" cy="514882"/>
          </a:xfrm>
          <a:prstGeom prst="rect">
            <a:avLst/>
          </a:prstGeom>
        </p:spPr>
      </p:pic>
      <p:sp>
        <p:nvSpPr>
          <p:cNvPr id="79" name="מחומש 63"/>
          <p:cNvSpPr/>
          <p:nvPr/>
        </p:nvSpPr>
        <p:spPr>
          <a:xfrm rot="5400000">
            <a:off x="1984967" y="2368372"/>
            <a:ext cx="164661" cy="14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80" name="מחומש 63"/>
          <p:cNvSpPr/>
          <p:nvPr/>
        </p:nvSpPr>
        <p:spPr>
          <a:xfrm rot="5400000">
            <a:off x="1949562" y="2368371"/>
            <a:ext cx="164661" cy="149700"/>
          </a:xfrm>
          <a:prstGeom prst="triangle">
            <a:avLst/>
          </a:prstGeom>
          <a:solidFill>
            <a:srgbClr val="8C5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pic>
        <p:nvPicPr>
          <p:cNvPr id="82" name="תמונה 81" descr="cloud-icon copy.png"/>
          <p:cNvPicPr>
            <a:picLocks noChangeAspect="1"/>
          </p:cNvPicPr>
          <p:nvPr/>
        </p:nvPicPr>
        <p:blipFill>
          <a:blip r:embed="rId7" cstate="print"/>
          <a:stretch>
            <a:fillRect/>
          </a:stretch>
        </p:blipFill>
        <p:spPr>
          <a:xfrm>
            <a:off x="1288024" y="1816551"/>
            <a:ext cx="728562" cy="548564"/>
          </a:xfrm>
          <a:prstGeom prst="rect">
            <a:avLst/>
          </a:prstGeom>
        </p:spPr>
      </p:pic>
      <p:sp>
        <p:nvSpPr>
          <p:cNvPr id="89" name="מלבן מעוגל 125"/>
          <p:cNvSpPr/>
          <p:nvPr/>
        </p:nvSpPr>
        <p:spPr>
          <a:xfrm>
            <a:off x="3787682" y="4177990"/>
            <a:ext cx="3258295"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100"/>
              </a:lnSpc>
              <a:spcBef>
                <a:spcPts val="0"/>
              </a:spcBef>
              <a:spcAft>
                <a:spcPts val="0"/>
              </a:spcAft>
            </a:pPr>
            <a:r>
              <a:rPr lang="en-US" sz="1400" b="0" dirty="0">
                <a:solidFill>
                  <a:srgbClr val="003F77"/>
                </a:solidFill>
              </a:rPr>
              <a:t>Workflow &amp; Data Review</a:t>
            </a:r>
          </a:p>
        </p:txBody>
      </p:sp>
      <p:sp>
        <p:nvSpPr>
          <p:cNvPr id="99" name="מלבן מעוגל 144"/>
          <p:cNvSpPr/>
          <p:nvPr/>
        </p:nvSpPr>
        <p:spPr>
          <a:xfrm>
            <a:off x="5497978" y="5612941"/>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Switch to Support</a:t>
            </a:r>
          </a:p>
        </p:txBody>
      </p:sp>
      <p:sp>
        <p:nvSpPr>
          <p:cNvPr id="103" name="מלבן מעוגל 105"/>
          <p:cNvSpPr/>
          <p:nvPr/>
        </p:nvSpPr>
        <p:spPr>
          <a:xfrm>
            <a:off x="2109600" y="3461891"/>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Kickoff</a:t>
            </a:r>
          </a:p>
        </p:txBody>
      </p:sp>
      <p:sp>
        <p:nvSpPr>
          <p:cNvPr id="110" name="מלבן מעוגל 109"/>
          <p:cNvSpPr/>
          <p:nvPr/>
        </p:nvSpPr>
        <p:spPr>
          <a:xfrm>
            <a:off x="2109599" y="2743040"/>
            <a:ext cx="4936377"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Project Team Calls </a:t>
            </a:r>
          </a:p>
        </p:txBody>
      </p:sp>
      <p:grpSp>
        <p:nvGrpSpPr>
          <p:cNvPr id="104" name="Group 103"/>
          <p:cNvGrpSpPr>
            <a:grpSpLocks noChangeAspect="1"/>
          </p:cNvGrpSpPr>
          <p:nvPr/>
        </p:nvGrpSpPr>
        <p:grpSpPr>
          <a:xfrm>
            <a:off x="6653476" y="2879005"/>
            <a:ext cx="276854" cy="266563"/>
            <a:chOff x="2564352" y="2767191"/>
            <a:chExt cx="232055" cy="185518"/>
          </a:xfrm>
        </p:grpSpPr>
        <p:sp>
          <p:nvSpPr>
            <p:cNvPr id="105" name="Block Arc 104"/>
            <p:cNvSpPr/>
            <p:nvPr/>
          </p:nvSpPr>
          <p:spPr bwMode="auto">
            <a:xfrm rot="7548742">
              <a:off x="2610889" y="2767191"/>
              <a:ext cx="185517" cy="185518"/>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07" name="Isosceles Triangle 106"/>
            <p:cNvSpPr/>
            <p:nvPr/>
          </p:nvSpPr>
          <p:spPr bwMode="auto">
            <a:xfrm rot="12252848">
              <a:off x="2564352" y="2822546"/>
              <a:ext cx="115560" cy="94976"/>
            </a:xfrm>
            <a:prstGeom prst="triangle">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08" name="Block Arc 107"/>
            <p:cNvSpPr/>
            <p:nvPr/>
          </p:nvSpPr>
          <p:spPr bwMode="auto">
            <a:xfrm rot="1440990">
              <a:off x="2610889" y="2767192"/>
              <a:ext cx="185517" cy="185517"/>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grpSp>
      <p:sp>
        <p:nvSpPr>
          <p:cNvPr id="133" name="מלבן מעוגל 132"/>
          <p:cNvSpPr/>
          <p:nvPr/>
        </p:nvSpPr>
        <p:spPr>
          <a:xfrm>
            <a:off x="3787683" y="5612940"/>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100"/>
              </a:lnSpc>
              <a:spcBef>
                <a:spcPts val="0"/>
              </a:spcBef>
              <a:spcAft>
                <a:spcPts val="0"/>
              </a:spcAft>
            </a:pPr>
            <a:r>
              <a:rPr lang="en-US" sz="1400" b="0" dirty="0">
                <a:solidFill>
                  <a:srgbClr val="003F77"/>
                </a:solidFill>
              </a:rPr>
              <a:t>Certification &amp; Staff Training</a:t>
            </a:r>
          </a:p>
        </p:txBody>
      </p:sp>
      <p:sp>
        <p:nvSpPr>
          <p:cNvPr id="145" name="מלבן מעוגל 144"/>
          <p:cNvSpPr/>
          <p:nvPr/>
        </p:nvSpPr>
        <p:spPr>
          <a:xfrm>
            <a:off x="5479227" y="4895465"/>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Health </a:t>
            </a:r>
          </a:p>
          <a:p>
            <a:pPr fontAlgn="auto">
              <a:lnSpc>
                <a:spcPts val="1350"/>
              </a:lnSpc>
              <a:spcBef>
                <a:spcPts val="0"/>
              </a:spcBef>
              <a:spcAft>
                <a:spcPts val="0"/>
              </a:spcAft>
            </a:pPr>
            <a:r>
              <a:rPr lang="en-US" sz="1400" b="0" dirty="0">
                <a:solidFill>
                  <a:srgbClr val="003F77"/>
                </a:solidFill>
              </a:rPr>
              <a:t>Check</a:t>
            </a:r>
          </a:p>
        </p:txBody>
      </p:sp>
      <p:grpSp>
        <p:nvGrpSpPr>
          <p:cNvPr id="14" name="Group 13"/>
          <p:cNvGrpSpPr/>
          <p:nvPr/>
        </p:nvGrpSpPr>
        <p:grpSpPr>
          <a:xfrm>
            <a:off x="6622531" y="5072883"/>
            <a:ext cx="276858" cy="266565"/>
            <a:chOff x="6657346" y="4274475"/>
            <a:chExt cx="276858" cy="221335"/>
          </a:xfrm>
        </p:grpSpPr>
        <p:sp>
          <p:nvSpPr>
            <p:cNvPr id="124" name="Block Arc 123"/>
            <p:cNvSpPr/>
            <p:nvPr/>
          </p:nvSpPr>
          <p:spPr bwMode="auto">
            <a:xfrm rot="7548742">
              <a:off x="6712867" y="4274474"/>
              <a:ext cx="221332" cy="221333"/>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25" name="Isosceles Triangle 124"/>
            <p:cNvSpPr/>
            <p:nvPr/>
          </p:nvSpPr>
          <p:spPr bwMode="auto">
            <a:xfrm rot="12252848">
              <a:off x="6657346" y="4340516"/>
              <a:ext cx="137869" cy="113312"/>
            </a:xfrm>
            <a:prstGeom prst="triangle">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27" name="Block Arc 126"/>
            <p:cNvSpPr/>
            <p:nvPr/>
          </p:nvSpPr>
          <p:spPr bwMode="auto">
            <a:xfrm rot="1440990">
              <a:off x="6712872" y="4274478"/>
              <a:ext cx="221332" cy="221332"/>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grpSp>
      <p:sp>
        <p:nvSpPr>
          <p:cNvPr id="91" name="מלבן מעוגל 109"/>
          <p:cNvSpPr/>
          <p:nvPr/>
        </p:nvSpPr>
        <p:spPr>
          <a:xfrm>
            <a:off x="2109600" y="4899593"/>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Training &amp; Alma Sandbox Access</a:t>
            </a:r>
          </a:p>
        </p:txBody>
      </p:sp>
      <p:sp>
        <p:nvSpPr>
          <p:cNvPr id="132" name="מלבן מעוגל 131"/>
          <p:cNvSpPr/>
          <p:nvPr/>
        </p:nvSpPr>
        <p:spPr>
          <a:xfrm>
            <a:off x="3787683" y="4895465"/>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 Alma Workshop</a:t>
            </a:r>
          </a:p>
        </p:txBody>
      </p:sp>
      <p:grpSp>
        <p:nvGrpSpPr>
          <p:cNvPr id="137" name="Group 136"/>
          <p:cNvGrpSpPr>
            <a:grpSpLocks noChangeAspect="1"/>
          </p:cNvGrpSpPr>
          <p:nvPr/>
        </p:nvGrpSpPr>
        <p:grpSpPr>
          <a:xfrm>
            <a:off x="663432" y="5736747"/>
            <a:ext cx="276854" cy="266563"/>
            <a:chOff x="2564352" y="2767191"/>
            <a:chExt cx="232055" cy="185518"/>
          </a:xfrm>
        </p:grpSpPr>
        <p:sp>
          <p:nvSpPr>
            <p:cNvPr id="138" name="Block Arc 137"/>
            <p:cNvSpPr/>
            <p:nvPr/>
          </p:nvSpPr>
          <p:spPr bwMode="auto">
            <a:xfrm rot="7548742">
              <a:off x="2610889" y="2767191"/>
              <a:ext cx="185517" cy="185518"/>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b="0">
                <a:solidFill>
                  <a:srgbClr val="7030A0"/>
                </a:solidFill>
                <a:latin typeface="Arial" pitchFamily="34" charset="0"/>
                <a:ea typeface="+mn-ea"/>
                <a:cs typeface="Arial" pitchFamily="34" charset="0"/>
              </a:endParaRPr>
            </a:p>
          </p:txBody>
        </p:sp>
        <p:sp>
          <p:nvSpPr>
            <p:cNvPr id="140" name="Isosceles Triangle 139"/>
            <p:cNvSpPr/>
            <p:nvPr/>
          </p:nvSpPr>
          <p:spPr bwMode="auto">
            <a:xfrm rot="12252848">
              <a:off x="2564352" y="2822546"/>
              <a:ext cx="115560" cy="94976"/>
            </a:xfrm>
            <a:prstGeom prst="triangle">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b="0">
                <a:solidFill>
                  <a:srgbClr val="7030A0"/>
                </a:solidFill>
                <a:latin typeface="Arial" pitchFamily="34" charset="0"/>
                <a:ea typeface="+mn-ea"/>
                <a:cs typeface="Arial" pitchFamily="34" charset="0"/>
              </a:endParaRPr>
            </a:p>
          </p:txBody>
        </p:sp>
        <p:sp>
          <p:nvSpPr>
            <p:cNvPr id="144" name="Block Arc 143"/>
            <p:cNvSpPr/>
            <p:nvPr/>
          </p:nvSpPr>
          <p:spPr bwMode="auto">
            <a:xfrm rot="1440990">
              <a:off x="2610889" y="2767192"/>
              <a:ext cx="185517" cy="185517"/>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b="0">
                <a:solidFill>
                  <a:srgbClr val="7030A0"/>
                </a:solidFill>
                <a:latin typeface="Arial" pitchFamily="34" charset="0"/>
                <a:ea typeface="+mn-ea"/>
                <a:cs typeface="Arial" pitchFamily="34" charset="0"/>
              </a:endParaRPr>
            </a:p>
          </p:txBody>
        </p:sp>
      </p:grpSp>
      <p:sp>
        <p:nvSpPr>
          <p:cNvPr id="8" name="TextBox 7"/>
          <p:cNvSpPr txBox="1"/>
          <p:nvPr/>
        </p:nvSpPr>
        <p:spPr>
          <a:xfrm>
            <a:off x="940285" y="5716608"/>
            <a:ext cx="1007020" cy="307777"/>
          </a:xfrm>
          <a:prstGeom prst="rect">
            <a:avLst/>
          </a:prstGeom>
          <a:noFill/>
        </p:spPr>
        <p:txBody>
          <a:bodyPr wrap="square" rtlCol="0">
            <a:spAutoFit/>
          </a:bodyPr>
          <a:lstStyle/>
          <a:p>
            <a:pPr algn="l" fontAlgn="auto">
              <a:spcBef>
                <a:spcPts val="0"/>
              </a:spcBef>
              <a:spcAft>
                <a:spcPts val="0"/>
              </a:spcAft>
            </a:pPr>
            <a:r>
              <a:rPr lang="en-US" sz="1400" b="0" dirty="0">
                <a:solidFill>
                  <a:prstClr val="white"/>
                </a:solidFill>
                <a:latin typeface="Calibri" pitchFamily="34" charset="0"/>
                <a:ea typeface="+mn-ea"/>
              </a:rPr>
              <a:t>Recurring</a:t>
            </a:r>
          </a:p>
        </p:txBody>
      </p:sp>
      <p:sp>
        <p:nvSpPr>
          <p:cNvPr id="155" name="מלבן מעוגל 125"/>
          <p:cNvSpPr/>
          <p:nvPr/>
        </p:nvSpPr>
        <p:spPr>
          <a:xfrm>
            <a:off x="2136567" y="5618443"/>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100"/>
              </a:lnSpc>
              <a:spcBef>
                <a:spcPts val="0"/>
              </a:spcBef>
              <a:spcAft>
                <a:spcPts val="0"/>
              </a:spcAft>
            </a:pPr>
            <a:r>
              <a:rPr lang="en-US" sz="1400" b="0" dirty="0">
                <a:solidFill>
                  <a:srgbClr val="003F77"/>
                </a:solidFill>
              </a:rPr>
              <a:t>Configuration &amp; Test Migration</a:t>
            </a:r>
          </a:p>
        </p:txBody>
      </p:sp>
      <p:grpSp>
        <p:nvGrpSpPr>
          <p:cNvPr id="102" name="Group 101"/>
          <p:cNvGrpSpPr>
            <a:grpSpLocks noChangeAspect="1"/>
          </p:cNvGrpSpPr>
          <p:nvPr/>
        </p:nvGrpSpPr>
        <p:grpSpPr>
          <a:xfrm>
            <a:off x="6628202" y="4341721"/>
            <a:ext cx="276854" cy="266563"/>
            <a:chOff x="2564352" y="2767191"/>
            <a:chExt cx="232055" cy="185518"/>
          </a:xfrm>
        </p:grpSpPr>
        <p:sp>
          <p:nvSpPr>
            <p:cNvPr id="114" name="Block Arc 113"/>
            <p:cNvSpPr/>
            <p:nvPr/>
          </p:nvSpPr>
          <p:spPr bwMode="auto">
            <a:xfrm rot="7548742">
              <a:off x="2610889" y="2767191"/>
              <a:ext cx="185517" cy="185518"/>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20" name="Isosceles Triangle 119"/>
            <p:cNvSpPr/>
            <p:nvPr/>
          </p:nvSpPr>
          <p:spPr bwMode="auto">
            <a:xfrm rot="12252848">
              <a:off x="2564352" y="2822546"/>
              <a:ext cx="115560" cy="94976"/>
            </a:xfrm>
            <a:prstGeom prst="triangle">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23" name="Block Arc 122"/>
            <p:cNvSpPr/>
            <p:nvPr/>
          </p:nvSpPr>
          <p:spPr bwMode="auto">
            <a:xfrm rot="1440990">
              <a:off x="2610889" y="2767192"/>
              <a:ext cx="185517" cy="185517"/>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grpSp>
      <p:sp>
        <p:nvSpPr>
          <p:cNvPr id="139" name="מלבן מעוגל 149"/>
          <p:cNvSpPr/>
          <p:nvPr/>
        </p:nvSpPr>
        <p:spPr>
          <a:xfrm>
            <a:off x="7171740" y="5612941"/>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Ongoing Education</a:t>
            </a:r>
          </a:p>
        </p:txBody>
      </p:sp>
      <p:pic>
        <p:nvPicPr>
          <p:cNvPr id="90" name="תמונה 182" descr="0046 copy.png"/>
          <p:cNvPicPr>
            <a:picLocks noChangeAspect="1"/>
          </p:cNvPicPr>
          <p:nvPr/>
        </p:nvPicPr>
        <p:blipFill>
          <a:blip r:embed="rId8" cstate="print"/>
          <a:stretch>
            <a:fillRect/>
          </a:stretch>
        </p:blipFill>
        <p:spPr>
          <a:xfrm>
            <a:off x="6574963" y="1180567"/>
            <a:ext cx="371995" cy="364357"/>
          </a:xfrm>
          <a:prstGeom prst="rect">
            <a:avLst/>
          </a:prstGeom>
        </p:spPr>
      </p:pic>
      <p:sp>
        <p:nvSpPr>
          <p:cNvPr id="86" name="Title 1"/>
          <p:cNvSpPr txBox="1">
            <a:spLocks/>
          </p:cNvSpPr>
          <p:nvPr/>
        </p:nvSpPr>
        <p:spPr>
          <a:xfrm>
            <a:off x="457199" y="120650"/>
            <a:ext cx="8553451" cy="533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pPr fontAlgn="auto">
              <a:spcAft>
                <a:spcPts val="0"/>
              </a:spcAft>
            </a:pPr>
            <a:r>
              <a:rPr lang="en-US" sz="3200" dirty="0">
                <a:solidFill>
                  <a:srgbClr val="3E4C56"/>
                </a:solidFill>
              </a:rPr>
              <a:t>Implementation Overview</a:t>
            </a:r>
          </a:p>
        </p:txBody>
      </p:sp>
    </p:spTree>
    <p:extLst>
      <p:ext uri="{BB962C8B-B14F-4D97-AF65-F5344CB8AC3E}">
        <p14:creationId xmlns:p14="http://schemas.microsoft.com/office/powerpoint/2010/main" val="14754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wipe(left)">
                                      <p:cBhvr>
                                        <p:cTn id="10" dur="500"/>
                                        <p:tgtEl>
                                          <p:spTgt spid="15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wipe(left)">
                                      <p:cBhvr>
                                        <p:cTn id="13" dur="500"/>
                                        <p:tgtEl>
                                          <p:spTgt spid="16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wipe(left)">
                                      <p:cBhvr>
                                        <p:cTn id="16" dur="500"/>
                                        <p:tgtEl>
                                          <p:spTgt spid="16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wipe(left)">
                                      <p:cBhvr>
                                        <p:cTn id="22" dur="500"/>
                                        <p:tgtEl>
                                          <p:spTgt spid="1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wipe(left)">
                                      <p:cBhvr>
                                        <p:cTn id="30" dur="500"/>
                                        <p:tgtEl>
                                          <p:spTgt spid="10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wipe(left)">
                                      <p:cBhvr>
                                        <p:cTn id="33" dur="500"/>
                                        <p:tgtEl>
                                          <p:spTgt spid="1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left)">
                                      <p:cBhvr>
                                        <p:cTn id="36" dur="500"/>
                                        <p:tgtEl>
                                          <p:spTgt spid="9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wipe(left)">
                                      <p:cBhvr>
                                        <p:cTn id="39" dur="500"/>
                                        <p:tgtEl>
                                          <p:spTgt spid="155"/>
                                        </p:tgtEl>
                                      </p:cBhvr>
                                    </p:animEffect>
                                  </p:childTnLst>
                                </p:cTn>
                              </p:par>
                              <p:par>
                                <p:cTn id="40" presetID="22" presetClass="entr" presetSubtype="8"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wipe(left)">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wipe(left)">
                                      <p:cBhvr>
                                        <p:cTn id="47" dur="500"/>
                                        <p:tgtEl>
                                          <p:spTgt spid="12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left)">
                                      <p:cBhvr>
                                        <p:cTn id="50" dur="500"/>
                                        <p:tgtEl>
                                          <p:spTgt spid="8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33"/>
                                        </p:tgtEl>
                                        <p:attrNameLst>
                                          <p:attrName>style.visibility</p:attrName>
                                        </p:attrNameLst>
                                      </p:cBhvr>
                                      <p:to>
                                        <p:strVal val="visible"/>
                                      </p:to>
                                    </p:set>
                                    <p:animEffect transition="in" filter="wipe(left)">
                                      <p:cBhvr>
                                        <p:cTn id="53" dur="500"/>
                                        <p:tgtEl>
                                          <p:spTgt spid="13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32"/>
                                        </p:tgtEl>
                                        <p:attrNameLst>
                                          <p:attrName>style.visibility</p:attrName>
                                        </p:attrNameLst>
                                      </p:cBhvr>
                                      <p:to>
                                        <p:strVal val="visible"/>
                                      </p:to>
                                    </p:set>
                                    <p:animEffect transition="in" filter="wipe(left)">
                                      <p:cBhvr>
                                        <p:cTn id="56" dur="500"/>
                                        <p:tgtEl>
                                          <p:spTgt spid="132"/>
                                        </p:tgtEl>
                                      </p:cBhvr>
                                    </p:animEffect>
                                  </p:childTnLst>
                                </p:cTn>
                              </p:par>
                              <p:par>
                                <p:cTn id="57" presetID="22" presetClass="entr" presetSubtype="8" fill="hold" nodeType="withEffect">
                                  <p:stCondLst>
                                    <p:cond delay="0"/>
                                  </p:stCondLst>
                                  <p:childTnLst>
                                    <p:set>
                                      <p:cBhvr>
                                        <p:cTn id="58" dur="1" fill="hold">
                                          <p:stCondLst>
                                            <p:cond delay="0"/>
                                          </p:stCondLst>
                                        </p:cTn>
                                        <p:tgtEl>
                                          <p:spTgt spid="102"/>
                                        </p:tgtEl>
                                        <p:attrNameLst>
                                          <p:attrName>style.visibility</p:attrName>
                                        </p:attrNameLst>
                                      </p:cBhvr>
                                      <p:to>
                                        <p:strVal val="visible"/>
                                      </p:to>
                                    </p:set>
                                    <p:animEffect transition="in" filter="wipe(left)">
                                      <p:cBhvr>
                                        <p:cTn id="59" dur="500"/>
                                        <p:tgtEl>
                                          <p:spTgt spid="10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wipe(left)">
                                      <p:cBhvr>
                                        <p:cTn id="64" dur="500"/>
                                        <p:tgtEl>
                                          <p:spTgt spid="14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45"/>
                                        </p:tgtEl>
                                        <p:attrNameLst>
                                          <p:attrName>style.visibility</p:attrName>
                                        </p:attrNameLst>
                                      </p:cBhvr>
                                      <p:to>
                                        <p:strVal val="visible"/>
                                      </p:to>
                                    </p:set>
                                    <p:animEffect transition="in" filter="wipe(left)">
                                      <p:cBhvr>
                                        <p:cTn id="67" dur="500"/>
                                        <p:tgtEl>
                                          <p:spTgt spid="1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left)">
                                      <p:cBhvr>
                                        <p:cTn id="70" dur="500"/>
                                        <p:tgtEl>
                                          <p:spTgt spid="99"/>
                                        </p:tgtEl>
                                      </p:cBhvr>
                                    </p:animEffect>
                                  </p:childTnLst>
                                </p:cTn>
                              </p:par>
                              <p:par>
                                <p:cTn id="71" presetID="22" presetClass="entr" presetSubtype="8"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47"/>
                                        </p:tgtEl>
                                        <p:attrNameLst>
                                          <p:attrName>style.visibility</p:attrName>
                                        </p:attrNameLst>
                                      </p:cBhvr>
                                      <p:to>
                                        <p:strVal val="visible"/>
                                      </p:to>
                                    </p:set>
                                    <p:animEffect transition="in" filter="wipe(left)">
                                      <p:cBhvr>
                                        <p:cTn id="78" dur="500"/>
                                        <p:tgtEl>
                                          <p:spTgt spid="14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ipe(left)">
                                      <p:cBhvr>
                                        <p:cTn id="81" dur="500"/>
                                        <p:tgtEl>
                                          <p:spTgt spid="13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0"/>
                                        </p:tgtEl>
                                        <p:attrNameLst>
                                          <p:attrName>style.visibility</p:attrName>
                                        </p:attrNameLst>
                                      </p:cBhvr>
                                      <p:to>
                                        <p:strVal val="visible"/>
                                      </p:to>
                                    </p:set>
                                    <p:animEffect transition="in" filter="wipe(left)">
                                      <p:cBhvr>
                                        <p:cTn id="84" dur="500"/>
                                        <p:tgtEl>
                                          <p:spTgt spid="1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49"/>
                                        </p:tgtEl>
                                        <p:attrNameLst>
                                          <p:attrName>style.visibility</p:attrName>
                                        </p:attrNameLst>
                                      </p:cBhvr>
                                      <p:to>
                                        <p:strVal val="visible"/>
                                      </p:to>
                                    </p:set>
                                    <p:animEffect transition="in" filter="wipe(left)">
                                      <p:cBhvr>
                                        <p:cTn id="87" dur="500"/>
                                        <p:tgtEl>
                                          <p:spTgt spid="14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48"/>
                                        </p:tgtEl>
                                        <p:attrNameLst>
                                          <p:attrName>style.visibility</p:attrName>
                                        </p:attrNameLst>
                                      </p:cBhvr>
                                      <p:to>
                                        <p:strVal val="visible"/>
                                      </p:to>
                                    </p:set>
                                    <p:animEffect transition="in" filter="wipe(left)">
                                      <p:cBhvr>
                                        <p:cTn id="90"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22" grpId="0" animBg="1"/>
      <p:bldP spid="141" grpId="0" animBg="1"/>
      <p:bldP spid="147" grpId="0" animBg="1"/>
      <p:bldP spid="148" grpId="0" animBg="1"/>
      <p:bldP spid="149" grpId="0" animBg="1"/>
      <p:bldP spid="150" grpId="0" animBg="1"/>
      <p:bldP spid="158" grpId="0" animBg="1"/>
      <p:bldP spid="159" grpId="0" animBg="1"/>
      <p:bldP spid="160" grpId="0" animBg="1"/>
      <p:bldP spid="161" grpId="0" animBg="1"/>
      <p:bldP spid="89" grpId="0" animBg="1"/>
      <p:bldP spid="99" grpId="0" animBg="1"/>
      <p:bldP spid="103" grpId="0" animBg="1"/>
      <p:bldP spid="110" grpId="0" animBg="1"/>
      <p:bldP spid="133" grpId="0" animBg="1"/>
      <p:bldP spid="145" grpId="0" animBg="1"/>
      <p:bldP spid="91" grpId="0" animBg="1"/>
      <p:bldP spid="132" grpId="0" animBg="1"/>
      <p:bldP spid="8" grpId="0"/>
      <p:bldP spid="155" grpId="0" animBg="1"/>
      <p:bldP spid="1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Acquisition </a:t>
            </a:r>
            <a:r>
              <a:rPr lang="fr-FR" dirty="0" err="1"/>
              <a:t>method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0112782"/>
              </p:ext>
            </p:extLst>
          </p:nvPr>
        </p:nvGraphicFramePr>
        <p:xfrm>
          <a:off x="1698032" y="1547155"/>
          <a:ext cx="5747936" cy="4120233"/>
        </p:xfrm>
        <a:graphic>
          <a:graphicData uri="http://schemas.openxmlformats.org/drawingml/2006/table">
            <a:tbl>
              <a:tblPr firstRow="1" bandRow="1">
                <a:tableStyleId>{5C22544A-7EE6-4342-B048-85BDC9FD1C3A}</a:tableStyleId>
              </a:tblPr>
              <a:tblGrid>
                <a:gridCol w="2463401">
                  <a:extLst>
                    <a:ext uri="{9D8B030D-6E8A-4147-A177-3AD203B41FA5}">
                      <a16:colId xmlns:a16="http://schemas.microsoft.com/office/drawing/2014/main" xmlns="" val="20000"/>
                    </a:ext>
                  </a:extLst>
                </a:gridCol>
                <a:gridCol w="1746969">
                  <a:extLst>
                    <a:ext uri="{9D8B030D-6E8A-4147-A177-3AD203B41FA5}">
                      <a16:colId xmlns:a16="http://schemas.microsoft.com/office/drawing/2014/main" xmlns="" val="20001"/>
                    </a:ext>
                  </a:extLst>
                </a:gridCol>
                <a:gridCol w="1537566">
                  <a:extLst>
                    <a:ext uri="{9D8B030D-6E8A-4147-A177-3AD203B41FA5}">
                      <a16:colId xmlns:a16="http://schemas.microsoft.com/office/drawing/2014/main" xmlns="" val="20002"/>
                    </a:ext>
                  </a:extLst>
                </a:gridCol>
              </a:tblGrid>
              <a:tr h="710190">
                <a:tc>
                  <a:txBody>
                    <a:bodyPr/>
                    <a:lstStyle/>
                    <a:p>
                      <a:pPr algn="ctr"/>
                      <a:r>
                        <a:rPr lang="en-US" sz="2000" dirty="0">
                          <a:solidFill>
                            <a:schemeClr val="accent3"/>
                          </a:solidFill>
                        </a:rPr>
                        <a:t>Acquisiti</a:t>
                      </a:r>
                      <a:r>
                        <a:rPr lang="en-US" sz="2000" baseline="0" dirty="0">
                          <a:solidFill>
                            <a:schemeClr val="accent3"/>
                          </a:solidFill>
                        </a:rPr>
                        <a:t>on Method</a:t>
                      </a:r>
                      <a:endParaRPr lang="en-US" sz="2000" dirty="0">
                        <a:solidFill>
                          <a:schemeClr val="accent3"/>
                        </a:solidFill>
                      </a:endParaRPr>
                    </a:p>
                  </a:txBody>
                  <a:tcPr>
                    <a:solidFill>
                      <a:schemeClr val="accent1">
                        <a:lumMod val="90000"/>
                      </a:schemeClr>
                    </a:solidFill>
                  </a:tcPr>
                </a:tc>
                <a:tc>
                  <a:txBody>
                    <a:bodyPr/>
                    <a:lstStyle/>
                    <a:p>
                      <a:pPr algn="ctr"/>
                      <a:r>
                        <a:rPr lang="en-US" sz="2000" dirty="0">
                          <a:solidFill>
                            <a:schemeClr val="accent3"/>
                          </a:solidFill>
                        </a:rPr>
                        <a:t>Required Price?</a:t>
                      </a:r>
                    </a:p>
                  </a:txBody>
                  <a:tcPr>
                    <a:solidFill>
                      <a:schemeClr val="accent1">
                        <a:lumMod val="90000"/>
                      </a:schemeClr>
                    </a:solidFill>
                  </a:tcPr>
                </a:tc>
                <a:tc>
                  <a:txBody>
                    <a:bodyPr/>
                    <a:lstStyle/>
                    <a:p>
                      <a:pPr algn="ctr"/>
                      <a:r>
                        <a:rPr lang="en-US" sz="2000" dirty="0">
                          <a:solidFill>
                            <a:schemeClr val="accent3"/>
                          </a:solidFill>
                        </a:rPr>
                        <a:t>Send EDI</a:t>
                      </a:r>
                      <a:r>
                        <a:rPr lang="en-US" sz="2000" baseline="0" dirty="0">
                          <a:solidFill>
                            <a:schemeClr val="accent3"/>
                          </a:solidFill>
                        </a:rPr>
                        <a:t> </a:t>
                      </a:r>
                      <a:r>
                        <a:rPr lang="en-US" sz="2000" dirty="0">
                          <a:solidFill>
                            <a:schemeClr val="accent3"/>
                          </a:solidFill>
                        </a:rPr>
                        <a:t>/ email?</a:t>
                      </a:r>
                    </a:p>
                  </a:txBody>
                  <a:tcPr>
                    <a:solidFill>
                      <a:schemeClr val="accent1">
                        <a:lumMod val="90000"/>
                      </a:schemeClr>
                    </a:solidFill>
                  </a:tcPr>
                </a:tc>
                <a:extLst>
                  <a:ext uri="{0D108BD9-81ED-4DB2-BD59-A6C34878D82A}">
                    <a16:rowId xmlns:a16="http://schemas.microsoft.com/office/drawing/2014/main" xmlns="" val="10000"/>
                  </a:ext>
                </a:extLst>
              </a:tr>
              <a:tr h="411460">
                <a:tc>
                  <a:txBody>
                    <a:bodyPr/>
                    <a:lstStyle/>
                    <a:p>
                      <a:pPr algn="ctr"/>
                      <a:r>
                        <a:rPr lang="en-US" sz="2000" dirty="0"/>
                        <a:t>Approval</a:t>
                      </a:r>
                    </a:p>
                  </a:txBody>
                  <a:tcPr anchor="ctr"/>
                </a:tc>
                <a:tc>
                  <a:txBody>
                    <a:bodyPr/>
                    <a:lstStyle/>
                    <a:p>
                      <a:pPr algn="ctr"/>
                      <a:r>
                        <a:rPr lang="en-US" sz="2000" b="1" dirty="0"/>
                        <a:t>X</a:t>
                      </a:r>
                    </a:p>
                  </a:txBody>
                  <a:tcPr anchor="ctr"/>
                </a:tc>
                <a:tc>
                  <a:txBody>
                    <a:bodyPr/>
                    <a:lstStyle/>
                    <a:p>
                      <a:pPr algn="ctr"/>
                      <a:endParaRPr lang="en-US" sz="2000" b="1" dirty="0"/>
                    </a:p>
                  </a:txBody>
                  <a:tcPr anchor="ctr"/>
                </a:tc>
                <a:extLst>
                  <a:ext uri="{0D108BD9-81ED-4DB2-BD59-A6C34878D82A}">
                    <a16:rowId xmlns:a16="http://schemas.microsoft.com/office/drawing/2014/main" xmlns="" val="10001"/>
                  </a:ext>
                </a:extLst>
              </a:tr>
              <a:tr h="642553">
                <a:tc>
                  <a:txBody>
                    <a:bodyPr/>
                    <a:lstStyle/>
                    <a:p>
                      <a:pPr algn="ctr"/>
                      <a:r>
                        <a:rPr lang="en-US" sz="2000" dirty="0"/>
                        <a:t>Depository</a:t>
                      </a:r>
                      <a:r>
                        <a:rPr lang="en-US" sz="2000" baseline="0" dirty="0"/>
                        <a:t> </a:t>
                      </a:r>
                    </a:p>
                    <a:p>
                      <a:pPr algn="ctr"/>
                      <a:r>
                        <a:rPr lang="en-US" sz="1600" i="1" baseline="0" dirty="0"/>
                        <a:t>(i.e., </a:t>
                      </a:r>
                      <a:r>
                        <a:rPr lang="en-US" sz="1600" i="1" baseline="0" dirty="0" err="1"/>
                        <a:t>Gov</a:t>
                      </a:r>
                      <a:r>
                        <a:rPr lang="en-US" sz="1600" i="1" baseline="0" dirty="0"/>
                        <a:t> docs)</a:t>
                      </a:r>
                      <a:endParaRPr lang="en-US" sz="1600" i="1" dirty="0"/>
                    </a:p>
                  </a:txBody>
                  <a:tcPr anchor="ctr"/>
                </a:tc>
                <a:tc>
                  <a:txBody>
                    <a:bodyPr/>
                    <a:lstStyle/>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xmlns="" val="10002"/>
                  </a:ext>
                </a:extLst>
              </a:tr>
              <a:tr h="411460">
                <a:tc>
                  <a:txBody>
                    <a:bodyPr/>
                    <a:lstStyle/>
                    <a:p>
                      <a:pPr algn="ctr"/>
                      <a:r>
                        <a:rPr lang="en-US" sz="2000" dirty="0"/>
                        <a:t>Exchange</a:t>
                      </a:r>
                    </a:p>
                  </a:txBody>
                  <a:tcPr anchor="ctr"/>
                </a:tc>
                <a:tc>
                  <a:txBody>
                    <a:bodyPr/>
                    <a:lstStyle/>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xmlns="" val="10003"/>
                  </a:ext>
                </a:extLst>
              </a:tr>
              <a:tr h="411460">
                <a:tc>
                  <a:txBody>
                    <a:bodyPr/>
                    <a:lstStyle/>
                    <a:p>
                      <a:pPr algn="ctr"/>
                      <a:r>
                        <a:rPr lang="en-US" sz="2000" dirty="0"/>
                        <a:t>Gift</a:t>
                      </a:r>
                    </a:p>
                  </a:txBody>
                  <a:tcPr anchor="ctr"/>
                </a:tc>
                <a:tc>
                  <a:txBody>
                    <a:bodyPr/>
                    <a:lstStyle/>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xmlns="" val="10004"/>
                  </a:ext>
                </a:extLst>
              </a:tr>
              <a:tr h="411460">
                <a:tc>
                  <a:txBody>
                    <a:bodyPr/>
                    <a:lstStyle/>
                    <a:p>
                      <a:pPr algn="ctr"/>
                      <a:r>
                        <a:rPr lang="en-US" sz="2000" dirty="0"/>
                        <a:t>Purchase</a:t>
                      </a:r>
                    </a:p>
                  </a:txBody>
                  <a:tcPr anchor="ctr"/>
                </a:tc>
                <a:tc>
                  <a:txBody>
                    <a:bodyPr/>
                    <a:lstStyle/>
                    <a:p>
                      <a:pPr algn="ctr"/>
                      <a:r>
                        <a:rPr lang="en-US" sz="2000" b="1" dirty="0"/>
                        <a:t>X</a:t>
                      </a:r>
                    </a:p>
                  </a:txBody>
                  <a:tcPr anchor="ctr"/>
                </a:tc>
                <a:tc>
                  <a:txBody>
                    <a:bodyPr/>
                    <a:lstStyle/>
                    <a:p>
                      <a:pPr algn="ctr"/>
                      <a:r>
                        <a:rPr lang="en-US" sz="2000" b="1" dirty="0"/>
                        <a:t>X</a:t>
                      </a:r>
                    </a:p>
                  </a:txBody>
                  <a:tcPr anchor="ctr"/>
                </a:tc>
                <a:extLst>
                  <a:ext uri="{0D108BD9-81ED-4DB2-BD59-A6C34878D82A}">
                    <a16:rowId xmlns:a16="http://schemas.microsoft.com/office/drawing/2014/main" xmlns="" val="10005"/>
                  </a:ext>
                </a:extLst>
              </a:tr>
              <a:tr h="411460">
                <a:tc>
                  <a:txBody>
                    <a:bodyPr/>
                    <a:lstStyle/>
                    <a:p>
                      <a:pPr algn="ctr"/>
                      <a:r>
                        <a:rPr lang="en-US" sz="2000" dirty="0"/>
                        <a:t>Technical</a:t>
                      </a:r>
                    </a:p>
                  </a:txBody>
                  <a:tcPr anchor="ctr"/>
                </a:tc>
                <a:tc>
                  <a:txBody>
                    <a:bodyPr/>
                    <a:lstStyle/>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xmlns="" val="10006"/>
                  </a:ext>
                </a:extLst>
              </a:tr>
              <a:tr h="710190">
                <a:tc>
                  <a:txBody>
                    <a:bodyPr/>
                    <a:lstStyle/>
                    <a:p>
                      <a:pPr algn="ctr"/>
                      <a:r>
                        <a:rPr lang="en-US" sz="2000" dirty="0"/>
                        <a:t>Purchase at Vendor System</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a:t>X</a:t>
                      </a:r>
                    </a:p>
                  </a:txBody>
                  <a:tcPr anchor="ctr"/>
                </a:tc>
                <a:tc>
                  <a:txBody>
                    <a:bodyPr/>
                    <a:lstStyle/>
                    <a:p>
                      <a:pPr algn="ctr"/>
                      <a:endParaRPr lang="en-US" sz="2000" b="1" dirty="0"/>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39003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line lifecycle</a:t>
            </a:r>
          </a:p>
        </p:txBody>
      </p:sp>
      <p:sp>
        <p:nvSpPr>
          <p:cNvPr id="3" name="Content Placeholder 2"/>
          <p:cNvSpPr>
            <a:spLocks noGrp="1"/>
          </p:cNvSpPr>
          <p:nvPr>
            <p:ph idx="1"/>
          </p:nvPr>
        </p:nvSpPr>
        <p:spPr>
          <a:xfrm>
            <a:off x="4572000" y="992188"/>
            <a:ext cx="3763689" cy="5355592"/>
          </a:xfrm>
        </p:spPr>
        <p:txBody>
          <a:bodyPr>
            <a:normAutofit/>
          </a:bodyPr>
          <a:lstStyle/>
          <a:p>
            <a:r>
              <a:rPr lang="en-US" sz="2200" i="1" dirty="0"/>
              <a:t>Review</a:t>
            </a:r>
            <a:r>
              <a:rPr lang="en-US" sz="2200" dirty="0"/>
              <a:t> stage only applies to auto-created data (EOD/EDI)</a:t>
            </a:r>
          </a:p>
          <a:p>
            <a:r>
              <a:rPr lang="en-US" sz="2200" dirty="0"/>
              <a:t>A nightly job manages auto-packaging—select “Order Now” to skip it.</a:t>
            </a:r>
          </a:p>
          <a:p>
            <a:r>
              <a:rPr lang="en-US" sz="2200" dirty="0"/>
              <a:t>PO and PO lines have separate statuses</a:t>
            </a:r>
          </a:p>
          <a:p>
            <a:r>
              <a:rPr lang="en-US" sz="2200" dirty="0"/>
              <a:t>Final statuses are:</a:t>
            </a:r>
          </a:p>
          <a:p>
            <a:pPr lvl="1"/>
            <a:r>
              <a:rPr lang="en-US" sz="2000" dirty="0"/>
              <a:t>POs (all): Sent</a:t>
            </a:r>
          </a:p>
          <a:p>
            <a:pPr lvl="1"/>
            <a:r>
              <a:rPr lang="en-US" sz="2000" dirty="0"/>
              <a:t>POL (one-time): Sent</a:t>
            </a:r>
          </a:p>
          <a:p>
            <a:pPr lvl="1"/>
            <a:r>
              <a:rPr lang="en-US" sz="2000" dirty="0"/>
              <a:t>POL (continuous): Waiting for renewal</a:t>
            </a:r>
          </a:p>
        </p:txBody>
      </p:sp>
      <p:sp>
        <p:nvSpPr>
          <p:cNvPr id="4" name="Rectangle 3"/>
          <p:cNvSpPr/>
          <p:nvPr/>
        </p:nvSpPr>
        <p:spPr bwMode="auto">
          <a:xfrm>
            <a:off x="385855" y="986337"/>
            <a:ext cx="2264544" cy="677108"/>
          </a:xfrm>
          <a:prstGeom prst="rect">
            <a:avLst/>
          </a:prstGeom>
          <a:noFill/>
          <a:ln w="31750" cap="flat" cmpd="sng" algn="ctr">
            <a:solidFill>
              <a:schemeClr val="accent1">
                <a:lumMod val="50000"/>
              </a:schemeClr>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Create PO line</a:t>
            </a:r>
            <a:r>
              <a:rPr lang="en-US" sz="1400" b="0" dirty="0">
                <a:solidFill>
                  <a:schemeClr val="tx1"/>
                </a:solidFill>
                <a:latin typeface="Arial" pitchFamily="34" charset="0"/>
                <a:cs typeface="Arial" pitchFamily="34" charset="0"/>
              </a:rPr>
              <a:t/>
            </a:r>
            <a:br>
              <a:rPr lang="en-US" sz="1400" b="0" dirty="0">
                <a:solidFill>
                  <a:schemeClr val="tx1"/>
                </a:solidFill>
                <a:latin typeface="Arial" pitchFamily="34" charset="0"/>
                <a:cs typeface="Arial" pitchFamily="34" charset="0"/>
              </a:rPr>
            </a:br>
            <a:r>
              <a:rPr kumimoji="0" lang="en-US" sz="1200" b="0" i="0" u="none" strike="noStrike" cap="none" normalizeH="0" baseline="0" dirty="0">
                <a:ln>
                  <a:noFill/>
                </a:ln>
                <a:solidFill>
                  <a:schemeClr val="tx1"/>
                </a:solidFill>
                <a:effectLst/>
                <a:latin typeface="Arial" pitchFamily="34" charset="0"/>
                <a:cs typeface="Arial" pitchFamily="34" charset="0"/>
              </a:rPr>
              <a:t>(Manual, EOD, or purchase</a:t>
            </a:r>
            <a:r>
              <a:rPr kumimoji="0" lang="en-US" sz="1200" b="0" i="0" u="none" strike="noStrike" cap="none" normalizeH="0" dirty="0">
                <a:ln>
                  <a:noFill/>
                </a:ln>
                <a:solidFill>
                  <a:schemeClr val="tx1"/>
                </a:solidFill>
                <a:effectLst/>
                <a:latin typeface="Arial" pitchFamily="34" charset="0"/>
                <a:cs typeface="Arial" pitchFamily="34" charset="0"/>
              </a:rPr>
              <a:t> </a:t>
            </a:r>
            <a:r>
              <a:rPr kumimoji="0" lang="en-US" sz="1200" b="0" i="0" u="none" strike="noStrike" cap="none" normalizeH="0" baseline="0" dirty="0">
                <a:ln>
                  <a:noFill/>
                </a:ln>
                <a:solidFill>
                  <a:schemeClr val="tx1"/>
                </a:solidFill>
                <a:effectLst/>
                <a:latin typeface="Arial" pitchFamily="34" charset="0"/>
                <a:cs typeface="Arial" pitchFamily="34" charset="0"/>
              </a:rPr>
              <a:t>request)</a:t>
            </a:r>
          </a:p>
        </p:txBody>
      </p:sp>
      <p:sp>
        <p:nvSpPr>
          <p:cNvPr id="5" name="Rectangle 4"/>
          <p:cNvSpPr/>
          <p:nvPr/>
        </p:nvSpPr>
        <p:spPr bwMode="auto">
          <a:xfrm>
            <a:off x="385855" y="2229444"/>
            <a:ext cx="2264544" cy="307777"/>
          </a:xfrm>
          <a:prstGeom prst="rect">
            <a:avLst/>
          </a:prstGeom>
          <a:noFill/>
          <a:ln w="31750" cap="flat" cmpd="sng" algn="ctr">
            <a:solidFill>
              <a:schemeClr val="accent1">
                <a:lumMod val="50000"/>
              </a:schemeClr>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Review PO</a:t>
            </a:r>
            <a:r>
              <a:rPr kumimoji="0" lang="en-US" sz="1400" b="0" i="0" u="none" strike="noStrike" cap="none" normalizeH="0" dirty="0">
                <a:ln>
                  <a:noFill/>
                </a:ln>
                <a:solidFill>
                  <a:schemeClr val="tx1"/>
                </a:solidFill>
                <a:effectLst/>
                <a:latin typeface="Arial" pitchFamily="34" charset="0"/>
                <a:cs typeface="Arial" pitchFamily="34" charset="0"/>
              </a:rPr>
              <a:t> line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bwMode="auto">
          <a:xfrm>
            <a:off x="385855" y="3195554"/>
            <a:ext cx="2264544" cy="707886"/>
          </a:xfrm>
          <a:prstGeom prst="rect">
            <a:avLst/>
          </a:prstGeom>
          <a:noFill/>
          <a:ln w="31750" cap="flat" cmpd="sng" algn="ctr">
            <a:solidFill>
              <a:schemeClr val="accent3">
                <a:lumMod val="50000"/>
              </a:schemeClr>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PO line</a:t>
            </a:r>
            <a:r>
              <a:rPr lang="en-US" sz="1400" b="0" dirty="0">
                <a:solidFill>
                  <a:schemeClr val="accent3">
                    <a:lumMod val="50000"/>
                  </a:schemeClr>
                </a:solidFill>
                <a:latin typeface="Arial" pitchFamily="34" charset="0"/>
                <a:cs typeface="Arial" pitchFamily="34" charset="0"/>
              </a:rPr>
              <a:t> s</a:t>
            </a: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tatus: Auto-Packaging</a:t>
            </a:r>
            <a:b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br>
            <a:r>
              <a:rPr kumimoji="0" lang="en-US" sz="1200" b="0" i="0" u="none" strike="noStrike" cap="none" normalizeH="0" baseline="0" dirty="0">
                <a:ln>
                  <a:noFill/>
                </a:ln>
                <a:solidFill>
                  <a:schemeClr val="accent3">
                    <a:lumMod val="50000"/>
                  </a:schemeClr>
                </a:solidFill>
                <a:effectLst/>
                <a:latin typeface="Arial" pitchFamily="34" charset="0"/>
                <a:cs typeface="Arial" pitchFamily="34" charset="0"/>
              </a:rPr>
              <a:t>(no action needed)</a:t>
            </a:r>
          </a:p>
        </p:txBody>
      </p:sp>
      <p:sp>
        <p:nvSpPr>
          <p:cNvPr id="7" name="Rectangle 6"/>
          <p:cNvSpPr/>
          <p:nvPr/>
        </p:nvSpPr>
        <p:spPr bwMode="auto">
          <a:xfrm>
            <a:off x="385855" y="4561773"/>
            <a:ext cx="2264544" cy="492443"/>
          </a:xfrm>
          <a:prstGeom prst="rect">
            <a:avLst/>
          </a:prstGeom>
          <a:noFill/>
          <a:ln w="31750" cap="flat" cmpd="sng" algn="ctr">
            <a:solidFill>
              <a:schemeClr val="accent3">
                <a:lumMod val="50000"/>
              </a:schemeClr>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Review Purchase</a:t>
            </a:r>
            <a:r>
              <a:rPr kumimoji="0" lang="en-US" sz="1400" b="0" i="0" u="none" strike="noStrike" cap="none" normalizeH="0" dirty="0">
                <a:ln>
                  <a:noFill/>
                </a:ln>
                <a:solidFill>
                  <a:schemeClr val="accent3">
                    <a:lumMod val="50000"/>
                  </a:schemeClr>
                </a:solidFill>
                <a:effectLst/>
                <a:latin typeface="Arial" pitchFamily="34" charset="0"/>
                <a:cs typeface="Arial" pitchFamily="34" charset="0"/>
              </a:rPr>
              <a:t> Order</a:t>
            </a:r>
            <a:br>
              <a:rPr kumimoji="0" lang="en-US" sz="1400" b="0" i="0" u="none" strike="noStrike" cap="none" normalizeH="0" dirty="0">
                <a:ln>
                  <a:noFill/>
                </a:ln>
                <a:solidFill>
                  <a:schemeClr val="accent3">
                    <a:lumMod val="50000"/>
                  </a:schemeClr>
                </a:solidFill>
                <a:effectLst/>
                <a:latin typeface="Arial" pitchFamily="34" charset="0"/>
                <a:cs typeface="Arial" pitchFamily="34" charset="0"/>
              </a:rPr>
            </a:br>
            <a:r>
              <a:rPr kumimoji="0" lang="en-US" sz="1200" b="0" i="1" u="none" strike="noStrike" cap="none" normalizeH="0" dirty="0">
                <a:ln>
                  <a:noFill/>
                </a:ln>
                <a:solidFill>
                  <a:schemeClr val="accent3">
                    <a:lumMod val="50000"/>
                  </a:schemeClr>
                </a:solidFill>
                <a:effectLst/>
                <a:latin typeface="Arial" pitchFamily="34" charset="0"/>
                <a:cs typeface="Arial" pitchFamily="34" charset="0"/>
              </a:rPr>
              <a:t>(optional)</a:t>
            </a:r>
            <a:endParaRPr kumimoji="0" lang="en-US" sz="1200" b="0" i="1" u="none" strike="noStrike" cap="none" normalizeH="0" baseline="0" dirty="0">
              <a:ln>
                <a:noFill/>
              </a:ln>
              <a:solidFill>
                <a:schemeClr val="accent3">
                  <a:lumMod val="50000"/>
                </a:schemeClr>
              </a:solidFill>
              <a:effectLst/>
              <a:latin typeface="Arial" pitchFamily="34" charset="0"/>
              <a:cs typeface="Arial" pitchFamily="34" charset="0"/>
            </a:endParaRPr>
          </a:p>
        </p:txBody>
      </p:sp>
      <p:sp>
        <p:nvSpPr>
          <p:cNvPr id="8" name="Rectangle 7"/>
          <p:cNvSpPr/>
          <p:nvPr/>
        </p:nvSpPr>
        <p:spPr bwMode="auto">
          <a:xfrm>
            <a:off x="385855" y="5712547"/>
            <a:ext cx="2264544" cy="492443"/>
          </a:xfrm>
          <a:prstGeom prst="rect">
            <a:avLst/>
          </a:prstGeom>
          <a:noFill/>
          <a:ln w="31750" cap="flat" cmpd="sng" algn="ctr">
            <a:solidFill>
              <a:schemeClr val="accent3">
                <a:lumMod val="50000"/>
              </a:schemeClr>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PO</a:t>
            </a:r>
            <a:r>
              <a:rPr kumimoji="0" lang="en-US" sz="1400" b="0" i="0" u="none" strike="noStrike" cap="none" normalizeH="0" dirty="0">
                <a:ln>
                  <a:noFill/>
                </a:ln>
                <a:solidFill>
                  <a:schemeClr val="accent3">
                    <a:lumMod val="50000"/>
                  </a:schemeClr>
                </a:solidFill>
                <a:effectLst/>
                <a:latin typeface="Arial" pitchFamily="34" charset="0"/>
                <a:cs typeface="Arial" pitchFamily="34" charset="0"/>
              </a:rPr>
              <a:t> status: Sent</a:t>
            </a:r>
            <a:br>
              <a:rPr kumimoji="0" lang="en-US" sz="1400" b="0" i="0" u="none" strike="noStrike" cap="none" normalizeH="0" dirty="0">
                <a:ln>
                  <a:noFill/>
                </a:ln>
                <a:solidFill>
                  <a:schemeClr val="accent3">
                    <a:lumMod val="50000"/>
                  </a:schemeClr>
                </a:solidFill>
                <a:effectLst/>
                <a:latin typeface="Arial" pitchFamily="34" charset="0"/>
                <a:cs typeface="Arial" pitchFamily="34" charset="0"/>
              </a:rPr>
            </a:br>
            <a:r>
              <a:rPr kumimoji="0" lang="en-US" sz="1200" b="0" i="0" u="none" strike="noStrike" cap="none" normalizeH="0" dirty="0">
                <a:ln>
                  <a:noFill/>
                </a:ln>
                <a:solidFill>
                  <a:schemeClr val="accent3">
                    <a:lumMod val="50000"/>
                  </a:schemeClr>
                </a:solidFill>
                <a:effectLst/>
                <a:latin typeface="Arial" pitchFamily="34" charset="0"/>
                <a:cs typeface="Arial" pitchFamily="34" charset="0"/>
              </a:rPr>
              <a:t>(no action needed)</a:t>
            </a:r>
            <a:endParaRPr kumimoji="0" lang="en-US" sz="1200" b="0" i="0" u="none" strike="noStrike" cap="none" normalizeH="0" baseline="0" dirty="0">
              <a:ln>
                <a:noFill/>
              </a:ln>
              <a:solidFill>
                <a:schemeClr val="accent3">
                  <a:lumMod val="50000"/>
                </a:schemeClr>
              </a:solidFill>
              <a:effectLst/>
              <a:latin typeface="Arial" pitchFamily="34" charset="0"/>
              <a:cs typeface="Arial" pitchFamily="34" charset="0"/>
            </a:endParaRPr>
          </a:p>
        </p:txBody>
      </p:sp>
      <p:cxnSp>
        <p:nvCxnSpPr>
          <p:cNvPr id="9" name="Straight Arrow Connector 8"/>
          <p:cNvCxnSpPr>
            <a:stCxn id="4" idx="2"/>
            <a:endCxn id="5" idx="0"/>
          </p:cNvCxnSpPr>
          <p:nvPr/>
        </p:nvCxnSpPr>
        <p:spPr bwMode="auto">
          <a:xfrm>
            <a:off x="1518127" y="1663445"/>
            <a:ext cx="0" cy="565999"/>
          </a:xfrm>
          <a:prstGeom prst="straightConnector1">
            <a:avLst/>
          </a:prstGeom>
          <a:solidFill>
            <a:schemeClr val="accent1"/>
          </a:solidFill>
          <a:ln w="34925" cap="flat" cmpd="sng" algn="ctr">
            <a:solidFill>
              <a:schemeClr val="accent1">
                <a:lumMod val="50000"/>
              </a:schemeClr>
            </a:solidFill>
            <a:prstDash val="solid"/>
            <a:round/>
            <a:headEnd type="none" w="med" len="med"/>
            <a:tailEnd type="arrow"/>
          </a:ln>
          <a:effectLst/>
        </p:spPr>
      </p:cxnSp>
      <p:cxnSp>
        <p:nvCxnSpPr>
          <p:cNvPr id="10" name="Straight Arrow Connector 9"/>
          <p:cNvCxnSpPr>
            <a:stCxn id="5" idx="2"/>
            <a:endCxn id="6" idx="0"/>
          </p:cNvCxnSpPr>
          <p:nvPr/>
        </p:nvCxnSpPr>
        <p:spPr bwMode="auto">
          <a:xfrm>
            <a:off x="1518127" y="2537221"/>
            <a:ext cx="0" cy="658333"/>
          </a:xfrm>
          <a:prstGeom prst="straightConnector1">
            <a:avLst/>
          </a:prstGeom>
          <a:solidFill>
            <a:schemeClr val="accent1"/>
          </a:solidFill>
          <a:ln w="34925" cap="flat" cmpd="sng" algn="ctr">
            <a:solidFill>
              <a:schemeClr val="accent1">
                <a:lumMod val="50000"/>
              </a:schemeClr>
            </a:solidFill>
            <a:prstDash val="solid"/>
            <a:round/>
            <a:headEnd type="none" w="med" len="med"/>
            <a:tailEnd type="arrow"/>
          </a:ln>
          <a:effectLst/>
        </p:spPr>
      </p:cxnSp>
      <p:cxnSp>
        <p:nvCxnSpPr>
          <p:cNvPr id="11" name="Straight Arrow Connector 10"/>
          <p:cNvCxnSpPr>
            <a:stCxn id="6" idx="2"/>
            <a:endCxn id="7" idx="0"/>
          </p:cNvCxnSpPr>
          <p:nvPr/>
        </p:nvCxnSpPr>
        <p:spPr bwMode="auto">
          <a:xfrm>
            <a:off x="1518127" y="3903440"/>
            <a:ext cx="0" cy="658333"/>
          </a:xfrm>
          <a:prstGeom prst="straightConnector1">
            <a:avLst/>
          </a:prstGeom>
          <a:solidFill>
            <a:schemeClr val="accent1"/>
          </a:solidFill>
          <a:ln w="34925" cap="flat" cmpd="sng" algn="ctr">
            <a:solidFill>
              <a:schemeClr val="accent3">
                <a:lumMod val="50000"/>
              </a:schemeClr>
            </a:solidFill>
            <a:prstDash val="solid"/>
            <a:round/>
            <a:headEnd type="none" w="med" len="med"/>
            <a:tailEnd type="arrow"/>
          </a:ln>
          <a:effectLst/>
        </p:spPr>
      </p:cxnSp>
      <p:cxnSp>
        <p:nvCxnSpPr>
          <p:cNvPr id="12" name="Straight Arrow Connector 11"/>
          <p:cNvCxnSpPr>
            <a:stCxn id="7" idx="2"/>
            <a:endCxn id="8" idx="0"/>
          </p:cNvCxnSpPr>
          <p:nvPr/>
        </p:nvCxnSpPr>
        <p:spPr bwMode="auto">
          <a:xfrm>
            <a:off x="1518127" y="5054216"/>
            <a:ext cx="0" cy="658331"/>
          </a:xfrm>
          <a:prstGeom prst="straightConnector1">
            <a:avLst/>
          </a:prstGeom>
          <a:solidFill>
            <a:schemeClr val="accent1"/>
          </a:solidFill>
          <a:ln w="34925" cap="flat" cmpd="sng" algn="ctr">
            <a:solidFill>
              <a:schemeClr val="accent3">
                <a:lumMod val="50000"/>
              </a:schemeClr>
            </a:solidFill>
            <a:prstDash val="solid"/>
            <a:round/>
            <a:headEnd type="none" w="med" len="med"/>
            <a:tailEnd type="arrow"/>
          </a:ln>
          <a:effectLst/>
        </p:spPr>
      </p:cxnSp>
      <p:cxnSp>
        <p:nvCxnSpPr>
          <p:cNvPr id="24" name="Elbow Connector 23"/>
          <p:cNvCxnSpPr>
            <a:stCxn id="5" idx="3"/>
            <a:endCxn id="7" idx="3"/>
          </p:cNvCxnSpPr>
          <p:nvPr/>
        </p:nvCxnSpPr>
        <p:spPr bwMode="auto">
          <a:xfrm>
            <a:off x="2650399" y="2383333"/>
            <a:ext cx="12700" cy="2424662"/>
          </a:xfrm>
          <a:prstGeom prst="bentConnector3">
            <a:avLst>
              <a:gd name="adj1" fmla="val 11817394"/>
            </a:avLst>
          </a:prstGeom>
          <a:solidFill>
            <a:schemeClr val="accent1"/>
          </a:solidFill>
          <a:ln w="28575" cap="flat" cmpd="sng" algn="ctr">
            <a:solidFill>
              <a:schemeClr val="accent1">
                <a:lumMod val="50000"/>
              </a:schemeClr>
            </a:solidFill>
            <a:prstDash val="dash"/>
            <a:round/>
            <a:headEnd type="none" w="med" len="med"/>
            <a:tailEnd type="arrow"/>
          </a:ln>
          <a:effectLst/>
        </p:spPr>
      </p:cxnSp>
      <p:sp>
        <p:nvSpPr>
          <p:cNvPr id="26" name="TextBox 60"/>
          <p:cNvSpPr txBox="1"/>
          <p:nvPr/>
        </p:nvSpPr>
        <p:spPr>
          <a:xfrm>
            <a:off x="2766965" y="3318664"/>
            <a:ext cx="1288676" cy="461665"/>
          </a:xfrm>
          <a:prstGeom prst="rect">
            <a:avLst/>
          </a:prstGeom>
          <a:noFill/>
          <a:ln>
            <a:noFill/>
          </a:ln>
        </p:spPr>
        <p:txBody>
          <a:bodyPr wrap="square" rtlCol="0">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r>
              <a:rPr lang="en-US" sz="1200" b="0" i="1" dirty="0"/>
              <a:t>Order Now</a:t>
            </a:r>
            <a:r>
              <a:rPr lang="en-US" sz="1200" b="0" dirty="0"/>
              <a:t> action</a:t>
            </a:r>
            <a:endParaRPr lang="en-US" sz="1200" b="0" i="1" dirty="0"/>
          </a:p>
        </p:txBody>
      </p:sp>
      <p:cxnSp>
        <p:nvCxnSpPr>
          <p:cNvPr id="29" name="Elbow Connector 28"/>
          <p:cNvCxnSpPr>
            <a:stCxn id="7" idx="3"/>
            <a:endCxn id="8" idx="3"/>
          </p:cNvCxnSpPr>
          <p:nvPr/>
        </p:nvCxnSpPr>
        <p:spPr bwMode="auto">
          <a:xfrm>
            <a:off x="2650399" y="4807995"/>
            <a:ext cx="12700" cy="1150774"/>
          </a:xfrm>
          <a:prstGeom prst="bentConnector3">
            <a:avLst>
              <a:gd name="adj1" fmla="val 11990772"/>
            </a:avLst>
          </a:prstGeom>
          <a:solidFill>
            <a:schemeClr val="accent1"/>
          </a:solidFill>
          <a:ln w="28575" cap="flat" cmpd="sng" algn="ctr">
            <a:solidFill>
              <a:schemeClr val="accent1">
                <a:lumMod val="50000"/>
              </a:schemeClr>
            </a:solidFill>
            <a:prstDash val="dash"/>
            <a:round/>
            <a:headEnd type="none" w="med" len="med"/>
            <a:tailEnd type="arrow"/>
          </a:ln>
          <a:effectLst/>
        </p:spPr>
      </p:cxnSp>
      <p:sp>
        <p:nvSpPr>
          <p:cNvPr id="30" name="TextBox 60"/>
          <p:cNvSpPr txBox="1"/>
          <p:nvPr/>
        </p:nvSpPr>
        <p:spPr>
          <a:xfrm>
            <a:off x="2766965" y="5054216"/>
            <a:ext cx="1288676" cy="646331"/>
          </a:xfrm>
          <a:prstGeom prst="rect">
            <a:avLst/>
          </a:prstGeom>
          <a:noFill/>
          <a:ln>
            <a:noFill/>
          </a:ln>
        </p:spPr>
        <p:txBody>
          <a:bodyPr wrap="square" rtlCol="0">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r>
              <a:rPr lang="en-US" sz="1200" b="0" dirty="0"/>
              <a:t>(Optional) Send via EDI or email</a:t>
            </a:r>
          </a:p>
        </p:txBody>
      </p:sp>
    </p:spTree>
    <p:extLst>
      <p:ext uri="{BB962C8B-B14F-4D97-AF65-F5344CB8AC3E}">
        <p14:creationId xmlns:p14="http://schemas.microsoft.com/office/powerpoint/2010/main" val="18544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a:t>Agenda</a:t>
            </a:r>
          </a:p>
        </p:txBody>
      </p:sp>
      <p:grpSp>
        <p:nvGrpSpPr>
          <p:cNvPr id="7" name="Group 6"/>
          <p:cNvGrpSpPr/>
          <p:nvPr/>
        </p:nvGrpSpPr>
        <p:grpSpPr>
          <a:xfrm rot="716985">
            <a:off x="4160019" y="1180943"/>
            <a:ext cx="4363858" cy="5172121"/>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730559" y="1411718"/>
              <a:ext cx="3324270" cy="422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ts val="0"/>
                </a:spcBef>
              </a:pPr>
              <a:r>
                <a:rPr lang="en-US" sz="2000" b="0" dirty="0">
                  <a:solidFill>
                    <a:srgbClr val="3E4C56"/>
                  </a:solidFill>
                  <a:latin typeface="Verdana" pitchFamily="34" charset="0"/>
                </a:rPr>
                <a:t>Introduction</a:t>
              </a:r>
            </a:p>
            <a:p>
              <a:pPr algn="l" eaLnBrk="1" hangingPunct="1">
                <a:spcBef>
                  <a:spcPts val="0"/>
                </a:spcBef>
              </a:pPr>
              <a:r>
                <a:rPr lang="en-US" sz="2000" b="0" dirty="0">
                  <a:solidFill>
                    <a:srgbClr val="3E4C56"/>
                  </a:solidFill>
                  <a:latin typeface="Verdana" pitchFamily="34" charset="0"/>
                </a:rPr>
                <a:t>  Navigation &amp; searching</a:t>
              </a:r>
            </a:p>
            <a:p>
              <a:pPr algn="l" eaLnBrk="1" hangingPunct="1">
                <a:spcBef>
                  <a:spcPts val="0"/>
                </a:spcBef>
              </a:pPr>
              <a:r>
                <a:rPr lang="en-US" sz="2000" b="0" dirty="0">
                  <a:solidFill>
                    <a:srgbClr val="3E4C56"/>
                  </a:solidFill>
                  <a:latin typeface="Verdana" pitchFamily="34" charset="0"/>
                </a:rPr>
                <a:t>  Roles &amp; user </a:t>
              </a:r>
              <a:r>
                <a:rPr lang="en-US" sz="2000" b="0" dirty="0" err="1">
                  <a:solidFill>
                    <a:srgbClr val="3E4C56"/>
                  </a:solidFill>
                  <a:latin typeface="Verdana" pitchFamily="34" charset="0"/>
                </a:rPr>
                <a:t>mgmt</a:t>
              </a:r>
              <a:endParaRPr lang="en-US" sz="2000" b="0" dirty="0">
                <a:solidFill>
                  <a:srgbClr val="3E4C56"/>
                </a:solidFill>
                <a:latin typeface="Verdana" pitchFamily="34" charset="0"/>
              </a:endParaRPr>
            </a:p>
            <a:p>
              <a:pPr algn="l" eaLnBrk="1" hangingPunct="1">
                <a:spcBef>
                  <a:spcPts val="1200"/>
                </a:spcBef>
              </a:pPr>
              <a:r>
                <a:rPr lang="en-US" sz="2000" b="0" dirty="0">
                  <a:solidFill>
                    <a:srgbClr val="3E4C56"/>
                  </a:solidFill>
                  <a:latin typeface="Verdana" pitchFamily="34" charset="0"/>
                </a:rPr>
                <a:t>Tech services 1</a:t>
              </a:r>
            </a:p>
            <a:p>
              <a:pPr algn="l" eaLnBrk="1" hangingPunct="1">
                <a:spcBef>
                  <a:spcPts val="0"/>
                </a:spcBef>
              </a:pPr>
              <a:r>
                <a:rPr lang="en-US" sz="2000" b="0" dirty="0">
                  <a:solidFill>
                    <a:srgbClr val="3E4C56"/>
                  </a:solidFill>
                  <a:latin typeface="Verdana" pitchFamily="34" charset="0"/>
                </a:rPr>
                <a:t>  Infrastructure</a:t>
              </a:r>
            </a:p>
            <a:p>
              <a:pPr algn="l" eaLnBrk="1" hangingPunct="1">
                <a:spcBef>
                  <a:spcPts val="0"/>
                </a:spcBef>
              </a:pPr>
              <a:r>
                <a:rPr lang="en-US" sz="2000" b="0" dirty="0">
                  <a:solidFill>
                    <a:srgbClr val="3E4C56"/>
                  </a:solidFill>
                  <a:latin typeface="Verdana" pitchFamily="34" charset="0"/>
                </a:rPr>
                <a:t>  Ordering</a:t>
              </a:r>
            </a:p>
            <a:p>
              <a:pPr algn="l" eaLnBrk="1" hangingPunct="1">
                <a:spcBef>
                  <a:spcPts val="1200"/>
                </a:spcBef>
              </a:pPr>
              <a:r>
                <a:rPr lang="en-US" sz="2000" dirty="0">
                  <a:solidFill>
                    <a:srgbClr val="3E4C56"/>
                  </a:solidFill>
                  <a:latin typeface="Verdana" pitchFamily="34" charset="0"/>
                </a:rPr>
                <a:t>Tech services 2</a:t>
              </a:r>
            </a:p>
            <a:p>
              <a:pPr algn="l" eaLnBrk="1" hangingPunct="1">
                <a:spcBef>
                  <a:spcPts val="0"/>
                </a:spcBef>
              </a:pPr>
              <a:r>
                <a:rPr lang="en-US" sz="2000" b="0" dirty="0">
                  <a:solidFill>
                    <a:srgbClr val="3E4C56"/>
                  </a:solidFill>
                  <a:latin typeface="Verdana" pitchFamily="34" charset="0"/>
                </a:rPr>
                <a:t>  Receiving &amp; cataloging</a:t>
              </a:r>
            </a:p>
            <a:p>
              <a:pPr algn="l" eaLnBrk="1" hangingPunct="1">
                <a:spcBef>
                  <a:spcPts val="0"/>
                </a:spcBef>
              </a:pPr>
              <a:r>
                <a:rPr lang="en-US" sz="2000" b="0" dirty="0">
                  <a:solidFill>
                    <a:srgbClr val="3E4C56"/>
                  </a:solidFill>
                  <a:latin typeface="Verdana" pitchFamily="34" charset="0"/>
                </a:rPr>
                <a:t>  Activation</a:t>
              </a:r>
            </a:p>
            <a:p>
              <a:pPr algn="l" eaLnBrk="1" hangingPunct="1">
                <a:spcBef>
                  <a:spcPts val="0"/>
                </a:spcBef>
              </a:pPr>
              <a:r>
                <a:rPr lang="en-US" sz="2000" b="0" dirty="0">
                  <a:solidFill>
                    <a:srgbClr val="3E4C56"/>
                  </a:solidFill>
                  <a:latin typeface="Verdana" pitchFamily="34" charset="0"/>
                </a:rPr>
                <a:t>  Invoicing</a:t>
              </a:r>
            </a:p>
            <a:p>
              <a:pPr algn="l" eaLnBrk="1" hangingPunct="1">
                <a:spcBef>
                  <a:spcPts val="1200"/>
                </a:spcBef>
              </a:pPr>
              <a:r>
                <a:rPr lang="en-US" sz="2000" b="0" dirty="0">
                  <a:solidFill>
                    <a:srgbClr val="3E4C56"/>
                  </a:solidFill>
                  <a:latin typeface="Verdana" pitchFamily="34" charset="0"/>
                </a:rPr>
                <a:t>Fulfillment</a:t>
              </a:r>
            </a:p>
            <a:p>
              <a:pPr algn="l" eaLnBrk="1" hangingPunct="1">
                <a:spcBef>
                  <a:spcPts val="0"/>
                </a:spcBef>
              </a:pPr>
              <a:r>
                <a:rPr lang="en-US" sz="2000" b="0" dirty="0">
                  <a:solidFill>
                    <a:srgbClr val="3E4C56"/>
                  </a:solidFill>
                  <a:latin typeface="Verdana" pitchFamily="34" charset="0"/>
                </a:rPr>
                <a:t> Fulfillment configuration</a:t>
              </a:r>
            </a:p>
            <a:p>
              <a:pPr algn="l" eaLnBrk="1" hangingPunct="1">
                <a:spcBef>
                  <a:spcPts val="0"/>
                </a:spcBef>
              </a:pPr>
              <a:r>
                <a:rPr lang="en-US" sz="2000" b="0" dirty="0">
                  <a:solidFill>
                    <a:srgbClr val="3E4C56"/>
                  </a:solidFill>
                  <a:latin typeface="Verdana" pitchFamily="34" charset="0"/>
                </a:rPr>
                <a:t> Patron services &amp; requests</a:t>
              </a:r>
            </a:p>
            <a:p>
              <a:pPr algn="l" eaLnBrk="1" hangingPunct="1">
                <a:spcBef>
                  <a:spcPts val="0"/>
                </a:spcBef>
              </a:pPr>
              <a:r>
                <a:rPr lang="en-US" sz="2000" b="0" dirty="0">
                  <a:solidFill>
                    <a:srgbClr val="3E4C56"/>
                  </a:solidFill>
                  <a:latin typeface="Verdana" pitchFamily="34" charset="0"/>
                </a:rPr>
                <a:t> Course reserves</a:t>
              </a:r>
            </a:p>
          </p:txBody>
        </p:sp>
      </p:grpSp>
    </p:spTree>
    <p:extLst>
      <p:ext uri="{BB962C8B-B14F-4D97-AF65-F5344CB8AC3E}">
        <p14:creationId xmlns:p14="http://schemas.microsoft.com/office/powerpoint/2010/main" val="137810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lifecycle</a:t>
            </a:r>
          </a:p>
        </p:txBody>
      </p:sp>
      <p:sp>
        <p:nvSpPr>
          <p:cNvPr id="4" name="Rectangle 3"/>
          <p:cNvSpPr/>
          <p:nvPr/>
        </p:nvSpPr>
        <p:spPr bwMode="auto">
          <a:xfrm>
            <a:off x="718286" y="1056054"/>
            <a:ext cx="2264544" cy="537670"/>
          </a:xfrm>
          <a:prstGeom prst="rect">
            <a:avLst/>
          </a:prstGeom>
          <a:noFill/>
          <a:ln w="31750" cap="flat" cmpd="sng" algn="ctr">
            <a:solidFill>
              <a:schemeClr val="accent1">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Create Invoice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(EDI, .</a:t>
            </a:r>
            <a:r>
              <a:rPr kumimoji="0" lang="en-US" sz="1200" b="0" i="0" u="none" strike="noStrike" cap="none" normalizeH="0" baseline="0" dirty="0" err="1">
                <a:ln>
                  <a:noFill/>
                </a:ln>
                <a:solidFill>
                  <a:schemeClr val="tx1"/>
                </a:solidFill>
                <a:effectLst/>
                <a:latin typeface="Arial" pitchFamily="34" charset="0"/>
                <a:cs typeface="Arial" pitchFamily="34" charset="0"/>
              </a:rPr>
              <a:t>xls</a:t>
            </a:r>
            <a:r>
              <a:rPr kumimoji="0" lang="en-US" sz="1200" b="0" i="0" u="none" strike="noStrike" cap="none" normalizeH="0" baseline="0" dirty="0">
                <a:ln>
                  <a:noFill/>
                </a:ln>
                <a:solidFill>
                  <a:schemeClr val="tx1"/>
                </a:solidFill>
                <a:effectLst/>
                <a:latin typeface="Arial" pitchFamily="34" charset="0"/>
                <a:cs typeface="Arial" pitchFamily="34" charset="0"/>
              </a:rPr>
              <a:t>, or manual)</a:t>
            </a:r>
          </a:p>
        </p:txBody>
      </p:sp>
      <p:sp>
        <p:nvSpPr>
          <p:cNvPr id="5" name="Rectangle 4"/>
          <p:cNvSpPr/>
          <p:nvPr/>
        </p:nvSpPr>
        <p:spPr bwMode="auto">
          <a:xfrm>
            <a:off x="718251" y="2024393"/>
            <a:ext cx="2264580" cy="307239"/>
          </a:xfrm>
          <a:prstGeom prst="rect">
            <a:avLst/>
          </a:prstGeom>
          <a:noFill/>
          <a:ln w="31750" cap="flat" cmpd="sng" algn="ctr">
            <a:solidFill>
              <a:schemeClr val="accent1">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Review </a:t>
            </a:r>
          </a:p>
        </p:txBody>
      </p:sp>
      <p:sp>
        <p:nvSpPr>
          <p:cNvPr id="6" name="Rectangle 5"/>
          <p:cNvSpPr/>
          <p:nvPr/>
        </p:nvSpPr>
        <p:spPr bwMode="auto">
          <a:xfrm>
            <a:off x="718251" y="2762301"/>
            <a:ext cx="2264543" cy="537670"/>
          </a:xfrm>
          <a:prstGeom prst="rect">
            <a:avLst/>
          </a:prstGeom>
          <a:noFill/>
          <a:ln w="31750" cap="flat" cmpd="sng" algn="ctr">
            <a:solidFill>
              <a:schemeClr val="accent3">
                <a:lumMod val="6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Approve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accent3">
                    <a:lumMod val="50000"/>
                  </a:schemeClr>
                </a:solidFill>
                <a:effectLst/>
                <a:latin typeface="Arial" pitchFamily="34" charset="0"/>
                <a:cs typeface="Arial" pitchFamily="34" charset="0"/>
              </a:rPr>
              <a:t>(optional)</a:t>
            </a:r>
          </a:p>
        </p:txBody>
      </p:sp>
      <p:cxnSp>
        <p:nvCxnSpPr>
          <p:cNvPr id="7" name="Straight Arrow Connector 6"/>
          <p:cNvCxnSpPr>
            <a:stCxn id="4" idx="2"/>
            <a:endCxn id="5" idx="0"/>
          </p:cNvCxnSpPr>
          <p:nvPr/>
        </p:nvCxnSpPr>
        <p:spPr bwMode="auto">
          <a:xfrm flipH="1">
            <a:off x="1850541" y="1593724"/>
            <a:ext cx="17" cy="430669"/>
          </a:xfrm>
          <a:prstGeom prst="straightConnector1">
            <a:avLst/>
          </a:prstGeom>
          <a:solidFill>
            <a:schemeClr val="accent1"/>
          </a:solidFill>
          <a:ln w="34925" cap="flat" cmpd="sng" algn="ctr">
            <a:solidFill>
              <a:schemeClr val="accent1">
                <a:lumMod val="50000"/>
              </a:schemeClr>
            </a:solidFill>
            <a:prstDash val="solid"/>
            <a:round/>
            <a:headEnd type="none" w="med" len="med"/>
            <a:tailEnd type="arrow"/>
          </a:ln>
          <a:effectLst/>
        </p:spPr>
      </p:cxnSp>
      <p:cxnSp>
        <p:nvCxnSpPr>
          <p:cNvPr id="8" name="Straight Arrow Connector 7"/>
          <p:cNvCxnSpPr>
            <a:stCxn id="5" idx="2"/>
            <a:endCxn id="6" idx="0"/>
          </p:cNvCxnSpPr>
          <p:nvPr/>
        </p:nvCxnSpPr>
        <p:spPr bwMode="auto">
          <a:xfrm flipH="1">
            <a:off x="1850523" y="2331632"/>
            <a:ext cx="18" cy="430669"/>
          </a:xfrm>
          <a:prstGeom prst="straightConnector1">
            <a:avLst/>
          </a:prstGeom>
          <a:solidFill>
            <a:schemeClr val="accent1"/>
          </a:solidFill>
          <a:ln w="34925" cap="flat" cmpd="sng" algn="ctr">
            <a:solidFill>
              <a:schemeClr val="accent1">
                <a:lumMod val="50000"/>
              </a:schemeClr>
            </a:solidFill>
            <a:prstDash val="solid"/>
            <a:round/>
            <a:headEnd type="none" w="med" len="med"/>
            <a:tailEnd type="arrow"/>
          </a:ln>
          <a:effectLst/>
        </p:spPr>
      </p:cxnSp>
      <p:cxnSp>
        <p:nvCxnSpPr>
          <p:cNvPr id="9" name="Straight Arrow Connector 8"/>
          <p:cNvCxnSpPr>
            <a:stCxn id="6" idx="2"/>
            <a:endCxn id="12" idx="0"/>
          </p:cNvCxnSpPr>
          <p:nvPr/>
        </p:nvCxnSpPr>
        <p:spPr bwMode="auto">
          <a:xfrm>
            <a:off x="1850523" y="3299971"/>
            <a:ext cx="0" cy="430669"/>
          </a:xfrm>
          <a:prstGeom prst="straightConnector1">
            <a:avLst/>
          </a:prstGeom>
          <a:solidFill>
            <a:schemeClr val="accent1"/>
          </a:solidFill>
          <a:ln w="34925" cap="flat" cmpd="sng" algn="ctr">
            <a:solidFill>
              <a:schemeClr val="accent3">
                <a:lumMod val="50000"/>
              </a:schemeClr>
            </a:solidFill>
            <a:prstDash val="solid"/>
            <a:round/>
            <a:headEnd type="none" w="med" len="med"/>
            <a:tailEnd type="arrow"/>
          </a:ln>
          <a:effectLst/>
        </p:spPr>
      </p:cxnSp>
      <p:cxnSp>
        <p:nvCxnSpPr>
          <p:cNvPr id="10" name="Straight Arrow Connector 9"/>
          <p:cNvCxnSpPr>
            <a:stCxn id="12" idx="2"/>
            <a:endCxn id="14" idx="0"/>
          </p:cNvCxnSpPr>
          <p:nvPr/>
        </p:nvCxnSpPr>
        <p:spPr bwMode="auto">
          <a:xfrm>
            <a:off x="1850523" y="4268310"/>
            <a:ext cx="0" cy="430669"/>
          </a:xfrm>
          <a:prstGeom prst="straightConnector1">
            <a:avLst/>
          </a:prstGeom>
          <a:solidFill>
            <a:schemeClr val="accent1"/>
          </a:solidFill>
          <a:ln w="34925" cap="flat" cmpd="sng" algn="ctr">
            <a:solidFill>
              <a:schemeClr val="accent3">
                <a:lumMod val="50000"/>
              </a:schemeClr>
            </a:solidFill>
            <a:prstDash val="solid"/>
            <a:round/>
            <a:headEnd type="none" w="med" len="med"/>
            <a:tailEnd type="arrow"/>
          </a:ln>
          <a:effectLst/>
        </p:spPr>
      </p:cxnSp>
      <p:cxnSp>
        <p:nvCxnSpPr>
          <p:cNvPr id="11" name="Straight Arrow Connector 10"/>
          <p:cNvCxnSpPr>
            <a:stCxn id="14" idx="2"/>
            <a:endCxn id="13" idx="0"/>
          </p:cNvCxnSpPr>
          <p:nvPr/>
        </p:nvCxnSpPr>
        <p:spPr bwMode="auto">
          <a:xfrm>
            <a:off x="1850523" y="5236649"/>
            <a:ext cx="0" cy="430671"/>
          </a:xfrm>
          <a:prstGeom prst="straightConnector1">
            <a:avLst/>
          </a:prstGeom>
          <a:solidFill>
            <a:schemeClr val="accent1"/>
          </a:solidFill>
          <a:ln w="34925" cap="flat" cmpd="sng" algn="ctr">
            <a:solidFill>
              <a:schemeClr val="accent1">
                <a:lumMod val="50000"/>
              </a:schemeClr>
            </a:solidFill>
            <a:prstDash val="solid"/>
            <a:round/>
            <a:headEnd type="none" w="med" len="med"/>
            <a:tailEnd type="arrow"/>
          </a:ln>
          <a:effectLst/>
        </p:spPr>
      </p:cxnSp>
      <p:sp>
        <p:nvSpPr>
          <p:cNvPr id="12" name="Rectangle 11"/>
          <p:cNvSpPr/>
          <p:nvPr/>
        </p:nvSpPr>
        <p:spPr bwMode="auto">
          <a:xfrm>
            <a:off x="718251" y="3730640"/>
            <a:ext cx="2264543" cy="537670"/>
          </a:xfrm>
          <a:prstGeom prst="rect">
            <a:avLst/>
          </a:prstGeom>
          <a:noFill/>
          <a:ln w="31750" cap="flat" cmpd="sng" algn="ctr">
            <a:solidFill>
              <a:schemeClr val="accent3">
                <a:lumMod val="50000"/>
              </a:schemeClr>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Status: Ready to be Paid</a:t>
            </a:r>
          </a:p>
          <a:p>
            <a:pPr marL="0" marR="0" indent="0" algn="ctr" defTabSz="914400" rtl="0" eaLnBrk="1" fontAlgn="base" latinLnBrk="0" hangingPunct="1">
              <a:lnSpc>
                <a:spcPct val="100000"/>
              </a:lnSpc>
              <a:spcBef>
                <a:spcPct val="0"/>
              </a:spcBef>
              <a:spcAft>
                <a:spcPct val="0"/>
              </a:spcAft>
              <a:buClrTx/>
              <a:buSzTx/>
              <a:buFontTx/>
              <a:buNone/>
              <a:tabLst/>
            </a:pPr>
            <a:r>
              <a:rPr lang="en-US" sz="1200" b="0" dirty="0">
                <a:solidFill>
                  <a:schemeClr val="accent3">
                    <a:lumMod val="50000"/>
                  </a:schemeClr>
                </a:solidFill>
                <a:latin typeface="Arial" pitchFamily="34" charset="0"/>
                <a:cs typeface="Arial" pitchFamily="34" charset="0"/>
              </a:rPr>
              <a:t>(No action needed)</a:t>
            </a:r>
            <a:endParaRPr kumimoji="0" lang="en-US" sz="1200" b="0" u="none" strike="noStrike" cap="none" normalizeH="0" baseline="0" dirty="0">
              <a:ln>
                <a:noFill/>
              </a:ln>
              <a:solidFill>
                <a:schemeClr val="accent3">
                  <a:lumMod val="50000"/>
                </a:schemeClr>
              </a:solidFill>
              <a:effectLst/>
              <a:latin typeface="Arial" pitchFamily="34" charset="0"/>
              <a:cs typeface="Arial" pitchFamily="34" charset="0"/>
            </a:endParaRPr>
          </a:p>
        </p:txBody>
      </p:sp>
      <p:sp>
        <p:nvSpPr>
          <p:cNvPr id="13" name="Rectangle 12"/>
          <p:cNvSpPr/>
          <p:nvPr/>
        </p:nvSpPr>
        <p:spPr bwMode="auto">
          <a:xfrm>
            <a:off x="718251" y="5667320"/>
            <a:ext cx="2264543" cy="537670"/>
          </a:xfrm>
          <a:prstGeom prst="rect">
            <a:avLst/>
          </a:prstGeom>
          <a:noFill/>
          <a:ln w="31750" cap="flat" cmpd="sng" algn="ctr">
            <a:solidFill>
              <a:schemeClr val="accent3">
                <a:lumMod val="50000"/>
              </a:schemeClr>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Status: Paid</a:t>
            </a:r>
          </a:p>
          <a:p>
            <a:pPr marL="0" marR="0" indent="0" algn="ctr" defTabSz="914400" rtl="0" eaLnBrk="1" fontAlgn="base" latinLnBrk="0" hangingPunct="1">
              <a:lnSpc>
                <a:spcPct val="100000"/>
              </a:lnSpc>
              <a:spcBef>
                <a:spcPct val="0"/>
              </a:spcBef>
              <a:spcAft>
                <a:spcPct val="0"/>
              </a:spcAft>
              <a:buClrTx/>
              <a:buSzTx/>
              <a:buFontTx/>
              <a:buNone/>
              <a:tabLst/>
            </a:pPr>
            <a:r>
              <a:rPr lang="en-US" sz="1200" b="0" dirty="0">
                <a:solidFill>
                  <a:schemeClr val="accent3">
                    <a:lumMod val="50000"/>
                  </a:schemeClr>
                </a:solidFill>
                <a:latin typeface="Arial" pitchFamily="34" charset="0"/>
                <a:cs typeface="Arial" pitchFamily="34" charset="0"/>
              </a:rPr>
              <a:t>(No action needed)</a:t>
            </a:r>
            <a:endParaRPr kumimoji="0" lang="en-US" sz="1200" b="0" u="none" strike="noStrike" cap="none" normalizeH="0" baseline="0" dirty="0">
              <a:ln>
                <a:noFill/>
              </a:ln>
              <a:solidFill>
                <a:schemeClr val="accent3">
                  <a:lumMod val="50000"/>
                </a:schemeClr>
              </a:solidFill>
              <a:effectLst/>
              <a:latin typeface="Arial" pitchFamily="34" charset="0"/>
              <a:cs typeface="Arial" pitchFamily="34" charset="0"/>
            </a:endParaRPr>
          </a:p>
        </p:txBody>
      </p:sp>
      <p:sp>
        <p:nvSpPr>
          <p:cNvPr id="14" name="Rectangle 13"/>
          <p:cNvSpPr/>
          <p:nvPr/>
        </p:nvSpPr>
        <p:spPr bwMode="auto">
          <a:xfrm>
            <a:off x="718251" y="4698979"/>
            <a:ext cx="2264543" cy="537670"/>
          </a:xfrm>
          <a:prstGeom prst="rect">
            <a:avLst/>
          </a:prstGeom>
          <a:noFill/>
          <a:ln w="34925" cap="flat" cmpd="sng" algn="ctr">
            <a:solidFill>
              <a:schemeClr val="accent1">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Status: Waiting for </a:t>
            </a:r>
            <a:r>
              <a:rPr kumimoji="0" lang="en-US" sz="1400" b="0" i="0" u="none" strike="noStrike" cap="none" normalizeH="0" baseline="0" dirty="0" err="1">
                <a:ln>
                  <a:noFill/>
                </a:ln>
                <a:solidFill>
                  <a:schemeClr val="tx1"/>
                </a:solidFill>
                <a:effectLst/>
                <a:latin typeface="Arial" pitchFamily="34" charset="0"/>
                <a:cs typeface="Arial" pitchFamily="34" charset="0"/>
              </a:rPr>
              <a:t>Paymt</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b="0" dirty="0">
                <a:solidFill>
                  <a:schemeClr val="tx1"/>
                </a:solidFill>
                <a:latin typeface="Arial" pitchFamily="34" charset="0"/>
                <a:cs typeface="Arial" pitchFamily="34" charset="0"/>
              </a:rPr>
              <a:t>(Input voucher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6"/>
          <p:cNvSpPr/>
          <p:nvPr/>
        </p:nvSpPr>
        <p:spPr bwMode="auto">
          <a:xfrm rot="16200000">
            <a:off x="-679867" y="1993346"/>
            <a:ext cx="2243917" cy="369332"/>
          </a:xfrm>
          <a:prstGeom prst="rect">
            <a:avLst/>
          </a:prstGeom>
          <a:solidFill>
            <a:srgbClr val="FDB813">
              <a:alpha val="8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a:ln>
                  <a:noFill/>
                </a:ln>
                <a:solidFill>
                  <a:schemeClr val="bg1"/>
                </a:solidFill>
                <a:effectLst/>
                <a:latin typeface="+mn-lt"/>
                <a:cs typeface="Arial" pitchFamily="34" charset="0"/>
              </a:rPr>
              <a:t>Billing</a:t>
            </a:r>
          </a:p>
        </p:txBody>
      </p:sp>
      <p:sp>
        <p:nvSpPr>
          <p:cNvPr id="31" name="Rectangle 30"/>
          <p:cNvSpPr/>
          <p:nvPr/>
        </p:nvSpPr>
        <p:spPr bwMode="auto">
          <a:xfrm rot="16200000">
            <a:off x="-795083" y="4783149"/>
            <a:ext cx="2474350" cy="369332"/>
          </a:xfrm>
          <a:prstGeom prst="rect">
            <a:avLst/>
          </a:prstGeom>
          <a:solidFill>
            <a:srgbClr val="FDB813">
              <a:alpha val="8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a:ln>
                  <a:noFill/>
                </a:ln>
                <a:solidFill>
                  <a:schemeClr val="bg1"/>
                </a:solidFill>
                <a:effectLst/>
                <a:latin typeface="+mn-lt"/>
                <a:cs typeface="Arial" pitchFamily="34" charset="0"/>
              </a:rPr>
              <a:t>Payment</a:t>
            </a:r>
          </a:p>
        </p:txBody>
      </p:sp>
      <p:cxnSp>
        <p:nvCxnSpPr>
          <p:cNvPr id="38" name="Elbow Connector 37"/>
          <p:cNvCxnSpPr>
            <a:stCxn id="6" idx="3"/>
            <a:endCxn id="13" idx="3"/>
          </p:cNvCxnSpPr>
          <p:nvPr/>
        </p:nvCxnSpPr>
        <p:spPr bwMode="auto">
          <a:xfrm>
            <a:off x="2982794" y="3031136"/>
            <a:ext cx="12700" cy="2905019"/>
          </a:xfrm>
          <a:prstGeom prst="bentConnector3">
            <a:avLst>
              <a:gd name="adj1" fmla="val 10718181"/>
            </a:avLst>
          </a:prstGeom>
          <a:solidFill>
            <a:schemeClr val="accent1"/>
          </a:solidFill>
          <a:ln w="28575" cap="flat" cmpd="sng" algn="ctr">
            <a:solidFill>
              <a:schemeClr val="accent1">
                <a:lumMod val="50000"/>
              </a:schemeClr>
            </a:solidFill>
            <a:prstDash val="dash"/>
            <a:round/>
            <a:headEnd type="none" w="med" len="med"/>
            <a:tailEnd type="arrow"/>
          </a:ln>
          <a:effectLst/>
        </p:spPr>
      </p:cxnSp>
      <p:sp>
        <p:nvSpPr>
          <p:cNvPr id="39" name="TextBox 60"/>
          <p:cNvSpPr txBox="1"/>
          <p:nvPr/>
        </p:nvSpPr>
        <p:spPr>
          <a:xfrm>
            <a:off x="2995494" y="4110644"/>
            <a:ext cx="1288676" cy="830997"/>
          </a:xfrm>
          <a:prstGeom prst="rect">
            <a:avLst/>
          </a:prstGeom>
          <a:noFill/>
          <a:ln>
            <a:noFill/>
          </a:ln>
        </p:spPr>
        <p:txBody>
          <a:bodyPr wrap="square" rtlCol="0">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r>
              <a:rPr lang="en-US" sz="1200" b="0" i="1" dirty="0"/>
              <a:t>Prepaid, internal copy, or payment disabled</a:t>
            </a:r>
          </a:p>
        </p:txBody>
      </p:sp>
      <p:sp>
        <p:nvSpPr>
          <p:cNvPr id="43" name="TextBox 14"/>
          <p:cNvSpPr txBox="1"/>
          <p:nvPr/>
        </p:nvSpPr>
        <p:spPr>
          <a:xfrm>
            <a:off x="2981561" y="3286586"/>
            <a:ext cx="1198806" cy="646331"/>
          </a:xfrm>
          <a:prstGeom prst="rect">
            <a:avLst/>
          </a:prstGeom>
          <a:noFill/>
          <a:ln>
            <a:noFill/>
          </a:ln>
        </p:spPr>
        <p:txBody>
          <a:bodyPr wrap="square" rtlCol="0">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r>
              <a:rPr lang="en-US" sz="1200" b="0" i="1" dirty="0"/>
              <a:t>Export payment request</a:t>
            </a:r>
          </a:p>
        </p:txBody>
      </p:sp>
      <p:sp>
        <p:nvSpPr>
          <p:cNvPr id="44" name="Flowchart: Magnetic Disk 43"/>
          <p:cNvSpPr/>
          <p:nvPr/>
        </p:nvSpPr>
        <p:spPr bwMode="auto">
          <a:xfrm>
            <a:off x="3325865" y="4179955"/>
            <a:ext cx="958306" cy="735514"/>
          </a:xfrm>
          <a:prstGeom prst="flowChartMagneticDisk">
            <a:avLst/>
          </a:prstGeom>
          <a:noFill/>
          <a:ln w="34925" cap="flat" cmpd="sng" algn="ctr">
            <a:solidFill>
              <a:schemeClr val="accent1">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a:ln>
                  <a:noFill/>
                </a:ln>
                <a:solidFill>
                  <a:schemeClr val="accent1">
                    <a:lumMod val="50000"/>
                  </a:schemeClr>
                </a:solidFill>
                <a:effectLst/>
                <a:latin typeface="Arial" pitchFamily="34" charset="0"/>
                <a:cs typeface="Arial" pitchFamily="34" charset="0"/>
              </a:rPr>
              <a:t>ERP</a:t>
            </a:r>
          </a:p>
        </p:txBody>
      </p:sp>
      <p:cxnSp>
        <p:nvCxnSpPr>
          <p:cNvPr id="45" name="Elbow Connector 44"/>
          <p:cNvCxnSpPr>
            <a:stCxn id="12" idx="3"/>
            <a:endCxn id="44" idx="1"/>
          </p:cNvCxnSpPr>
          <p:nvPr/>
        </p:nvCxnSpPr>
        <p:spPr bwMode="auto">
          <a:xfrm>
            <a:off x="2982794" y="3999475"/>
            <a:ext cx="822224" cy="180480"/>
          </a:xfrm>
          <a:prstGeom prst="bentConnector2">
            <a:avLst/>
          </a:prstGeom>
          <a:solidFill>
            <a:schemeClr val="accent1"/>
          </a:solidFill>
          <a:ln w="34925" cap="flat" cmpd="sng" algn="ctr">
            <a:solidFill>
              <a:schemeClr val="accent1">
                <a:lumMod val="50000"/>
              </a:schemeClr>
            </a:solidFill>
            <a:prstDash val="solid"/>
            <a:round/>
            <a:headEnd type="none" w="med" len="med"/>
            <a:tailEnd type="arrow"/>
          </a:ln>
          <a:effectLst/>
        </p:spPr>
      </p:cxnSp>
      <p:cxnSp>
        <p:nvCxnSpPr>
          <p:cNvPr id="46" name="Elbow Connector 45"/>
          <p:cNvCxnSpPr>
            <a:stCxn id="44" idx="3"/>
            <a:endCxn id="14" idx="3"/>
          </p:cNvCxnSpPr>
          <p:nvPr/>
        </p:nvCxnSpPr>
        <p:spPr bwMode="auto">
          <a:xfrm rot="5400000">
            <a:off x="3367734" y="4530529"/>
            <a:ext cx="52345" cy="822224"/>
          </a:xfrm>
          <a:prstGeom prst="bentConnector2">
            <a:avLst/>
          </a:prstGeom>
          <a:solidFill>
            <a:schemeClr val="accent1"/>
          </a:solidFill>
          <a:ln w="34925" cap="flat" cmpd="sng" algn="ctr">
            <a:solidFill>
              <a:schemeClr val="accent1">
                <a:lumMod val="50000"/>
              </a:schemeClr>
            </a:solidFill>
            <a:prstDash val="solid"/>
            <a:round/>
            <a:headEnd type="none" w="med" len="med"/>
            <a:tailEnd type="arrow"/>
          </a:ln>
          <a:effectLst/>
        </p:spPr>
      </p:cxnSp>
      <p:sp>
        <p:nvSpPr>
          <p:cNvPr id="57" name="TextBox 14"/>
          <p:cNvSpPr txBox="1"/>
          <p:nvPr/>
        </p:nvSpPr>
        <p:spPr>
          <a:xfrm>
            <a:off x="2985416" y="5020989"/>
            <a:ext cx="1191095" cy="646331"/>
          </a:xfrm>
          <a:prstGeom prst="rect">
            <a:avLst/>
          </a:prstGeom>
          <a:noFill/>
          <a:ln>
            <a:noFill/>
          </a:ln>
        </p:spPr>
        <p:txBody>
          <a:bodyPr wrap="square" rtlCol="0">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r>
              <a:rPr lang="en-US" sz="1200" b="0" i="1" dirty="0"/>
              <a:t>Import payment confirmation</a:t>
            </a:r>
          </a:p>
        </p:txBody>
      </p:sp>
      <p:pic>
        <p:nvPicPr>
          <p:cNvPr id="6147" name="Picture 3" descr="U:\Pictures\separated icons\02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4213" y="852563"/>
            <a:ext cx="1011237" cy="1011237"/>
          </a:xfrm>
          <a:prstGeom prst="rect">
            <a:avLst/>
          </a:prstGeom>
          <a:noFill/>
          <a:extLst>
            <a:ext uri="{909E8E84-426E-40DD-AFC4-6F175D3DCCD1}">
              <a14:hiddenFill xmlns:a14="http://schemas.microsoft.com/office/drawing/2010/main">
                <a:solidFill>
                  <a:srgbClr val="FFFFFF"/>
                </a:solidFill>
              </a14:hiddenFill>
            </a:ext>
          </a:extLst>
        </p:spPr>
      </p:pic>
      <p:sp>
        <p:nvSpPr>
          <p:cNvPr id="51" name="Content Placeholder 2"/>
          <p:cNvSpPr txBox="1">
            <a:spLocks/>
          </p:cNvSpPr>
          <p:nvPr/>
        </p:nvSpPr>
        <p:spPr bwMode="auto">
          <a:xfrm>
            <a:off x="4572000" y="992187"/>
            <a:ext cx="3886199" cy="554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2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0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18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16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2200" b="0" kern="0" dirty="0"/>
              <a:t>Two phases of invoicing: billing and payment</a:t>
            </a:r>
          </a:p>
          <a:p>
            <a:r>
              <a:rPr lang="en-US" sz="2200" b="0" kern="0" dirty="0"/>
              <a:t>Payment options define:</a:t>
            </a:r>
          </a:p>
          <a:p>
            <a:pPr lvl="1"/>
            <a:r>
              <a:rPr lang="en-US" sz="2000" b="0" kern="0" dirty="0"/>
              <a:t>Which stages to handle or skip</a:t>
            </a:r>
          </a:p>
          <a:p>
            <a:pPr lvl="1"/>
            <a:r>
              <a:rPr lang="en-US" sz="2000" b="0" kern="0" dirty="0"/>
              <a:t>Whether to manage payments or just invoices</a:t>
            </a:r>
          </a:p>
          <a:p>
            <a:pPr lvl="1"/>
            <a:r>
              <a:rPr lang="en-US" sz="2000" b="0" kern="0" dirty="0"/>
              <a:t>Whether to sync with ERP</a:t>
            </a:r>
          </a:p>
          <a:p>
            <a:r>
              <a:rPr lang="en-US" b="0" kern="0" dirty="0"/>
              <a:t>Invoicing can flow into receiving, but doesn’t trigger automatically</a:t>
            </a:r>
          </a:p>
        </p:txBody>
      </p:sp>
    </p:spTree>
    <p:extLst>
      <p:ext uri="{BB962C8B-B14F-4D97-AF65-F5344CB8AC3E}">
        <p14:creationId xmlns:p14="http://schemas.microsoft.com/office/powerpoint/2010/main" val="18088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P spid="39" grpId="0"/>
      <p:bldP spid="43" grpId="0"/>
      <p:bldP spid="44" grpId="0" animBg="1"/>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0650"/>
            <a:ext cx="8553451" cy="533400"/>
          </a:xfrm>
        </p:spPr>
        <p:txBody>
          <a:bodyPr/>
          <a:lstStyle/>
          <a:p>
            <a:r>
              <a:rPr lang="en-US" sz="3200" dirty="0">
                <a:solidFill>
                  <a:srgbClr val="3E4C56"/>
                </a:solidFill>
              </a:rPr>
              <a:t>Metadata management environment</a:t>
            </a:r>
          </a:p>
        </p:txBody>
      </p:sp>
      <p:grpSp>
        <p:nvGrpSpPr>
          <p:cNvPr id="4" name="קבוצה 62"/>
          <p:cNvGrpSpPr>
            <a:grpSpLocks/>
          </p:cNvGrpSpPr>
          <p:nvPr/>
        </p:nvGrpSpPr>
        <p:grpSpPr bwMode="auto">
          <a:xfrm>
            <a:off x="61913" y="981645"/>
            <a:ext cx="8948738" cy="5174110"/>
            <a:chOff x="867195" y="1770334"/>
            <a:chExt cx="7730049" cy="3674851"/>
          </a:xfrm>
        </p:grpSpPr>
        <p:sp>
          <p:nvSpPr>
            <p:cNvPr id="5" name="מלבן מעוגל 67"/>
            <p:cNvSpPr/>
            <p:nvPr/>
          </p:nvSpPr>
          <p:spPr bwMode="auto">
            <a:xfrm>
              <a:off x="867195" y="1770334"/>
              <a:ext cx="7730049" cy="3674851"/>
            </a:xfrm>
            <a:prstGeom prst="roundRect">
              <a:avLst>
                <a:gd name="adj" fmla="val 3926"/>
              </a:avLst>
            </a:prstGeom>
            <a:solidFill>
              <a:schemeClr val="bg1">
                <a:lumMod val="85000"/>
              </a:schemeClr>
            </a:solidFill>
            <a:ln w="76200" cap="flat" cmpd="sng" algn="ctr">
              <a:noFill/>
              <a:prstDash val="solid"/>
              <a:round/>
              <a:headEnd type="none" w="med" len="med"/>
              <a:tailEnd type="triangle" w="med" len="med"/>
            </a:ln>
            <a:effectLst/>
          </p:spPr>
          <p:txBody>
            <a:bodyPr/>
            <a:lstStyle/>
            <a:p>
              <a:pPr algn="l" rtl="1">
                <a:spcBef>
                  <a:spcPct val="0"/>
                </a:spcBef>
                <a:defRPr/>
              </a:pPr>
              <a:endParaRPr lang="en-US" sz="2400" b="0">
                <a:latin typeface="Arial" pitchFamily="34" charset="0"/>
              </a:endParaRPr>
            </a:p>
          </p:txBody>
        </p:sp>
        <p:sp>
          <p:nvSpPr>
            <p:cNvPr id="6" name="מלבן מעוגל 68"/>
            <p:cNvSpPr/>
            <p:nvPr/>
          </p:nvSpPr>
          <p:spPr bwMode="auto">
            <a:xfrm>
              <a:off x="998023" y="1846161"/>
              <a:ext cx="7484347" cy="3523197"/>
            </a:xfrm>
            <a:prstGeom prst="roundRect">
              <a:avLst>
                <a:gd name="adj" fmla="val 3249"/>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l" rtl="1">
                <a:spcBef>
                  <a:spcPct val="0"/>
                </a:spcBef>
                <a:defRPr/>
              </a:pPr>
              <a:endParaRPr lang="en-US" sz="2400" b="0">
                <a:latin typeface="Arial" pitchFamily="34" charset="0"/>
              </a:endParaRPr>
            </a:p>
          </p:txBody>
        </p:sp>
      </p:grpSp>
      <p:sp>
        <p:nvSpPr>
          <p:cNvPr id="7" name="AutoShape 2"/>
          <p:cNvSpPr>
            <a:spLocks noChangeArrowheads="1"/>
          </p:cNvSpPr>
          <p:nvPr/>
        </p:nvSpPr>
        <p:spPr bwMode="auto">
          <a:xfrm>
            <a:off x="4536282" y="1184275"/>
            <a:ext cx="4251143" cy="4757738"/>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spcBef>
                <a:spcPct val="0"/>
              </a:spcBef>
              <a:defRPr/>
            </a:pPr>
            <a:r>
              <a:rPr lang="en-US" sz="2400" b="0" dirty="0">
                <a:latin typeface="Arial" pitchFamily="34" charset="0"/>
              </a:rPr>
              <a:t>Institution Zone</a:t>
            </a:r>
          </a:p>
        </p:txBody>
      </p:sp>
      <p:sp>
        <p:nvSpPr>
          <p:cNvPr id="8" name="AutoShape 4"/>
          <p:cNvSpPr>
            <a:spLocks noChangeArrowheads="1"/>
          </p:cNvSpPr>
          <p:nvPr/>
        </p:nvSpPr>
        <p:spPr bwMode="auto">
          <a:xfrm>
            <a:off x="309045" y="1184275"/>
            <a:ext cx="4070930" cy="4757738"/>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spcBef>
                <a:spcPct val="0"/>
              </a:spcBef>
              <a:defRPr/>
            </a:pPr>
            <a:r>
              <a:rPr lang="en-US" sz="2400" b="0" dirty="0">
                <a:latin typeface="Arial" pitchFamily="34" charset="0"/>
              </a:rPr>
              <a:t>Community Zone</a:t>
            </a:r>
          </a:p>
        </p:txBody>
      </p:sp>
      <p:sp>
        <p:nvSpPr>
          <p:cNvPr id="9" name="AutoShape 5"/>
          <p:cNvSpPr>
            <a:spLocks noChangeArrowheads="1"/>
          </p:cNvSpPr>
          <p:nvPr/>
        </p:nvSpPr>
        <p:spPr bwMode="auto">
          <a:xfrm>
            <a:off x="436120" y="1662113"/>
            <a:ext cx="3690224" cy="1281112"/>
          </a:xfrm>
          <a:prstGeom prst="roundRect">
            <a:avLst>
              <a:gd name="adj" fmla="val 11769"/>
            </a:avLst>
          </a:prstGeom>
          <a:solidFill>
            <a:srgbClr val="D87277"/>
          </a:solidFill>
          <a:ln w="19050">
            <a:solidFill>
              <a:schemeClr val="bg1"/>
            </a:solidFill>
            <a:round/>
            <a:headEnd/>
            <a:tailEnd/>
          </a:ln>
        </p:spPr>
        <p:txBody>
          <a:bodyPr wrap="square">
            <a:normAutofit/>
          </a:bodyPr>
          <a:lstStyle/>
          <a:p>
            <a:pPr>
              <a:spcBef>
                <a:spcPct val="0"/>
              </a:spcBef>
            </a:pPr>
            <a:r>
              <a:rPr lang="en-US" dirty="0">
                <a:solidFill>
                  <a:srgbClr val="FFFFFF"/>
                </a:solidFill>
                <a:latin typeface="Verdana"/>
              </a:rPr>
              <a:t>Global Authorities</a:t>
            </a:r>
          </a:p>
          <a:p>
            <a:pPr algn="l">
              <a:spcBef>
                <a:spcPct val="0"/>
              </a:spcBef>
            </a:pPr>
            <a:endParaRPr lang="en-US" sz="1000" b="0" dirty="0">
              <a:solidFill>
                <a:srgbClr val="FFFFFF"/>
              </a:solidFill>
              <a:latin typeface="Verdana"/>
            </a:endParaRPr>
          </a:p>
          <a:p>
            <a:pPr algn="l">
              <a:spcBef>
                <a:spcPct val="0"/>
              </a:spcBef>
            </a:pPr>
            <a:r>
              <a:rPr lang="en-US" b="0" dirty="0">
                <a:solidFill>
                  <a:srgbClr val="FFFFFF"/>
                </a:solidFill>
                <a:latin typeface="Verdana"/>
              </a:rPr>
              <a:t>Shared repository of standard authority files</a:t>
            </a:r>
          </a:p>
        </p:txBody>
      </p:sp>
      <p:sp>
        <p:nvSpPr>
          <p:cNvPr id="10" name="AutoShape 6"/>
          <p:cNvSpPr>
            <a:spLocks noChangeArrowheads="1"/>
          </p:cNvSpPr>
          <p:nvPr/>
        </p:nvSpPr>
        <p:spPr bwMode="auto">
          <a:xfrm>
            <a:off x="436120" y="3078163"/>
            <a:ext cx="3690224" cy="1279525"/>
          </a:xfrm>
          <a:prstGeom prst="roundRect">
            <a:avLst>
              <a:gd name="adj" fmla="val 11769"/>
            </a:avLst>
          </a:prstGeom>
          <a:solidFill>
            <a:srgbClr val="9C79AE"/>
          </a:solidFill>
          <a:ln w="19050">
            <a:solidFill>
              <a:schemeClr val="bg1"/>
            </a:solidFill>
            <a:round/>
            <a:headEnd/>
            <a:tailEnd/>
          </a:ln>
        </p:spPr>
        <p:txBody>
          <a:bodyPr wrap="square">
            <a:noAutofit/>
          </a:bodyPr>
          <a:lstStyle/>
          <a:p>
            <a:pPr>
              <a:spcBef>
                <a:spcPct val="0"/>
              </a:spcBef>
            </a:pPr>
            <a:r>
              <a:rPr lang="en-US" sz="1600" dirty="0">
                <a:solidFill>
                  <a:srgbClr val="FFFFFF"/>
                </a:solidFill>
                <a:latin typeface="Verdana"/>
              </a:rPr>
              <a:t>Community Catalog</a:t>
            </a:r>
          </a:p>
          <a:p>
            <a:pPr algn="l">
              <a:spcBef>
                <a:spcPct val="0"/>
              </a:spcBef>
            </a:pPr>
            <a:endParaRPr lang="en-US" sz="1000" b="0" dirty="0">
              <a:solidFill>
                <a:srgbClr val="FFFFFF"/>
              </a:solidFill>
              <a:latin typeface="Verdana"/>
            </a:endParaRPr>
          </a:p>
          <a:p>
            <a:pPr algn="l">
              <a:spcBef>
                <a:spcPct val="0"/>
              </a:spcBef>
            </a:pPr>
            <a:r>
              <a:rPr lang="en-US" sz="1600" b="0" dirty="0">
                <a:solidFill>
                  <a:srgbClr val="FFFFFF"/>
                </a:solidFill>
                <a:latin typeface="Verdana"/>
              </a:rPr>
              <a:t>Shared records</a:t>
            </a:r>
          </a:p>
          <a:p>
            <a:pPr algn="l">
              <a:spcBef>
                <a:spcPct val="0"/>
              </a:spcBef>
            </a:pPr>
            <a:endParaRPr lang="en-US" sz="1000" b="0" dirty="0">
              <a:solidFill>
                <a:srgbClr val="FFFFFF"/>
              </a:solidFill>
              <a:latin typeface="Verdana"/>
            </a:endParaRPr>
          </a:p>
          <a:p>
            <a:pPr algn="l">
              <a:spcBef>
                <a:spcPct val="0"/>
              </a:spcBef>
            </a:pPr>
            <a:r>
              <a:rPr lang="en-US" sz="1600" b="0" dirty="0">
                <a:solidFill>
                  <a:srgbClr val="FFFFFF"/>
                </a:solidFill>
                <a:latin typeface="Verdana"/>
              </a:rPr>
              <a:t>Currently e-resources</a:t>
            </a:r>
          </a:p>
          <a:p>
            <a:pPr algn="l">
              <a:spcBef>
                <a:spcPct val="0"/>
              </a:spcBef>
            </a:pPr>
            <a:endParaRPr lang="en-US" sz="1600" b="0" dirty="0">
              <a:solidFill>
                <a:srgbClr val="FFFFFF"/>
              </a:solidFill>
              <a:latin typeface="Verdana"/>
            </a:endParaRPr>
          </a:p>
          <a:p>
            <a:pPr algn="l">
              <a:spcBef>
                <a:spcPct val="0"/>
              </a:spcBef>
            </a:pPr>
            <a:endParaRPr lang="en-US" sz="1600" b="0" dirty="0">
              <a:solidFill>
                <a:srgbClr val="FFFFFF"/>
              </a:solidFill>
              <a:latin typeface="Verdana"/>
            </a:endParaRPr>
          </a:p>
        </p:txBody>
      </p:sp>
      <p:sp>
        <p:nvSpPr>
          <p:cNvPr id="11" name="AutoShape 7"/>
          <p:cNvSpPr>
            <a:spLocks noChangeArrowheads="1"/>
          </p:cNvSpPr>
          <p:nvPr/>
        </p:nvSpPr>
        <p:spPr bwMode="auto">
          <a:xfrm>
            <a:off x="436120" y="4468813"/>
            <a:ext cx="3690224" cy="1279525"/>
          </a:xfrm>
          <a:prstGeom prst="roundRect">
            <a:avLst>
              <a:gd name="adj" fmla="val 11769"/>
            </a:avLst>
          </a:prstGeom>
          <a:solidFill>
            <a:srgbClr val="77BC74"/>
          </a:solidFill>
          <a:ln w="19050">
            <a:solidFill>
              <a:schemeClr val="bg1"/>
            </a:solidFill>
            <a:round/>
            <a:headEnd/>
            <a:tailEnd/>
          </a:ln>
        </p:spPr>
        <p:txBody>
          <a:bodyPr wrap="square">
            <a:noAutofit/>
          </a:bodyPr>
          <a:lstStyle/>
          <a:p>
            <a:pPr>
              <a:spcBef>
                <a:spcPct val="0"/>
              </a:spcBef>
            </a:pPr>
            <a:r>
              <a:rPr lang="en-US" sz="1600" dirty="0">
                <a:solidFill>
                  <a:srgbClr val="FFFFFF"/>
                </a:solidFill>
                <a:latin typeface="Verdana"/>
              </a:rPr>
              <a:t>Central</a:t>
            </a:r>
            <a:br>
              <a:rPr lang="en-US" sz="1600" dirty="0">
                <a:solidFill>
                  <a:srgbClr val="FFFFFF"/>
                </a:solidFill>
                <a:latin typeface="Verdana"/>
              </a:rPr>
            </a:br>
            <a:r>
              <a:rPr lang="en-US" sz="1600" dirty="0" err="1">
                <a:solidFill>
                  <a:srgbClr val="FFFFFF"/>
                </a:solidFill>
                <a:latin typeface="Verdana"/>
              </a:rPr>
              <a:t>KnowledgeBase</a:t>
            </a:r>
            <a:endParaRPr lang="en-US" sz="1600" dirty="0">
              <a:solidFill>
                <a:srgbClr val="FFFFFF"/>
              </a:solidFill>
              <a:latin typeface="Verdana"/>
            </a:endParaRPr>
          </a:p>
          <a:p>
            <a:pPr algn="l">
              <a:spcBef>
                <a:spcPct val="0"/>
              </a:spcBef>
            </a:pPr>
            <a:endParaRPr lang="en-US" sz="1000" b="0" dirty="0">
              <a:solidFill>
                <a:srgbClr val="FFFFFF"/>
              </a:solidFill>
              <a:latin typeface="Verdana"/>
            </a:endParaRPr>
          </a:p>
          <a:p>
            <a:pPr algn="l">
              <a:spcBef>
                <a:spcPct val="0"/>
              </a:spcBef>
            </a:pPr>
            <a:r>
              <a:rPr lang="en-US" sz="1600" b="0" dirty="0">
                <a:solidFill>
                  <a:srgbClr val="FFFFFF"/>
                </a:solidFill>
                <a:latin typeface="Verdana"/>
              </a:rPr>
              <a:t>Shared administrative information for e-resources</a:t>
            </a:r>
          </a:p>
        </p:txBody>
      </p:sp>
      <p:sp>
        <p:nvSpPr>
          <p:cNvPr id="12" name="AutoShape 8"/>
          <p:cNvSpPr>
            <a:spLocks noChangeArrowheads="1"/>
          </p:cNvSpPr>
          <p:nvPr/>
        </p:nvSpPr>
        <p:spPr bwMode="auto">
          <a:xfrm>
            <a:off x="4648810" y="3078163"/>
            <a:ext cx="3997254" cy="2686050"/>
          </a:xfrm>
          <a:prstGeom prst="roundRect">
            <a:avLst>
              <a:gd name="adj" fmla="val 5380"/>
            </a:avLst>
          </a:prstGeom>
          <a:solidFill>
            <a:srgbClr val="2C4D82"/>
          </a:solidFill>
          <a:ln w="19050">
            <a:solidFill>
              <a:schemeClr val="bg1"/>
            </a:solidFill>
            <a:round/>
            <a:headEnd/>
            <a:tailEnd/>
          </a:ln>
        </p:spPr>
        <p:txBody>
          <a:bodyPr wrap="square">
            <a:normAutofit/>
          </a:bodyPr>
          <a:lstStyle/>
          <a:p>
            <a:pPr>
              <a:spcBef>
                <a:spcPct val="0"/>
              </a:spcBef>
            </a:pPr>
            <a:r>
              <a:rPr lang="en-US" dirty="0">
                <a:solidFill>
                  <a:srgbClr val="FFFFFF"/>
                </a:solidFill>
                <a:latin typeface="Verdana"/>
              </a:rPr>
              <a:t>Local Inventory</a:t>
            </a:r>
          </a:p>
          <a:p>
            <a:pPr algn="l">
              <a:spcBef>
                <a:spcPct val="0"/>
              </a:spcBef>
            </a:pPr>
            <a:endParaRPr lang="en-US" sz="1000" b="0" dirty="0">
              <a:solidFill>
                <a:srgbClr val="FFFFFF"/>
              </a:solidFill>
              <a:latin typeface="Verdana"/>
            </a:endParaRPr>
          </a:p>
          <a:p>
            <a:pPr algn="l">
              <a:spcBef>
                <a:spcPct val="0"/>
              </a:spcBef>
            </a:pPr>
            <a:r>
              <a:rPr lang="en-US" b="0" dirty="0">
                <a:solidFill>
                  <a:srgbClr val="FFFFFF"/>
                </a:solidFill>
                <a:latin typeface="Verdana"/>
              </a:rPr>
              <a:t>Can link to the Institution, Network, or Community Catalog</a:t>
            </a:r>
          </a:p>
          <a:p>
            <a:pPr algn="l">
              <a:spcBef>
                <a:spcPct val="0"/>
              </a:spcBef>
            </a:pPr>
            <a:endParaRPr lang="en-US" sz="1000" b="0" dirty="0">
              <a:solidFill>
                <a:srgbClr val="FFFFFF"/>
              </a:solidFill>
              <a:latin typeface="Verdana"/>
            </a:endParaRPr>
          </a:p>
          <a:p>
            <a:pPr algn="l">
              <a:spcBef>
                <a:spcPct val="0"/>
              </a:spcBef>
            </a:pPr>
            <a:r>
              <a:rPr lang="en-US" b="0" dirty="0">
                <a:solidFill>
                  <a:srgbClr val="FFFFFF"/>
                </a:solidFill>
                <a:latin typeface="Verdana"/>
              </a:rPr>
              <a:t>Defines what resources (across all catalogs) are managed by your library</a:t>
            </a:r>
          </a:p>
        </p:txBody>
      </p:sp>
      <p:sp>
        <p:nvSpPr>
          <p:cNvPr id="13" name="AutoShape 9"/>
          <p:cNvSpPr>
            <a:spLocks noChangeArrowheads="1"/>
          </p:cNvSpPr>
          <p:nvPr/>
        </p:nvSpPr>
        <p:spPr bwMode="auto">
          <a:xfrm>
            <a:off x="4648810" y="1662113"/>
            <a:ext cx="3997254" cy="1281112"/>
          </a:xfrm>
          <a:prstGeom prst="roundRect">
            <a:avLst>
              <a:gd name="adj" fmla="val 10134"/>
            </a:avLst>
          </a:prstGeom>
          <a:solidFill>
            <a:srgbClr val="9C79AE"/>
          </a:solidFill>
          <a:ln w="19050">
            <a:solidFill>
              <a:schemeClr val="bg1"/>
            </a:solidFill>
            <a:round/>
            <a:headEnd/>
            <a:tailEnd/>
          </a:ln>
        </p:spPr>
        <p:txBody>
          <a:bodyPr wrap="square">
            <a:normAutofit/>
          </a:bodyPr>
          <a:lstStyle/>
          <a:p>
            <a:pPr>
              <a:spcBef>
                <a:spcPct val="0"/>
              </a:spcBef>
            </a:pPr>
            <a:r>
              <a:rPr lang="en-US" dirty="0">
                <a:solidFill>
                  <a:srgbClr val="FFFFFF"/>
                </a:solidFill>
                <a:latin typeface="Verdana"/>
              </a:rPr>
              <a:t>Institution Catalog</a:t>
            </a:r>
          </a:p>
          <a:p>
            <a:pPr algn="l">
              <a:spcBef>
                <a:spcPct val="0"/>
              </a:spcBef>
            </a:pPr>
            <a:endParaRPr lang="en-US" sz="1000" b="0" dirty="0">
              <a:solidFill>
                <a:srgbClr val="FFFFFF"/>
              </a:solidFill>
              <a:latin typeface="Verdana"/>
            </a:endParaRPr>
          </a:p>
          <a:p>
            <a:pPr algn="l">
              <a:spcBef>
                <a:spcPct val="0"/>
              </a:spcBef>
            </a:pPr>
            <a:r>
              <a:rPr lang="en-US" b="0" dirty="0">
                <a:solidFill>
                  <a:srgbClr val="FFFFFF"/>
                </a:solidFill>
                <a:latin typeface="Verdana"/>
              </a:rPr>
              <a:t>Descriptive records managed by your institution</a:t>
            </a:r>
          </a:p>
        </p:txBody>
      </p:sp>
      <p:pic>
        <p:nvPicPr>
          <p:cNvPr id="14" name="Picture 5" descr="ExLibris-logo">
            <a:hlinkClick r:id="rId3" action="ppaction://hlinksldjump"/>
          </p:cNvPr>
          <p:cNvPicPr>
            <a:picLocks noChangeAspect="1" noChangeArrowheads="1"/>
          </p:cNvPicPr>
          <p:nvPr/>
        </p:nvPicPr>
        <p:blipFill>
          <a:blip r:embed="rId4"/>
          <a:srcRect/>
          <a:stretch>
            <a:fillRect/>
          </a:stretch>
        </p:blipFill>
        <p:spPr bwMode="auto">
          <a:xfrm>
            <a:off x="8096250" y="6237288"/>
            <a:ext cx="914400" cy="323850"/>
          </a:xfrm>
          <a:prstGeom prst="rect">
            <a:avLst/>
          </a:prstGeom>
          <a:noFill/>
          <a:ln w="9525">
            <a:noFill/>
            <a:miter lim="800000"/>
            <a:headEnd/>
            <a:tailEnd/>
          </a:ln>
        </p:spPr>
      </p:pic>
    </p:spTree>
    <p:extLst>
      <p:ext uri="{BB962C8B-B14F-4D97-AF65-F5344CB8AC3E}">
        <p14:creationId xmlns:p14="http://schemas.microsoft.com/office/powerpoint/2010/main" val="399503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62"/>
          <p:cNvGrpSpPr>
            <a:grpSpLocks/>
          </p:cNvGrpSpPr>
          <p:nvPr/>
        </p:nvGrpSpPr>
        <p:grpSpPr bwMode="auto">
          <a:xfrm>
            <a:off x="61913" y="981645"/>
            <a:ext cx="8948738" cy="5174110"/>
            <a:chOff x="867195" y="1770334"/>
            <a:chExt cx="7730049" cy="3674851"/>
          </a:xfrm>
        </p:grpSpPr>
        <p:sp>
          <p:nvSpPr>
            <p:cNvPr id="5" name="מלבן מעוגל 67"/>
            <p:cNvSpPr/>
            <p:nvPr/>
          </p:nvSpPr>
          <p:spPr bwMode="auto">
            <a:xfrm>
              <a:off x="867195" y="1770334"/>
              <a:ext cx="7730049" cy="3674851"/>
            </a:xfrm>
            <a:prstGeom prst="roundRect">
              <a:avLst>
                <a:gd name="adj" fmla="val 3926"/>
              </a:avLst>
            </a:prstGeom>
            <a:solidFill>
              <a:schemeClr val="bg1">
                <a:lumMod val="85000"/>
              </a:schemeClr>
            </a:solidFill>
            <a:ln w="76200" cap="flat" cmpd="sng" algn="ctr">
              <a:noFill/>
              <a:prstDash val="solid"/>
              <a:round/>
              <a:headEnd type="none" w="med" len="med"/>
              <a:tailEnd type="triangle" w="med" len="med"/>
            </a:ln>
            <a:effectLst/>
          </p:spPr>
          <p:txBody>
            <a:bodyPr/>
            <a:lstStyle/>
            <a:p>
              <a:pPr rtl="1">
                <a:spcBef>
                  <a:spcPct val="0"/>
                </a:spcBef>
                <a:defRPr/>
              </a:pPr>
              <a:endParaRPr lang="en-US" sz="2400" b="0">
                <a:latin typeface="Arial" pitchFamily="34" charset="0"/>
                <a:ea typeface="+mn-ea"/>
              </a:endParaRPr>
            </a:p>
          </p:txBody>
        </p:sp>
        <p:sp>
          <p:nvSpPr>
            <p:cNvPr id="6" name="מלבן מעוגל 68"/>
            <p:cNvSpPr/>
            <p:nvPr/>
          </p:nvSpPr>
          <p:spPr bwMode="auto">
            <a:xfrm>
              <a:off x="998023" y="1846161"/>
              <a:ext cx="7484347" cy="3523197"/>
            </a:xfrm>
            <a:prstGeom prst="roundRect">
              <a:avLst>
                <a:gd name="adj" fmla="val 3249"/>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rtl="1">
                <a:spcBef>
                  <a:spcPct val="0"/>
                </a:spcBef>
                <a:defRPr/>
              </a:pPr>
              <a:endParaRPr lang="en-US" sz="2400" b="0">
                <a:latin typeface="Arial" pitchFamily="34" charset="0"/>
                <a:ea typeface="+mn-ea"/>
              </a:endParaRPr>
            </a:p>
          </p:txBody>
        </p:sp>
      </p:grpSp>
      <p:sp>
        <p:nvSpPr>
          <p:cNvPr id="16" name="AutoShape 2"/>
          <p:cNvSpPr>
            <a:spLocks noChangeArrowheads="1"/>
          </p:cNvSpPr>
          <p:nvPr/>
        </p:nvSpPr>
        <p:spPr bwMode="auto">
          <a:xfrm>
            <a:off x="3084302" y="1184275"/>
            <a:ext cx="2645418" cy="4757738"/>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ea typeface="+mn-ea"/>
              </a:rPr>
              <a:t>Network Zone</a:t>
            </a:r>
          </a:p>
        </p:txBody>
      </p:sp>
      <p:sp>
        <p:nvSpPr>
          <p:cNvPr id="2" name="Title 1"/>
          <p:cNvSpPr>
            <a:spLocks noGrp="1"/>
          </p:cNvSpPr>
          <p:nvPr>
            <p:ph type="title"/>
          </p:nvPr>
        </p:nvSpPr>
        <p:spPr/>
        <p:txBody>
          <a:bodyPr/>
          <a:lstStyle/>
          <a:p>
            <a:r>
              <a:rPr lang="en-US" dirty="0" err="1"/>
              <a:t>Consortial</a:t>
            </a:r>
            <a:r>
              <a:rPr lang="en-US" dirty="0"/>
              <a:t> metadata environment</a:t>
            </a:r>
          </a:p>
        </p:txBody>
      </p:sp>
      <p:sp>
        <p:nvSpPr>
          <p:cNvPr id="7" name="AutoShape 2"/>
          <p:cNvSpPr>
            <a:spLocks noChangeArrowheads="1"/>
          </p:cNvSpPr>
          <p:nvPr/>
        </p:nvSpPr>
        <p:spPr bwMode="auto">
          <a:xfrm>
            <a:off x="5928983" y="1184275"/>
            <a:ext cx="2757817" cy="4757738"/>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ea typeface="+mn-ea"/>
              </a:rPr>
              <a:t>Institution Zone</a:t>
            </a:r>
          </a:p>
        </p:txBody>
      </p:sp>
      <p:sp>
        <p:nvSpPr>
          <p:cNvPr id="8" name="AutoShape 4"/>
          <p:cNvSpPr>
            <a:spLocks noChangeArrowheads="1"/>
          </p:cNvSpPr>
          <p:nvPr/>
        </p:nvSpPr>
        <p:spPr bwMode="auto">
          <a:xfrm>
            <a:off x="436121" y="1184275"/>
            <a:ext cx="2475368" cy="4757738"/>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ea typeface="+mn-ea"/>
              </a:rPr>
              <a:t>Data Services</a:t>
            </a:r>
          </a:p>
        </p:txBody>
      </p:sp>
      <p:sp>
        <p:nvSpPr>
          <p:cNvPr id="9" name="AutoShape 5"/>
          <p:cNvSpPr>
            <a:spLocks noChangeArrowheads="1"/>
          </p:cNvSpPr>
          <p:nvPr/>
        </p:nvSpPr>
        <p:spPr bwMode="auto">
          <a:xfrm>
            <a:off x="563196" y="1662113"/>
            <a:ext cx="2243876" cy="1281112"/>
          </a:xfrm>
          <a:prstGeom prst="roundRect">
            <a:avLst>
              <a:gd name="adj" fmla="val 11769"/>
            </a:avLst>
          </a:prstGeom>
          <a:solidFill>
            <a:srgbClr val="D87277"/>
          </a:solidFill>
          <a:ln w="19050">
            <a:solidFill>
              <a:schemeClr val="bg1"/>
            </a:solidFill>
            <a:round/>
            <a:headEnd/>
            <a:tailEnd/>
          </a:ln>
        </p:spPr>
        <p:txBody>
          <a:bodyPr wrap="square">
            <a:normAutofit fontScale="92500" lnSpcReduction="10000"/>
          </a:bodyPr>
          <a:lstStyle/>
          <a:p>
            <a:pPr algn="ctr">
              <a:spcBef>
                <a:spcPct val="0"/>
              </a:spcBef>
            </a:pPr>
            <a:r>
              <a:rPr lang="en-US" sz="1600" b="1" dirty="0">
                <a:solidFill>
                  <a:srgbClr val="FFFFFF"/>
                </a:solidFill>
                <a:ea typeface="+mn-ea"/>
              </a:rPr>
              <a:t>Global Authorities</a:t>
            </a:r>
          </a:p>
          <a:p>
            <a:pPr>
              <a:spcBef>
                <a:spcPct val="0"/>
              </a:spcBef>
            </a:pPr>
            <a:endParaRPr lang="en-US" sz="1600" b="0" dirty="0">
              <a:solidFill>
                <a:srgbClr val="FFFFFF"/>
              </a:solidFill>
              <a:ea typeface="+mn-ea"/>
            </a:endParaRPr>
          </a:p>
          <a:p>
            <a:pPr>
              <a:spcBef>
                <a:spcPct val="0"/>
              </a:spcBef>
            </a:pPr>
            <a:r>
              <a:rPr lang="en-US" sz="1600" b="0" dirty="0">
                <a:solidFill>
                  <a:srgbClr val="FFFFFF"/>
                </a:solidFill>
                <a:ea typeface="+mn-ea"/>
              </a:rPr>
              <a:t>Shared repository of standard authority files</a:t>
            </a:r>
          </a:p>
        </p:txBody>
      </p:sp>
      <p:sp>
        <p:nvSpPr>
          <p:cNvPr id="10" name="AutoShape 6"/>
          <p:cNvSpPr>
            <a:spLocks noChangeArrowheads="1"/>
          </p:cNvSpPr>
          <p:nvPr/>
        </p:nvSpPr>
        <p:spPr bwMode="auto">
          <a:xfrm>
            <a:off x="563196" y="3078163"/>
            <a:ext cx="2243876" cy="1279525"/>
          </a:xfrm>
          <a:prstGeom prst="roundRect">
            <a:avLst>
              <a:gd name="adj" fmla="val 11769"/>
            </a:avLst>
          </a:prstGeom>
          <a:solidFill>
            <a:srgbClr val="9C79AE"/>
          </a:solidFill>
          <a:ln w="19050">
            <a:solidFill>
              <a:schemeClr val="bg1"/>
            </a:solidFill>
            <a:round/>
            <a:headEnd/>
            <a:tailEnd/>
          </a:ln>
        </p:spPr>
        <p:txBody>
          <a:bodyPr wrap="square">
            <a:normAutofit fontScale="85000" lnSpcReduction="20000"/>
          </a:bodyPr>
          <a:lstStyle/>
          <a:p>
            <a:pPr algn="ctr">
              <a:spcBef>
                <a:spcPct val="0"/>
              </a:spcBef>
            </a:pPr>
            <a:r>
              <a:rPr lang="en-US" sz="1600" b="1" dirty="0">
                <a:solidFill>
                  <a:srgbClr val="FFFFFF"/>
                </a:solidFill>
                <a:ea typeface="+mn-ea"/>
              </a:rPr>
              <a:t>Community Catalog</a:t>
            </a:r>
          </a:p>
          <a:p>
            <a:pPr>
              <a:spcBef>
                <a:spcPct val="0"/>
              </a:spcBef>
            </a:pPr>
            <a:endParaRPr lang="en-US" sz="1600" b="0" dirty="0">
              <a:solidFill>
                <a:srgbClr val="FFFFFF"/>
              </a:solidFill>
              <a:ea typeface="+mn-ea"/>
            </a:endParaRPr>
          </a:p>
          <a:p>
            <a:pPr>
              <a:spcBef>
                <a:spcPct val="0"/>
              </a:spcBef>
            </a:pPr>
            <a:r>
              <a:rPr lang="en-US" sz="1600" b="0" dirty="0">
                <a:solidFill>
                  <a:srgbClr val="FFFFFF"/>
                </a:solidFill>
                <a:ea typeface="+mn-ea"/>
              </a:rPr>
              <a:t>Shared records managed by </a:t>
            </a:r>
            <a:r>
              <a:rPr lang="en-US" sz="1600" b="0" dirty="0" err="1">
                <a:solidFill>
                  <a:srgbClr val="FFFFFF"/>
                </a:solidFill>
                <a:ea typeface="+mn-ea"/>
              </a:rPr>
              <a:t>ExL</a:t>
            </a:r>
            <a:endParaRPr lang="en-US" sz="1600" b="0" dirty="0">
              <a:solidFill>
                <a:srgbClr val="FFFFFF"/>
              </a:solidFill>
              <a:ea typeface="+mn-ea"/>
            </a:endParaRPr>
          </a:p>
          <a:p>
            <a:pPr>
              <a:spcBef>
                <a:spcPct val="0"/>
              </a:spcBef>
            </a:pPr>
            <a:endParaRPr lang="en-US" sz="1600" dirty="0">
              <a:solidFill>
                <a:srgbClr val="FFFFFF"/>
              </a:solidFill>
            </a:endParaRPr>
          </a:p>
          <a:p>
            <a:pPr>
              <a:spcBef>
                <a:spcPct val="0"/>
              </a:spcBef>
            </a:pPr>
            <a:r>
              <a:rPr lang="en-US" sz="1600" b="0" dirty="0">
                <a:solidFill>
                  <a:srgbClr val="FFFFFF"/>
                </a:solidFill>
                <a:ea typeface="+mn-ea"/>
              </a:rPr>
              <a:t>Currently e-resources</a:t>
            </a:r>
          </a:p>
          <a:p>
            <a:pPr>
              <a:spcBef>
                <a:spcPct val="0"/>
              </a:spcBef>
            </a:pPr>
            <a:endParaRPr lang="en-US" sz="1600" dirty="0">
              <a:solidFill>
                <a:srgbClr val="FFFFFF"/>
              </a:solidFill>
              <a:ea typeface="+mn-ea"/>
            </a:endParaRPr>
          </a:p>
        </p:txBody>
      </p:sp>
      <p:sp>
        <p:nvSpPr>
          <p:cNvPr id="11" name="AutoShape 7"/>
          <p:cNvSpPr>
            <a:spLocks noChangeArrowheads="1"/>
          </p:cNvSpPr>
          <p:nvPr/>
        </p:nvSpPr>
        <p:spPr bwMode="auto">
          <a:xfrm>
            <a:off x="563196" y="4468813"/>
            <a:ext cx="2243876" cy="1279525"/>
          </a:xfrm>
          <a:prstGeom prst="roundRect">
            <a:avLst>
              <a:gd name="adj" fmla="val 11769"/>
            </a:avLst>
          </a:prstGeom>
          <a:solidFill>
            <a:srgbClr val="77BC74"/>
          </a:solidFill>
          <a:ln w="19050">
            <a:solidFill>
              <a:schemeClr val="bg1"/>
            </a:solidFill>
            <a:round/>
            <a:headEnd/>
            <a:tailEnd/>
          </a:ln>
        </p:spPr>
        <p:txBody>
          <a:bodyPr wrap="square">
            <a:normAutofit fontScale="85000" lnSpcReduction="20000"/>
          </a:bodyPr>
          <a:lstStyle/>
          <a:p>
            <a:pPr algn="ctr">
              <a:spcBef>
                <a:spcPct val="0"/>
              </a:spcBef>
            </a:pPr>
            <a:r>
              <a:rPr lang="en-US" sz="1600" b="1" dirty="0">
                <a:solidFill>
                  <a:srgbClr val="FFFFFF"/>
                </a:solidFill>
                <a:ea typeface="+mn-ea"/>
              </a:rPr>
              <a:t>Central</a:t>
            </a:r>
            <a:br>
              <a:rPr lang="en-US" sz="1600" b="1" dirty="0">
                <a:solidFill>
                  <a:srgbClr val="FFFFFF"/>
                </a:solidFill>
                <a:ea typeface="+mn-ea"/>
              </a:rPr>
            </a:br>
            <a:r>
              <a:rPr lang="en-US" sz="1600" b="1" dirty="0" err="1">
                <a:solidFill>
                  <a:srgbClr val="FFFFFF"/>
                </a:solidFill>
                <a:ea typeface="+mn-ea"/>
              </a:rPr>
              <a:t>KnowledgeBase</a:t>
            </a:r>
            <a:endParaRPr lang="en-US" sz="1600" b="1" dirty="0">
              <a:solidFill>
                <a:srgbClr val="FFFFFF"/>
              </a:solidFill>
              <a:ea typeface="+mn-ea"/>
            </a:endParaRPr>
          </a:p>
          <a:p>
            <a:pPr>
              <a:spcBef>
                <a:spcPct val="0"/>
              </a:spcBef>
            </a:pPr>
            <a:endParaRPr lang="en-US" sz="1600" b="0" dirty="0">
              <a:solidFill>
                <a:srgbClr val="FFFFFF"/>
              </a:solidFill>
              <a:ea typeface="+mn-ea"/>
            </a:endParaRPr>
          </a:p>
          <a:p>
            <a:pPr>
              <a:spcBef>
                <a:spcPct val="0"/>
              </a:spcBef>
            </a:pPr>
            <a:r>
              <a:rPr lang="en-US" sz="1600" b="0" dirty="0">
                <a:solidFill>
                  <a:srgbClr val="FFFFFF"/>
                </a:solidFill>
                <a:ea typeface="+mn-ea"/>
              </a:rPr>
              <a:t>Shared administrative information for e-resources</a:t>
            </a:r>
          </a:p>
        </p:txBody>
      </p:sp>
      <p:sp>
        <p:nvSpPr>
          <p:cNvPr id="12" name="AutoShape 8"/>
          <p:cNvSpPr>
            <a:spLocks noChangeArrowheads="1"/>
          </p:cNvSpPr>
          <p:nvPr/>
        </p:nvSpPr>
        <p:spPr bwMode="auto">
          <a:xfrm>
            <a:off x="6081957" y="3078163"/>
            <a:ext cx="2463482" cy="2686050"/>
          </a:xfrm>
          <a:prstGeom prst="roundRect">
            <a:avLst>
              <a:gd name="adj" fmla="val 5380"/>
            </a:avLst>
          </a:prstGeom>
          <a:solidFill>
            <a:srgbClr val="2C4D82"/>
          </a:solidFill>
          <a:ln w="19050">
            <a:solidFill>
              <a:schemeClr val="bg1"/>
            </a:solidFill>
            <a:round/>
            <a:headEnd/>
            <a:tailEnd/>
          </a:ln>
        </p:spPr>
        <p:txBody>
          <a:bodyPr wrap="square">
            <a:normAutofit fontScale="92500"/>
          </a:bodyPr>
          <a:lstStyle/>
          <a:p>
            <a:pPr algn="ctr">
              <a:spcBef>
                <a:spcPct val="0"/>
              </a:spcBef>
            </a:pPr>
            <a:r>
              <a:rPr lang="en-US" sz="1600" b="1" dirty="0">
                <a:solidFill>
                  <a:srgbClr val="FFFFFF"/>
                </a:solidFill>
                <a:ea typeface="+mn-ea"/>
              </a:rPr>
              <a:t>Local Inventory</a:t>
            </a:r>
          </a:p>
          <a:p>
            <a:pPr>
              <a:spcBef>
                <a:spcPct val="0"/>
              </a:spcBef>
            </a:pPr>
            <a:endParaRPr lang="en-US" sz="1600" b="0" dirty="0">
              <a:solidFill>
                <a:srgbClr val="FFFFFF"/>
              </a:solidFill>
              <a:ea typeface="+mn-ea"/>
            </a:endParaRPr>
          </a:p>
          <a:p>
            <a:pPr>
              <a:spcBef>
                <a:spcPct val="0"/>
              </a:spcBef>
            </a:pPr>
            <a:r>
              <a:rPr lang="en-US" sz="1600" b="0" dirty="0">
                <a:solidFill>
                  <a:srgbClr val="FFFFFF"/>
                </a:solidFill>
                <a:ea typeface="+mn-ea"/>
              </a:rPr>
              <a:t>Can link to the Institution, Network, or Community Catalog</a:t>
            </a:r>
          </a:p>
          <a:p>
            <a:pPr>
              <a:spcBef>
                <a:spcPct val="0"/>
              </a:spcBef>
            </a:pPr>
            <a:endParaRPr lang="en-US" sz="1600" dirty="0">
              <a:solidFill>
                <a:srgbClr val="FFFFFF"/>
              </a:solidFill>
            </a:endParaRPr>
          </a:p>
          <a:p>
            <a:pPr>
              <a:spcBef>
                <a:spcPct val="0"/>
              </a:spcBef>
            </a:pPr>
            <a:r>
              <a:rPr lang="en-US" sz="1600" b="0" dirty="0">
                <a:solidFill>
                  <a:srgbClr val="FFFFFF"/>
                </a:solidFill>
              </a:rPr>
              <a:t>Defines what resources (across all catalogs) are managed by your library</a:t>
            </a:r>
            <a:endParaRPr lang="en-US" sz="1600" b="0" dirty="0">
              <a:solidFill>
                <a:srgbClr val="FFFFFF"/>
              </a:solidFill>
              <a:ea typeface="+mn-ea"/>
            </a:endParaRPr>
          </a:p>
        </p:txBody>
      </p:sp>
      <p:sp>
        <p:nvSpPr>
          <p:cNvPr id="13" name="AutoShape 9"/>
          <p:cNvSpPr>
            <a:spLocks noChangeArrowheads="1"/>
          </p:cNvSpPr>
          <p:nvPr/>
        </p:nvSpPr>
        <p:spPr bwMode="auto">
          <a:xfrm>
            <a:off x="6081957" y="1662113"/>
            <a:ext cx="2463482" cy="1281112"/>
          </a:xfrm>
          <a:prstGeom prst="roundRect">
            <a:avLst>
              <a:gd name="adj" fmla="val 10134"/>
            </a:avLst>
          </a:prstGeom>
          <a:solidFill>
            <a:srgbClr val="9C79AE"/>
          </a:solidFill>
          <a:ln w="19050">
            <a:solidFill>
              <a:schemeClr val="bg1"/>
            </a:solidFill>
            <a:round/>
            <a:headEnd/>
            <a:tailEnd/>
          </a:ln>
        </p:spPr>
        <p:txBody>
          <a:bodyPr wrap="square">
            <a:normAutofit fontScale="92500" lnSpcReduction="20000"/>
          </a:bodyPr>
          <a:lstStyle/>
          <a:p>
            <a:pPr algn="ctr">
              <a:spcBef>
                <a:spcPct val="0"/>
              </a:spcBef>
            </a:pPr>
            <a:r>
              <a:rPr lang="en-US" sz="1600" b="1" dirty="0">
                <a:solidFill>
                  <a:srgbClr val="FFFFFF"/>
                </a:solidFill>
                <a:ea typeface="+mn-ea"/>
              </a:rPr>
              <a:t>Institution Catalog</a:t>
            </a:r>
          </a:p>
          <a:p>
            <a:pPr>
              <a:spcBef>
                <a:spcPct val="0"/>
              </a:spcBef>
            </a:pPr>
            <a:endParaRPr lang="en-US" sz="1600" b="0" dirty="0">
              <a:solidFill>
                <a:srgbClr val="FFFFFF"/>
              </a:solidFill>
              <a:ea typeface="+mn-ea"/>
            </a:endParaRPr>
          </a:p>
          <a:p>
            <a:pPr>
              <a:spcBef>
                <a:spcPct val="0"/>
              </a:spcBef>
            </a:pPr>
            <a:r>
              <a:rPr lang="en-US" sz="1600" b="0" dirty="0">
                <a:solidFill>
                  <a:srgbClr val="FFFFFF"/>
                </a:solidFill>
                <a:ea typeface="+mn-ea"/>
              </a:rPr>
              <a:t>Records not shared</a:t>
            </a:r>
          </a:p>
          <a:p>
            <a:pPr>
              <a:spcBef>
                <a:spcPct val="0"/>
              </a:spcBef>
            </a:pPr>
            <a:endParaRPr lang="en-US" sz="1600" b="0" dirty="0">
              <a:solidFill>
                <a:srgbClr val="FFFFFF"/>
              </a:solidFill>
              <a:ea typeface="+mn-ea"/>
            </a:endParaRPr>
          </a:p>
          <a:p>
            <a:pPr>
              <a:spcBef>
                <a:spcPct val="0"/>
              </a:spcBef>
            </a:pPr>
            <a:r>
              <a:rPr lang="en-US" sz="1600" dirty="0">
                <a:solidFill>
                  <a:srgbClr val="FFFFFF"/>
                </a:solidFill>
              </a:rPr>
              <a:t>Will i</a:t>
            </a:r>
            <a:r>
              <a:rPr lang="en-US" sz="1600" b="0" dirty="0">
                <a:solidFill>
                  <a:srgbClr val="FFFFFF"/>
                </a:solidFill>
                <a:ea typeface="+mn-ea"/>
              </a:rPr>
              <a:t>nclude local extensions</a:t>
            </a:r>
          </a:p>
        </p:txBody>
      </p:sp>
      <p:pic>
        <p:nvPicPr>
          <p:cNvPr id="14" name="Picture 5" descr="ExLibris-logo">
            <a:hlinkClick r:id="rId2" action="ppaction://hlinksldjump"/>
          </p:cNvPr>
          <p:cNvPicPr>
            <a:picLocks noChangeAspect="1" noChangeArrowheads="1"/>
          </p:cNvPicPr>
          <p:nvPr/>
        </p:nvPicPr>
        <p:blipFill>
          <a:blip r:embed="rId3"/>
          <a:srcRect/>
          <a:stretch>
            <a:fillRect/>
          </a:stretch>
        </p:blipFill>
        <p:spPr bwMode="auto">
          <a:xfrm>
            <a:off x="8096250" y="6237288"/>
            <a:ext cx="914400" cy="323850"/>
          </a:xfrm>
          <a:prstGeom prst="rect">
            <a:avLst/>
          </a:prstGeom>
          <a:noFill/>
          <a:ln w="9525">
            <a:noFill/>
            <a:miter lim="800000"/>
            <a:headEnd/>
            <a:tailEnd/>
          </a:ln>
        </p:spPr>
      </p:pic>
      <p:sp>
        <p:nvSpPr>
          <p:cNvPr id="17" name="AutoShape 8"/>
          <p:cNvSpPr>
            <a:spLocks noChangeArrowheads="1"/>
          </p:cNvSpPr>
          <p:nvPr/>
        </p:nvSpPr>
        <p:spPr bwMode="auto">
          <a:xfrm>
            <a:off x="3175270" y="3078163"/>
            <a:ext cx="2463482" cy="2686050"/>
          </a:xfrm>
          <a:prstGeom prst="roundRect">
            <a:avLst>
              <a:gd name="adj" fmla="val 5380"/>
            </a:avLst>
          </a:prstGeom>
          <a:solidFill>
            <a:srgbClr val="2C4D82"/>
          </a:solidFill>
          <a:ln w="19050">
            <a:solidFill>
              <a:schemeClr val="bg1"/>
            </a:solidFill>
            <a:round/>
            <a:headEnd/>
            <a:tailEnd/>
          </a:ln>
        </p:spPr>
        <p:txBody>
          <a:bodyPr wrap="square">
            <a:normAutofit/>
          </a:bodyPr>
          <a:lstStyle/>
          <a:p>
            <a:pPr algn="ctr">
              <a:spcBef>
                <a:spcPct val="0"/>
              </a:spcBef>
            </a:pPr>
            <a:r>
              <a:rPr lang="en-US" sz="1600" b="1" dirty="0">
                <a:solidFill>
                  <a:srgbClr val="FFFFFF"/>
                </a:solidFill>
                <a:ea typeface="+mn-ea"/>
              </a:rPr>
              <a:t>Shared Inventory</a:t>
            </a:r>
          </a:p>
          <a:p>
            <a:pPr>
              <a:spcBef>
                <a:spcPct val="0"/>
              </a:spcBef>
            </a:pPr>
            <a:endParaRPr lang="en-US" sz="1600" b="0" dirty="0">
              <a:solidFill>
                <a:srgbClr val="FFFFFF"/>
              </a:solidFill>
              <a:ea typeface="+mn-ea"/>
            </a:endParaRPr>
          </a:p>
          <a:p>
            <a:pPr>
              <a:spcBef>
                <a:spcPct val="0"/>
              </a:spcBef>
            </a:pPr>
            <a:r>
              <a:rPr lang="en-US" sz="1600" b="0" dirty="0">
                <a:solidFill>
                  <a:srgbClr val="FFFFFF"/>
                </a:solidFill>
                <a:ea typeface="+mn-ea"/>
              </a:rPr>
              <a:t>Shared resources available to multiple institutions</a:t>
            </a:r>
          </a:p>
          <a:p>
            <a:pPr>
              <a:spcBef>
                <a:spcPct val="0"/>
              </a:spcBef>
            </a:pPr>
            <a:endParaRPr lang="en-US" sz="1600" dirty="0">
              <a:solidFill>
                <a:srgbClr val="FFFFFF"/>
              </a:solidFill>
            </a:endParaRPr>
          </a:p>
          <a:p>
            <a:pPr>
              <a:spcBef>
                <a:spcPct val="0"/>
              </a:spcBef>
            </a:pPr>
            <a:r>
              <a:rPr lang="en-US" sz="1600" b="0" dirty="0">
                <a:solidFill>
                  <a:srgbClr val="FFFFFF"/>
                </a:solidFill>
                <a:ea typeface="+mn-ea"/>
              </a:rPr>
              <a:t>Initially focused on e-resources &amp; PDA program</a:t>
            </a:r>
          </a:p>
        </p:txBody>
      </p:sp>
      <p:sp>
        <p:nvSpPr>
          <p:cNvPr id="15" name="AutoShape 9"/>
          <p:cNvSpPr>
            <a:spLocks noChangeArrowheads="1"/>
          </p:cNvSpPr>
          <p:nvPr/>
        </p:nvSpPr>
        <p:spPr bwMode="auto">
          <a:xfrm>
            <a:off x="3175270" y="1662113"/>
            <a:ext cx="2463482" cy="1281112"/>
          </a:xfrm>
          <a:prstGeom prst="roundRect">
            <a:avLst>
              <a:gd name="adj" fmla="val 10134"/>
            </a:avLst>
          </a:prstGeom>
          <a:solidFill>
            <a:srgbClr val="9C79AE"/>
          </a:solidFill>
          <a:ln w="19050">
            <a:solidFill>
              <a:schemeClr val="bg1"/>
            </a:solidFill>
            <a:round/>
            <a:headEnd/>
            <a:tailEnd/>
          </a:ln>
        </p:spPr>
        <p:txBody>
          <a:bodyPr wrap="square">
            <a:normAutofit lnSpcReduction="10000"/>
          </a:bodyPr>
          <a:lstStyle/>
          <a:p>
            <a:pPr algn="ctr">
              <a:spcBef>
                <a:spcPct val="0"/>
              </a:spcBef>
            </a:pPr>
            <a:r>
              <a:rPr lang="en-US" sz="1600" b="1" dirty="0">
                <a:solidFill>
                  <a:srgbClr val="FFFFFF"/>
                </a:solidFill>
                <a:ea typeface="+mn-ea"/>
              </a:rPr>
              <a:t>Shared Catalog</a:t>
            </a:r>
          </a:p>
          <a:p>
            <a:pPr>
              <a:spcBef>
                <a:spcPct val="0"/>
              </a:spcBef>
            </a:pPr>
            <a:endParaRPr lang="en-US" sz="1600" b="0" dirty="0">
              <a:solidFill>
                <a:srgbClr val="FFFFFF"/>
              </a:solidFill>
              <a:ea typeface="+mn-ea"/>
            </a:endParaRPr>
          </a:p>
          <a:p>
            <a:pPr>
              <a:spcBef>
                <a:spcPct val="0"/>
              </a:spcBef>
            </a:pPr>
            <a:r>
              <a:rPr lang="en-US" sz="1600" b="0" dirty="0">
                <a:solidFill>
                  <a:srgbClr val="FFFFFF"/>
                </a:solidFill>
                <a:ea typeface="+mn-ea"/>
              </a:rPr>
              <a:t>Shared records managed by all institutions</a:t>
            </a:r>
          </a:p>
        </p:txBody>
      </p:sp>
    </p:spTree>
    <p:extLst>
      <p:ext uri="{BB962C8B-B14F-4D97-AF65-F5344CB8AC3E}">
        <p14:creationId xmlns:p14="http://schemas.microsoft.com/office/powerpoint/2010/main" val="212239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16"/>
                                        </p:tgtEl>
                                        <p:attrNameLst>
                                          <p:attrName>style.opacity</p:attrName>
                                        </p:attrNameLst>
                                      </p:cBhvr>
                                      <p:to>
                                        <p:strVal val="0.25"/>
                                      </p:to>
                                    </p:set>
                                    <p:animEffect filter="image" prLst="opacity: 0.25">
                                      <p:cBhvr rctx="IE">
                                        <p:cTn id="7" dur="indefinite"/>
                                        <p:tgtEl>
                                          <p:spTgt spid="16"/>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25"/>
                                      </p:to>
                                    </p:set>
                                    <p:animEffect filter="image" prLst="opacity: 0.2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childTnLst>
                                    <p:set>
                                      <p:cBhvr rctx="PPT">
                                        <p:cTn id="17" dur="indefinite"/>
                                        <p:tgtEl>
                                          <p:spTgt spid="16"/>
                                        </p:tgtEl>
                                        <p:attrNameLst>
                                          <p:attrName>style.opacity</p:attrName>
                                        </p:attrNameLst>
                                      </p:cBhvr>
                                      <p:to>
                                        <p:strVal val="1"/>
                                      </p:to>
                                    </p:set>
                                    <p:animEffect filter="image" prLst="opacity: 1">
                                      <p:cBhvr rctx="IE">
                                        <p:cTn id="18" dur="indefinite"/>
                                        <p:tgtEl>
                                          <p:spTgt spid="16"/>
                                        </p:tgtEl>
                                      </p:cBhvr>
                                    </p:animEffect>
                                  </p:childTnLst>
                                </p:cTn>
                              </p:par>
                              <p:par>
                                <p:cTn id="19" presetID="9" presetClass="emph" presetSubtype="0" grpId="1" nodeType="withEffect">
                                  <p:stCondLst>
                                    <p:cond delay="0"/>
                                  </p:stCondLst>
                                  <p:childTnLst>
                                    <p:set>
                                      <p:cBhvr rctx="PPT">
                                        <p:cTn id="20" dur="indefinite"/>
                                        <p:tgtEl>
                                          <p:spTgt spid="17"/>
                                        </p:tgtEl>
                                        <p:attrNameLst>
                                          <p:attrName>style.opacity</p:attrName>
                                        </p:attrNameLst>
                                      </p:cBhvr>
                                      <p:to>
                                        <p:strVal val="1"/>
                                      </p:to>
                                    </p:set>
                                    <p:animEffect filter="image" prLst="opacity: 1">
                                      <p:cBhvr rctx="IE">
                                        <p:cTn id="21" dur="indefinite"/>
                                        <p:tgtEl>
                                          <p:spTgt spid="17"/>
                                        </p:tgtEl>
                                      </p:cBhvr>
                                    </p:animEffect>
                                  </p:childTnLst>
                                </p:cTn>
                              </p:par>
                              <p:par>
                                <p:cTn id="22" presetID="9" presetClass="emph" presetSubtype="0" grpId="1" nodeType="withEffect">
                                  <p:stCondLst>
                                    <p:cond delay="0"/>
                                  </p:stCondLst>
                                  <p:childTnLst>
                                    <p:set>
                                      <p:cBhvr rctx="PPT">
                                        <p:cTn id="23" dur="indefinite"/>
                                        <p:tgtEl>
                                          <p:spTgt spid="15"/>
                                        </p:tgtEl>
                                        <p:attrNameLst>
                                          <p:attrName>style.opacity</p:attrName>
                                        </p:attrNameLst>
                                      </p:cBhvr>
                                      <p:to>
                                        <p:strVal val="1"/>
                                      </p:to>
                                    </p:set>
                                    <p:animEffect filter="image" prLst="opacity: 1">
                                      <p:cBhvr rctx="IE">
                                        <p:cTn id="24" dur="indefinite"/>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p:cNvSpPr>
            <a:spLocks noChangeArrowheads="1"/>
          </p:cNvSpPr>
          <p:nvPr/>
        </p:nvSpPr>
        <p:spPr bwMode="auto">
          <a:xfrm>
            <a:off x="337193" y="2807775"/>
            <a:ext cx="3289245" cy="3085026"/>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rPr>
              <a:t>Campus</a:t>
            </a:r>
            <a:endParaRPr lang="en-US" sz="2400" dirty="0">
              <a:latin typeface="Arial" pitchFamily="34" charset="0"/>
              <a:ea typeface="+mn-ea"/>
            </a:endParaRPr>
          </a:p>
        </p:txBody>
      </p:sp>
      <p:sp>
        <p:nvSpPr>
          <p:cNvPr id="309257" name="AutoShape 9"/>
          <p:cNvSpPr>
            <a:spLocks noChangeArrowheads="1"/>
          </p:cNvSpPr>
          <p:nvPr/>
        </p:nvSpPr>
        <p:spPr bwMode="auto">
          <a:xfrm>
            <a:off x="451072" y="3329396"/>
            <a:ext cx="2516724"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Library</a:t>
            </a:r>
          </a:p>
          <a:p>
            <a:pPr algn="ctr">
              <a:spcAft>
                <a:spcPts val="1200"/>
              </a:spcAft>
            </a:pPr>
            <a:r>
              <a:rPr lang="en-US" sz="1600" b="1" dirty="0">
                <a:solidFill>
                  <a:schemeClr val="bg1"/>
                </a:solidFill>
                <a:latin typeface="+mn-lt"/>
              </a:rPr>
              <a:t>(e.g., Law, Main, Archives)</a:t>
            </a:r>
            <a:endParaRPr lang="en-US" sz="2400" b="1" dirty="0">
              <a:solidFill>
                <a:schemeClr val="bg1"/>
              </a:solidFill>
              <a:latin typeface="+mn-lt"/>
            </a:endParaRPr>
          </a:p>
        </p:txBody>
      </p:sp>
      <p:sp>
        <p:nvSpPr>
          <p:cNvPr id="309264" name="AutoShape 16"/>
          <p:cNvSpPr>
            <a:spLocks noChangeArrowheads="1"/>
          </p:cNvSpPr>
          <p:nvPr/>
        </p:nvSpPr>
        <p:spPr bwMode="auto">
          <a:xfrm>
            <a:off x="337192" y="962575"/>
            <a:ext cx="3289245"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Institution</a:t>
            </a:r>
          </a:p>
        </p:txBody>
      </p:sp>
      <p:sp>
        <p:nvSpPr>
          <p:cNvPr id="21" name="Text Box 14"/>
          <p:cNvSpPr txBox="1">
            <a:spLocks noChangeArrowheads="1"/>
          </p:cNvSpPr>
          <p:nvPr/>
        </p:nvSpPr>
        <p:spPr bwMode="auto">
          <a:xfrm>
            <a:off x="4806561" y="1729687"/>
            <a:ext cx="38802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0" dirty="0"/>
              <a:t>Single-customer (site) level; contains most configuration</a:t>
            </a:r>
            <a:endParaRPr lang="en-US" dirty="0"/>
          </a:p>
        </p:txBody>
      </p:sp>
      <p:sp>
        <p:nvSpPr>
          <p:cNvPr id="12" name="Text Box 4"/>
          <p:cNvSpPr txBox="1">
            <a:spLocks noChangeArrowheads="1"/>
          </p:cNvSpPr>
          <p:nvPr/>
        </p:nvSpPr>
        <p:spPr bwMode="auto">
          <a:xfrm>
            <a:off x="2673231" y="1729687"/>
            <a:ext cx="1970252" cy="1089529"/>
          </a:xfrm>
          <a:prstGeom prst="rect">
            <a:avLst/>
          </a:prstGeom>
          <a:solidFill>
            <a:schemeClr val="bg1"/>
          </a:solidFill>
          <a:ln>
            <a:solidFill>
              <a:srgbClr val="002060"/>
            </a:solidFill>
          </a:ln>
          <a:effectLst/>
          <a:extLst/>
        </p:spPr>
        <p:txBody>
          <a:bodyPr wrap="square">
            <a:spAutoFit/>
          </a:bodyPr>
          <a:lstStyle/>
          <a:p>
            <a:r>
              <a:rPr lang="en-US" b="0" dirty="0"/>
              <a:t>Catalog</a:t>
            </a:r>
          </a:p>
          <a:p>
            <a:r>
              <a:rPr lang="en-US" b="0" dirty="0"/>
              <a:t>Link resolution</a:t>
            </a:r>
          </a:p>
          <a:p>
            <a:r>
              <a:rPr lang="en-US" b="0" dirty="0"/>
              <a:t>Users</a:t>
            </a:r>
          </a:p>
        </p:txBody>
      </p:sp>
      <p:sp>
        <p:nvSpPr>
          <p:cNvPr id="14" name="Title 1"/>
          <p:cNvSpPr>
            <a:spLocks noGrp="1"/>
          </p:cNvSpPr>
          <p:nvPr>
            <p:ph type="title"/>
          </p:nvPr>
        </p:nvSpPr>
        <p:spPr>
          <a:xfrm>
            <a:off x="414045" y="18352"/>
            <a:ext cx="8282085" cy="633250"/>
          </a:xfrm>
        </p:spPr>
        <p:txBody>
          <a:bodyPr/>
          <a:lstStyle/>
          <a:p>
            <a:r>
              <a:rPr lang="en-US" dirty="0"/>
              <a:t>Alma organizational hierarchy</a:t>
            </a:r>
          </a:p>
        </p:txBody>
      </p:sp>
      <p:sp>
        <p:nvSpPr>
          <p:cNvPr id="15" name="AutoShape 9"/>
          <p:cNvSpPr>
            <a:spLocks noChangeArrowheads="1"/>
          </p:cNvSpPr>
          <p:nvPr/>
        </p:nvSpPr>
        <p:spPr bwMode="auto">
          <a:xfrm>
            <a:off x="609529" y="3599882"/>
            <a:ext cx="2516724"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Library</a:t>
            </a:r>
          </a:p>
          <a:p>
            <a:pPr algn="ctr">
              <a:spcAft>
                <a:spcPts val="1200"/>
              </a:spcAft>
            </a:pPr>
            <a:r>
              <a:rPr lang="en-US" sz="1600" b="1" dirty="0">
                <a:solidFill>
                  <a:schemeClr val="bg1"/>
                </a:solidFill>
                <a:latin typeface="+mn-lt"/>
              </a:rPr>
              <a:t>(e.g., Law, Main, Archives)</a:t>
            </a:r>
            <a:endParaRPr lang="en-US" sz="2400" b="1" dirty="0">
              <a:solidFill>
                <a:schemeClr val="bg1"/>
              </a:solidFill>
              <a:latin typeface="+mn-lt"/>
            </a:endParaRPr>
          </a:p>
        </p:txBody>
      </p:sp>
      <p:sp>
        <p:nvSpPr>
          <p:cNvPr id="16" name="AutoShape 9"/>
          <p:cNvSpPr>
            <a:spLocks noChangeArrowheads="1"/>
          </p:cNvSpPr>
          <p:nvPr/>
        </p:nvSpPr>
        <p:spPr bwMode="auto">
          <a:xfrm>
            <a:off x="767986" y="3870368"/>
            <a:ext cx="2516724"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Library</a:t>
            </a:r>
          </a:p>
          <a:p>
            <a:pPr algn="ctr">
              <a:spcAft>
                <a:spcPts val="1200"/>
              </a:spcAft>
            </a:pPr>
            <a:r>
              <a:rPr lang="en-US" sz="1600" b="1" dirty="0">
                <a:solidFill>
                  <a:schemeClr val="bg1"/>
                </a:solidFill>
                <a:latin typeface="+mn-lt"/>
              </a:rPr>
              <a:t>(e.g., Law, Main, Archives)</a:t>
            </a:r>
            <a:endParaRPr lang="en-US" sz="2400" b="1" dirty="0">
              <a:solidFill>
                <a:schemeClr val="bg1"/>
              </a:solidFill>
              <a:latin typeface="+mn-lt"/>
            </a:endParaRPr>
          </a:p>
        </p:txBody>
      </p:sp>
      <p:sp>
        <p:nvSpPr>
          <p:cNvPr id="17" name="AutoShape 9"/>
          <p:cNvSpPr>
            <a:spLocks noChangeArrowheads="1"/>
          </p:cNvSpPr>
          <p:nvPr/>
        </p:nvSpPr>
        <p:spPr bwMode="auto">
          <a:xfrm>
            <a:off x="957082" y="4160740"/>
            <a:ext cx="2516724"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Library</a:t>
            </a:r>
          </a:p>
        </p:txBody>
      </p:sp>
      <p:sp>
        <p:nvSpPr>
          <p:cNvPr id="13" name="Text Box 4"/>
          <p:cNvSpPr txBox="1">
            <a:spLocks noChangeArrowheads="1"/>
          </p:cNvSpPr>
          <p:nvPr/>
        </p:nvSpPr>
        <p:spPr bwMode="auto">
          <a:xfrm>
            <a:off x="2459725" y="5198479"/>
            <a:ext cx="2397264" cy="1089529"/>
          </a:xfrm>
          <a:prstGeom prst="rect">
            <a:avLst/>
          </a:prstGeom>
          <a:solidFill>
            <a:schemeClr val="bg1"/>
          </a:solidFill>
          <a:ln>
            <a:solidFill>
              <a:srgbClr val="002060"/>
            </a:solidFill>
          </a:ln>
          <a:effectLst/>
          <a:extLst/>
        </p:spPr>
        <p:txBody>
          <a:bodyPr wrap="square">
            <a:spAutoFit/>
          </a:bodyPr>
          <a:lstStyle/>
          <a:p>
            <a:r>
              <a:rPr lang="en-US" b="0" dirty="0"/>
              <a:t>Inventory</a:t>
            </a:r>
          </a:p>
          <a:p>
            <a:r>
              <a:rPr lang="en-US" b="0" dirty="0"/>
              <a:t>Orders (optional)</a:t>
            </a:r>
          </a:p>
          <a:p>
            <a:r>
              <a:rPr lang="en-US" b="0" dirty="0"/>
              <a:t>Invoices (optional)</a:t>
            </a:r>
          </a:p>
        </p:txBody>
      </p:sp>
      <p:sp>
        <p:nvSpPr>
          <p:cNvPr id="22" name="AutoShape 2"/>
          <p:cNvSpPr>
            <a:spLocks noChangeArrowheads="1"/>
          </p:cNvSpPr>
          <p:nvPr/>
        </p:nvSpPr>
        <p:spPr bwMode="auto">
          <a:xfrm>
            <a:off x="5360749" y="2807775"/>
            <a:ext cx="3289245" cy="3085026"/>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rPr>
              <a:t>Campus</a:t>
            </a:r>
            <a:endParaRPr lang="en-US" sz="2400" dirty="0">
              <a:latin typeface="Arial" pitchFamily="34" charset="0"/>
              <a:ea typeface="+mn-ea"/>
            </a:endParaRPr>
          </a:p>
        </p:txBody>
      </p:sp>
      <p:sp>
        <p:nvSpPr>
          <p:cNvPr id="23" name="AutoShape 9"/>
          <p:cNvSpPr>
            <a:spLocks noChangeArrowheads="1"/>
          </p:cNvSpPr>
          <p:nvPr/>
        </p:nvSpPr>
        <p:spPr bwMode="auto">
          <a:xfrm>
            <a:off x="5474628" y="3329396"/>
            <a:ext cx="2516724"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Library</a:t>
            </a:r>
          </a:p>
          <a:p>
            <a:pPr algn="ctr">
              <a:spcAft>
                <a:spcPts val="1200"/>
              </a:spcAft>
            </a:pPr>
            <a:r>
              <a:rPr lang="en-US" sz="1600" b="1" dirty="0">
                <a:solidFill>
                  <a:schemeClr val="bg1"/>
                </a:solidFill>
                <a:latin typeface="+mn-lt"/>
              </a:rPr>
              <a:t>(e.g., Law, Main, Archives)</a:t>
            </a:r>
            <a:endParaRPr lang="en-US" sz="2400" b="1" dirty="0">
              <a:solidFill>
                <a:schemeClr val="bg1"/>
              </a:solidFill>
              <a:latin typeface="+mn-lt"/>
            </a:endParaRPr>
          </a:p>
        </p:txBody>
      </p:sp>
      <p:sp>
        <p:nvSpPr>
          <p:cNvPr id="24" name="AutoShape 9"/>
          <p:cNvSpPr>
            <a:spLocks noChangeArrowheads="1"/>
          </p:cNvSpPr>
          <p:nvPr/>
        </p:nvSpPr>
        <p:spPr bwMode="auto">
          <a:xfrm>
            <a:off x="5633085" y="3599882"/>
            <a:ext cx="2516724"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Library</a:t>
            </a:r>
          </a:p>
          <a:p>
            <a:pPr algn="ctr">
              <a:spcAft>
                <a:spcPts val="1200"/>
              </a:spcAft>
            </a:pPr>
            <a:r>
              <a:rPr lang="en-US" sz="1600" b="1" dirty="0">
                <a:solidFill>
                  <a:schemeClr val="bg1"/>
                </a:solidFill>
                <a:latin typeface="+mn-lt"/>
              </a:rPr>
              <a:t>(e.g., Law, Main, Archives)</a:t>
            </a:r>
            <a:endParaRPr lang="en-US" sz="2400" b="1" dirty="0">
              <a:solidFill>
                <a:schemeClr val="bg1"/>
              </a:solidFill>
              <a:latin typeface="+mn-lt"/>
            </a:endParaRPr>
          </a:p>
        </p:txBody>
      </p:sp>
      <p:sp>
        <p:nvSpPr>
          <p:cNvPr id="25" name="AutoShape 9"/>
          <p:cNvSpPr>
            <a:spLocks noChangeArrowheads="1"/>
          </p:cNvSpPr>
          <p:nvPr/>
        </p:nvSpPr>
        <p:spPr bwMode="auto">
          <a:xfrm>
            <a:off x="5791542" y="3870368"/>
            <a:ext cx="2516724"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Library</a:t>
            </a:r>
          </a:p>
          <a:p>
            <a:pPr algn="ctr">
              <a:spcAft>
                <a:spcPts val="1200"/>
              </a:spcAft>
            </a:pPr>
            <a:r>
              <a:rPr lang="en-US" sz="1600" b="1" dirty="0">
                <a:solidFill>
                  <a:schemeClr val="bg1"/>
                </a:solidFill>
                <a:latin typeface="+mn-lt"/>
              </a:rPr>
              <a:t>(e.g., Law, Main, Archives)</a:t>
            </a:r>
            <a:endParaRPr lang="en-US" sz="2400" b="1" dirty="0">
              <a:solidFill>
                <a:schemeClr val="bg1"/>
              </a:solidFill>
              <a:latin typeface="+mn-lt"/>
            </a:endParaRPr>
          </a:p>
        </p:txBody>
      </p:sp>
      <p:sp>
        <p:nvSpPr>
          <p:cNvPr id="26" name="AutoShape 9"/>
          <p:cNvSpPr>
            <a:spLocks noChangeArrowheads="1"/>
          </p:cNvSpPr>
          <p:nvPr/>
        </p:nvSpPr>
        <p:spPr bwMode="auto">
          <a:xfrm>
            <a:off x="5980638" y="4160740"/>
            <a:ext cx="2516724"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Library</a:t>
            </a:r>
          </a:p>
        </p:txBody>
      </p:sp>
      <p:sp>
        <p:nvSpPr>
          <p:cNvPr id="20" name="Text Box 5"/>
          <p:cNvSpPr txBox="1">
            <a:spLocks noChangeArrowheads="1"/>
          </p:cNvSpPr>
          <p:nvPr/>
        </p:nvSpPr>
        <p:spPr bwMode="auto">
          <a:xfrm>
            <a:off x="4806563" y="5198479"/>
            <a:ext cx="38802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0" dirty="0"/>
              <a:t>Sub-units within an institution that share fulfillment policies, locations, ordering units, and </a:t>
            </a:r>
            <a:r>
              <a:rPr lang="en-US" b="0" i="1" dirty="0"/>
              <a:t>some</a:t>
            </a:r>
            <a:r>
              <a:rPr lang="en-US" b="0" dirty="0"/>
              <a:t> configuration</a:t>
            </a:r>
          </a:p>
        </p:txBody>
      </p:sp>
    </p:spTree>
    <p:extLst>
      <p:ext uri="{BB962C8B-B14F-4D97-AF65-F5344CB8AC3E}">
        <p14:creationId xmlns:p14="http://schemas.microsoft.com/office/powerpoint/2010/main" val="420975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12" grpId="0" animBg="1"/>
      <p:bldP spid="13" grpId="0" animBg="1"/>
      <p:bldP spid="22" grpId="0" animBg="1"/>
      <p:bldP spid="23" grpId="0" animBg="1"/>
      <p:bldP spid="24" grpId="0" animBg="1"/>
      <p:bldP spid="25" grpId="0" animBg="1"/>
      <p:bldP spid="26"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AutoShape 3"/>
          <p:cNvSpPr>
            <a:spLocks noChangeArrowheads="1"/>
          </p:cNvSpPr>
          <p:nvPr/>
        </p:nvSpPr>
        <p:spPr bwMode="auto">
          <a:xfrm>
            <a:off x="255588" y="1209675"/>
            <a:ext cx="2895600" cy="1534226"/>
          </a:xfrm>
          <a:prstGeom prst="roundRect">
            <a:avLst>
              <a:gd name="adj" fmla="val 16667"/>
            </a:avLst>
          </a:prstGeom>
          <a:solidFill>
            <a:srgbClr val="333399"/>
          </a:solidFill>
          <a:ln w="12700">
            <a:solidFill>
              <a:srgbClr val="1E177B"/>
            </a:solidFill>
            <a:round/>
            <a:headEnd/>
            <a:tailEnd/>
          </a:ln>
          <a:effectLst/>
          <a:extLst/>
        </p:spPr>
        <p:txBody>
          <a:bodyPr anchor="ctr"/>
          <a:lstStyle/>
          <a:p>
            <a:pPr algn="ctr">
              <a:spcAft>
                <a:spcPts val="1200"/>
              </a:spcAft>
            </a:pPr>
            <a:r>
              <a:rPr lang="en-US" sz="2400" b="1" dirty="0">
                <a:solidFill>
                  <a:schemeClr val="bg1"/>
                </a:solidFill>
                <a:latin typeface="+mn-lt"/>
              </a:rPr>
              <a:t>Network</a:t>
            </a:r>
          </a:p>
        </p:txBody>
      </p:sp>
      <p:sp>
        <p:nvSpPr>
          <p:cNvPr id="309252" name="Text Box 4"/>
          <p:cNvSpPr txBox="1">
            <a:spLocks noChangeArrowheads="1"/>
          </p:cNvSpPr>
          <p:nvPr/>
        </p:nvSpPr>
        <p:spPr bwMode="auto">
          <a:xfrm>
            <a:off x="2640825" y="2121179"/>
            <a:ext cx="2405948" cy="1006429"/>
          </a:xfrm>
          <a:prstGeom prst="rect">
            <a:avLst/>
          </a:prstGeom>
          <a:solidFill>
            <a:schemeClr val="bg1"/>
          </a:solidFill>
          <a:ln>
            <a:solidFill>
              <a:srgbClr val="002060"/>
            </a:solidFill>
          </a:ln>
          <a:effectLst/>
          <a:extLst/>
        </p:spPr>
        <p:txBody>
          <a:bodyPr wrap="square">
            <a:spAutoFit/>
          </a:bodyPr>
          <a:lstStyle/>
          <a:p>
            <a:r>
              <a:rPr lang="en-US" b="0" dirty="0"/>
              <a:t>NZ catalog</a:t>
            </a:r>
          </a:p>
          <a:p>
            <a:r>
              <a:rPr lang="en-US" b="0" dirty="0"/>
              <a:t>Shared e-resources</a:t>
            </a:r>
          </a:p>
        </p:txBody>
      </p:sp>
      <p:sp>
        <p:nvSpPr>
          <p:cNvPr id="309257" name="AutoShape 9"/>
          <p:cNvSpPr>
            <a:spLocks noChangeArrowheads="1"/>
          </p:cNvSpPr>
          <p:nvPr/>
        </p:nvSpPr>
        <p:spPr bwMode="auto">
          <a:xfrm>
            <a:off x="255588" y="4728350"/>
            <a:ext cx="2895600"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Library</a:t>
            </a:r>
          </a:p>
          <a:p>
            <a:pPr algn="ctr">
              <a:spcAft>
                <a:spcPts val="1200"/>
              </a:spcAft>
            </a:pPr>
            <a:r>
              <a:rPr lang="en-US" sz="1600" b="1" dirty="0">
                <a:solidFill>
                  <a:schemeClr val="bg1"/>
                </a:solidFill>
                <a:latin typeface="+mn-lt"/>
              </a:rPr>
              <a:t>(e.g., Law, Main, Archives)</a:t>
            </a:r>
            <a:endParaRPr lang="en-US" sz="2400" b="1" dirty="0">
              <a:solidFill>
                <a:schemeClr val="bg1"/>
              </a:solidFill>
              <a:latin typeface="+mn-lt"/>
            </a:endParaRPr>
          </a:p>
        </p:txBody>
      </p:sp>
      <p:sp>
        <p:nvSpPr>
          <p:cNvPr id="309264" name="AutoShape 16"/>
          <p:cNvSpPr>
            <a:spLocks noChangeArrowheads="1"/>
          </p:cNvSpPr>
          <p:nvPr/>
        </p:nvSpPr>
        <p:spPr bwMode="auto">
          <a:xfrm>
            <a:off x="255588" y="2978944"/>
            <a:ext cx="2895600" cy="1534226"/>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1" dirty="0">
                <a:solidFill>
                  <a:schemeClr val="bg1"/>
                </a:solidFill>
                <a:latin typeface="+mn-lt"/>
              </a:rPr>
              <a:t>Institution</a:t>
            </a:r>
          </a:p>
        </p:txBody>
      </p:sp>
      <p:sp>
        <p:nvSpPr>
          <p:cNvPr id="19" name="Text Box 4"/>
          <p:cNvSpPr txBox="1">
            <a:spLocks noChangeArrowheads="1"/>
          </p:cNvSpPr>
          <p:nvPr/>
        </p:nvSpPr>
        <p:spPr bwMode="auto">
          <a:xfrm>
            <a:off x="5292090" y="1844179"/>
            <a:ext cx="33947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0" dirty="0"/>
              <a:t>Grouping for all institutions; contains shared catalog (discovery) and collections (delivery)</a:t>
            </a:r>
          </a:p>
        </p:txBody>
      </p:sp>
      <p:sp>
        <p:nvSpPr>
          <p:cNvPr id="20" name="Text Box 5"/>
          <p:cNvSpPr txBox="1">
            <a:spLocks noChangeArrowheads="1"/>
          </p:cNvSpPr>
          <p:nvPr/>
        </p:nvSpPr>
        <p:spPr bwMode="auto">
          <a:xfrm>
            <a:off x="5292090" y="5495463"/>
            <a:ext cx="33947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0" dirty="0"/>
              <a:t>Sub-units within an institution that share fulfillment policies, locations, and ordering units</a:t>
            </a:r>
          </a:p>
        </p:txBody>
      </p:sp>
      <p:sp>
        <p:nvSpPr>
          <p:cNvPr id="21" name="Text Box 14"/>
          <p:cNvSpPr txBox="1">
            <a:spLocks noChangeArrowheads="1"/>
          </p:cNvSpPr>
          <p:nvPr/>
        </p:nvSpPr>
        <p:spPr bwMode="auto">
          <a:xfrm>
            <a:off x="5292088" y="3746056"/>
            <a:ext cx="33947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0" dirty="0"/>
              <a:t>Individual member institution</a:t>
            </a:r>
            <a:endParaRPr lang="en-US" dirty="0"/>
          </a:p>
        </p:txBody>
      </p:sp>
      <p:sp>
        <p:nvSpPr>
          <p:cNvPr id="12" name="Text Box 4"/>
          <p:cNvSpPr txBox="1">
            <a:spLocks noChangeArrowheads="1"/>
          </p:cNvSpPr>
          <p:nvPr/>
        </p:nvSpPr>
        <p:spPr bwMode="auto">
          <a:xfrm>
            <a:off x="2640825" y="3746056"/>
            <a:ext cx="2405948" cy="1089529"/>
          </a:xfrm>
          <a:prstGeom prst="rect">
            <a:avLst/>
          </a:prstGeom>
          <a:solidFill>
            <a:schemeClr val="bg1"/>
          </a:solidFill>
          <a:ln>
            <a:solidFill>
              <a:srgbClr val="002060"/>
            </a:solidFill>
          </a:ln>
          <a:effectLst/>
          <a:extLst/>
        </p:spPr>
        <p:txBody>
          <a:bodyPr wrap="square">
            <a:spAutoFit/>
          </a:bodyPr>
          <a:lstStyle/>
          <a:p>
            <a:r>
              <a:rPr lang="en-US" b="0" dirty="0"/>
              <a:t>IZ catalog</a:t>
            </a:r>
          </a:p>
          <a:p>
            <a:r>
              <a:rPr lang="en-US" b="0" dirty="0"/>
              <a:t>Link resolution</a:t>
            </a:r>
          </a:p>
          <a:p>
            <a:r>
              <a:rPr lang="en-US" b="0" dirty="0"/>
              <a:t>Users</a:t>
            </a:r>
          </a:p>
        </p:txBody>
      </p:sp>
      <p:sp>
        <p:nvSpPr>
          <p:cNvPr id="13" name="Text Box 4"/>
          <p:cNvSpPr txBox="1">
            <a:spLocks noChangeArrowheads="1"/>
          </p:cNvSpPr>
          <p:nvPr/>
        </p:nvSpPr>
        <p:spPr bwMode="auto">
          <a:xfrm>
            <a:off x="2640825" y="5495463"/>
            <a:ext cx="2405948" cy="1089529"/>
          </a:xfrm>
          <a:prstGeom prst="rect">
            <a:avLst/>
          </a:prstGeom>
          <a:solidFill>
            <a:schemeClr val="bg1"/>
          </a:solidFill>
          <a:ln>
            <a:solidFill>
              <a:srgbClr val="002060"/>
            </a:solidFill>
          </a:ln>
          <a:effectLst/>
          <a:extLst/>
        </p:spPr>
        <p:txBody>
          <a:bodyPr wrap="square">
            <a:spAutoFit/>
          </a:bodyPr>
          <a:lstStyle/>
          <a:p>
            <a:r>
              <a:rPr lang="en-US" b="0" dirty="0"/>
              <a:t>Inventory</a:t>
            </a:r>
          </a:p>
          <a:p>
            <a:r>
              <a:rPr lang="en-US" b="0" dirty="0"/>
              <a:t>Orders (optional)</a:t>
            </a:r>
          </a:p>
          <a:p>
            <a:r>
              <a:rPr lang="en-US" b="0" dirty="0"/>
              <a:t>Invoices (optional)</a:t>
            </a:r>
          </a:p>
        </p:txBody>
      </p:sp>
      <p:sp>
        <p:nvSpPr>
          <p:cNvPr id="14" name="Title 1"/>
          <p:cNvSpPr>
            <a:spLocks noGrp="1"/>
          </p:cNvSpPr>
          <p:nvPr>
            <p:ph type="title"/>
          </p:nvPr>
        </p:nvSpPr>
        <p:spPr>
          <a:xfrm>
            <a:off x="414045" y="18352"/>
            <a:ext cx="8282085" cy="633250"/>
          </a:xfrm>
        </p:spPr>
        <p:txBody>
          <a:bodyPr/>
          <a:lstStyle/>
          <a:p>
            <a:r>
              <a:rPr lang="en-US" dirty="0" err="1"/>
              <a:t>Consortial</a:t>
            </a:r>
            <a:r>
              <a:rPr lang="en-US" dirty="0"/>
              <a:t> organizational hierarchy</a:t>
            </a:r>
          </a:p>
        </p:txBody>
      </p:sp>
    </p:spTree>
    <p:extLst>
      <p:ext uri="{BB962C8B-B14F-4D97-AF65-F5344CB8AC3E}">
        <p14:creationId xmlns:p14="http://schemas.microsoft.com/office/powerpoint/2010/main" val="132879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9252"/>
                                        </p:tgtEl>
                                        <p:attrNameLst>
                                          <p:attrName>style.visibility</p:attrName>
                                        </p:attrNameLst>
                                      </p:cBhvr>
                                      <p:to>
                                        <p:strVal val="visible"/>
                                      </p:to>
                                    </p:set>
                                    <p:animEffect transition="in" filter="wipe(left)">
                                      <p:cBhvr>
                                        <p:cTn id="7" dur="500"/>
                                        <p:tgtEl>
                                          <p:spTgt spid="30925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animBg="1"/>
      <p:bldP spid="19" grpId="0"/>
      <p:bldP spid="20" grpId="0"/>
      <p:bldP spid="21" grpId="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6"/>
          <p:cNvSpPr>
            <a:spLocks noChangeArrowheads="1"/>
          </p:cNvSpPr>
          <p:nvPr/>
        </p:nvSpPr>
        <p:spPr bwMode="auto">
          <a:xfrm>
            <a:off x="3940705" y="3396633"/>
            <a:ext cx="1873410" cy="934213"/>
          </a:xfrm>
          <a:prstGeom prst="roundRect">
            <a:avLst>
              <a:gd name="adj" fmla="val 16667"/>
            </a:avLst>
          </a:prstGeom>
          <a:solidFill>
            <a:srgbClr val="E0874E"/>
          </a:solidFill>
          <a:ln w="38100">
            <a:solidFill>
              <a:srgbClr val="DA702E"/>
            </a:solidFill>
            <a:round/>
            <a:headEnd/>
            <a:tailEnd/>
          </a:ln>
          <a:effectLst/>
          <a:extLst/>
        </p:spPr>
        <p:txBody>
          <a:bodyPr anchor="ctr"/>
          <a:lstStyle/>
          <a:p>
            <a:pPr algn="ctr">
              <a:spcAft>
                <a:spcPts val="1200"/>
              </a:spcAft>
            </a:pPr>
            <a:r>
              <a:rPr lang="en-US" sz="2000" b="1" dirty="0">
                <a:solidFill>
                  <a:schemeClr val="bg1"/>
                </a:solidFill>
                <a:latin typeface="+mn-lt"/>
              </a:rPr>
              <a:t>View</a:t>
            </a:r>
          </a:p>
        </p:txBody>
      </p:sp>
      <p:sp>
        <p:nvSpPr>
          <p:cNvPr id="27" name="AutoShape 16"/>
          <p:cNvSpPr>
            <a:spLocks noChangeArrowheads="1"/>
          </p:cNvSpPr>
          <p:nvPr/>
        </p:nvSpPr>
        <p:spPr bwMode="auto">
          <a:xfrm>
            <a:off x="4172807" y="3722617"/>
            <a:ext cx="1873410" cy="934213"/>
          </a:xfrm>
          <a:prstGeom prst="roundRect">
            <a:avLst>
              <a:gd name="adj" fmla="val 16667"/>
            </a:avLst>
          </a:prstGeom>
          <a:solidFill>
            <a:srgbClr val="E0874E"/>
          </a:solidFill>
          <a:ln w="38100">
            <a:solidFill>
              <a:srgbClr val="DA702E"/>
            </a:solidFill>
            <a:round/>
            <a:headEnd/>
            <a:tailEnd/>
          </a:ln>
          <a:effectLst/>
          <a:extLst/>
        </p:spPr>
        <p:txBody>
          <a:bodyPr anchor="ctr"/>
          <a:lstStyle/>
          <a:p>
            <a:pPr algn="ctr">
              <a:spcAft>
                <a:spcPts val="1200"/>
              </a:spcAft>
            </a:pPr>
            <a:endParaRPr lang="en-US" sz="2000" b="1" dirty="0">
              <a:solidFill>
                <a:schemeClr val="bg1"/>
              </a:solidFill>
              <a:latin typeface="+mn-lt"/>
            </a:endParaRPr>
          </a:p>
        </p:txBody>
      </p:sp>
      <p:sp>
        <p:nvSpPr>
          <p:cNvPr id="309264" name="AutoShape 16"/>
          <p:cNvSpPr>
            <a:spLocks noChangeArrowheads="1"/>
          </p:cNvSpPr>
          <p:nvPr/>
        </p:nvSpPr>
        <p:spPr bwMode="auto">
          <a:xfrm>
            <a:off x="356975" y="3398992"/>
            <a:ext cx="2173408" cy="934213"/>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1600" b="1" dirty="0">
                <a:solidFill>
                  <a:schemeClr val="bg1"/>
                </a:solidFill>
                <a:latin typeface="+mn-lt"/>
              </a:rPr>
              <a:t>Institution</a:t>
            </a:r>
          </a:p>
        </p:txBody>
      </p:sp>
      <p:sp>
        <p:nvSpPr>
          <p:cNvPr id="9" name="AutoShape 3"/>
          <p:cNvSpPr>
            <a:spLocks noChangeArrowheads="1"/>
          </p:cNvSpPr>
          <p:nvPr/>
        </p:nvSpPr>
        <p:spPr bwMode="auto">
          <a:xfrm>
            <a:off x="4877410" y="1627364"/>
            <a:ext cx="2895600" cy="1534226"/>
          </a:xfrm>
          <a:prstGeom prst="roundRect">
            <a:avLst>
              <a:gd name="adj" fmla="val 16667"/>
            </a:avLst>
          </a:prstGeom>
          <a:solidFill>
            <a:srgbClr val="E0874E"/>
          </a:solidFill>
          <a:ln w="38100">
            <a:solidFill>
              <a:srgbClr val="DA702E"/>
            </a:solidFill>
            <a:round/>
            <a:headEnd/>
            <a:tailEnd/>
          </a:ln>
          <a:effectLst/>
          <a:extLst/>
        </p:spPr>
        <p:txBody>
          <a:bodyPr anchor="ctr"/>
          <a:lstStyle/>
          <a:p>
            <a:pPr algn="ctr">
              <a:spcAft>
                <a:spcPts val="1200"/>
              </a:spcAft>
            </a:pPr>
            <a:r>
              <a:rPr lang="en-US" sz="3200" b="1" dirty="0">
                <a:solidFill>
                  <a:schemeClr val="bg1"/>
                </a:solidFill>
                <a:latin typeface="+mn-lt"/>
              </a:rPr>
              <a:t>Primo</a:t>
            </a:r>
          </a:p>
        </p:txBody>
      </p:sp>
      <p:sp>
        <p:nvSpPr>
          <p:cNvPr id="11" name="AutoShape 16"/>
          <p:cNvSpPr>
            <a:spLocks noChangeArrowheads="1"/>
          </p:cNvSpPr>
          <p:nvPr/>
        </p:nvSpPr>
        <p:spPr bwMode="auto">
          <a:xfrm>
            <a:off x="6584261" y="3396633"/>
            <a:ext cx="1873410" cy="934213"/>
          </a:xfrm>
          <a:prstGeom prst="roundRect">
            <a:avLst>
              <a:gd name="adj" fmla="val 16667"/>
            </a:avLst>
          </a:prstGeom>
          <a:solidFill>
            <a:srgbClr val="E0874E"/>
          </a:solidFill>
          <a:ln w="38100">
            <a:solidFill>
              <a:srgbClr val="DA702E"/>
            </a:solidFill>
            <a:round/>
            <a:headEnd/>
            <a:tailEnd/>
          </a:ln>
          <a:effectLst/>
          <a:extLst/>
        </p:spPr>
        <p:txBody>
          <a:bodyPr anchor="ctr"/>
          <a:lstStyle/>
          <a:p>
            <a:pPr algn="ctr">
              <a:spcAft>
                <a:spcPts val="1200"/>
              </a:spcAft>
            </a:pPr>
            <a:endParaRPr lang="en-US" sz="2000" b="1" dirty="0">
              <a:solidFill>
                <a:schemeClr val="bg1"/>
              </a:solidFill>
              <a:latin typeface="+mn-lt"/>
            </a:endParaRPr>
          </a:p>
        </p:txBody>
      </p:sp>
      <p:cxnSp>
        <p:nvCxnSpPr>
          <p:cNvPr id="8" name="AutoShape 17"/>
          <p:cNvCxnSpPr>
            <a:cxnSpLocks noChangeShapeType="1"/>
            <a:stCxn id="309251" idx="3"/>
            <a:endCxn id="9" idx="1"/>
          </p:cNvCxnSpPr>
          <p:nvPr/>
        </p:nvCxnSpPr>
        <p:spPr bwMode="auto">
          <a:xfrm>
            <a:off x="3151188" y="2394477"/>
            <a:ext cx="1726222" cy="12700"/>
          </a:xfrm>
          <a:prstGeom prst="curvedConnector3">
            <a:avLst>
              <a:gd name="adj1" fmla="val 50000"/>
            </a:avLst>
          </a:prstGeom>
          <a:noFill/>
          <a:ln w="38100">
            <a:solidFill>
              <a:srgbClr val="DA702E"/>
            </a:solidFill>
            <a:round/>
            <a:headEnd/>
            <a:tailEnd type="stealth" w="lg" len="lg"/>
          </a:ln>
          <a:extLst>
            <a:ext uri="{909E8E84-426E-40DD-AFC4-6F175D3DCCD1}">
              <a14:hiddenFill xmlns:a14="http://schemas.microsoft.com/office/drawing/2010/main">
                <a:noFill/>
              </a14:hiddenFill>
            </a:ext>
          </a:extLst>
        </p:spPr>
      </p:cxnSp>
      <p:sp>
        <p:nvSpPr>
          <p:cNvPr id="309251" name="AutoShape 3"/>
          <p:cNvSpPr>
            <a:spLocks noChangeArrowheads="1"/>
          </p:cNvSpPr>
          <p:nvPr/>
        </p:nvSpPr>
        <p:spPr bwMode="auto">
          <a:xfrm>
            <a:off x="255588" y="1627364"/>
            <a:ext cx="2895600" cy="1534226"/>
          </a:xfrm>
          <a:prstGeom prst="roundRect">
            <a:avLst>
              <a:gd name="adj" fmla="val 16667"/>
            </a:avLst>
          </a:prstGeom>
          <a:solidFill>
            <a:srgbClr val="333399"/>
          </a:solidFill>
          <a:ln w="12700">
            <a:solidFill>
              <a:srgbClr val="1E177B"/>
            </a:solidFill>
            <a:round/>
            <a:headEnd/>
            <a:tailEnd/>
          </a:ln>
          <a:effectLst/>
          <a:extLst/>
        </p:spPr>
        <p:txBody>
          <a:bodyPr anchor="ctr"/>
          <a:lstStyle/>
          <a:p>
            <a:pPr algn="ctr">
              <a:spcAft>
                <a:spcPts val="1200"/>
              </a:spcAft>
            </a:pPr>
            <a:r>
              <a:rPr lang="en-US" sz="3200" b="1" dirty="0">
                <a:solidFill>
                  <a:schemeClr val="bg1"/>
                </a:solidFill>
                <a:latin typeface="+mn-lt"/>
              </a:rPr>
              <a:t>Network</a:t>
            </a:r>
          </a:p>
        </p:txBody>
      </p:sp>
      <p:sp>
        <p:nvSpPr>
          <p:cNvPr id="13" name="AutoShape 16"/>
          <p:cNvSpPr>
            <a:spLocks noChangeArrowheads="1"/>
          </p:cNvSpPr>
          <p:nvPr/>
        </p:nvSpPr>
        <p:spPr bwMode="auto">
          <a:xfrm>
            <a:off x="668661" y="3717064"/>
            <a:ext cx="2173408" cy="934213"/>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endParaRPr lang="en-US" sz="1600" b="1" dirty="0">
              <a:solidFill>
                <a:schemeClr val="bg1"/>
              </a:solidFill>
              <a:latin typeface="+mn-lt"/>
            </a:endParaRPr>
          </a:p>
        </p:txBody>
      </p:sp>
      <p:sp>
        <p:nvSpPr>
          <p:cNvPr id="15" name="AutoShape 16"/>
          <p:cNvSpPr>
            <a:spLocks noChangeArrowheads="1"/>
          </p:cNvSpPr>
          <p:nvPr/>
        </p:nvSpPr>
        <p:spPr bwMode="auto">
          <a:xfrm>
            <a:off x="977780" y="4005110"/>
            <a:ext cx="2173408" cy="934213"/>
          </a:xfrm>
          <a:prstGeom prst="roundRect">
            <a:avLst>
              <a:gd name="adj" fmla="val 16667"/>
            </a:avLst>
          </a:prstGeom>
          <a:solidFill>
            <a:srgbClr val="333399"/>
          </a:solid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ts val="1200"/>
              </a:spcAft>
            </a:pPr>
            <a:r>
              <a:rPr lang="en-US" sz="2400" b="0" dirty="0">
                <a:solidFill>
                  <a:schemeClr val="bg1"/>
                </a:solidFill>
                <a:latin typeface="+mn-lt"/>
              </a:rPr>
              <a:t>Institution</a:t>
            </a:r>
            <a:endParaRPr lang="en-US" sz="1600" b="0" dirty="0">
              <a:solidFill>
                <a:schemeClr val="bg1"/>
              </a:solidFill>
              <a:latin typeface="+mn-lt"/>
            </a:endParaRPr>
          </a:p>
        </p:txBody>
      </p:sp>
      <p:sp>
        <p:nvSpPr>
          <p:cNvPr id="28" name="AutoShape 16"/>
          <p:cNvSpPr>
            <a:spLocks noChangeArrowheads="1"/>
          </p:cNvSpPr>
          <p:nvPr/>
        </p:nvSpPr>
        <p:spPr bwMode="auto">
          <a:xfrm>
            <a:off x="4468847" y="4014779"/>
            <a:ext cx="1873410" cy="934213"/>
          </a:xfrm>
          <a:prstGeom prst="roundRect">
            <a:avLst>
              <a:gd name="adj" fmla="val 16667"/>
            </a:avLst>
          </a:prstGeom>
          <a:solidFill>
            <a:srgbClr val="E0874E"/>
          </a:solidFill>
          <a:ln w="38100">
            <a:solidFill>
              <a:srgbClr val="DA702E"/>
            </a:solidFill>
            <a:round/>
            <a:headEnd/>
            <a:tailEnd/>
          </a:ln>
          <a:effectLst/>
          <a:extLst/>
        </p:spPr>
        <p:txBody>
          <a:bodyPr anchor="ctr"/>
          <a:lstStyle/>
          <a:p>
            <a:pPr algn="ctr">
              <a:spcAft>
                <a:spcPts val="1200"/>
              </a:spcAft>
            </a:pPr>
            <a:r>
              <a:rPr lang="en-US" sz="2000" b="0" dirty="0">
                <a:solidFill>
                  <a:schemeClr val="bg1"/>
                </a:solidFill>
                <a:latin typeface="+mn-lt"/>
              </a:rPr>
              <a:t>View</a:t>
            </a:r>
          </a:p>
        </p:txBody>
      </p:sp>
      <p:sp>
        <p:nvSpPr>
          <p:cNvPr id="30" name="AutoShape 16"/>
          <p:cNvSpPr>
            <a:spLocks noChangeArrowheads="1"/>
          </p:cNvSpPr>
          <p:nvPr/>
        </p:nvSpPr>
        <p:spPr bwMode="auto">
          <a:xfrm>
            <a:off x="6816363" y="3717064"/>
            <a:ext cx="1873410" cy="934213"/>
          </a:xfrm>
          <a:prstGeom prst="roundRect">
            <a:avLst>
              <a:gd name="adj" fmla="val 16667"/>
            </a:avLst>
          </a:prstGeom>
          <a:solidFill>
            <a:srgbClr val="E0874E"/>
          </a:solidFill>
          <a:ln w="38100">
            <a:solidFill>
              <a:srgbClr val="DA702E"/>
            </a:solidFill>
            <a:round/>
            <a:headEnd/>
            <a:tailEnd/>
          </a:ln>
          <a:effectLst/>
          <a:extLst/>
        </p:spPr>
        <p:txBody>
          <a:bodyPr anchor="ctr"/>
          <a:lstStyle/>
          <a:p>
            <a:pPr algn="ctr">
              <a:spcAft>
                <a:spcPts val="1200"/>
              </a:spcAft>
            </a:pPr>
            <a:endParaRPr lang="en-US" sz="2000" b="1" dirty="0">
              <a:solidFill>
                <a:schemeClr val="bg1"/>
              </a:solidFill>
              <a:latin typeface="+mn-lt"/>
            </a:endParaRPr>
          </a:p>
        </p:txBody>
      </p:sp>
      <p:sp>
        <p:nvSpPr>
          <p:cNvPr id="31" name="AutoShape 16"/>
          <p:cNvSpPr>
            <a:spLocks noChangeArrowheads="1"/>
          </p:cNvSpPr>
          <p:nvPr/>
        </p:nvSpPr>
        <p:spPr bwMode="auto">
          <a:xfrm>
            <a:off x="7109836" y="4005109"/>
            <a:ext cx="1873410" cy="934213"/>
          </a:xfrm>
          <a:prstGeom prst="roundRect">
            <a:avLst>
              <a:gd name="adj" fmla="val 16667"/>
            </a:avLst>
          </a:prstGeom>
          <a:solidFill>
            <a:srgbClr val="E0874E"/>
          </a:solidFill>
          <a:ln w="38100">
            <a:solidFill>
              <a:srgbClr val="DA702E"/>
            </a:solidFill>
            <a:round/>
            <a:headEnd/>
            <a:tailEnd/>
          </a:ln>
          <a:effectLst/>
          <a:extLst/>
        </p:spPr>
        <p:txBody>
          <a:bodyPr anchor="ctr"/>
          <a:lstStyle/>
          <a:p>
            <a:pPr algn="ctr">
              <a:spcAft>
                <a:spcPts val="1200"/>
              </a:spcAft>
            </a:pPr>
            <a:r>
              <a:rPr lang="en-US" sz="2000" b="0" dirty="0">
                <a:solidFill>
                  <a:schemeClr val="bg1"/>
                </a:solidFill>
                <a:latin typeface="+mn-lt"/>
              </a:rPr>
              <a:t>Search</a:t>
            </a:r>
            <a:r>
              <a:rPr lang="en-US" sz="2400" b="0" dirty="0">
                <a:solidFill>
                  <a:schemeClr val="bg1"/>
                </a:solidFill>
                <a:latin typeface="+mn-lt"/>
              </a:rPr>
              <a:t> </a:t>
            </a:r>
            <a:r>
              <a:rPr lang="en-US" sz="2000" b="0" dirty="0">
                <a:solidFill>
                  <a:schemeClr val="bg1"/>
                </a:solidFill>
                <a:latin typeface="+mn-lt"/>
              </a:rPr>
              <a:t>Scope</a:t>
            </a:r>
          </a:p>
        </p:txBody>
      </p:sp>
      <p:sp>
        <p:nvSpPr>
          <p:cNvPr id="33" name="Title 1"/>
          <p:cNvSpPr>
            <a:spLocks noGrp="1"/>
          </p:cNvSpPr>
          <p:nvPr>
            <p:ph type="title"/>
          </p:nvPr>
        </p:nvSpPr>
        <p:spPr>
          <a:xfrm>
            <a:off x="414045" y="18352"/>
            <a:ext cx="8282085" cy="633250"/>
          </a:xfrm>
        </p:spPr>
        <p:txBody>
          <a:bodyPr/>
          <a:lstStyle/>
          <a:p>
            <a:r>
              <a:rPr lang="en-US" dirty="0"/>
              <a:t>Multi-institution discovery</a:t>
            </a:r>
          </a:p>
        </p:txBody>
      </p:sp>
    </p:spTree>
    <p:extLst>
      <p:ext uri="{BB962C8B-B14F-4D97-AF65-F5344CB8AC3E}">
        <p14:creationId xmlns:p14="http://schemas.microsoft.com/office/powerpoint/2010/main" val="350328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9264"/>
                                        </p:tgtEl>
                                        <p:attrNameLst>
                                          <p:attrName>style.visibility</p:attrName>
                                        </p:attrNameLst>
                                      </p:cBhvr>
                                      <p:to>
                                        <p:strVal val="visible"/>
                                      </p:to>
                                    </p:set>
                                    <p:animEffect transition="in" filter="fade">
                                      <p:cBhvr>
                                        <p:cTn id="7" dur="500"/>
                                        <p:tgtEl>
                                          <p:spTgt spid="3092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animBg="1"/>
      <p:bldP spid="309264" grpId="0" animBg="1"/>
      <p:bldP spid="11" grpId="0" animBg="1"/>
      <p:bldP spid="13" grpId="0" animBg="1"/>
      <p:bldP spid="15" grpId="0" animBg="1"/>
      <p:bldP spid="28"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together: Network topology</a:t>
            </a:r>
          </a:p>
        </p:txBody>
      </p:sp>
      <p:grpSp>
        <p:nvGrpSpPr>
          <p:cNvPr id="4" name="קבוצה 62"/>
          <p:cNvGrpSpPr>
            <a:grpSpLocks/>
          </p:cNvGrpSpPr>
          <p:nvPr/>
        </p:nvGrpSpPr>
        <p:grpSpPr bwMode="auto">
          <a:xfrm>
            <a:off x="61913" y="981645"/>
            <a:ext cx="8948738" cy="5174110"/>
            <a:chOff x="867195" y="1770334"/>
            <a:chExt cx="7730049" cy="3674851"/>
          </a:xfrm>
        </p:grpSpPr>
        <p:sp>
          <p:nvSpPr>
            <p:cNvPr id="5" name="מלבן מעוגל 67"/>
            <p:cNvSpPr/>
            <p:nvPr/>
          </p:nvSpPr>
          <p:spPr bwMode="auto">
            <a:xfrm>
              <a:off x="867195" y="1770334"/>
              <a:ext cx="7730049" cy="3674851"/>
            </a:xfrm>
            <a:prstGeom prst="roundRect">
              <a:avLst>
                <a:gd name="adj" fmla="val 3926"/>
              </a:avLst>
            </a:prstGeom>
            <a:solidFill>
              <a:schemeClr val="bg1">
                <a:lumMod val="85000"/>
              </a:schemeClr>
            </a:solidFill>
            <a:ln w="76200" cap="flat" cmpd="sng" algn="ctr">
              <a:noFill/>
              <a:prstDash val="solid"/>
              <a:round/>
              <a:headEnd type="none" w="med" len="med"/>
              <a:tailEnd type="triangle" w="med" len="med"/>
            </a:ln>
            <a:effectLst/>
          </p:spPr>
          <p:txBody>
            <a:bodyPr/>
            <a:lstStyle/>
            <a:p>
              <a:pPr rtl="1">
                <a:spcBef>
                  <a:spcPct val="0"/>
                </a:spcBef>
                <a:defRPr/>
              </a:pPr>
              <a:endParaRPr lang="en-US" sz="2400" b="0">
                <a:latin typeface="Arial" pitchFamily="34" charset="0"/>
                <a:ea typeface="+mn-ea"/>
              </a:endParaRPr>
            </a:p>
          </p:txBody>
        </p:sp>
        <p:sp>
          <p:nvSpPr>
            <p:cNvPr id="6" name="מלבן מעוגל 68"/>
            <p:cNvSpPr/>
            <p:nvPr/>
          </p:nvSpPr>
          <p:spPr bwMode="auto">
            <a:xfrm>
              <a:off x="998023" y="1846161"/>
              <a:ext cx="7484347" cy="3523197"/>
            </a:xfrm>
            <a:prstGeom prst="roundRect">
              <a:avLst>
                <a:gd name="adj" fmla="val 3249"/>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rtl="1">
                <a:spcBef>
                  <a:spcPct val="0"/>
                </a:spcBef>
                <a:defRPr/>
              </a:pPr>
              <a:endParaRPr lang="en-US" sz="2400" b="0">
                <a:latin typeface="Arial" pitchFamily="34" charset="0"/>
                <a:ea typeface="+mn-ea"/>
              </a:endParaRPr>
            </a:p>
          </p:txBody>
        </p:sp>
      </p:grpSp>
      <p:sp>
        <p:nvSpPr>
          <p:cNvPr id="7" name="AutoShape 2"/>
          <p:cNvSpPr>
            <a:spLocks noChangeArrowheads="1"/>
          </p:cNvSpPr>
          <p:nvPr/>
        </p:nvSpPr>
        <p:spPr bwMode="auto">
          <a:xfrm>
            <a:off x="2750801" y="1184275"/>
            <a:ext cx="3550247" cy="4757738"/>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ea typeface="+mn-ea"/>
              </a:rPr>
              <a:t>Alma</a:t>
            </a:r>
          </a:p>
        </p:txBody>
      </p:sp>
      <p:sp>
        <p:nvSpPr>
          <p:cNvPr id="8" name="AutoShape 4"/>
          <p:cNvSpPr>
            <a:spLocks noChangeArrowheads="1"/>
          </p:cNvSpPr>
          <p:nvPr/>
        </p:nvSpPr>
        <p:spPr bwMode="auto">
          <a:xfrm>
            <a:off x="309045" y="1184275"/>
            <a:ext cx="2287273" cy="4757738"/>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ea typeface="+mn-ea"/>
              </a:rPr>
              <a:t>Data Services</a:t>
            </a:r>
          </a:p>
        </p:txBody>
      </p:sp>
      <p:sp>
        <p:nvSpPr>
          <p:cNvPr id="12" name="AutoShape 8"/>
          <p:cNvSpPr>
            <a:spLocks noChangeArrowheads="1"/>
          </p:cNvSpPr>
          <p:nvPr/>
        </p:nvSpPr>
        <p:spPr bwMode="auto">
          <a:xfrm>
            <a:off x="4822915" y="3685975"/>
            <a:ext cx="1330208" cy="2083167"/>
          </a:xfrm>
          <a:prstGeom prst="roundRect">
            <a:avLst>
              <a:gd name="adj" fmla="val 5380"/>
            </a:avLst>
          </a:prstGeom>
          <a:solidFill>
            <a:srgbClr val="2C4D82"/>
          </a:solidFill>
          <a:ln w="19050">
            <a:solidFill>
              <a:schemeClr val="bg1"/>
            </a:solidFill>
            <a:round/>
            <a:headEnd/>
            <a:tailEnd/>
          </a:ln>
        </p:spPr>
        <p:txBody>
          <a:bodyPr wrap="square">
            <a:normAutofit/>
          </a:bodyPr>
          <a:lstStyle/>
          <a:p>
            <a:pPr algn="ctr">
              <a:spcBef>
                <a:spcPct val="0"/>
              </a:spcBef>
            </a:pPr>
            <a:endParaRPr lang="en-US" sz="1600" b="1" dirty="0">
              <a:solidFill>
                <a:srgbClr val="FFFFFF"/>
              </a:solidFill>
              <a:ea typeface="+mn-ea"/>
            </a:endParaRPr>
          </a:p>
        </p:txBody>
      </p:sp>
      <p:sp>
        <p:nvSpPr>
          <p:cNvPr id="13" name="AutoShape 9"/>
          <p:cNvSpPr>
            <a:spLocks noChangeArrowheads="1"/>
          </p:cNvSpPr>
          <p:nvPr/>
        </p:nvSpPr>
        <p:spPr bwMode="auto">
          <a:xfrm>
            <a:off x="2894818" y="1662113"/>
            <a:ext cx="3258306" cy="1281112"/>
          </a:xfrm>
          <a:prstGeom prst="roundRect">
            <a:avLst>
              <a:gd name="adj" fmla="val 10134"/>
            </a:avLst>
          </a:prstGeom>
          <a:solidFill>
            <a:srgbClr val="9C79AE"/>
          </a:solidFill>
          <a:ln w="19050">
            <a:solidFill>
              <a:schemeClr val="bg1"/>
            </a:solidFill>
            <a:round/>
            <a:headEnd/>
            <a:tailEnd/>
          </a:ln>
        </p:spPr>
        <p:txBody>
          <a:bodyPr wrap="square" anchor="ctr" anchorCtr="0">
            <a:normAutofit/>
          </a:bodyPr>
          <a:lstStyle/>
          <a:p>
            <a:pPr algn="ctr">
              <a:spcBef>
                <a:spcPct val="0"/>
              </a:spcBef>
            </a:pPr>
            <a:r>
              <a:rPr lang="en-US" sz="2000" b="0" dirty="0">
                <a:solidFill>
                  <a:srgbClr val="FFFFFF"/>
                </a:solidFill>
                <a:ea typeface="+mn-ea"/>
              </a:rPr>
              <a:t>Network Catalog</a:t>
            </a:r>
          </a:p>
        </p:txBody>
      </p:sp>
      <p:pic>
        <p:nvPicPr>
          <p:cNvPr id="14" name="Picture 5" descr="ExLibris-logo">
            <a:hlinkClick r:id="rId2" action="ppaction://hlinksldjump"/>
          </p:cNvPr>
          <p:cNvPicPr>
            <a:picLocks noChangeAspect="1" noChangeArrowheads="1"/>
          </p:cNvPicPr>
          <p:nvPr/>
        </p:nvPicPr>
        <p:blipFill>
          <a:blip r:embed="rId3"/>
          <a:srcRect/>
          <a:stretch>
            <a:fillRect/>
          </a:stretch>
        </p:blipFill>
        <p:spPr bwMode="auto">
          <a:xfrm>
            <a:off x="8096250" y="6237288"/>
            <a:ext cx="914400" cy="323850"/>
          </a:xfrm>
          <a:prstGeom prst="rect">
            <a:avLst/>
          </a:prstGeom>
          <a:noFill/>
          <a:ln w="9525">
            <a:noFill/>
            <a:miter lim="800000"/>
            <a:headEnd/>
            <a:tailEnd/>
          </a:ln>
        </p:spPr>
      </p:pic>
      <p:sp>
        <p:nvSpPr>
          <p:cNvPr id="17" name="AutoShape 8"/>
          <p:cNvSpPr>
            <a:spLocks noChangeArrowheads="1"/>
          </p:cNvSpPr>
          <p:nvPr/>
        </p:nvSpPr>
        <p:spPr bwMode="auto">
          <a:xfrm>
            <a:off x="2899686" y="3078162"/>
            <a:ext cx="1455332" cy="2686050"/>
          </a:xfrm>
          <a:prstGeom prst="roundRect">
            <a:avLst>
              <a:gd name="adj" fmla="val 5380"/>
            </a:avLst>
          </a:prstGeom>
          <a:solidFill>
            <a:srgbClr val="2C4D82"/>
          </a:solidFill>
          <a:ln w="19050">
            <a:solidFill>
              <a:schemeClr val="bg1"/>
            </a:solidFill>
            <a:round/>
            <a:headEnd/>
            <a:tailEnd/>
          </a:ln>
        </p:spPr>
        <p:txBody>
          <a:bodyPr wrap="square" anchor="ctr" anchorCtr="0">
            <a:normAutofit/>
          </a:bodyPr>
          <a:lstStyle/>
          <a:p>
            <a:pPr algn="ctr">
              <a:spcBef>
                <a:spcPct val="0"/>
              </a:spcBef>
            </a:pPr>
            <a:r>
              <a:rPr lang="en-US" b="0" dirty="0">
                <a:solidFill>
                  <a:srgbClr val="FFFFFF"/>
                </a:solidFill>
              </a:rPr>
              <a:t>Network Inventory</a:t>
            </a:r>
          </a:p>
        </p:txBody>
      </p:sp>
      <p:sp>
        <p:nvSpPr>
          <p:cNvPr id="15" name="AutoShape 8"/>
          <p:cNvSpPr>
            <a:spLocks noChangeArrowheads="1"/>
          </p:cNvSpPr>
          <p:nvPr/>
        </p:nvSpPr>
        <p:spPr bwMode="auto">
          <a:xfrm>
            <a:off x="4648999" y="3379604"/>
            <a:ext cx="1330208" cy="2083167"/>
          </a:xfrm>
          <a:prstGeom prst="roundRect">
            <a:avLst>
              <a:gd name="adj" fmla="val 5380"/>
            </a:avLst>
          </a:prstGeom>
          <a:solidFill>
            <a:srgbClr val="2C4D82"/>
          </a:solidFill>
          <a:ln w="19050">
            <a:solidFill>
              <a:schemeClr val="bg1"/>
            </a:solidFill>
            <a:round/>
            <a:headEnd/>
            <a:tailEnd/>
          </a:ln>
        </p:spPr>
        <p:txBody>
          <a:bodyPr wrap="square">
            <a:normAutofit/>
          </a:bodyPr>
          <a:lstStyle/>
          <a:p>
            <a:pPr algn="ctr">
              <a:spcBef>
                <a:spcPct val="0"/>
              </a:spcBef>
            </a:pPr>
            <a:endParaRPr lang="en-US" sz="1600" b="1" dirty="0">
              <a:solidFill>
                <a:srgbClr val="FFFFFF"/>
              </a:solidFill>
              <a:ea typeface="+mn-ea"/>
            </a:endParaRPr>
          </a:p>
        </p:txBody>
      </p:sp>
      <p:sp>
        <p:nvSpPr>
          <p:cNvPr id="16" name="AutoShape 8"/>
          <p:cNvSpPr>
            <a:spLocks noChangeArrowheads="1"/>
          </p:cNvSpPr>
          <p:nvPr/>
        </p:nvSpPr>
        <p:spPr bwMode="auto">
          <a:xfrm>
            <a:off x="4494517" y="3084386"/>
            <a:ext cx="1330208" cy="2083167"/>
          </a:xfrm>
          <a:prstGeom prst="roundRect">
            <a:avLst>
              <a:gd name="adj" fmla="val 5380"/>
            </a:avLst>
          </a:prstGeom>
          <a:solidFill>
            <a:srgbClr val="2C4D82"/>
          </a:solidFill>
          <a:ln w="19050">
            <a:solidFill>
              <a:schemeClr val="bg1"/>
            </a:solidFill>
            <a:round/>
            <a:headEnd/>
            <a:tailEnd/>
          </a:ln>
        </p:spPr>
        <p:txBody>
          <a:bodyPr wrap="square" anchor="ctr" anchorCtr="0">
            <a:normAutofit/>
          </a:bodyPr>
          <a:lstStyle/>
          <a:p>
            <a:pPr algn="ctr">
              <a:spcBef>
                <a:spcPct val="0"/>
              </a:spcBef>
            </a:pPr>
            <a:r>
              <a:rPr lang="en-US" sz="1600" b="0" dirty="0">
                <a:solidFill>
                  <a:srgbClr val="FFFFFF"/>
                </a:solidFill>
                <a:ea typeface="+mn-ea"/>
              </a:rPr>
              <a:t>Institution Inventory</a:t>
            </a:r>
          </a:p>
        </p:txBody>
      </p:sp>
      <p:sp>
        <p:nvSpPr>
          <p:cNvPr id="22" name="AutoShape 4"/>
          <p:cNvSpPr>
            <a:spLocks noChangeArrowheads="1"/>
          </p:cNvSpPr>
          <p:nvPr/>
        </p:nvSpPr>
        <p:spPr bwMode="auto">
          <a:xfrm>
            <a:off x="6474964" y="1184275"/>
            <a:ext cx="2303225" cy="4757738"/>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ea typeface="+mn-ea"/>
              </a:rPr>
              <a:t>Primo</a:t>
            </a:r>
          </a:p>
        </p:txBody>
      </p:sp>
      <p:sp>
        <p:nvSpPr>
          <p:cNvPr id="23" name="AutoShape 5"/>
          <p:cNvSpPr>
            <a:spLocks noChangeArrowheads="1"/>
          </p:cNvSpPr>
          <p:nvPr/>
        </p:nvSpPr>
        <p:spPr bwMode="auto">
          <a:xfrm>
            <a:off x="6654380" y="3083179"/>
            <a:ext cx="1613806" cy="917490"/>
          </a:xfrm>
          <a:prstGeom prst="roundRect">
            <a:avLst>
              <a:gd name="adj" fmla="val 11769"/>
            </a:avLst>
          </a:prstGeom>
          <a:solidFill>
            <a:srgbClr val="E0874E"/>
          </a:solidFill>
          <a:ln w="19050">
            <a:solidFill>
              <a:schemeClr val="bg1"/>
            </a:solidFill>
            <a:round/>
            <a:headEnd/>
            <a:tailEnd/>
          </a:ln>
        </p:spPr>
        <p:txBody>
          <a:bodyPr wrap="square">
            <a:normAutofit/>
          </a:bodyPr>
          <a:lstStyle/>
          <a:p>
            <a:pPr algn="ctr">
              <a:spcBef>
                <a:spcPct val="0"/>
              </a:spcBef>
            </a:pPr>
            <a:endParaRPr lang="en-US" sz="2000" b="0" dirty="0">
              <a:solidFill>
                <a:srgbClr val="FFFFFF"/>
              </a:solidFill>
              <a:ea typeface="+mn-ea"/>
            </a:endParaRPr>
          </a:p>
        </p:txBody>
      </p:sp>
      <p:sp>
        <p:nvSpPr>
          <p:cNvPr id="24" name="AutoShape 6"/>
          <p:cNvSpPr>
            <a:spLocks noChangeArrowheads="1"/>
          </p:cNvSpPr>
          <p:nvPr/>
        </p:nvSpPr>
        <p:spPr bwMode="auto">
          <a:xfrm>
            <a:off x="6654380" y="4549358"/>
            <a:ext cx="1613806" cy="916352"/>
          </a:xfrm>
          <a:prstGeom prst="roundRect">
            <a:avLst>
              <a:gd name="adj" fmla="val 11769"/>
            </a:avLst>
          </a:prstGeom>
          <a:solidFill>
            <a:srgbClr val="E0874E"/>
          </a:solidFill>
          <a:ln w="19050">
            <a:solidFill>
              <a:schemeClr val="bg1"/>
            </a:solidFill>
            <a:round/>
            <a:headEnd/>
            <a:tailEnd/>
          </a:ln>
        </p:spPr>
        <p:txBody>
          <a:bodyPr wrap="square">
            <a:normAutofit/>
          </a:bodyPr>
          <a:lstStyle/>
          <a:p>
            <a:pPr algn="ctr">
              <a:spcBef>
                <a:spcPct val="0"/>
              </a:spcBef>
            </a:pPr>
            <a:endParaRPr lang="en-US" sz="2000" b="1" dirty="0">
              <a:solidFill>
                <a:srgbClr val="FFFFFF"/>
              </a:solidFill>
              <a:ea typeface="+mn-ea"/>
            </a:endParaRPr>
          </a:p>
        </p:txBody>
      </p:sp>
      <p:sp>
        <p:nvSpPr>
          <p:cNvPr id="26" name="AutoShape 5"/>
          <p:cNvSpPr>
            <a:spLocks noChangeArrowheads="1"/>
          </p:cNvSpPr>
          <p:nvPr/>
        </p:nvSpPr>
        <p:spPr bwMode="auto">
          <a:xfrm>
            <a:off x="6654380" y="1662113"/>
            <a:ext cx="1944391" cy="1281112"/>
          </a:xfrm>
          <a:prstGeom prst="roundRect">
            <a:avLst>
              <a:gd name="adj" fmla="val 11769"/>
            </a:avLst>
          </a:prstGeom>
          <a:solidFill>
            <a:srgbClr val="E0874E"/>
          </a:solidFill>
          <a:ln w="19050">
            <a:solidFill>
              <a:schemeClr val="bg1"/>
            </a:solidFill>
            <a:round/>
            <a:headEnd/>
            <a:tailEnd/>
          </a:ln>
        </p:spPr>
        <p:txBody>
          <a:bodyPr wrap="square" anchor="ctr" anchorCtr="0">
            <a:normAutofit/>
          </a:bodyPr>
          <a:lstStyle/>
          <a:p>
            <a:pPr algn="ctr">
              <a:spcBef>
                <a:spcPct val="0"/>
              </a:spcBef>
            </a:pPr>
            <a:r>
              <a:rPr lang="en-US" sz="2000" b="0" dirty="0">
                <a:solidFill>
                  <a:srgbClr val="FFFFFF"/>
                </a:solidFill>
                <a:ea typeface="+mn-ea"/>
              </a:rPr>
              <a:t>Primo Index</a:t>
            </a:r>
          </a:p>
        </p:txBody>
      </p:sp>
      <p:sp>
        <p:nvSpPr>
          <p:cNvPr id="27" name="AutoShape 5"/>
          <p:cNvSpPr>
            <a:spLocks noChangeArrowheads="1"/>
          </p:cNvSpPr>
          <p:nvPr/>
        </p:nvSpPr>
        <p:spPr bwMode="auto">
          <a:xfrm>
            <a:off x="6805834" y="3256165"/>
            <a:ext cx="1613806" cy="917490"/>
          </a:xfrm>
          <a:prstGeom prst="roundRect">
            <a:avLst>
              <a:gd name="adj" fmla="val 11769"/>
            </a:avLst>
          </a:prstGeom>
          <a:solidFill>
            <a:srgbClr val="E0874E"/>
          </a:solidFill>
          <a:ln w="19050">
            <a:solidFill>
              <a:schemeClr val="bg1"/>
            </a:solidFill>
            <a:round/>
            <a:headEnd/>
            <a:tailEnd/>
          </a:ln>
        </p:spPr>
        <p:txBody>
          <a:bodyPr wrap="square">
            <a:normAutofit/>
          </a:bodyPr>
          <a:lstStyle/>
          <a:p>
            <a:pPr algn="ctr">
              <a:spcBef>
                <a:spcPct val="0"/>
              </a:spcBef>
            </a:pPr>
            <a:endParaRPr lang="en-US" sz="2000" b="0" dirty="0">
              <a:solidFill>
                <a:srgbClr val="FFFFFF"/>
              </a:solidFill>
              <a:ea typeface="+mn-ea"/>
            </a:endParaRPr>
          </a:p>
        </p:txBody>
      </p:sp>
      <p:sp>
        <p:nvSpPr>
          <p:cNvPr id="28" name="AutoShape 6"/>
          <p:cNvSpPr>
            <a:spLocks noChangeArrowheads="1"/>
          </p:cNvSpPr>
          <p:nvPr/>
        </p:nvSpPr>
        <p:spPr bwMode="auto">
          <a:xfrm>
            <a:off x="6805834" y="4722344"/>
            <a:ext cx="1613806" cy="916352"/>
          </a:xfrm>
          <a:prstGeom prst="roundRect">
            <a:avLst>
              <a:gd name="adj" fmla="val 11769"/>
            </a:avLst>
          </a:prstGeom>
          <a:solidFill>
            <a:srgbClr val="E0874E"/>
          </a:solidFill>
          <a:ln w="19050">
            <a:solidFill>
              <a:schemeClr val="bg1"/>
            </a:solidFill>
            <a:round/>
            <a:headEnd/>
            <a:tailEnd/>
          </a:ln>
        </p:spPr>
        <p:txBody>
          <a:bodyPr wrap="square">
            <a:normAutofit/>
          </a:bodyPr>
          <a:lstStyle/>
          <a:p>
            <a:pPr algn="ctr">
              <a:spcBef>
                <a:spcPct val="0"/>
              </a:spcBef>
            </a:pPr>
            <a:endParaRPr lang="en-US" sz="2000" b="1" dirty="0">
              <a:solidFill>
                <a:srgbClr val="FFFFFF"/>
              </a:solidFill>
              <a:ea typeface="+mn-ea"/>
            </a:endParaRPr>
          </a:p>
        </p:txBody>
      </p:sp>
      <p:sp>
        <p:nvSpPr>
          <p:cNvPr id="29" name="AutoShape 5"/>
          <p:cNvSpPr>
            <a:spLocks noChangeArrowheads="1"/>
          </p:cNvSpPr>
          <p:nvPr/>
        </p:nvSpPr>
        <p:spPr bwMode="auto">
          <a:xfrm>
            <a:off x="6957288" y="3421794"/>
            <a:ext cx="1613806" cy="917490"/>
          </a:xfrm>
          <a:prstGeom prst="roundRect">
            <a:avLst>
              <a:gd name="adj" fmla="val 11769"/>
            </a:avLst>
          </a:prstGeom>
          <a:solidFill>
            <a:srgbClr val="E0874E"/>
          </a:solidFill>
          <a:ln w="19050">
            <a:solidFill>
              <a:schemeClr val="bg1"/>
            </a:solidFill>
            <a:round/>
            <a:headEnd/>
            <a:tailEnd/>
          </a:ln>
        </p:spPr>
        <p:txBody>
          <a:bodyPr wrap="square" anchor="ctr" anchorCtr="0">
            <a:normAutofit/>
          </a:bodyPr>
          <a:lstStyle/>
          <a:p>
            <a:pPr algn="ctr">
              <a:spcBef>
                <a:spcPct val="0"/>
              </a:spcBef>
            </a:pPr>
            <a:r>
              <a:rPr lang="en-US" sz="2000" b="0" dirty="0">
                <a:solidFill>
                  <a:srgbClr val="FFFFFF"/>
                </a:solidFill>
                <a:ea typeface="+mn-ea"/>
              </a:rPr>
              <a:t>View</a:t>
            </a:r>
          </a:p>
        </p:txBody>
      </p:sp>
      <p:sp>
        <p:nvSpPr>
          <p:cNvPr id="30" name="AutoShape 6"/>
          <p:cNvSpPr>
            <a:spLocks noChangeArrowheads="1"/>
          </p:cNvSpPr>
          <p:nvPr/>
        </p:nvSpPr>
        <p:spPr bwMode="auto">
          <a:xfrm>
            <a:off x="6957288" y="4887973"/>
            <a:ext cx="1613806" cy="916352"/>
          </a:xfrm>
          <a:prstGeom prst="roundRect">
            <a:avLst>
              <a:gd name="adj" fmla="val 11769"/>
            </a:avLst>
          </a:prstGeom>
          <a:solidFill>
            <a:srgbClr val="E0874E"/>
          </a:solidFill>
          <a:ln w="19050">
            <a:solidFill>
              <a:schemeClr val="bg1"/>
            </a:solidFill>
            <a:round/>
            <a:headEnd/>
            <a:tailEnd/>
          </a:ln>
        </p:spPr>
        <p:txBody>
          <a:bodyPr wrap="square" anchor="ctr" anchorCtr="0">
            <a:normAutofit/>
          </a:bodyPr>
          <a:lstStyle/>
          <a:p>
            <a:pPr algn="ctr">
              <a:spcBef>
                <a:spcPct val="0"/>
              </a:spcBef>
            </a:pPr>
            <a:r>
              <a:rPr lang="en-US" sz="2000" b="0" dirty="0">
                <a:solidFill>
                  <a:srgbClr val="FFFFFF"/>
                </a:solidFill>
                <a:ea typeface="+mn-ea"/>
              </a:rPr>
              <a:t>Search Scope</a:t>
            </a:r>
          </a:p>
        </p:txBody>
      </p:sp>
      <p:sp>
        <p:nvSpPr>
          <p:cNvPr id="39" name="AutoShape 5"/>
          <p:cNvSpPr>
            <a:spLocks noChangeArrowheads="1"/>
          </p:cNvSpPr>
          <p:nvPr/>
        </p:nvSpPr>
        <p:spPr bwMode="auto">
          <a:xfrm>
            <a:off x="480486" y="2736660"/>
            <a:ext cx="1944391" cy="917490"/>
          </a:xfrm>
          <a:prstGeom prst="roundRect">
            <a:avLst>
              <a:gd name="adj" fmla="val 11769"/>
            </a:avLst>
          </a:prstGeom>
          <a:solidFill>
            <a:srgbClr val="D87277"/>
          </a:solidFill>
          <a:ln w="19050">
            <a:solidFill>
              <a:schemeClr val="bg1"/>
            </a:solidFill>
            <a:round/>
            <a:headEnd/>
            <a:tailEnd/>
          </a:ln>
        </p:spPr>
        <p:txBody>
          <a:bodyPr wrap="square" anchor="ctr" anchorCtr="0">
            <a:normAutofit/>
          </a:bodyPr>
          <a:lstStyle/>
          <a:p>
            <a:pPr algn="ctr">
              <a:spcBef>
                <a:spcPct val="0"/>
              </a:spcBef>
            </a:pPr>
            <a:r>
              <a:rPr lang="en-US" sz="1600" b="0" dirty="0">
                <a:solidFill>
                  <a:srgbClr val="FFFFFF"/>
                </a:solidFill>
                <a:ea typeface="+mn-ea"/>
              </a:rPr>
              <a:t>Global Authorities</a:t>
            </a:r>
          </a:p>
        </p:txBody>
      </p:sp>
      <p:sp>
        <p:nvSpPr>
          <p:cNvPr id="40" name="AutoShape 6"/>
          <p:cNvSpPr>
            <a:spLocks noChangeArrowheads="1"/>
          </p:cNvSpPr>
          <p:nvPr/>
        </p:nvSpPr>
        <p:spPr bwMode="auto">
          <a:xfrm>
            <a:off x="480486" y="3811207"/>
            <a:ext cx="1944391" cy="916352"/>
          </a:xfrm>
          <a:prstGeom prst="roundRect">
            <a:avLst>
              <a:gd name="adj" fmla="val 11769"/>
            </a:avLst>
          </a:prstGeom>
          <a:solidFill>
            <a:srgbClr val="9C79AE"/>
          </a:solidFill>
          <a:ln w="19050">
            <a:solidFill>
              <a:schemeClr val="bg1"/>
            </a:solidFill>
            <a:round/>
            <a:headEnd/>
            <a:tailEnd/>
          </a:ln>
        </p:spPr>
        <p:txBody>
          <a:bodyPr wrap="square" anchor="ctr" anchorCtr="0">
            <a:normAutofit/>
          </a:bodyPr>
          <a:lstStyle/>
          <a:p>
            <a:pPr algn="ctr">
              <a:spcBef>
                <a:spcPct val="0"/>
              </a:spcBef>
            </a:pPr>
            <a:r>
              <a:rPr lang="en-US" sz="1600" b="0" dirty="0">
                <a:solidFill>
                  <a:srgbClr val="FFFFFF"/>
                </a:solidFill>
                <a:ea typeface="+mn-ea"/>
              </a:rPr>
              <a:t>Community Catalog</a:t>
            </a:r>
          </a:p>
        </p:txBody>
      </p:sp>
      <p:sp>
        <p:nvSpPr>
          <p:cNvPr id="41" name="AutoShape 7"/>
          <p:cNvSpPr>
            <a:spLocks noChangeArrowheads="1"/>
          </p:cNvSpPr>
          <p:nvPr/>
        </p:nvSpPr>
        <p:spPr bwMode="auto">
          <a:xfrm>
            <a:off x="480486" y="4884615"/>
            <a:ext cx="1944391" cy="916352"/>
          </a:xfrm>
          <a:prstGeom prst="roundRect">
            <a:avLst>
              <a:gd name="adj" fmla="val 11769"/>
            </a:avLst>
          </a:prstGeom>
          <a:solidFill>
            <a:srgbClr val="77BC74"/>
          </a:solidFill>
          <a:ln w="19050">
            <a:solidFill>
              <a:schemeClr val="bg1"/>
            </a:solidFill>
            <a:round/>
            <a:headEnd/>
            <a:tailEnd/>
          </a:ln>
        </p:spPr>
        <p:txBody>
          <a:bodyPr wrap="square" anchor="ctr" anchorCtr="0">
            <a:noAutofit/>
          </a:bodyPr>
          <a:lstStyle/>
          <a:p>
            <a:pPr algn="ctr">
              <a:spcBef>
                <a:spcPct val="0"/>
              </a:spcBef>
            </a:pPr>
            <a:r>
              <a:rPr lang="en-US" sz="1600" b="0" dirty="0">
                <a:solidFill>
                  <a:srgbClr val="FFFFFF"/>
                </a:solidFill>
                <a:ea typeface="+mn-ea"/>
              </a:rPr>
              <a:t>Central</a:t>
            </a:r>
            <a:br>
              <a:rPr lang="en-US" sz="1600" b="0" dirty="0">
                <a:solidFill>
                  <a:srgbClr val="FFFFFF"/>
                </a:solidFill>
                <a:ea typeface="+mn-ea"/>
              </a:rPr>
            </a:br>
            <a:r>
              <a:rPr lang="en-US" sz="1600" b="0" dirty="0" err="1">
                <a:solidFill>
                  <a:srgbClr val="FFFFFF"/>
                </a:solidFill>
                <a:ea typeface="+mn-ea"/>
              </a:rPr>
              <a:t>KnowledgeBase</a:t>
            </a:r>
            <a:endParaRPr lang="en-US" sz="1600" b="0" dirty="0">
              <a:solidFill>
                <a:srgbClr val="FFFFFF"/>
              </a:solidFill>
              <a:ea typeface="+mn-ea"/>
            </a:endParaRPr>
          </a:p>
        </p:txBody>
      </p:sp>
      <p:sp>
        <p:nvSpPr>
          <p:cNvPr id="42" name="AutoShape 5"/>
          <p:cNvSpPr>
            <a:spLocks noChangeArrowheads="1"/>
          </p:cNvSpPr>
          <p:nvPr/>
        </p:nvSpPr>
        <p:spPr bwMode="auto">
          <a:xfrm>
            <a:off x="480486" y="1662113"/>
            <a:ext cx="1944391" cy="917490"/>
          </a:xfrm>
          <a:prstGeom prst="roundRect">
            <a:avLst>
              <a:gd name="adj" fmla="val 11769"/>
            </a:avLst>
          </a:prstGeom>
          <a:solidFill>
            <a:srgbClr val="E0874E"/>
          </a:solidFill>
          <a:ln w="19050">
            <a:solidFill>
              <a:schemeClr val="bg1"/>
            </a:solidFill>
            <a:round/>
            <a:headEnd/>
            <a:tailEnd/>
          </a:ln>
        </p:spPr>
        <p:txBody>
          <a:bodyPr wrap="square" anchor="ctr" anchorCtr="0">
            <a:normAutofit/>
          </a:bodyPr>
          <a:lstStyle/>
          <a:p>
            <a:pPr algn="ctr">
              <a:spcBef>
                <a:spcPct val="0"/>
              </a:spcBef>
            </a:pPr>
            <a:r>
              <a:rPr lang="en-US" sz="1600" b="0" dirty="0">
                <a:solidFill>
                  <a:srgbClr val="FFFFFF"/>
                </a:solidFill>
                <a:ea typeface="+mn-ea"/>
              </a:rPr>
              <a:t>Primo Central Index</a:t>
            </a:r>
          </a:p>
        </p:txBody>
      </p:sp>
    </p:spTree>
    <p:extLst>
      <p:ext uri="{BB962C8B-B14F-4D97-AF65-F5344CB8AC3E}">
        <p14:creationId xmlns:p14="http://schemas.microsoft.com/office/powerpoint/2010/main" val="400927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4"/>
          <p:cNvSpPr>
            <a:spLocks noChangeArrowheads="1"/>
          </p:cNvSpPr>
          <p:nvPr/>
        </p:nvSpPr>
        <p:spPr bwMode="auto">
          <a:xfrm>
            <a:off x="3813907" y="2102338"/>
            <a:ext cx="4618893" cy="3344985"/>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ea typeface="+mn-ea"/>
              </a:rPr>
              <a:t>Electronic</a:t>
            </a:r>
          </a:p>
        </p:txBody>
      </p:sp>
      <p:sp>
        <p:nvSpPr>
          <p:cNvPr id="47" name="AutoShape 4"/>
          <p:cNvSpPr>
            <a:spLocks noChangeArrowheads="1"/>
          </p:cNvSpPr>
          <p:nvPr/>
        </p:nvSpPr>
        <p:spPr bwMode="auto">
          <a:xfrm>
            <a:off x="725710" y="2102338"/>
            <a:ext cx="2408261" cy="3344985"/>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spcBef>
                <a:spcPct val="0"/>
              </a:spcBef>
              <a:defRPr/>
            </a:pPr>
            <a:r>
              <a:rPr lang="en-US" sz="2400" dirty="0">
                <a:latin typeface="Arial" pitchFamily="34" charset="0"/>
                <a:ea typeface="+mn-ea"/>
              </a:rPr>
              <a:t>Physical</a:t>
            </a:r>
          </a:p>
        </p:txBody>
      </p:sp>
      <p:sp>
        <p:nvSpPr>
          <p:cNvPr id="2" name="Title 1"/>
          <p:cNvSpPr>
            <a:spLocks noGrp="1"/>
          </p:cNvSpPr>
          <p:nvPr>
            <p:ph type="title"/>
          </p:nvPr>
        </p:nvSpPr>
        <p:spPr/>
        <p:txBody>
          <a:bodyPr/>
          <a:lstStyle/>
          <a:p>
            <a:r>
              <a:rPr lang="en-US" sz="3200" dirty="0">
                <a:solidFill>
                  <a:srgbClr val="3E4C56"/>
                </a:solidFill>
              </a:rPr>
              <a:t>Inventory models</a:t>
            </a:r>
          </a:p>
        </p:txBody>
      </p:sp>
      <p:pic>
        <p:nvPicPr>
          <p:cNvPr id="14" name="Picture 5" descr="ExLibris-logo">
            <a:hlinkClick r:id="rId3" action="ppaction://hlinksldjump"/>
          </p:cNvPr>
          <p:cNvPicPr>
            <a:picLocks noChangeAspect="1" noChangeArrowheads="1"/>
          </p:cNvPicPr>
          <p:nvPr/>
        </p:nvPicPr>
        <p:blipFill>
          <a:blip r:embed="rId4"/>
          <a:srcRect/>
          <a:stretch>
            <a:fillRect/>
          </a:stretch>
        </p:blipFill>
        <p:spPr bwMode="auto">
          <a:xfrm>
            <a:off x="8096250" y="6237288"/>
            <a:ext cx="914400" cy="323850"/>
          </a:xfrm>
          <a:prstGeom prst="rect">
            <a:avLst/>
          </a:prstGeom>
          <a:noFill/>
          <a:ln w="9525">
            <a:noFill/>
            <a:miter lim="800000"/>
            <a:headEnd/>
            <a:tailEnd/>
          </a:ln>
        </p:spPr>
      </p:pic>
      <p:sp>
        <p:nvSpPr>
          <p:cNvPr id="18" name="Text Box 13"/>
          <p:cNvSpPr>
            <a:spLocks noChangeArrowheads="1"/>
          </p:cNvSpPr>
          <p:nvPr/>
        </p:nvSpPr>
        <p:spPr bwMode="auto">
          <a:xfrm>
            <a:off x="949267" y="2719060"/>
            <a:ext cx="1998194" cy="674304"/>
          </a:xfrm>
          <a:prstGeom prst="roundRect">
            <a:avLst>
              <a:gd name="adj" fmla="val 6463"/>
            </a:avLst>
          </a:prstGeom>
          <a:gradFill rotWithShape="1">
            <a:gsLst>
              <a:gs pos="0">
                <a:srgbClr val="51385E"/>
              </a:gs>
              <a:gs pos="100000">
                <a:srgbClr val="9C79AE"/>
              </a:gs>
            </a:gsLst>
            <a:lin ang="16200000" scaled="1"/>
          </a:gradFill>
          <a:ln w="25400">
            <a:solidFill>
              <a:schemeClr val="bg1"/>
            </a:solidFill>
            <a:miter lim="800000"/>
            <a:headEnd/>
            <a:tailEnd/>
          </a:ln>
        </p:spPr>
        <p:txBody>
          <a:bodyPr wrap="square" anchor="ctr">
            <a:normAutofit/>
          </a:bodyPr>
          <a:lstStyle/>
          <a:p>
            <a:pPr algn="ctr" fontAlgn="base">
              <a:spcBef>
                <a:spcPct val="30000"/>
              </a:spcBef>
              <a:spcAft>
                <a:spcPct val="0"/>
              </a:spcAft>
            </a:pPr>
            <a:r>
              <a:rPr lang="en-US" sz="1600" b="1" dirty="0">
                <a:solidFill>
                  <a:srgbClr val="FFFFFF"/>
                </a:solidFill>
                <a:ea typeface="ヒラギノ角ゴ ProN W3" charset="-128"/>
                <a:sym typeface="Arial" pitchFamily="34" charset="0"/>
              </a:rPr>
              <a:t>MARC Record</a:t>
            </a:r>
          </a:p>
        </p:txBody>
      </p:sp>
      <p:sp>
        <p:nvSpPr>
          <p:cNvPr id="10" name="Text Box 12"/>
          <p:cNvSpPr>
            <a:spLocks noChangeArrowheads="1"/>
          </p:cNvSpPr>
          <p:nvPr/>
        </p:nvSpPr>
        <p:spPr bwMode="auto">
          <a:xfrm>
            <a:off x="949267" y="3595049"/>
            <a:ext cx="1998194" cy="674304"/>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lgn="ctr" fontAlgn="base">
              <a:spcBef>
                <a:spcPct val="30000"/>
              </a:spcBef>
              <a:spcAft>
                <a:spcPct val="0"/>
              </a:spcAft>
            </a:pPr>
            <a:r>
              <a:rPr lang="en-US" sz="1600" b="1" dirty="0">
                <a:solidFill>
                  <a:srgbClr val="FFFFFF"/>
                </a:solidFill>
                <a:ea typeface="ヒラギノ角ゴ ProN W3" charset="-128"/>
                <a:sym typeface="Arial" pitchFamily="34" charset="0"/>
              </a:rPr>
              <a:t>Holding</a:t>
            </a:r>
          </a:p>
        </p:txBody>
      </p:sp>
      <p:cxnSp>
        <p:nvCxnSpPr>
          <p:cNvPr id="16" name="Straight Connector 15"/>
          <p:cNvCxnSpPr>
            <a:stCxn id="18" idx="2"/>
            <a:endCxn id="10" idx="0"/>
          </p:cNvCxnSpPr>
          <p:nvPr/>
        </p:nvCxnSpPr>
        <p:spPr bwMode="auto">
          <a:xfrm>
            <a:off x="1948364" y="3393364"/>
            <a:ext cx="0" cy="201685"/>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48" name="Text Box 12"/>
          <p:cNvSpPr>
            <a:spLocks noChangeArrowheads="1"/>
          </p:cNvSpPr>
          <p:nvPr/>
        </p:nvSpPr>
        <p:spPr bwMode="auto">
          <a:xfrm>
            <a:off x="949267" y="4458053"/>
            <a:ext cx="1998194" cy="674304"/>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lgn="ctr" fontAlgn="base">
              <a:spcBef>
                <a:spcPct val="30000"/>
              </a:spcBef>
              <a:spcAft>
                <a:spcPct val="0"/>
              </a:spcAft>
            </a:pPr>
            <a:r>
              <a:rPr lang="en-US" sz="1600" b="1" dirty="0">
                <a:solidFill>
                  <a:srgbClr val="FFFFFF"/>
                </a:solidFill>
                <a:ea typeface="ヒラギノ角ゴ ProN W3" charset="-128"/>
                <a:sym typeface="Arial" pitchFamily="34" charset="0"/>
              </a:rPr>
              <a:t>Item</a:t>
            </a:r>
          </a:p>
        </p:txBody>
      </p:sp>
      <p:cxnSp>
        <p:nvCxnSpPr>
          <p:cNvPr id="51" name="Straight Connector 50"/>
          <p:cNvCxnSpPr>
            <a:stCxn id="10" idx="2"/>
            <a:endCxn id="48" idx="0"/>
          </p:cNvCxnSpPr>
          <p:nvPr/>
        </p:nvCxnSpPr>
        <p:spPr bwMode="auto">
          <a:xfrm>
            <a:off x="1948364" y="4269353"/>
            <a:ext cx="0" cy="188700"/>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36" name="Text Box 13"/>
          <p:cNvSpPr>
            <a:spLocks noChangeArrowheads="1"/>
          </p:cNvSpPr>
          <p:nvPr/>
        </p:nvSpPr>
        <p:spPr bwMode="auto">
          <a:xfrm>
            <a:off x="4133068" y="2719060"/>
            <a:ext cx="1803217" cy="674304"/>
          </a:xfrm>
          <a:prstGeom prst="roundRect">
            <a:avLst>
              <a:gd name="adj" fmla="val 6463"/>
            </a:avLst>
          </a:prstGeom>
          <a:gradFill rotWithShape="1">
            <a:gsLst>
              <a:gs pos="0">
                <a:srgbClr val="51385E"/>
              </a:gs>
              <a:gs pos="100000">
                <a:srgbClr val="9C79AE"/>
              </a:gs>
            </a:gsLst>
            <a:lin ang="16200000" scaled="1"/>
          </a:gradFill>
          <a:ln w="25400">
            <a:solidFill>
              <a:schemeClr val="bg1"/>
            </a:solidFill>
            <a:miter lim="800000"/>
            <a:headEnd/>
            <a:tailEnd/>
          </a:ln>
        </p:spPr>
        <p:txBody>
          <a:bodyPr wrap="square" anchor="ctr">
            <a:normAutofit/>
          </a:bodyPr>
          <a:lstStyle/>
          <a:p>
            <a:pPr algn="ctr" fontAlgn="base">
              <a:spcBef>
                <a:spcPct val="0"/>
              </a:spcBef>
              <a:spcAft>
                <a:spcPct val="0"/>
              </a:spcAft>
            </a:pPr>
            <a:r>
              <a:rPr lang="en-US" sz="1600" b="1" dirty="0">
                <a:solidFill>
                  <a:srgbClr val="FFFFFF"/>
                </a:solidFill>
                <a:ea typeface="ヒラギノ角ゴ ProN W3" charset="-128"/>
                <a:sym typeface="Arial" pitchFamily="34" charset="0"/>
              </a:rPr>
              <a:t>MARC Record</a:t>
            </a:r>
          </a:p>
        </p:txBody>
      </p:sp>
      <p:cxnSp>
        <p:nvCxnSpPr>
          <p:cNvPr id="37" name="Straight Connector 36"/>
          <p:cNvCxnSpPr>
            <a:stCxn id="36" idx="2"/>
            <a:endCxn id="40" idx="0"/>
          </p:cNvCxnSpPr>
          <p:nvPr/>
        </p:nvCxnSpPr>
        <p:spPr bwMode="auto">
          <a:xfrm>
            <a:off x="5034677" y="3393364"/>
            <a:ext cx="0" cy="1070556"/>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40" name="Text Box 12"/>
          <p:cNvSpPr>
            <a:spLocks noChangeArrowheads="1"/>
          </p:cNvSpPr>
          <p:nvPr/>
        </p:nvSpPr>
        <p:spPr bwMode="auto">
          <a:xfrm>
            <a:off x="4133068" y="4463920"/>
            <a:ext cx="1803217" cy="674304"/>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lgn="ctr" fontAlgn="base">
              <a:spcBef>
                <a:spcPct val="0"/>
              </a:spcBef>
              <a:spcAft>
                <a:spcPct val="0"/>
              </a:spcAft>
            </a:pPr>
            <a:r>
              <a:rPr lang="en-US" sz="1600" b="1" dirty="0">
                <a:solidFill>
                  <a:srgbClr val="FFFFFF"/>
                </a:solidFill>
                <a:ea typeface="ヒラギノ角ゴ ProN W3" charset="-128"/>
                <a:sym typeface="Arial" pitchFamily="34" charset="0"/>
              </a:rPr>
              <a:t>Portfolio</a:t>
            </a:r>
          </a:p>
        </p:txBody>
      </p:sp>
      <p:cxnSp>
        <p:nvCxnSpPr>
          <p:cNvPr id="54" name="Straight Connector 53"/>
          <p:cNvCxnSpPr>
            <a:stCxn id="55" idx="0"/>
            <a:endCxn id="56" idx="2"/>
          </p:cNvCxnSpPr>
          <p:nvPr/>
        </p:nvCxnSpPr>
        <p:spPr bwMode="auto">
          <a:xfrm flipV="1">
            <a:off x="7202695" y="4260238"/>
            <a:ext cx="0" cy="157481"/>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55" name="Text Box 12"/>
          <p:cNvSpPr>
            <a:spLocks noChangeArrowheads="1"/>
          </p:cNvSpPr>
          <p:nvPr/>
        </p:nvSpPr>
        <p:spPr bwMode="auto">
          <a:xfrm>
            <a:off x="6301087" y="4417719"/>
            <a:ext cx="1803215" cy="758636"/>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fontScale="92500" lnSpcReduction="10000"/>
          </a:bodyPr>
          <a:lstStyle/>
          <a:p>
            <a:pPr algn="ctr" fontAlgn="base">
              <a:spcBef>
                <a:spcPct val="0"/>
              </a:spcBef>
              <a:spcAft>
                <a:spcPct val="0"/>
              </a:spcAft>
            </a:pPr>
            <a:r>
              <a:rPr lang="en-US" sz="1600" b="1" dirty="0">
                <a:solidFill>
                  <a:srgbClr val="FFFFFF"/>
                </a:solidFill>
                <a:ea typeface="ヒラギノ角ゴ ProN W3" charset="-128"/>
                <a:sym typeface="Arial" pitchFamily="34" charset="0"/>
              </a:rPr>
              <a:t>Electronic Collection Service</a:t>
            </a:r>
          </a:p>
        </p:txBody>
      </p:sp>
      <p:sp>
        <p:nvSpPr>
          <p:cNvPr id="56" name="Text Box 12"/>
          <p:cNvSpPr>
            <a:spLocks noChangeArrowheads="1"/>
          </p:cNvSpPr>
          <p:nvPr/>
        </p:nvSpPr>
        <p:spPr bwMode="auto">
          <a:xfrm>
            <a:off x="6301087" y="3585934"/>
            <a:ext cx="1803215" cy="674304"/>
          </a:xfrm>
          <a:prstGeom prst="roundRect">
            <a:avLst>
              <a:gd name="adj" fmla="val 9866"/>
            </a:avLst>
          </a:prstGeom>
          <a:gradFill rotWithShape="1">
            <a:gsLst>
              <a:gs pos="0">
                <a:srgbClr val="11284D"/>
              </a:gs>
              <a:gs pos="50000">
                <a:srgbClr val="1E3E72"/>
              </a:gs>
              <a:gs pos="100000">
                <a:srgbClr val="264B88"/>
              </a:gs>
            </a:gsLst>
            <a:lin ang="16200000" scaled="1"/>
          </a:gradFill>
          <a:ln w="25400">
            <a:solidFill>
              <a:schemeClr val="bg1"/>
            </a:solidFill>
            <a:miter lim="800000"/>
            <a:headEnd/>
            <a:tailEnd/>
          </a:ln>
        </p:spPr>
        <p:txBody>
          <a:bodyPr wrap="square" anchor="ctr">
            <a:normAutofit/>
          </a:bodyPr>
          <a:lstStyle/>
          <a:p>
            <a:pPr algn="ctr" fontAlgn="base">
              <a:spcBef>
                <a:spcPct val="0"/>
              </a:spcBef>
              <a:spcAft>
                <a:spcPct val="0"/>
              </a:spcAft>
            </a:pPr>
            <a:r>
              <a:rPr lang="en-US" sz="1600" b="1" dirty="0">
                <a:solidFill>
                  <a:srgbClr val="FFFFFF"/>
                </a:solidFill>
                <a:ea typeface="ヒラギノ角ゴ ProN W3" charset="-128"/>
                <a:sym typeface="Arial" pitchFamily="34" charset="0"/>
              </a:rPr>
              <a:t>Electronic Collection</a:t>
            </a:r>
          </a:p>
        </p:txBody>
      </p:sp>
      <p:cxnSp>
        <p:nvCxnSpPr>
          <p:cNvPr id="57" name="Straight Connector 56"/>
          <p:cNvCxnSpPr>
            <a:stCxn id="55" idx="1"/>
            <a:endCxn id="40" idx="3"/>
          </p:cNvCxnSpPr>
          <p:nvPr/>
        </p:nvCxnSpPr>
        <p:spPr bwMode="auto">
          <a:xfrm flipH="1">
            <a:off x="5936285" y="4797037"/>
            <a:ext cx="364802" cy="4035"/>
          </a:xfrm>
          <a:prstGeom prst="line">
            <a:avLst/>
          </a:prstGeom>
          <a:solidFill>
            <a:schemeClr val="accent1"/>
          </a:solidFill>
          <a:ln w="25400" cap="rnd" cmpd="sng" algn="ctr">
            <a:solidFill>
              <a:schemeClr val="bg1"/>
            </a:solidFill>
            <a:prstDash val="solid"/>
            <a:round/>
            <a:headEnd type="none" w="med" len="med"/>
            <a:tailEnd type="none" w="med" len="med"/>
          </a:ln>
          <a:effectLst/>
        </p:spPr>
      </p:cxnSp>
      <p:sp>
        <p:nvSpPr>
          <p:cNvPr id="58" name="Text Box 13"/>
          <p:cNvSpPr>
            <a:spLocks noChangeArrowheads="1"/>
          </p:cNvSpPr>
          <p:nvPr/>
        </p:nvSpPr>
        <p:spPr bwMode="auto">
          <a:xfrm>
            <a:off x="6301087" y="2708823"/>
            <a:ext cx="1803215" cy="674304"/>
          </a:xfrm>
          <a:prstGeom prst="roundRect">
            <a:avLst>
              <a:gd name="adj" fmla="val 6463"/>
            </a:avLst>
          </a:prstGeom>
          <a:gradFill rotWithShape="1">
            <a:gsLst>
              <a:gs pos="0">
                <a:srgbClr val="51385E">
                  <a:alpha val="50000"/>
                </a:srgbClr>
              </a:gs>
              <a:gs pos="100000">
                <a:srgbClr val="9C79AE">
                  <a:alpha val="50000"/>
                </a:srgbClr>
              </a:gs>
            </a:gsLst>
            <a:lin ang="16200000" scaled="1"/>
          </a:gradFill>
          <a:ln w="25400">
            <a:solidFill>
              <a:schemeClr val="bg1"/>
            </a:solidFill>
            <a:miter lim="800000"/>
            <a:headEnd/>
            <a:tailEnd/>
          </a:ln>
        </p:spPr>
        <p:txBody>
          <a:bodyPr wrap="square" anchor="ctr">
            <a:normAutofit/>
          </a:bodyPr>
          <a:lstStyle/>
          <a:p>
            <a:pPr algn="ctr" fontAlgn="base">
              <a:spcBef>
                <a:spcPct val="0"/>
              </a:spcBef>
              <a:spcAft>
                <a:spcPct val="0"/>
              </a:spcAft>
            </a:pPr>
            <a:r>
              <a:rPr lang="en-US" sz="1600" b="1" dirty="0">
                <a:solidFill>
                  <a:srgbClr val="FFFFFF"/>
                </a:solidFill>
                <a:ea typeface="ヒラギノ角ゴ ProN W3" charset="-128"/>
                <a:sym typeface="Arial" pitchFamily="34" charset="0"/>
              </a:rPr>
              <a:t>MARC Record</a:t>
            </a:r>
          </a:p>
        </p:txBody>
      </p:sp>
      <p:cxnSp>
        <p:nvCxnSpPr>
          <p:cNvPr id="59" name="Straight Connector 58"/>
          <p:cNvCxnSpPr>
            <a:stCxn id="58" idx="2"/>
            <a:endCxn id="56" idx="0"/>
          </p:cNvCxnSpPr>
          <p:nvPr/>
        </p:nvCxnSpPr>
        <p:spPr bwMode="auto">
          <a:xfrm>
            <a:off x="7202695" y="3383127"/>
            <a:ext cx="0" cy="202807"/>
          </a:xfrm>
          <a:prstGeom prst="line">
            <a:avLst/>
          </a:prstGeom>
          <a:solidFill>
            <a:schemeClr val="accent1"/>
          </a:solidFill>
          <a:ln w="25400" cap="rnd"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926370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53e2e421c9221caf28f6e47f17ec4a788c5"/>
</p:tagLst>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93387</TotalTime>
  <Words>3458</Words>
  <Application>Microsoft Office PowerPoint</Application>
  <PresentationFormat>On-screen Show (4:3)</PresentationFormat>
  <Paragraphs>457</Paragraphs>
  <Slides>23</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MS PGothic</vt:lpstr>
      <vt:lpstr>Arial</vt:lpstr>
      <vt:lpstr>Calibri</vt:lpstr>
      <vt:lpstr>Tahoma</vt:lpstr>
      <vt:lpstr>Times New Roman</vt:lpstr>
      <vt:lpstr>Verdana</vt:lpstr>
      <vt:lpstr>Wingdings</vt:lpstr>
      <vt:lpstr>ヒラギノ角ゴ ProN W3</vt:lpstr>
      <vt:lpstr>urm</vt:lpstr>
      <vt:lpstr>1_Ex Libris Template</vt:lpstr>
      <vt:lpstr>Alma Overview</vt:lpstr>
      <vt:lpstr>PowerPoint Presentation</vt:lpstr>
      <vt:lpstr>Metadata management environment</vt:lpstr>
      <vt:lpstr>Consortial metadata environment</vt:lpstr>
      <vt:lpstr>Alma organizational hierarchy</vt:lpstr>
      <vt:lpstr>Consortial organizational hierarchy</vt:lpstr>
      <vt:lpstr>Multi-institution discovery</vt:lpstr>
      <vt:lpstr>Putting it together: Network topology</vt:lpstr>
      <vt:lpstr>Inventory models</vt:lpstr>
      <vt:lpstr>Physical Inventory</vt:lpstr>
      <vt:lpstr>Physical - Monograph</vt:lpstr>
      <vt:lpstr>Physical - Serial</vt:lpstr>
      <vt:lpstr>Electronic Inventory</vt:lpstr>
      <vt:lpstr>Electronic</vt:lpstr>
      <vt:lpstr>Agenda</vt:lpstr>
      <vt:lpstr>Vendors and roles</vt:lpstr>
      <vt:lpstr>Summary: Vendor roles</vt:lpstr>
      <vt:lpstr>Lifecycle and data updated</vt:lpstr>
      <vt:lpstr>Purchase type</vt:lpstr>
      <vt:lpstr>Acquisition method</vt:lpstr>
      <vt:lpstr>Order line lifecycle</vt:lpstr>
      <vt:lpstr>Agenda</vt:lpstr>
      <vt:lpstr>Invoice lifecycle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Dolph Chaney</cp:lastModifiedBy>
  <cp:revision>2832</cp:revision>
  <dcterms:created xsi:type="dcterms:W3CDTF">2008-03-04T08:09:47Z</dcterms:created>
  <dcterms:modified xsi:type="dcterms:W3CDTF">2017-02-01T14:29:21Z</dcterms:modified>
</cp:coreProperties>
</file>