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4"/>
  </p:notesMasterIdLst>
  <p:handoutMasterIdLst>
    <p:handoutMasterId r:id="rId45"/>
  </p:handoutMasterIdLst>
  <p:sldIdLst>
    <p:sldId id="435" r:id="rId8"/>
    <p:sldId id="437" r:id="rId9"/>
    <p:sldId id="392" r:id="rId10"/>
    <p:sldId id="393" r:id="rId11"/>
    <p:sldId id="394" r:id="rId12"/>
    <p:sldId id="413" r:id="rId13"/>
    <p:sldId id="438" r:id="rId14"/>
    <p:sldId id="395" r:id="rId15"/>
    <p:sldId id="411" r:id="rId16"/>
    <p:sldId id="396" r:id="rId17"/>
    <p:sldId id="412" r:id="rId18"/>
    <p:sldId id="397" r:id="rId19"/>
    <p:sldId id="439" r:id="rId20"/>
    <p:sldId id="398" r:id="rId21"/>
    <p:sldId id="414" r:id="rId22"/>
    <p:sldId id="400" r:id="rId23"/>
    <p:sldId id="415" r:id="rId24"/>
    <p:sldId id="416" r:id="rId25"/>
    <p:sldId id="417" r:id="rId26"/>
    <p:sldId id="402" r:id="rId27"/>
    <p:sldId id="440" r:id="rId28"/>
    <p:sldId id="422" r:id="rId29"/>
    <p:sldId id="421" r:id="rId30"/>
    <p:sldId id="423" r:id="rId31"/>
    <p:sldId id="424" r:id="rId32"/>
    <p:sldId id="425" r:id="rId33"/>
    <p:sldId id="426" r:id="rId34"/>
    <p:sldId id="427" r:id="rId35"/>
    <p:sldId id="441" r:id="rId36"/>
    <p:sldId id="442" r:id="rId37"/>
    <p:sldId id="443" r:id="rId38"/>
    <p:sldId id="444" r:id="rId39"/>
    <p:sldId id="429" r:id="rId40"/>
    <p:sldId id="430" r:id="rId41"/>
    <p:sldId id="431" r:id="rId42"/>
    <p:sldId id="43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3"/>
    <a:srgbClr val="003466"/>
    <a:srgbClr val="EE3A43"/>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94605" autoAdjust="0"/>
  </p:normalViewPr>
  <p:slideViewPr>
    <p:cSldViewPr snapToGrid="0" showGuides="1">
      <p:cViewPr>
        <p:scale>
          <a:sx n="111" d="100"/>
          <a:sy n="111" d="100"/>
        </p:scale>
        <p:origin x="-996" y="-4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1/26/2017</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25934"/>
            <a:ext cx="1606122" cy="66863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1"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89260"/>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28734"/>
            <a:ext cx="1606122" cy="668633"/>
          </a:xfrm>
          <a:prstGeom prst="rect">
            <a:avLst/>
          </a:prstGeom>
        </p:spPr>
      </p:pic>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5995163"/>
            <a:ext cx="1606122" cy="668633"/>
          </a:xfrm>
          <a:prstGeom prst="rect">
            <a:avLst/>
          </a:prstGeom>
        </p:spPr>
      </p:pic>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74189"/>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56078"/>
            <a:ext cx="1606122" cy="668633"/>
          </a:xfrm>
          <a:prstGeom prst="rect">
            <a:avLst/>
          </a:prstGeom>
        </p:spPr>
      </p:pic>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55527"/>
            <a:ext cx="1606122" cy="668633"/>
          </a:xfrm>
          <a:prstGeom prst="rect">
            <a:avLst/>
          </a:prstGeom>
        </p:spPr>
      </p:pic>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990551"/>
            <a:ext cx="1606122" cy="668633"/>
          </a:xfrm>
          <a:prstGeom prst="rect">
            <a:avLst/>
          </a:prstGeom>
        </p:spPr>
      </p:pic>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28734"/>
            <a:ext cx="1606122" cy="668633"/>
          </a:xfrm>
          <a:prstGeom prst="rect">
            <a:avLst/>
          </a:prstGeom>
        </p:spPr>
      </p:pic>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989" y="6028734"/>
            <a:ext cx="1606122" cy="668633"/>
          </a:xfrm>
          <a:prstGeom prst="rect">
            <a:avLst/>
          </a:prstGeom>
        </p:spPr>
      </p:pic>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496" y="6056078"/>
            <a:ext cx="1606122" cy="668633"/>
          </a:xfrm>
          <a:prstGeom prst="rect">
            <a:avLst/>
          </a:prstGeom>
        </p:spPr>
      </p:pic>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6028734"/>
            <a:ext cx="1606122" cy="668633"/>
          </a:xfrm>
          <a:prstGeom prst="rect">
            <a:avLst/>
          </a:prstGeom>
        </p:spPr>
      </p:pic>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180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491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74071"/>
            <a:ext cx="1606122" cy="66863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860502"/>
            <a:ext cx="1606122" cy="66863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9379"/>
            <a:ext cx="1606122" cy="66863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1" y="5911102"/>
            <a:ext cx="1606122" cy="66863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5.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6.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3" r:id="rId39"/>
    <p:sldLayoutId id="2147483944" r:id="rId4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24" y="-8167"/>
            <a:ext cx="9144000" cy="4932994"/>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91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728989"/>
            <a:ext cx="8993876" cy="649662"/>
          </a:xfrm>
        </p:spPr>
        <p:txBody>
          <a:bodyPr>
            <a:noAutofit/>
          </a:bodyPr>
          <a:lstStyle/>
          <a:p>
            <a:r>
              <a:rPr lang="en-US" dirty="0">
                <a:solidFill>
                  <a:schemeClr val="bg1"/>
                </a:solidFill>
              </a:rPr>
              <a:t>Alma Analytics calculation of the cost per use in the cost usage subject area with DB and JR1</a:t>
            </a: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8" name="TextBox 7"/>
          <p:cNvSpPr txBox="1"/>
          <p:nvPr/>
        </p:nvSpPr>
        <p:spPr>
          <a:xfrm>
            <a:off x="40942" y="6523632"/>
            <a:ext cx="3070747" cy="200055"/>
          </a:xfrm>
          <a:prstGeom prst="rect">
            <a:avLst/>
          </a:prstGeom>
          <a:noFill/>
        </p:spPr>
        <p:txBody>
          <a:bodyPr wrap="square" rtlCol="0">
            <a:spAutoFit/>
          </a:bodyPr>
          <a:lstStyle/>
          <a:p>
            <a:r>
              <a:rPr lang="en-US" sz="700" dirty="0">
                <a:solidFill>
                  <a:schemeClr val="bg1"/>
                </a:solidFill>
              </a:rPr>
              <a:t>https://en.wikipedia.org/wiki/Monash_University,_Clayton_campus</a:t>
            </a:r>
          </a:p>
        </p:txBody>
      </p:sp>
    </p:spTree>
    <p:extLst>
      <p:ext uri="{BB962C8B-B14F-4D97-AF65-F5344CB8AC3E}">
        <p14:creationId xmlns:p14="http://schemas.microsoft.com/office/powerpoint/2010/main" val="57397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“Usage Data”</a:t>
            </a:r>
          </a:p>
        </p:txBody>
      </p:sp>
      <p:sp>
        <p:nvSpPr>
          <p:cNvPr id="6" name="Content Placeholder 5"/>
          <p:cNvSpPr>
            <a:spLocks noGrp="1"/>
          </p:cNvSpPr>
          <p:nvPr>
            <p:ph idx="1"/>
          </p:nvPr>
        </p:nvSpPr>
        <p:spPr>
          <a:xfrm>
            <a:off x="414044" y="752605"/>
            <a:ext cx="8282085" cy="836243"/>
          </a:xfrm>
        </p:spPr>
        <p:txBody>
          <a:bodyPr>
            <a:normAutofit/>
          </a:bodyPr>
          <a:lstStyle/>
          <a:p>
            <a:r>
              <a:rPr lang="en-US" sz="2400" dirty="0" smtClean="0"/>
              <a:t>If we include also the “Month Key” in the report then we see that all of 201</a:t>
            </a:r>
            <a:r>
              <a:rPr lang="en-US" sz="2400" b="1" dirty="0" smtClean="0">
                <a:solidFill>
                  <a:schemeClr val="accent3"/>
                </a:solidFill>
              </a:rPr>
              <a:t>4</a:t>
            </a:r>
            <a:r>
              <a:rPr lang="en-US" sz="2400" dirty="0" smtClean="0"/>
              <a:t> </a:t>
            </a:r>
            <a:r>
              <a:rPr lang="en-US" sz="2400" b="1" dirty="0" smtClean="0">
                <a:solidFill>
                  <a:schemeClr val="accent3"/>
                </a:solidFill>
              </a:rPr>
              <a:t>is</a:t>
            </a:r>
            <a:r>
              <a:rPr lang="en-US" sz="2400" dirty="0" smtClean="0"/>
              <a:t> included</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3" name="Picture 2"/>
          <p:cNvPicPr>
            <a:picLocks noChangeAspect="1"/>
          </p:cNvPicPr>
          <p:nvPr/>
        </p:nvPicPr>
        <p:blipFill>
          <a:blip r:embed="rId2"/>
          <a:stretch>
            <a:fillRect/>
          </a:stretch>
        </p:blipFill>
        <p:spPr>
          <a:xfrm>
            <a:off x="625309" y="1923268"/>
            <a:ext cx="7859803" cy="3071813"/>
          </a:xfrm>
          <a:prstGeom prst="rect">
            <a:avLst/>
          </a:prstGeom>
          <a:ln>
            <a:solidFill>
              <a:schemeClr val="accent1"/>
            </a:solidFill>
          </a:ln>
        </p:spPr>
      </p:pic>
      <p:sp>
        <p:nvSpPr>
          <p:cNvPr id="7" name="TextBox 6"/>
          <p:cNvSpPr txBox="1"/>
          <p:nvPr/>
        </p:nvSpPr>
        <p:spPr>
          <a:xfrm>
            <a:off x="625309" y="6042832"/>
            <a:ext cx="7952034" cy="369332"/>
          </a:xfrm>
          <a:prstGeom prst="rect">
            <a:avLst/>
          </a:prstGeom>
          <a:solidFill>
            <a:schemeClr val="bg1"/>
          </a:solidFill>
          <a:ln>
            <a:solidFill>
              <a:schemeClr val="tx1"/>
            </a:solidFill>
          </a:ln>
        </p:spPr>
        <p:txBody>
          <a:bodyPr wrap="square" rtlCol="0">
            <a:spAutoFit/>
          </a:bodyPr>
          <a:lstStyle/>
          <a:p>
            <a:r>
              <a:rPr lang="en-US" dirty="0" smtClean="0"/>
              <a:t>All months of 2014 are included</a:t>
            </a:r>
            <a:endParaRPr lang="en-US" dirty="0"/>
          </a:p>
        </p:txBody>
      </p:sp>
      <p:cxnSp>
        <p:nvCxnSpPr>
          <p:cNvPr id="8" name="Straight Connector 7"/>
          <p:cNvCxnSpPr/>
          <p:nvPr/>
        </p:nvCxnSpPr>
        <p:spPr>
          <a:xfrm>
            <a:off x="2112952" y="5708413"/>
            <a:ext cx="357293" cy="3344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007444" y="5041491"/>
            <a:ext cx="105508" cy="666922"/>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92073" y="1923267"/>
            <a:ext cx="832512" cy="3071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46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044" y="2135519"/>
            <a:ext cx="8560610" cy="3245506"/>
          </a:xfrm>
          <a:prstGeom prst="rect">
            <a:avLst/>
          </a:prstGeom>
        </p:spPr>
      </p:pic>
      <p:sp>
        <p:nvSpPr>
          <p:cNvPr id="5" name="Title 4"/>
          <p:cNvSpPr>
            <a:spLocks noGrp="1"/>
          </p:cNvSpPr>
          <p:nvPr>
            <p:ph type="title"/>
          </p:nvPr>
        </p:nvSpPr>
        <p:spPr/>
        <p:txBody>
          <a:bodyPr/>
          <a:lstStyle/>
          <a:p>
            <a:r>
              <a:rPr lang="en-US" dirty="0"/>
              <a:t>Academic OneFile in the “Usage Data”</a:t>
            </a:r>
          </a:p>
        </p:txBody>
      </p:sp>
      <p:sp>
        <p:nvSpPr>
          <p:cNvPr id="6" name="Content Placeholder 5"/>
          <p:cNvSpPr>
            <a:spLocks noGrp="1"/>
          </p:cNvSpPr>
          <p:nvPr>
            <p:ph idx="1"/>
          </p:nvPr>
        </p:nvSpPr>
        <p:spPr>
          <a:xfrm>
            <a:off x="308906" y="747282"/>
            <a:ext cx="8282085" cy="1294558"/>
          </a:xfrm>
        </p:spPr>
        <p:txBody>
          <a:bodyPr>
            <a:normAutofit/>
          </a:bodyPr>
          <a:lstStyle/>
          <a:p>
            <a:r>
              <a:rPr lang="en-US" sz="2400" dirty="0" smtClean="0"/>
              <a:t>If we include also the “Month Key” in the report then we see that all of 201</a:t>
            </a:r>
            <a:r>
              <a:rPr lang="en-US" sz="2400" b="1" dirty="0" smtClean="0">
                <a:solidFill>
                  <a:schemeClr val="accent3"/>
                </a:solidFill>
              </a:rPr>
              <a:t>5</a:t>
            </a:r>
            <a:r>
              <a:rPr lang="en-US" sz="2400" dirty="0" smtClean="0"/>
              <a:t> is </a:t>
            </a:r>
            <a:r>
              <a:rPr lang="en-US" sz="2400" b="1" dirty="0" smtClean="0">
                <a:solidFill>
                  <a:schemeClr val="accent3"/>
                </a:solidFill>
              </a:rPr>
              <a:t>not</a:t>
            </a:r>
            <a:r>
              <a:rPr lang="en-US" sz="2400" dirty="0" smtClean="0"/>
              <a:t> included.  This means that the latest loaded COUNTER report did not include December 2015.</a:t>
            </a: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7" name="TextBox 6"/>
          <p:cNvSpPr txBox="1"/>
          <p:nvPr/>
        </p:nvSpPr>
        <p:spPr>
          <a:xfrm>
            <a:off x="625309" y="6042832"/>
            <a:ext cx="7952034" cy="369332"/>
          </a:xfrm>
          <a:prstGeom prst="rect">
            <a:avLst/>
          </a:prstGeom>
          <a:solidFill>
            <a:schemeClr val="bg1"/>
          </a:solidFill>
          <a:ln>
            <a:solidFill>
              <a:schemeClr val="tx1"/>
            </a:solidFill>
          </a:ln>
        </p:spPr>
        <p:txBody>
          <a:bodyPr wrap="square" rtlCol="0">
            <a:spAutoFit/>
          </a:bodyPr>
          <a:lstStyle/>
          <a:p>
            <a:r>
              <a:rPr lang="en-US" dirty="0" smtClean="0"/>
              <a:t>Missing December 2015</a:t>
            </a:r>
            <a:endParaRPr lang="en-US" dirty="0"/>
          </a:p>
        </p:txBody>
      </p:sp>
      <p:cxnSp>
        <p:nvCxnSpPr>
          <p:cNvPr id="8" name="Straight Connector 7"/>
          <p:cNvCxnSpPr/>
          <p:nvPr/>
        </p:nvCxnSpPr>
        <p:spPr>
          <a:xfrm>
            <a:off x="2112952" y="5708413"/>
            <a:ext cx="357293" cy="3344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910687" y="5381025"/>
            <a:ext cx="202265" cy="327388"/>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27686" y="2134452"/>
            <a:ext cx="885266" cy="3071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9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“Usage Data”</a:t>
            </a:r>
          </a:p>
        </p:txBody>
      </p:sp>
      <p:sp>
        <p:nvSpPr>
          <p:cNvPr id="6" name="Content Placeholder 5"/>
          <p:cNvSpPr>
            <a:spLocks noGrp="1"/>
          </p:cNvSpPr>
          <p:nvPr>
            <p:ph idx="1"/>
          </p:nvPr>
        </p:nvSpPr>
        <p:spPr>
          <a:xfrm>
            <a:off x="414044" y="752605"/>
            <a:ext cx="8282085" cy="3464553"/>
          </a:xfrm>
        </p:spPr>
        <p:txBody>
          <a:bodyPr>
            <a:normAutofit/>
          </a:bodyPr>
          <a:lstStyle/>
          <a:p>
            <a:r>
              <a:rPr lang="en-US" dirty="0" smtClean="0"/>
              <a:t>Because we have all of the data for 2014 for Academic OneFile the “estimated usage” and “usage” will be the same.</a:t>
            </a:r>
          </a:p>
          <a:p>
            <a:r>
              <a:rPr lang="en-US" dirty="0" smtClean="0"/>
              <a:t>For 2015 Alma Analytics will need to estimate the usage for all of 2015 based on the 11  months which are already there.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21952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1" name="TextBox 10"/>
          <p:cNvSpPr txBox="1"/>
          <p:nvPr/>
        </p:nvSpPr>
        <p:spPr>
          <a:xfrm>
            <a:off x="1392072" y="978803"/>
            <a:ext cx="184731" cy="461665"/>
          </a:xfrm>
          <a:prstGeom prst="rect">
            <a:avLst/>
          </a:prstGeom>
          <a:noFill/>
        </p:spPr>
        <p:txBody>
          <a:bodyPr wrap="none" rtlCol="0">
            <a:spAutoFit/>
          </a:bodyPr>
          <a:lstStyle/>
          <a:p>
            <a:endParaRPr lang="en-US" sz="24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235955"/>
            <a:ext cx="6974006" cy="461665"/>
          </a:xfrm>
          <a:prstGeom prst="rect">
            <a:avLst/>
          </a:prstGeom>
          <a:noFill/>
        </p:spPr>
        <p:txBody>
          <a:bodyPr wrap="square" rtlCol="0">
            <a:spAutoFit/>
          </a:bodyPr>
          <a:lstStyle/>
          <a:p>
            <a:r>
              <a:rPr lang="en-US" sz="2400" dirty="0" smtClean="0"/>
              <a:t>Introduction</a:t>
            </a:r>
            <a:endParaRPr lang="en-US" sz="2400" dirty="0"/>
          </a:p>
        </p:txBody>
      </p:sp>
      <p:sp>
        <p:nvSpPr>
          <p:cNvPr id="8" name="TextBox 7"/>
          <p:cNvSpPr txBox="1"/>
          <p:nvPr/>
        </p:nvSpPr>
        <p:spPr>
          <a:xfrm>
            <a:off x="1392071" y="2314128"/>
            <a:ext cx="7560859" cy="461665"/>
          </a:xfrm>
          <a:prstGeom prst="rect">
            <a:avLst/>
          </a:prstGeom>
          <a:noFill/>
        </p:spPr>
        <p:txBody>
          <a:bodyPr wrap="square" rtlCol="0">
            <a:spAutoFit/>
          </a:bodyPr>
          <a:lstStyle/>
          <a:p>
            <a:r>
              <a:rPr lang="en-US" sz="2400" dirty="0"/>
              <a:t>Academic OneFile in the “Usage Data”</a:t>
            </a:r>
          </a:p>
        </p:txBody>
      </p:sp>
      <p:sp>
        <p:nvSpPr>
          <p:cNvPr id="9" name="TextBox 8"/>
          <p:cNvSpPr txBox="1"/>
          <p:nvPr/>
        </p:nvSpPr>
        <p:spPr>
          <a:xfrm>
            <a:off x="1392071" y="3422759"/>
            <a:ext cx="6974008" cy="461665"/>
          </a:xfrm>
          <a:prstGeom prst="rect">
            <a:avLst/>
          </a:prstGeom>
          <a:noFill/>
        </p:spPr>
        <p:txBody>
          <a:bodyPr wrap="square" rtlCol="0">
            <a:spAutoFit/>
          </a:bodyPr>
          <a:lstStyle/>
          <a:p>
            <a:r>
              <a:rPr lang="en-US" sz="2400" dirty="0"/>
              <a:t>Academic OneFile in the “Cost Usage”</a:t>
            </a:r>
          </a:p>
        </p:txBody>
      </p:sp>
      <p:sp>
        <p:nvSpPr>
          <p:cNvPr id="10" name="TextBox 9"/>
          <p:cNvSpPr txBox="1"/>
          <p:nvPr/>
        </p:nvSpPr>
        <p:spPr>
          <a:xfrm>
            <a:off x="1392071" y="4458215"/>
            <a:ext cx="6974007" cy="461665"/>
          </a:xfrm>
          <a:prstGeom prst="rect">
            <a:avLst/>
          </a:prstGeom>
          <a:noFill/>
        </p:spPr>
        <p:txBody>
          <a:bodyPr wrap="square" rtlCol="0">
            <a:spAutoFit/>
          </a:bodyPr>
          <a:lstStyle/>
          <a:p>
            <a:r>
              <a:rPr lang="en-US" sz="2400" dirty="0"/>
              <a:t>Example using Journal JR1</a:t>
            </a:r>
          </a:p>
        </p:txBody>
      </p:sp>
      <p:sp>
        <p:nvSpPr>
          <p:cNvPr id="13" name="TextBox 12"/>
          <p:cNvSpPr txBox="1"/>
          <p:nvPr/>
        </p:nvSpPr>
        <p:spPr>
          <a:xfrm>
            <a:off x="1397415" y="5527957"/>
            <a:ext cx="7405391" cy="461665"/>
          </a:xfrm>
          <a:prstGeom prst="rect">
            <a:avLst/>
          </a:prstGeom>
          <a:noFill/>
        </p:spPr>
        <p:txBody>
          <a:bodyPr wrap="square" rtlCol="0">
            <a:spAutoFit/>
          </a:bodyPr>
          <a:lstStyle/>
          <a:p>
            <a:r>
              <a:rPr lang="en-US" sz="2400" dirty="0"/>
              <a:t>The ‘Usage” amount </a:t>
            </a:r>
            <a:r>
              <a:rPr lang="en-US" sz="2400" dirty="0" smtClean="0"/>
              <a:t>in </a:t>
            </a:r>
            <a:r>
              <a:rPr lang="en-US" sz="2400" dirty="0"/>
              <a:t>the ‘Cost Usage’ subject area</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0" y="3416076"/>
            <a:ext cx="4899547" cy="4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Tree>
    <p:extLst>
      <p:ext uri="{BB962C8B-B14F-4D97-AF65-F5344CB8AC3E}">
        <p14:creationId xmlns:p14="http://schemas.microsoft.com/office/powerpoint/2010/main" val="33102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960" y="1974229"/>
            <a:ext cx="8927651" cy="3798774"/>
          </a:xfrm>
          <a:prstGeom prst="rect">
            <a:avLst/>
          </a:prstGeom>
        </p:spPr>
      </p:pic>
      <p:sp>
        <p:nvSpPr>
          <p:cNvPr id="5" name="Title 4"/>
          <p:cNvSpPr>
            <a:spLocks noGrp="1"/>
          </p:cNvSpPr>
          <p:nvPr>
            <p:ph type="title"/>
          </p:nvPr>
        </p:nvSpPr>
        <p:spPr/>
        <p:txBody>
          <a:bodyPr/>
          <a:lstStyle/>
          <a:p>
            <a:r>
              <a:rPr lang="en-US" dirty="0"/>
              <a:t>Academic OneFile in the </a:t>
            </a:r>
            <a:r>
              <a:rPr lang="en-US" dirty="0" smtClean="0"/>
              <a:t>“Cost Usage”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11" name="Content Placeholder 5"/>
          <p:cNvSpPr>
            <a:spLocks noGrp="1"/>
          </p:cNvSpPr>
          <p:nvPr>
            <p:ph idx="1"/>
          </p:nvPr>
        </p:nvSpPr>
        <p:spPr>
          <a:xfrm>
            <a:off x="414044" y="752605"/>
            <a:ext cx="8282085" cy="994308"/>
          </a:xfrm>
        </p:spPr>
        <p:txBody>
          <a:bodyPr>
            <a:normAutofit/>
          </a:bodyPr>
          <a:lstStyle/>
          <a:p>
            <a:r>
              <a:rPr lang="en-US" dirty="0" smtClean="0"/>
              <a:t>Here is the criteria tab of a report for “Academic OneFile” in the “Cost Usage” subject area</a:t>
            </a:r>
            <a:endParaRPr lang="en-US" dirty="0"/>
          </a:p>
        </p:txBody>
      </p:sp>
      <p:sp>
        <p:nvSpPr>
          <p:cNvPr id="13" name="TextBox 12"/>
          <p:cNvSpPr txBox="1"/>
          <p:nvPr/>
        </p:nvSpPr>
        <p:spPr>
          <a:xfrm>
            <a:off x="5667217" y="1845453"/>
            <a:ext cx="2674962" cy="923330"/>
          </a:xfrm>
          <a:prstGeom prst="rect">
            <a:avLst/>
          </a:prstGeom>
          <a:solidFill>
            <a:schemeClr val="bg1"/>
          </a:solidFill>
          <a:ln>
            <a:solidFill>
              <a:schemeClr val="tx1"/>
            </a:solidFill>
          </a:ln>
        </p:spPr>
        <p:txBody>
          <a:bodyPr wrap="square" rtlCol="0">
            <a:spAutoFit/>
          </a:bodyPr>
          <a:lstStyle/>
          <a:p>
            <a:r>
              <a:rPr lang="en-US" dirty="0" smtClean="0"/>
              <a:t>The relevant measures and related POL will be displayed</a:t>
            </a:r>
            <a:endParaRPr lang="en-US" dirty="0"/>
          </a:p>
        </p:txBody>
      </p:sp>
      <p:sp>
        <p:nvSpPr>
          <p:cNvPr id="14" name="Rectangle 13"/>
          <p:cNvSpPr/>
          <p:nvPr/>
        </p:nvSpPr>
        <p:spPr>
          <a:xfrm>
            <a:off x="3548418" y="3453409"/>
            <a:ext cx="3998794" cy="490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272821" y="2781511"/>
            <a:ext cx="0" cy="253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896690" y="3033471"/>
            <a:ext cx="1376131" cy="40721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157" y="5767247"/>
            <a:ext cx="2193894" cy="646331"/>
          </a:xfrm>
          <a:prstGeom prst="rect">
            <a:avLst/>
          </a:prstGeom>
          <a:solidFill>
            <a:schemeClr val="bg1"/>
          </a:solidFill>
          <a:ln>
            <a:solidFill>
              <a:schemeClr val="tx1"/>
            </a:solidFill>
          </a:ln>
        </p:spPr>
        <p:txBody>
          <a:bodyPr wrap="square" rtlCol="0">
            <a:spAutoFit/>
          </a:bodyPr>
          <a:lstStyle/>
          <a:p>
            <a:r>
              <a:rPr lang="en-US" dirty="0" smtClean="0"/>
              <a:t>Will retrieve only for Academic OneFile</a:t>
            </a:r>
            <a:endParaRPr lang="en-US" dirty="0"/>
          </a:p>
        </p:txBody>
      </p:sp>
      <p:cxnSp>
        <p:nvCxnSpPr>
          <p:cNvPr id="18" name="Straight Connector 17"/>
          <p:cNvCxnSpPr/>
          <p:nvPr/>
        </p:nvCxnSpPr>
        <p:spPr>
          <a:xfrm flipV="1">
            <a:off x="3275463" y="5666430"/>
            <a:ext cx="593539" cy="37718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02006" y="6043610"/>
            <a:ext cx="873458" cy="1298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4157" y="4136437"/>
            <a:ext cx="2193894" cy="646331"/>
          </a:xfrm>
          <a:prstGeom prst="rect">
            <a:avLst/>
          </a:prstGeom>
          <a:solidFill>
            <a:schemeClr val="bg1"/>
          </a:solidFill>
          <a:ln>
            <a:solidFill>
              <a:schemeClr val="tx1"/>
            </a:solidFill>
          </a:ln>
        </p:spPr>
        <p:txBody>
          <a:bodyPr wrap="square" rtlCol="0">
            <a:spAutoFit/>
          </a:bodyPr>
          <a:lstStyle/>
          <a:p>
            <a:r>
              <a:rPr lang="en-US" dirty="0" smtClean="0"/>
              <a:t>Will include the past two calendar years</a:t>
            </a:r>
            <a:endParaRPr lang="en-US" dirty="0"/>
          </a:p>
        </p:txBody>
      </p:sp>
      <p:cxnSp>
        <p:nvCxnSpPr>
          <p:cNvPr id="21" name="Straight Connector 20"/>
          <p:cNvCxnSpPr/>
          <p:nvPr/>
        </p:nvCxnSpPr>
        <p:spPr>
          <a:xfrm>
            <a:off x="3275463" y="4527799"/>
            <a:ext cx="1187077" cy="55508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402006" y="4416789"/>
            <a:ext cx="873457" cy="111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72821" y="3033471"/>
            <a:ext cx="957637" cy="369838"/>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47211" y="3459949"/>
            <a:ext cx="1456883" cy="490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1106" y="2731392"/>
            <a:ext cx="1083545" cy="189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76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4973" y="2923531"/>
            <a:ext cx="6397171" cy="1878663"/>
          </a:xfrm>
          <a:prstGeom prst="rect">
            <a:avLst/>
          </a:prstGeom>
          <a:ln>
            <a:solidFill>
              <a:schemeClr val="accent1"/>
            </a:solidFill>
          </a:ln>
        </p:spPr>
      </p:pic>
      <p:sp>
        <p:nvSpPr>
          <p:cNvPr id="5" name="Title 4"/>
          <p:cNvSpPr>
            <a:spLocks noGrp="1"/>
          </p:cNvSpPr>
          <p:nvPr>
            <p:ph type="title"/>
          </p:nvPr>
        </p:nvSpPr>
        <p:spPr/>
        <p:txBody>
          <a:bodyPr/>
          <a:lstStyle/>
          <a:p>
            <a:r>
              <a:rPr lang="en-US" dirty="0"/>
              <a:t>Academic </a:t>
            </a:r>
            <a:r>
              <a:rPr lang="en-US" dirty="0" smtClean="0"/>
              <a:t>OneFile in the “Cost Usage”</a:t>
            </a:r>
            <a:endParaRPr lang="en-US" dirty="0"/>
          </a:p>
        </p:txBody>
      </p:sp>
      <p:sp>
        <p:nvSpPr>
          <p:cNvPr id="6" name="Content Placeholder 5"/>
          <p:cNvSpPr>
            <a:spLocks noGrp="1"/>
          </p:cNvSpPr>
          <p:nvPr>
            <p:ph idx="1"/>
          </p:nvPr>
        </p:nvSpPr>
        <p:spPr>
          <a:xfrm>
            <a:off x="414044" y="752605"/>
            <a:ext cx="8282085" cy="994308"/>
          </a:xfrm>
        </p:spPr>
        <p:txBody>
          <a:bodyPr>
            <a:normAutofit/>
          </a:bodyPr>
          <a:lstStyle/>
          <a:p>
            <a:r>
              <a:rPr lang="en-US" dirty="0" smtClean="0"/>
              <a:t>Here are the results of the report for “Academic OneFile” in the “Usage Data” subject area</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7" name="TextBox 6"/>
          <p:cNvSpPr txBox="1"/>
          <p:nvPr/>
        </p:nvSpPr>
        <p:spPr>
          <a:xfrm>
            <a:off x="414044" y="1932284"/>
            <a:ext cx="7952034" cy="369332"/>
          </a:xfrm>
          <a:prstGeom prst="rect">
            <a:avLst/>
          </a:prstGeom>
          <a:solidFill>
            <a:schemeClr val="bg1"/>
          </a:solidFill>
          <a:ln>
            <a:solidFill>
              <a:schemeClr val="tx1"/>
            </a:solidFill>
          </a:ln>
        </p:spPr>
        <p:txBody>
          <a:bodyPr wrap="square" rtlCol="0">
            <a:spAutoFit/>
          </a:bodyPr>
          <a:lstStyle/>
          <a:p>
            <a:r>
              <a:rPr lang="en-US" dirty="0" smtClean="0"/>
              <a:t>First let’s discuss the ‘Estimated Usage’</a:t>
            </a:r>
            <a:endParaRPr lang="en-US" dirty="0"/>
          </a:p>
        </p:txBody>
      </p:sp>
      <p:cxnSp>
        <p:nvCxnSpPr>
          <p:cNvPr id="9" name="Straight Connector 8"/>
          <p:cNvCxnSpPr/>
          <p:nvPr/>
        </p:nvCxnSpPr>
        <p:spPr>
          <a:xfrm flipH="1">
            <a:off x="3599356" y="2301616"/>
            <a:ext cx="30948" cy="5208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161646" y="2829533"/>
            <a:ext cx="434283" cy="1035446"/>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97290" y="3862862"/>
            <a:ext cx="1433014" cy="93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798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“Cost Usage”</a:t>
            </a:r>
          </a:p>
        </p:txBody>
      </p:sp>
      <p:sp>
        <p:nvSpPr>
          <p:cNvPr id="6" name="Content Placeholder 5"/>
          <p:cNvSpPr>
            <a:spLocks noGrp="1"/>
          </p:cNvSpPr>
          <p:nvPr>
            <p:ph idx="1"/>
          </p:nvPr>
        </p:nvSpPr>
        <p:spPr>
          <a:xfrm>
            <a:off x="414044" y="752605"/>
            <a:ext cx="8282085" cy="3955874"/>
          </a:xfrm>
        </p:spPr>
        <p:txBody>
          <a:bodyPr>
            <a:normAutofit lnSpcReduction="10000"/>
          </a:bodyPr>
          <a:lstStyle/>
          <a:p>
            <a:r>
              <a:rPr lang="en-US" dirty="0"/>
              <a:t>For 2014 the ‘Estimated Usage’ and ‘Usage’ are the same </a:t>
            </a:r>
            <a:r>
              <a:rPr lang="en-US" dirty="0" smtClean="0"/>
              <a:t>because </a:t>
            </a:r>
            <a:r>
              <a:rPr lang="en-US" dirty="0"/>
              <a:t>have data for all of 2014</a:t>
            </a:r>
            <a:r>
              <a:rPr lang="en-US" dirty="0" smtClean="0"/>
              <a:t>.</a:t>
            </a:r>
          </a:p>
          <a:p>
            <a:r>
              <a:rPr lang="en-US" dirty="0" smtClean="0"/>
              <a:t>For 2015 the </a:t>
            </a:r>
            <a:r>
              <a:rPr lang="en-US" dirty="0"/>
              <a:t>‘Estimated Usage’ </a:t>
            </a:r>
            <a:r>
              <a:rPr lang="en-US" dirty="0" smtClean="0"/>
              <a:t>is higher than the ‘Usage’ because for the ‘Usage’ we have the first 11 months and are missing December.</a:t>
            </a:r>
          </a:p>
          <a:p>
            <a:r>
              <a:rPr lang="en-US" dirty="0" smtClean="0"/>
              <a:t>The 770,306 is for 11 months (as we saw in the “Usage Data” subject area).  That means each month is about 70,027 usage (770,306/11).</a:t>
            </a:r>
          </a:p>
          <a:p>
            <a:r>
              <a:rPr lang="en-US" dirty="0" smtClean="0"/>
              <a:t>If we take the 770,306 and add the remaining estimated month of 70,027 we get 840,333</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11" name="Picture 10"/>
          <p:cNvPicPr>
            <a:picLocks noChangeAspect="1"/>
          </p:cNvPicPr>
          <p:nvPr/>
        </p:nvPicPr>
        <p:blipFill>
          <a:blip r:embed="rId2"/>
          <a:stretch>
            <a:fillRect/>
          </a:stretch>
        </p:blipFill>
        <p:spPr>
          <a:xfrm>
            <a:off x="2276855" y="5235331"/>
            <a:ext cx="3525205" cy="977095"/>
          </a:xfrm>
          <a:prstGeom prst="rect">
            <a:avLst/>
          </a:prstGeom>
        </p:spPr>
      </p:pic>
      <p:sp>
        <p:nvSpPr>
          <p:cNvPr id="12" name="Rectangle 11"/>
          <p:cNvSpPr/>
          <p:nvPr/>
        </p:nvSpPr>
        <p:spPr>
          <a:xfrm>
            <a:off x="3220872" y="5841242"/>
            <a:ext cx="2581188" cy="371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77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“Cost Usage”</a:t>
            </a:r>
          </a:p>
        </p:txBody>
      </p:sp>
      <p:sp>
        <p:nvSpPr>
          <p:cNvPr id="6" name="Content Placeholder 5"/>
          <p:cNvSpPr>
            <a:spLocks noGrp="1"/>
          </p:cNvSpPr>
          <p:nvPr>
            <p:ph idx="1"/>
          </p:nvPr>
        </p:nvSpPr>
        <p:spPr>
          <a:xfrm>
            <a:off x="414044" y="752605"/>
            <a:ext cx="8282085" cy="3096064"/>
          </a:xfrm>
        </p:spPr>
        <p:txBody>
          <a:bodyPr>
            <a:normAutofit fontScale="92500" lnSpcReduction="10000"/>
          </a:bodyPr>
          <a:lstStyle/>
          <a:p>
            <a:r>
              <a:rPr lang="en-US" dirty="0" smtClean="0"/>
              <a:t>Now we will use the “estimated usage” to get the ‘Cost Per Use’</a:t>
            </a:r>
          </a:p>
          <a:p>
            <a:r>
              <a:rPr lang="en-US" dirty="0" smtClean="0"/>
              <a:t>The formula will be: Cost per use = Cost/Estimated Usage</a:t>
            </a:r>
          </a:p>
          <a:p>
            <a:r>
              <a:rPr lang="en-US" dirty="0" smtClean="0">
                <a:solidFill>
                  <a:srgbClr val="FF0000"/>
                </a:solidFill>
              </a:rPr>
              <a:t>So … now we need to get the cost</a:t>
            </a:r>
          </a:p>
          <a:p>
            <a:r>
              <a:rPr lang="en-US" dirty="0" smtClean="0"/>
              <a:t>The related POL is 595499.</a:t>
            </a:r>
          </a:p>
          <a:p>
            <a:r>
              <a:rPr lang="en-US" dirty="0" smtClean="0"/>
              <a:t>The cost for 2014 is 44,290</a:t>
            </a:r>
          </a:p>
          <a:p>
            <a:r>
              <a:rPr lang="en-US" dirty="0" smtClean="0"/>
              <a:t>The cost for 2015 is 90,560</a:t>
            </a:r>
            <a:br>
              <a:rPr lang="en-US" dirty="0" smtClean="0"/>
            </a:b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pic>
        <p:nvPicPr>
          <p:cNvPr id="3" name="Picture 2"/>
          <p:cNvPicPr>
            <a:picLocks noChangeAspect="1"/>
          </p:cNvPicPr>
          <p:nvPr/>
        </p:nvPicPr>
        <p:blipFill>
          <a:blip r:embed="rId2"/>
          <a:stretch>
            <a:fillRect/>
          </a:stretch>
        </p:blipFill>
        <p:spPr>
          <a:xfrm>
            <a:off x="1189559" y="3969011"/>
            <a:ext cx="6544524" cy="1872231"/>
          </a:xfrm>
          <a:prstGeom prst="rect">
            <a:avLst/>
          </a:prstGeom>
          <a:ln>
            <a:solidFill>
              <a:schemeClr val="tx1"/>
            </a:solidFill>
          </a:ln>
        </p:spPr>
      </p:pic>
      <p:sp>
        <p:nvSpPr>
          <p:cNvPr id="8" name="Rectangle 7"/>
          <p:cNvSpPr/>
          <p:nvPr/>
        </p:nvSpPr>
        <p:spPr>
          <a:xfrm>
            <a:off x="5991368" y="4905126"/>
            <a:ext cx="1610435" cy="936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3512" y="4897058"/>
            <a:ext cx="682388" cy="936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342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“Cost Usage”</a:t>
            </a:r>
          </a:p>
        </p:txBody>
      </p:sp>
      <p:sp>
        <p:nvSpPr>
          <p:cNvPr id="6" name="Content Placeholder 5"/>
          <p:cNvSpPr>
            <a:spLocks noGrp="1"/>
          </p:cNvSpPr>
          <p:nvPr>
            <p:ph idx="1"/>
          </p:nvPr>
        </p:nvSpPr>
        <p:spPr>
          <a:xfrm>
            <a:off x="414044" y="752605"/>
            <a:ext cx="8282085" cy="1854117"/>
          </a:xfrm>
        </p:spPr>
        <p:txBody>
          <a:bodyPr>
            <a:normAutofit/>
          </a:bodyPr>
          <a:lstStyle/>
          <a:p>
            <a:r>
              <a:rPr lang="en-US" dirty="0" smtClean="0"/>
              <a:t>If we look at POL 595499 (next slide) we can see that the total transactions of invoice lines </a:t>
            </a:r>
          </a:p>
          <a:p>
            <a:pPr marL="514350" indent="-514350">
              <a:buFont typeface="+mj-lt"/>
              <a:buAutoNum type="alphaLcPeriod"/>
            </a:pPr>
            <a:r>
              <a:rPr lang="en-US" dirty="0" smtClean="0"/>
              <a:t>For 2014 was 44,290 (as appears in analytics)</a:t>
            </a:r>
          </a:p>
          <a:p>
            <a:pPr marL="514350" indent="-514350">
              <a:buFont typeface="+mj-lt"/>
              <a:buAutoNum type="alphaLcPeriod"/>
            </a:pPr>
            <a:r>
              <a:rPr lang="en-US" dirty="0" smtClean="0"/>
              <a:t>For 2015 was 90,560</a:t>
            </a:r>
            <a:r>
              <a:rPr lang="en-US" dirty="0"/>
              <a:t> (as </a:t>
            </a:r>
            <a:r>
              <a:rPr lang="en-US" dirty="0" smtClean="0"/>
              <a:t>appears in </a:t>
            </a:r>
            <a:r>
              <a:rPr lang="en-US" dirty="0"/>
              <a:t>analytics)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pic>
        <p:nvPicPr>
          <p:cNvPr id="9" name="Picture 8"/>
          <p:cNvPicPr>
            <a:picLocks noChangeAspect="1"/>
          </p:cNvPicPr>
          <p:nvPr/>
        </p:nvPicPr>
        <p:blipFill>
          <a:blip r:embed="rId2"/>
          <a:stretch>
            <a:fillRect/>
          </a:stretch>
        </p:blipFill>
        <p:spPr>
          <a:xfrm>
            <a:off x="1189559" y="3969011"/>
            <a:ext cx="6544524" cy="1872231"/>
          </a:xfrm>
          <a:prstGeom prst="rect">
            <a:avLst/>
          </a:prstGeom>
          <a:ln>
            <a:solidFill>
              <a:schemeClr val="tx1"/>
            </a:solidFill>
          </a:ln>
        </p:spPr>
      </p:pic>
      <p:sp>
        <p:nvSpPr>
          <p:cNvPr id="11" name="Rectangle 10"/>
          <p:cNvSpPr/>
          <p:nvPr/>
        </p:nvSpPr>
        <p:spPr>
          <a:xfrm>
            <a:off x="5991368" y="4905126"/>
            <a:ext cx="1610435" cy="936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03512" y="4897058"/>
            <a:ext cx="682388" cy="936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018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“Cost Usage”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pic>
        <p:nvPicPr>
          <p:cNvPr id="4" name="Picture 3"/>
          <p:cNvPicPr>
            <a:picLocks noChangeAspect="1"/>
          </p:cNvPicPr>
          <p:nvPr/>
        </p:nvPicPr>
        <p:blipFill>
          <a:blip r:embed="rId2"/>
          <a:stretch>
            <a:fillRect/>
          </a:stretch>
        </p:blipFill>
        <p:spPr>
          <a:xfrm>
            <a:off x="224157" y="1707469"/>
            <a:ext cx="8789158" cy="2984346"/>
          </a:xfrm>
          <a:prstGeom prst="rect">
            <a:avLst/>
          </a:prstGeom>
          <a:ln>
            <a:solidFill>
              <a:schemeClr val="tx1"/>
            </a:solidFill>
          </a:ln>
        </p:spPr>
      </p:pic>
      <p:sp>
        <p:nvSpPr>
          <p:cNvPr id="7" name="TextBox 6"/>
          <p:cNvSpPr txBox="1"/>
          <p:nvPr/>
        </p:nvSpPr>
        <p:spPr>
          <a:xfrm>
            <a:off x="6758080" y="971303"/>
            <a:ext cx="1327141" cy="369332"/>
          </a:xfrm>
          <a:prstGeom prst="rect">
            <a:avLst/>
          </a:prstGeom>
          <a:solidFill>
            <a:schemeClr val="bg1"/>
          </a:solidFill>
          <a:ln>
            <a:solidFill>
              <a:schemeClr val="tx1"/>
            </a:solidFill>
          </a:ln>
        </p:spPr>
        <p:txBody>
          <a:bodyPr wrap="square" rtlCol="0">
            <a:spAutoFit/>
          </a:bodyPr>
          <a:lstStyle/>
          <a:p>
            <a:r>
              <a:rPr lang="en-US" dirty="0" smtClean="0"/>
              <a:t>POL 595499</a:t>
            </a:r>
            <a:endParaRPr lang="en-US" dirty="0"/>
          </a:p>
        </p:txBody>
      </p:sp>
      <p:sp>
        <p:nvSpPr>
          <p:cNvPr id="8" name="Rectangle 7"/>
          <p:cNvSpPr/>
          <p:nvPr/>
        </p:nvSpPr>
        <p:spPr>
          <a:xfrm>
            <a:off x="2838735" y="3751246"/>
            <a:ext cx="4316044" cy="564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1104" y="820592"/>
            <a:ext cx="4831724" cy="369332"/>
          </a:xfrm>
          <a:prstGeom prst="rect">
            <a:avLst/>
          </a:prstGeom>
          <a:solidFill>
            <a:schemeClr val="bg1"/>
          </a:solidFill>
          <a:ln>
            <a:solidFill>
              <a:schemeClr val="tx1"/>
            </a:solidFill>
          </a:ln>
        </p:spPr>
        <p:txBody>
          <a:bodyPr wrap="square" rtlCol="0">
            <a:spAutoFit/>
          </a:bodyPr>
          <a:lstStyle/>
          <a:p>
            <a:r>
              <a:rPr lang="en-US" dirty="0" smtClean="0"/>
              <a:t>2015 total is 45,280.00 + 45,280.00 = 90,560.00</a:t>
            </a:r>
            <a:endParaRPr lang="en-US" dirty="0"/>
          </a:p>
        </p:txBody>
      </p:sp>
      <p:cxnSp>
        <p:nvCxnSpPr>
          <p:cNvPr id="15" name="Straight Connector 14"/>
          <p:cNvCxnSpPr/>
          <p:nvPr/>
        </p:nvCxnSpPr>
        <p:spPr>
          <a:xfrm>
            <a:off x="5502442" y="1189924"/>
            <a:ext cx="681392" cy="255757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357936" y="2169036"/>
            <a:ext cx="650545" cy="202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8085221" y="1340635"/>
            <a:ext cx="380238" cy="729936"/>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939" y="1333790"/>
            <a:ext cx="2474518" cy="373679"/>
          </a:xfrm>
          <a:prstGeom prst="rect">
            <a:avLst/>
          </a:prstGeom>
          <a:solidFill>
            <a:schemeClr val="bg1"/>
          </a:solidFill>
          <a:ln>
            <a:solidFill>
              <a:schemeClr val="tx1"/>
            </a:solidFill>
          </a:ln>
        </p:spPr>
        <p:txBody>
          <a:bodyPr wrap="square" rtlCol="0">
            <a:spAutoFit/>
          </a:bodyPr>
          <a:lstStyle/>
          <a:p>
            <a:r>
              <a:rPr lang="en-US" dirty="0" smtClean="0"/>
              <a:t>2014 total is 44,290.00</a:t>
            </a:r>
            <a:endParaRPr lang="en-US" dirty="0"/>
          </a:p>
        </p:txBody>
      </p:sp>
      <p:sp>
        <p:nvSpPr>
          <p:cNvPr id="25" name="Rectangle 24"/>
          <p:cNvSpPr/>
          <p:nvPr/>
        </p:nvSpPr>
        <p:spPr>
          <a:xfrm>
            <a:off x="2949638" y="4364641"/>
            <a:ext cx="4316044" cy="25913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337146" y="1689561"/>
            <a:ext cx="681392" cy="2557575"/>
          </a:xfrm>
          <a:prstGeom prst="line">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6105" y="4247065"/>
            <a:ext cx="899924" cy="284630"/>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Content Placeholder 5"/>
          <p:cNvSpPr>
            <a:spLocks noGrp="1"/>
          </p:cNvSpPr>
          <p:nvPr>
            <p:ph idx="1"/>
          </p:nvPr>
        </p:nvSpPr>
        <p:spPr>
          <a:xfrm>
            <a:off x="1" y="5027514"/>
            <a:ext cx="9008480" cy="1854117"/>
          </a:xfrm>
        </p:spPr>
        <p:txBody>
          <a:bodyPr>
            <a:normAutofit/>
          </a:bodyPr>
          <a:lstStyle/>
          <a:p>
            <a:r>
              <a:rPr lang="en-US" sz="2400" dirty="0" smtClean="0"/>
              <a:t>Note: above the date used by the cost usage is taken from the invoice date.  From the March 2016 release and onwards the date will be taken from the period of the fiscal year of the fund used for payment.</a:t>
            </a:r>
            <a:endParaRPr lang="en-US" sz="2400" dirty="0"/>
          </a:p>
        </p:txBody>
      </p:sp>
    </p:spTree>
    <p:extLst>
      <p:ext uri="{BB962C8B-B14F-4D97-AF65-F5344CB8AC3E}">
        <p14:creationId xmlns:p14="http://schemas.microsoft.com/office/powerpoint/2010/main" val="56953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1" name="TextBox 10"/>
          <p:cNvSpPr txBox="1"/>
          <p:nvPr/>
        </p:nvSpPr>
        <p:spPr>
          <a:xfrm>
            <a:off x="1392072" y="978803"/>
            <a:ext cx="184731" cy="461665"/>
          </a:xfrm>
          <a:prstGeom prst="rect">
            <a:avLst/>
          </a:prstGeom>
          <a:noFill/>
        </p:spPr>
        <p:txBody>
          <a:bodyPr wrap="none" rtlCol="0">
            <a:spAutoFit/>
          </a:bodyPr>
          <a:lstStyle/>
          <a:p>
            <a:endParaRPr lang="en-US" sz="24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235955"/>
            <a:ext cx="6974006" cy="461665"/>
          </a:xfrm>
          <a:prstGeom prst="rect">
            <a:avLst/>
          </a:prstGeom>
          <a:noFill/>
        </p:spPr>
        <p:txBody>
          <a:bodyPr wrap="square" rtlCol="0">
            <a:spAutoFit/>
          </a:bodyPr>
          <a:lstStyle/>
          <a:p>
            <a:r>
              <a:rPr lang="en-US" sz="2400" dirty="0" smtClean="0"/>
              <a:t>Introduction</a:t>
            </a:r>
            <a:endParaRPr lang="en-US" sz="2400" dirty="0"/>
          </a:p>
        </p:txBody>
      </p:sp>
      <p:sp>
        <p:nvSpPr>
          <p:cNvPr id="8" name="TextBox 7"/>
          <p:cNvSpPr txBox="1"/>
          <p:nvPr/>
        </p:nvSpPr>
        <p:spPr>
          <a:xfrm>
            <a:off x="1392071" y="2314128"/>
            <a:ext cx="7560859" cy="461665"/>
          </a:xfrm>
          <a:prstGeom prst="rect">
            <a:avLst/>
          </a:prstGeom>
          <a:noFill/>
        </p:spPr>
        <p:txBody>
          <a:bodyPr wrap="square" rtlCol="0">
            <a:spAutoFit/>
          </a:bodyPr>
          <a:lstStyle/>
          <a:p>
            <a:r>
              <a:rPr lang="en-US" sz="2400" dirty="0"/>
              <a:t>Academic OneFile in the “Usage Data”</a:t>
            </a:r>
          </a:p>
        </p:txBody>
      </p:sp>
      <p:sp>
        <p:nvSpPr>
          <p:cNvPr id="9" name="TextBox 8"/>
          <p:cNvSpPr txBox="1"/>
          <p:nvPr/>
        </p:nvSpPr>
        <p:spPr>
          <a:xfrm>
            <a:off x="1392071" y="3422759"/>
            <a:ext cx="6974008" cy="461665"/>
          </a:xfrm>
          <a:prstGeom prst="rect">
            <a:avLst/>
          </a:prstGeom>
          <a:noFill/>
        </p:spPr>
        <p:txBody>
          <a:bodyPr wrap="square" rtlCol="0">
            <a:spAutoFit/>
          </a:bodyPr>
          <a:lstStyle/>
          <a:p>
            <a:r>
              <a:rPr lang="en-US" sz="2400" dirty="0"/>
              <a:t>Academic OneFile in the “Cost Usage”</a:t>
            </a:r>
          </a:p>
        </p:txBody>
      </p:sp>
      <p:sp>
        <p:nvSpPr>
          <p:cNvPr id="10" name="TextBox 9"/>
          <p:cNvSpPr txBox="1"/>
          <p:nvPr/>
        </p:nvSpPr>
        <p:spPr>
          <a:xfrm>
            <a:off x="1392071" y="4458215"/>
            <a:ext cx="6974007" cy="461665"/>
          </a:xfrm>
          <a:prstGeom prst="rect">
            <a:avLst/>
          </a:prstGeom>
          <a:noFill/>
        </p:spPr>
        <p:txBody>
          <a:bodyPr wrap="square" rtlCol="0">
            <a:spAutoFit/>
          </a:bodyPr>
          <a:lstStyle/>
          <a:p>
            <a:r>
              <a:rPr lang="en-US" sz="2400" dirty="0"/>
              <a:t>Example using Journal JR1</a:t>
            </a:r>
          </a:p>
        </p:txBody>
      </p:sp>
      <p:sp>
        <p:nvSpPr>
          <p:cNvPr id="13" name="TextBox 12"/>
          <p:cNvSpPr txBox="1"/>
          <p:nvPr/>
        </p:nvSpPr>
        <p:spPr>
          <a:xfrm>
            <a:off x="1397415" y="5527957"/>
            <a:ext cx="7405391" cy="461665"/>
          </a:xfrm>
          <a:prstGeom prst="rect">
            <a:avLst/>
          </a:prstGeom>
          <a:noFill/>
        </p:spPr>
        <p:txBody>
          <a:bodyPr wrap="square" rtlCol="0">
            <a:spAutoFit/>
          </a:bodyPr>
          <a:lstStyle/>
          <a:p>
            <a:r>
              <a:rPr lang="en-US" sz="2400" dirty="0"/>
              <a:t>The ‘Usage” amount </a:t>
            </a:r>
            <a:r>
              <a:rPr lang="en-US" sz="2400" dirty="0" smtClean="0"/>
              <a:t>in </a:t>
            </a:r>
            <a:r>
              <a:rPr lang="en-US" sz="2400" dirty="0"/>
              <a:t>the ‘Cost Usage’ subject area</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1222307"/>
            <a:ext cx="2511189" cy="4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Tree>
    <p:extLst>
      <p:ext uri="{BB962C8B-B14F-4D97-AF65-F5344CB8AC3E}">
        <p14:creationId xmlns:p14="http://schemas.microsoft.com/office/powerpoint/2010/main" val="235522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OneFile in the “Cost Usage”</a:t>
            </a:r>
          </a:p>
        </p:txBody>
      </p:sp>
      <p:sp>
        <p:nvSpPr>
          <p:cNvPr id="6" name="Content Placeholder 5"/>
          <p:cNvSpPr>
            <a:spLocks noGrp="1"/>
          </p:cNvSpPr>
          <p:nvPr>
            <p:ph idx="1"/>
          </p:nvPr>
        </p:nvSpPr>
        <p:spPr>
          <a:xfrm>
            <a:off x="414044" y="752604"/>
            <a:ext cx="8282085" cy="3386259"/>
          </a:xfrm>
        </p:spPr>
        <p:txBody>
          <a:bodyPr>
            <a:normAutofit/>
          </a:bodyPr>
          <a:lstStyle/>
          <a:p>
            <a:r>
              <a:rPr lang="en-US" dirty="0" smtClean="0"/>
              <a:t>Now we have everything we need to figure the ‘Cost per use’</a:t>
            </a:r>
          </a:p>
          <a:p>
            <a:r>
              <a:rPr lang="en-US" dirty="0"/>
              <a:t>Cost per use = Cost/Estimated </a:t>
            </a:r>
            <a:r>
              <a:rPr lang="en-US" dirty="0" smtClean="0"/>
              <a:t>Usage</a:t>
            </a:r>
          </a:p>
          <a:p>
            <a:r>
              <a:rPr lang="en-US" dirty="0" smtClean="0"/>
              <a:t>The ‘Cost per use’ for Academic OneFile for </a:t>
            </a:r>
          </a:p>
          <a:p>
            <a:r>
              <a:rPr lang="en-US" dirty="0" smtClean="0"/>
              <a:t>2014 = 0.05 (which is 44,290/966,408)</a:t>
            </a:r>
          </a:p>
          <a:p>
            <a:r>
              <a:rPr lang="en-US" dirty="0" smtClean="0"/>
              <a:t>2015 </a:t>
            </a:r>
            <a:r>
              <a:rPr lang="en-US" dirty="0"/>
              <a:t>= </a:t>
            </a:r>
            <a:r>
              <a:rPr lang="en-US" dirty="0" smtClean="0"/>
              <a:t>0.11 </a:t>
            </a:r>
            <a:r>
              <a:rPr lang="en-US" dirty="0"/>
              <a:t>(which is </a:t>
            </a:r>
            <a:r>
              <a:rPr lang="en-US" dirty="0" smtClean="0"/>
              <a:t>90,560/840,333)</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425278" y="4347410"/>
            <a:ext cx="6259615" cy="1827045"/>
          </a:xfrm>
          <a:prstGeom prst="rect">
            <a:avLst/>
          </a:prstGeom>
          <a:ln>
            <a:solidFill>
              <a:schemeClr val="tx1"/>
            </a:solidFill>
          </a:ln>
        </p:spPr>
      </p:pic>
      <p:sp>
        <p:nvSpPr>
          <p:cNvPr id="8" name="Rectangle 7"/>
          <p:cNvSpPr/>
          <p:nvPr/>
        </p:nvSpPr>
        <p:spPr>
          <a:xfrm>
            <a:off x="5059534" y="5260932"/>
            <a:ext cx="1089819" cy="913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63453" y="5260932"/>
            <a:ext cx="614826" cy="91352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26105" y="5260932"/>
            <a:ext cx="1368805" cy="91352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925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11" name="TextBox 10"/>
          <p:cNvSpPr txBox="1"/>
          <p:nvPr/>
        </p:nvSpPr>
        <p:spPr>
          <a:xfrm>
            <a:off x="1392072" y="978803"/>
            <a:ext cx="184731" cy="461665"/>
          </a:xfrm>
          <a:prstGeom prst="rect">
            <a:avLst/>
          </a:prstGeom>
          <a:noFill/>
        </p:spPr>
        <p:txBody>
          <a:bodyPr wrap="none" rtlCol="0">
            <a:spAutoFit/>
          </a:bodyPr>
          <a:lstStyle/>
          <a:p>
            <a:endParaRPr lang="en-US" sz="24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235955"/>
            <a:ext cx="6974006" cy="461665"/>
          </a:xfrm>
          <a:prstGeom prst="rect">
            <a:avLst/>
          </a:prstGeom>
          <a:noFill/>
        </p:spPr>
        <p:txBody>
          <a:bodyPr wrap="square" rtlCol="0">
            <a:spAutoFit/>
          </a:bodyPr>
          <a:lstStyle/>
          <a:p>
            <a:r>
              <a:rPr lang="en-US" sz="2400" dirty="0" smtClean="0"/>
              <a:t>Introduction</a:t>
            </a:r>
            <a:endParaRPr lang="en-US" sz="2400" dirty="0"/>
          </a:p>
        </p:txBody>
      </p:sp>
      <p:sp>
        <p:nvSpPr>
          <p:cNvPr id="8" name="TextBox 7"/>
          <p:cNvSpPr txBox="1"/>
          <p:nvPr/>
        </p:nvSpPr>
        <p:spPr>
          <a:xfrm>
            <a:off x="1392071" y="2314128"/>
            <a:ext cx="7560859" cy="461665"/>
          </a:xfrm>
          <a:prstGeom prst="rect">
            <a:avLst/>
          </a:prstGeom>
          <a:noFill/>
        </p:spPr>
        <p:txBody>
          <a:bodyPr wrap="square" rtlCol="0">
            <a:spAutoFit/>
          </a:bodyPr>
          <a:lstStyle/>
          <a:p>
            <a:r>
              <a:rPr lang="en-US" sz="2400" dirty="0"/>
              <a:t>Academic OneFile in the “Usage Data”</a:t>
            </a:r>
          </a:p>
        </p:txBody>
      </p:sp>
      <p:sp>
        <p:nvSpPr>
          <p:cNvPr id="9" name="TextBox 8"/>
          <p:cNvSpPr txBox="1"/>
          <p:nvPr/>
        </p:nvSpPr>
        <p:spPr>
          <a:xfrm>
            <a:off x="1392071" y="3422759"/>
            <a:ext cx="6974008" cy="461665"/>
          </a:xfrm>
          <a:prstGeom prst="rect">
            <a:avLst/>
          </a:prstGeom>
          <a:noFill/>
        </p:spPr>
        <p:txBody>
          <a:bodyPr wrap="square" rtlCol="0">
            <a:spAutoFit/>
          </a:bodyPr>
          <a:lstStyle/>
          <a:p>
            <a:r>
              <a:rPr lang="en-US" sz="2400" dirty="0"/>
              <a:t>Academic OneFile in the “Cost Usage”</a:t>
            </a:r>
          </a:p>
        </p:txBody>
      </p:sp>
      <p:sp>
        <p:nvSpPr>
          <p:cNvPr id="10" name="TextBox 9"/>
          <p:cNvSpPr txBox="1"/>
          <p:nvPr/>
        </p:nvSpPr>
        <p:spPr>
          <a:xfrm>
            <a:off x="1392071" y="4458215"/>
            <a:ext cx="6974007" cy="461665"/>
          </a:xfrm>
          <a:prstGeom prst="rect">
            <a:avLst/>
          </a:prstGeom>
          <a:noFill/>
        </p:spPr>
        <p:txBody>
          <a:bodyPr wrap="square" rtlCol="0">
            <a:spAutoFit/>
          </a:bodyPr>
          <a:lstStyle/>
          <a:p>
            <a:r>
              <a:rPr lang="en-US" sz="2400" dirty="0"/>
              <a:t>Example using Journal JR1</a:t>
            </a:r>
          </a:p>
        </p:txBody>
      </p:sp>
      <p:sp>
        <p:nvSpPr>
          <p:cNvPr id="13" name="TextBox 12"/>
          <p:cNvSpPr txBox="1"/>
          <p:nvPr/>
        </p:nvSpPr>
        <p:spPr>
          <a:xfrm>
            <a:off x="1397415" y="5527957"/>
            <a:ext cx="7405391" cy="461665"/>
          </a:xfrm>
          <a:prstGeom prst="rect">
            <a:avLst/>
          </a:prstGeom>
          <a:noFill/>
        </p:spPr>
        <p:txBody>
          <a:bodyPr wrap="square" rtlCol="0">
            <a:spAutoFit/>
          </a:bodyPr>
          <a:lstStyle/>
          <a:p>
            <a:r>
              <a:rPr lang="en-US" sz="2400" dirty="0"/>
              <a:t>The ‘Usage” amount </a:t>
            </a:r>
            <a:r>
              <a:rPr lang="en-US" sz="2400" dirty="0" smtClean="0"/>
              <a:t>in </a:t>
            </a:r>
            <a:r>
              <a:rPr lang="en-US" sz="2400" dirty="0"/>
              <a:t>the ‘Cost Usage’ subject area</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4430670"/>
            <a:ext cx="3466532" cy="4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Tree>
    <p:extLst>
      <p:ext uri="{BB962C8B-B14F-4D97-AF65-F5344CB8AC3E}">
        <p14:creationId xmlns:p14="http://schemas.microsoft.com/office/powerpoint/2010/main" val="3060306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9072" y="1975264"/>
            <a:ext cx="8457057" cy="2306470"/>
          </a:xfrm>
          <a:prstGeom prst="rect">
            <a:avLst/>
          </a:prstGeom>
          <a:ln>
            <a:solidFill>
              <a:schemeClr val="tx1"/>
            </a:solidFill>
          </a:ln>
        </p:spPr>
      </p:pic>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a:bodyPr>
          <a:lstStyle/>
          <a:p>
            <a:r>
              <a:rPr lang="en-US" dirty="0" smtClean="0"/>
              <a:t>We can see in the “Usage Data” subject area that title “Citizenship Studies” is JR1 (Journal)</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7" name="Rectangle 6"/>
          <p:cNvSpPr/>
          <p:nvPr/>
        </p:nvSpPr>
        <p:spPr>
          <a:xfrm>
            <a:off x="239072" y="1957955"/>
            <a:ext cx="1555845" cy="354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1995" y="3589361"/>
            <a:ext cx="1571067" cy="504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50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2705" y="2432455"/>
            <a:ext cx="7993904" cy="2044011"/>
          </a:xfrm>
          <a:prstGeom prst="rect">
            <a:avLst/>
          </a:prstGeom>
          <a:ln>
            <a:solidFill>
              <a:schemeClr val="tx1"/>
            </a:solidFill>
          </a:ln>
        </p:spPr>
      </p:pic>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a:bodyPr>
          <a:lstStyle/>
          <a:p>
            <a:r>
              <a:rPr lang="en-US" dirty="0" smtClean="0"/>
              <a:t>Here is the same title in the “Cost Usage” subject area with Cost Per Use data for 2015</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7" name="Rectangle 6"/>
          <p:cNvSpPr/>
          <p:nvPr/>
        </p:nvSpPr>
        <p:spPr>
          <a:xfrm>
            <a:off x="3551815" y="3971496"/>
            <a:ext cx="774525" cy="504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705" y="5254388"/>
            <a:ext cx="5566083" cy="646331"/>
          </a:xfrm>
          <a:prstGeom prst="rect">
            <a:avLst/>
          </a:prstGeom>
          <a:noFill/>
          <a:ln>
            <a:solidFill>
              <a:schemeClr val="tx1"/>
            </a:solidFill>
          </a:ln>
        </p:spPr>
        <p:txBody>
          <a:bodyPr wrap="square" rtlCol="0">
            <a:spAutoFit/>
          </a:bodyPr>
          <a:lstStyle/>
          <a:p>
            <a:r>
              <a:rPr lang="en-US" dirty="0" smtClean="0"/>
              <a:t>This is the usage we saw in previous slide from “Usage Data” subject area  in column “Journal Usage Counter”</a:t>
            </a:r>
            <a:endParaRPr lang="en-US" dirty="0"/>
          </a:p>
        </p:txBody>
      </p:sp>
      <p:cxnSp>
        <p:nvCxnSpPr>
          <p:cNvPr id="10" name="Straight Connector 9"/>
          <p:cNvCxnSpPr/>
          <p:nvPr/>
        </p:nvCxnSpPr>
        <p:spPr>
          <a:xfrm flipV="1">
            <a:off x="3452884" y="4543986"/>
            <a:ext cx="313898" cy="710403"/>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03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596" y="4149192"/>
            <a:ext cx="8512534" cy="2394408"/>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558134" y="1640744"/>
            <a:ext cx="7993904" cy="2044011"/>
          </a:xfrm>
          <a:prstGeom prst="rect">
            <a:avLst/>
          </a:prstGeom>
          <a:ln>
            <a:solidFill>
              <a:schemeClr val="tx1"/>
            </a:solidFill>
          </a:ln>
        </p:spPr>
      </p:pic>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a:bodyPr>
          <a:lstStyle/>
          <a:p>
            <a:r>
              <a:rPr lang="en-US" dirty="0" smtClean="0"/>
              <a:t>Now we show the cost for the same title in the “Cost Usage” subject area for 2015</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7" name="Rectangle 6"/>
          <p:cNvSpPr/>
          <p:nvPr/>
        </p:nvSpPr>
        <p:spPr>
          <a:xfrm>
            <a:off x="4319208" y="3179786"/>
            <a:ext cx="774525" cy="504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828" y="4104320"/>
            <a:ext cx="3153996" cy="369332"/>
          </a:xfrm>
          <a:prstGeom prst="rect">
            <a:avLst/>
          </a:prstGeom>
          <a:solidFill>
            <a:schemeClr val="bg1"/>
          </a:solidFill>
          <a:ln>
            <a:solidFill>
              <a:schemeClr val="tx1"/>
            </a:solidFill>
          </a:ln>
        </p:spPr>
        <p:txBody>
          <a:bodyPr wrap="square" rtlCol="0">
            <a:spAutoFit/>
          </a:bodyPr>
          <a:lstStyle/>
          <a:p>
            <a:r>
              <a:rPr lang="en-US" dirty="0" smtClean="0"/>
              <a:t>Here is the price from the POL</a:t>
            </a:r>
            <a:endParaRPr lang="en-US" dirty="0"/>
          </a:p>
        </p:txBody>
      </p:sp>
      <p:cxnSp>
        <p:nvCxnSpPr>
          <p:cNvPr id="10" name="Straight Connector 9"/>
          <p:cNvCxnSpPr>
            <a:endCxn id="7" idx="2"/>
          </p:cNvCxnSpPr>
          <p:nvPr/>
        </p:nvCxnSpPr>
        <p:spPr>
          <a:xfrm flipH="1" flipV="1">
            <a:off x="4706471" y="3684755"/>
            <a:ext cx="98028" cy="41956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39076" y="2908009"/>
            <a:ext cx="1972411" cy="667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24884" y="4239043"/>
            <a:ext cx="671245" cy="667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33357" y="5966147"/>
            <a:ext cx="1017067" cy="504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67828" y="5966147"/>
            <a:ext cx="1017067" cy="504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flipV="1">
            <a:off x="7756379" y="3559464"/>
            <a:ext cx="397830" cy="679579"/>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884343" y="4464000"/>
            <a:ext cx="366533" cy="1502147"/>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9340" y="4412614"/>
            <a:ext cx="1086372" cy="369332"/>
          </a:xfrm>
          <a:prstGeom prst="rect">
            <a:avLst/>
          </a:prstGeom>
          <a:solidFill>
            <a:schemeClr val="bg1"/>
          </a:solidFill>
          <a:ln>
            <a:solidFill>
              <a:schemeClr val="tx1"/>
            </a:solidFill>
          </a:ln>
        </p:spPr>
        <p:txBody>
          <a:bodyPr wrap="square" rtlCol="0">
            <a:spAutoFit/>
          </a:bodyPr>
          <a:lstStyle/>
          <a:p>
            <a:r>
              <a:rPr lang="en-US" dirty="0" smtClean="0"/>
              <a:t>the POL</a:t>
            </a:r>
            <a:endParaRPr lang="en-US" dirty="0"/>
          </a:p>
        </p:txBody>
      </p:sp>
    </p:spTree>
    <p:extLst>
      <p:ext uri="{BB962C8B-B14F-4D97-AF65-F5344CB8AC3E}">
        <p14:creationId xmlns:p14="http://schemas.microsoft.com/office/powerpoint/2010/main" val="188419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9393" y="2809282"/>
            <a:ext cx="7993904" cy="2044011"/>
          </a:xfrm>
          <a:prstGeom prst="rect">
            <a:avLst/>
          </a:prstGeom>
          <a:ln>
            <a:solidFill>
              <a:schemeClr val="tx1"/>
            </a:solidFill>
          </a:ln>
        </p:spPr>
      </p:pic>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lnSpcReduction="10000"/>
          </a:bodyPr>
          <a:lstStyle/>
          <a:p>
            <a:r>
              <a:rPr lang="en-US" dirty="0" smtClean="0"/>
              <a:t>We see below from the Usage Data subject area that the estimated usage is 997 and the usage is 914.</a:t>
            </a:r>
          </a:p>
          <a:p>
            <a:r>
              <a:rPr lang="en-US" dirty="0" smtClean="0"/>
              <a:t>The estimated usage is 83 more than the usage.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7" name="Rectangle 6"/>
          <p:cNvSpPr/>
          <p:nvPr/>
        </p:nvSpPr>
        <p:spPr>
          <a:xfrm>
            <a:off x="1808020" y="4025946"/>
            <a:ext cx="2491025" cy="827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386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37830" y="2437177"/>
            <a:ext cx="6271457" cy="3177538"/>
          </a:xfrm>
          <a:prstGeom prst="rect">
            <a:avLst/>
          </a:prstGeom>
          <a:ln>
            <a:solidFill>
              <a:schemeClr val="tx1"/>
            </a:solidFill>
          </a:ln>
        </p:spPr>
      </p:pic>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fontScale="92500" lnSpcReduction="10000"/>
          </a:bodyPr>
          <a:lstStyle/>
          <a:p>
            <a:r>
              <a:rPr lang="en-US" dirty="0" smtClean="0"/>
              <a:t>In the Usage Data subject area we see that we have information for 2015 up to and including November but we do not have December.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7" name="Rectangle 6"/>
          <p:cNvSpPr/>
          <p:nvPr/>
        </p:nvSpPr>
        <p:spPr>
          <a:xfrm>
            <a:off x="3473047" y="2715761"/>
            <a:ext cx="866941" cy="28989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398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fontScale="85000" lnSpcReduction="20000"/>
          </a:bodyPr>
          <a:lstStyle/>
          <a:p>
            <a:r>
              <a:rPr lang="en-US" dirty="0" smtClean="0"/>
              <a:t>To get the “extra month” Analytics takes the total usage of 914, divides it by 11 months, and states the average month is 83, and then uses that to get the “estimated Usage”</a:t>
            </a:r>
          </a:p>
          <a:p>
            <a:r>
              <a:rPr lang="en-US" dirty="0" smtClean="0"/>
              <a:t>914 + 83 = 997</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pic>
        <p:nvPicPr>
          <p:cNvPr id="9" name="Picture 8"/>
          <p:cNvPicPr>
            <a:picLocks noChangeAspect="1"/>
          </p:cNvPicPr>
          <p:nvPr/>
        </p:nvPicPr>
        <p:blipFill>
          <a:blip r:embed="rId2"/>
          <a:stretch>
            <a:fillRect/>
          </a:stretch>
        </p:blipFill>
        <p:spPr>
          <a:xfrm>
            <a:off x="559393" y="2809282"/>
            <a:ext cx="7993904" cy="2044011"/>
          </a:xfrm>
          <a:prstGeom prst="rect">
            <a:avLst/>
          </a:prstGeom>
          <a:ln>
            <a:solidFill>
              <a:schemeClr val="tx1"/>
            </a:solidFill>
          </a:ln>
        </p:spPr>
      </p:pic>
      <p:sp>
        <p:nvSpPr>
          <p:cNvPr id="10" name="Rectangle 9"/>
          <p:cNvSpPr/>
          <p:nvPr/>
        </p:nvSpPr>
        <p:spPr>
          <a:xfrm>
            <a:off x="1808020" y="4025946"/>
            <a:ext cx="2491025" cy="827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93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with JR1</a:t>
            </a:r>
            <a:endParaRPr lang="en-US" dirty="0"/>
          </a:p>
        </p:txBody>
      </p:sp>
      <p:sp>
        <p:nvSpPr>
          <p:cNvPr id="6" name="Content Placeholder 5"/>
          <p:cNvSpPr>
            <a:spLocks noGrp="1"/>
          </p:cNvSpPr>
          <p:nvPr>
            <p:ph idx="1"/>
          </p:nvPr>
        </p:nvSpPr>
        <p:spPr>
          <a:xfrm>
            <a:off x="414044" y="752604"/>
            <a:ext cx="8282085" cy="1267265"/>
          </a:xfrm>
        </p:spPr>
        <p:txBody>
          <a:bodyPr>
            <a:normAutofit/>
          </a:bodyPr>
          <a:lstStyle/>
          <a:p>
            <a:r>
              <a:rPr lang="en-US" dirty="0" smtClean="0"/>
              <a:t>The cost per use is 1.25 which is cost 1,244 divided by Estimated usage 997</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pic>
        <p:nvPicPr>
          <p:cNvPr id="9" name="Picture 8"/>
          <p:cNvPicPr>
            <a:picLocks noChangeAspect="1"/>
          </p:cNvPicPr>
          <p:nvPr/>
        </p:nvPicPr>
        <p:blipFill>
          <a:blip r:embed="rId2"/>
          <a:stretch>
            <a:fillRect/>
          </a:stretch>
        </p:blipFill>
        <p:spPr>
          <a:xfrm>
            <a:off x="559393" y="2809282"/>
            <a:ext cx="7993904" cy="2044011"/>
          </a:xfrm>
          <a:prstGeom prst="rect">
            <a:avLst/>
          </a:prstGeom>
          <a:ln>
            <a:solidFill>
              <a:schemeClr val="tx1"/>
            </a:solidFill>
          </a:ln>
        </p:spPr>
      </p:pic>
      <p:sp>
        <p:nvSpPr>
          <p:cNvPr id="10" name="Rectangle 9"/>
          <p:cNvSpPr/>
          <p:nvPr/>
        </p:nvSpPr>
        <p:spPr>
          <a:xfrm>
            <a:off x="4981433" y="4012155"/>
            <a:ext cx="1371739" cy="827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253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11" name="TextBox 10"/>
          <p:cNvSpPr txBox="1"/>
          <p:nvPr/>
        </p:nvSpPr>
        <p:spPr>
          <a:xfrm>
            <a:off x="1392072" y="978803"/>
            <a:ext cx="184731" cy="461665"/>
          </a:xfrm>
          <a:prstGeom prst="rect">
            <a:avLst/>
          </a:prstGeom>
          <a:noFill/>
        </p:spPr>
        <p:txBody>
          <a:bodyPr wrap="none" rtlCol="0">
            <a:spAutoFit/>
          </a:bodyPr>
          <a:lstStyle/>
          <a:p>
            <a:endParaRPr lang="en-US" sz="24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235955"/>
            <a:ext cx="6974006" cy="461665"/>
          </a:xfrm>
          <a:prstGeom prst="rect">
            <a:avLst/>
          </a:prstGeom>
          <a:noFill/>
        </p:spPr>
        <p:txBody>
          <a:bodyPr wrap="square" rtlCol="0">
            <a:spAutoFit/>
          </a:bodyPr>
          <a:lstStyle/>
          <a:p>
            <a:r>
              <a:rPr lang="en-US" sz="2400" dirty="0" smtClean="0"/>
              <a:t>Introduction</a:t>
            </a:r>
            <a:endParaRPr lang="en-US" sz="2400" dirty="0"/>
          </a:p>
        </p:txBody>
      </p:sp>
      <p:sp>
        <p:nvSpPr>
          <p:cNvPr id="8" name="TextBox 7"/>
          <p:cNvSpPr txBox="1"/>
          <p:nvPr/>
        </p:nvSpPr>
        <p:spPr>
          <a:xfrm>
            <a:off x="1392071" y="2314128"/>
            <a:ext cx="7560859" cy="461665"/>
          </a:xfrm>
          <a:prstGeom prst="rect">
            <a:avLst/>
          </a:prstGeom>
          <a:noFill/>
        </p:spPr>
        <p:txBody>
          <a:bodyPr wrap="square" rtlCol="0">
            <a:spAutoFit/>
          </a:bodyPr>
          <a:lstStyle/>
          <a:p>
            <a:r>
              <a:rPr lang="en-US" sz="2400" dirty="0"/>
              <a:t>Academic OneFile in the “Usage Data”</a:t>
            </a:r>
          </a:p>
        </p:txBody>
      </p:sp>
      <p:sp>
        <p:nvSpPr>
          <p:cNvPr id="9" name="TextBox 8"/>
          <p:cNvSpPr txBox="1"/>
          <p:nvPr/>
        </p:nvSpPr>
        <p:spPr>
          <a:xfrm>
            <a:off x="1392071" y="3422759"/>
            <a:ext cx="6974008" cy="461665"/>
          </a:xfrm>
          <a:prstGeom prst="rect">
            <a:avLst/>
          </a:prstGeom>
          <a:noFill/>
        </p:spPr>
        <p:txBody>
          <a:bodyPr wrap="square" rtlCol="0">
            <a:spAutoFit/>
          </a:bodyPr>
          <a:lstStyle/>
          <a:p>
            <a:r>
              <a:rPr lang="en-US" sz="2400" dirty="0"/>
              <a:t>Academic OneFile in the “Cost Usage”</a:t>
            </a:r>
          </a:p>
        </p:txBody>
      </p:sp>
      <p:sp>
        <p:nvSpPr>
          <p:cNvPr id="10" name="TextBox 9"/>
          <p:cNvSpPr txBox="1"/>
          <p:nvPr/>
        </p:nvSpPr>
        <p:spPr>
          <a:xfrm>
            <a:off x="1392071" y="4458215"/>
            <a:ext cx="6974007" cy="461665"/>
          </a:xfrm>
          <a:prstGeom prst="rect">
            <a:avLst/>
          </a:prstGeom>
          <a:noFill/>
        </p:spPr>
        <p:txBody>
          <a:bodyPr wrap="square" rtlCol="0">
            <a:spAutoFit/>
          </a:bodyPr>
          <a:lstStyle/>
          <a:p>
            <a:r>
              <a:rPr lang="en-US" sz="2400" dirty="0"/>
              <a:t>Example using Journal JR1</a:t>
            </a:r>
          </a:p>
        </p:txBody>
      </p:sp>
      <p:sp>
        <p:nvSpPr>
          <p:cNvPr id="13" name="TextBox 12"/>
          <p:cNvSpPr txBox="1"/>
          <p:nvPr/>
        </p:nvSpPr>
        <p:spPr>
          <a:xfrm>
            <a:off x="1397415" y="5527957"/>
            <a:ext cx="7405391" cy="461665"/>
          </a:xfrm>
          <a:prstGeom prst="rect">
            <a:avLst/>
          </a:prstGeom>
          <a:noFill/>
        </p:spPr>
        <p:txBody>
          <a:bodyPr wrap="square" rtlCol="0">
            <a:spAutoFit/>
          </a:bodyPr>
          <a:lstStyle/>
          <a:p>
            <a:r>
              <a:rPr lang="en-US" sz="2400" dirty="0"/>
              <a:t>The ‘Usage” amount </a:t>
            </a:r>
            <a:r>
              <a:rPr lang="en-US" sz="2400" dirty="0" smtClean="0"/>
              <a:t>in </a:t>
            </a:r>
            <a:r>
              <a:rPr lang="en-US" sz="2400" dirty="0"/>
              <a:t>the ‘Cost Usage’ subject area</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5525158"/>
            <a:ext cx="7178723" cy="4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Tree>
    <p:extLst>
      <p:ext uri="{BB962C8B-B14F-4D97-AF65-F5344CB8AC3E}">
        <p14:creationId xmlns:p14="http://schemas.microsoft.com/office/powerpoint/2010/main" val="322615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8530" y="1415030"/>
            <a:ext cx="2470833" cy="3826262"/>
          </a:xfrm>
          <a:prstGeom prst="rect">
            <a:avLst/>
          </a:prstGeom>
        </p:spPr>
      </p:pic>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1396683" y="1077711"/>
            <a:ext cx="1894302" cy="5039779"/>
          </a:xfrm>
          <a:prstGeom prst="rect">
            <a:avLst/>
          </a:prstGeom>
          <a:ln>
            <a:solidFill>
              <a:schemeClr val="accent1"/>
            </a:solidFill>
          </a:ln>
        </p:spPr>
      </p:pic>
      <p:sp>
        <p:nvSpPr>
          <p:cNvPr id="7" name="Rectangle 6"/>
          <p:cNvSpPr/>
          <p:nvPr/>
        </p:nvSpPr>
        <p:spPr>
          <a:xfrm>
            <a:off x="5250492" y="3223701"/>
            <a:ext cx="1191252"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96683" y="1585420"/>
            <a:ext cx="1191252"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4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20773" cy="633250"/>
          </a:xfrm>
        </p:spPr>
        <p:txBody>
          <a:bodyPr>
            <a:noAutofit/>
          </a:bodyPr>
          <a:lstStyle/>
          <a:p>
            <a:r>
              <a:rPr lang="en-US" dirty="0"/>
              <a:t>The ‘Usage” amount in the ‘Cost Usage’ subject area</a:t>
            </a:r>
          </a:p>
        </p:txBody>
      </p:sp>
      <p:sp>
        <p:nvSpPr>
          <p:cNvPr id="6" name="Content Placeholder 5"/>
          <p:cNvSpPr>
            <a:spLocks noGrp="1"/>
          </p:cNvSpPr>
          <p:nvPr>
            <p:ph idx="1"/>
          </p:nvPr>
        </p:nvSpPr>
        <p:spPr>
          <a:xfrm>
            <a:off x="495652" y="2028168"/>
            <a:ext cx="8282085" cy="4208859"/>
          </a:xfrm>
        </p:spPr>
        <p:txBody>
          <a:bodyPr>
            <a:normAutofit lnSpcReduction="10000"/>
          </a:bodyPr>
          <a:lstStyle/>
          <a:p>
            <a:r>
              <a:rPr lang="en-US" dirty="0"/>
              <a:t>The ‘Usage” amount which appears in the ‘Cost Usage’ subject area is calculated as follows</a:t>
            </a:r>
            <a:r>
              <a:rPr lang="en-US" dirty="0" smtClean="0"/>
              <a:t>:</a:t>
            </a:r>
          </a:p>
          <a:p>
            <a:r>
              <a:rPr lang="en-US" dirty="0"/>
              <a:t>In the case of an electronic collection it is the sum total of </a:t>
            </a:r>
            <a:r>
              <a:rPr lang="en-US" dirty="0" smtClean="0"/>
              <a:t>these </a:t>
            </a:r>
            <a:r>
              <a:rPr lang="en-US" dirty="0"/>
              <a:t>four measures which appear in the "Usage Data </a:t>
            </a:r>
            <a:r>
              <a:rPr lang="en-US" dirty="0" smtClean="0"/>
              <a:t>Details" folder of the 'Usage </a:t>
            </a:r>
            <a:r>
              <a:rPr lang="en-US" dirty="0"/>
              <a:t>Data' subject area:</a:t>
            </a:r>
          </a:p>
          <a:p>
            <a:pPr marL="514350" lvl="0" indent="-514350">
              <a:buFont typeface="+mj-lt"/>
              <a:buAutoNum type="arabicPeriod"/>
            </a:pPr>
            <a:r>
              <a:rPr lang="en-US" dirty="0"/>
              <a:t>"Usage Data </a:t>
            </a:r>
            <a:r>
              <a:rPr lang="en-US" dirty="0" err="1"/>
              <a:t>Details"."DB</a:t>
            </a:r>
            <a:r>
              <a:rPr lang="en-US" dirty="0"/>
              <a:t> Federated Searches" </a:t>
            </a:r>
          </a:p>
          <a:p>
            <a:pPr marL="514350" lvl="0" indent="-514350">
              <a:buFont typeface="+mj-lt"/>
              <a:buAutoNum type="arabicPeriod"/>
            </a:pPr>
            <a:r>
              <a:rPr lang="en-US" dirty="0"/>
              <a:t>"Usage Data </a:t>
            </a:r>
            <a:r>
              <a:rPr lang="en-US" dirty="0" err="1"/>
              <a:t>Details"."DB</a:t>
            </a:r>
            <a:r>
              <a:rPr lang="en-US" dirty="0"/>
              <a:t> Searches" </a:t>
            </a:r>
          </a:p>
          <a:p>
            <a:pPr marL="514350" lvl="0" indent="-514350">
              <a:buFont typeface="+mj-lt"/>
              <a:buAutoNum type="arabicPeriod"/>
            </a:pPr>
            <a:r>
              <a:rPr lang="en-US" dirty="0"/>
              <a:t>"Usage Data </a:t>
            </a:r>
            <a:r>
              <a:rPr lang="en-US" dirty="0" err="1"/>
              <a:t>Details"."Result</a:t>
            </a:r>
            <a:r>
              <a:rPr lang="en-US" dirty="0"/>
              <a:t> Clicks" </a:t>
            </a:r>
          </a:p>
          <a:p>
            <a:pPr marL="514350" lvl="0" indent="-514350">
              <a:buFont typeface="+mj-lt"/>
              <a:buAutoNum type="arabicPeriod"/>
            </a:pPr>
            <a:r>
              <a:rPr lang="en-US" dirty="0"/>
              <a:t>"Usage Data </a:t>
            </a:r>
            <a:r>
              <a:rPr lang="en-US" dirty="0" err="1"/>
              <a:t>Details"."Records</a:t>
            </a:r>
            <a:r>
              <a:rPr lang="en-US" dirty="0"/>
              <a:t> Views</a:t>
            </a:r>
            <a:r>
              <a:rPr lang="en-US" dirty="0" smtClean="0"/>
              <a: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3" name="Rectangle 2"/>
          <p:cNvSpPr/>
          <p:nvPr/>
        </p:nvSpPr>
        <p:spPr>
          <a:xfrm>
            <a:off x="1710964" y="958175"/>
            <a:ext cx="5202706" cy="369332"/>
          </a:xfrm>
          <a:prstGeom prst="rect">
            <a:avLst/>
          </a:prstGeom>
          <a:ln>
            <a:solidFill>
              <a:schemeClr val="accent1"/>
            </a:solidFill>
          </a:ln>
        </p:spPr>
        <p:txBody>
          <a:bodyPr wrap="none">
            <a:spAutoFit/>
          </a:bodyPr>
          <a:lstStyle/>
          <a:p>
            <a:r>
              <a:rPr lang="en-US" dirty="0" smtClean="0"/>
              <a:t>For Electronic </a:t>
            </a:r>
            <a:r>
              <a:rPr lang="en-US" dirty="0" smtClean="0">
                <a:solidFill>
                  <a:srgbClr val="FF0000"/>
                </a:solidFill>
              </a:rPr>
              <a:t>Collection</a:t>
            </a:r>
            <a:r>
              <a:rPr lang="en-US" dirty="0" smtClean="0"/>
              <a:t> (Material </a:t>
            </a:r>
            <a:r>
              <a:rPr lang="en-US" dirty="0"/>
              <a:t>Type Indicator </a:t>
            </a:r>
            <a:r>
              <a:rPr lang="en-US" dirty="0">
                <a:solidFill>
                  <a:srgbClr val="FF0000"/>
                </a:solidFill>
              </a:rPr>
              <a:t>DB</a:t>
            </a:r>
            <a:r>
              <a:rPr lang="en-US" dirty="0"/>
              <a:t>) </a:t>
            </a:r>
          </a:p>
        </p:txBody>
      </p:sp>
    </p:spTree>
    <p:extLst>
      <p:ext uri="{BB962C8B-B14F-4D97-AF65-F5344CB8AC3E}">
        <p14:creationId xmlns:p14="http://schemas.microsoft.com/office/powerpoint/2010/main" val="3277790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885" y="2937706"/>
            <a:ext cx="8980228" cy="1243416"/>
          </a:xfrm>
          <a:prstGeom prst="rect">
            <a:avLst/>
          </a:prstGeom>
        </p:spPr>
      </p:pic>
      <p:sp>
        <p:nvSpPr>
          <p:cNvPr id="5" name="Title 4"/>
          <p:cNvSpPr>
            <a:spLocks noGrp="1"/>
          </p:cNvSpPr>
          <p:nvPr>
            <p:ph type="title"/>
          </p:nvPr>
        </p:nvSpPr>
        <p:spPr>
          <a:xfrm>
            <a:off x="414045" y="18352"/>
            <a:ext cx="8620773" cy="633250"/>
          </a:xfrm>
        </p:spPr>
        <p:txBody>
          <a:bodyPr>
            <a:noAutofit/>
          </a:bodyPr>
          <a:lstStyle/>
          <a:p>
            <a:r>
              <a:rPr lang="en-US" dirty="0"/>
              <a:t>The ‘Usage” amount in the ‘Cost Usage’ subject area</a:t>
            </a:r>
            <a:endParaRPr lang="en-US" sz="2400" dirty="0"/>
          </a:p>
        </p:txBody>
      </p:sp>
      <p:sp>
        <p:nvSpPr>
          <p:cNvPr id="6" name="Content Placeholder 5"/>
          <p:cNvSpPr>
            <a:spLocks noGrp="1"/>
          </p:cNvSpPr>
          <p:nvPr>
            <p:ph idx="1"/>
          </p:nvPr>
        </p:nvSpPr>
        <p:spPr>
          <a:xfrm>
            <a:off x="414045" y="1494411"/>
            <a:ext cx="8282085" cy="1403742"/>
          </a:xfrm>
        </p:spPr>
        <p:txBody>
          <a:bodyPr>
            <a:normAutofit/>
          </a:bodyPr>
          <a:lstStyle/>
          <a:p>
            <a:r>
              <a:rPr lang="en-US" dirty="0" smtClean="0"/>
              <a:t>For example ‘Academic OneFile’ is a collection (Material Type Indicator DB) and appears as follows in the Usage Data subject area for 2015:</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7" name="Content Placeholder 5"/>
          <p:cNvSpPr txBox="1">
            <a:spLocks/>
          </p:cNvSpPr>
          <p:nvPr/>
        </p:nvSpPr>
        <p:spPr>
          <a:xfrm>
            <a:off x="163772" y="4220286"/>
            <a:ext cx="8282085" cy="14037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sum total of the </a:t>
            </a:r>
            <a:r>
              <a:rPr lang="en-US" dirty="0" smtClean="0"/>
              <a:t>“DB </a:t>
            </a:r>
            <a:r>
              <a:rPr lang="en-US" dirty="0"/>
              <a:t>Federated </a:t>
            </a:r>
            <a:r>
              <a:rPr lang="en-US" dirty="0" smtClean="0"/>
              <a:t>Searches“ +  "DB </a:t>
            </a:r>
            <a:r>
              <a:rPr lang="en-US" dirty="0"/>
              <a:t>Searches" </a:t>
            </a:r>
            <a:r>
              <a:rPr lang="en-US" dirty="0" smtClean="0"/>
              <a:t>+ "Result </a:t>
            </a:r>
            <a:r>
              <a:rPr lang="en-US" dirty="0"/>
              <a:t>Clicks" </a:t>
            </a:r>
            <a:r>
              <a:rPr lang="en-US" dirty="0" smtClean="0"/>
              <a:t>+ "</a:t>
            </a:r>
            <a:r>
              <a:rPr lang="en-US" dirty="0"/>
              <a:t>Records </a:t>
            </a:r>
            <a:r>
              <a:rPr lang="en-US" dirty="0" smtClean="0"/>
              <a:t>Views“ = </a:t>
            </a:r>
            <a:endParaRPr lang="en-US" dirty="0"/>
          </a:p>
          <a:p>
            <a:r>
              <a:rPr lang="en-US" dirty="0" smtClean="0"/>
              <a:t> 349808 + 21825 + 204284 + 194389 = </a:t>
            </a:r>
            <a:r>
              <a:rPr lang="en-US" dirty="0" smtClean="0">
                <a:solidFill>
                  <a:srgbClr val="FF0000"/>
                </a:solidFill>
              </a:rPr>
              <a:t>770306</a:t>
            </a:r>
          </a:p>
          <a:p>
            <a:endParaRPr lang="en-US" dirty="0"/>
          </a:p>
        </p:txBody>
      </p:sp>
      <p:sp>
        <p:nvSpPr>
          <p:cNvPr id="8" name="Rectangle 7"/>
          <p:cNvSpPr/>
          <p:nvPr/>
        </p:nvSpPr>
        <p:spPr>
          <a:xfrm>
            <a:off x="832515" y="3402813"/>
            <a:ext cx="586854" cy="310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51630" y="3402813"/>
            <a:ext cx="887103" cy="33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99044" y="3402814"/>
            <a:ext cx="631353" cy="310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30398" y="3402814"/>
            <a:ext cx="528706" cy="310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10964" y="958175"/>
            <a:ext cx="5175135" cy="369332"/>
          </a:xfrm>
          <a:prstGeom prst="rect">
            <a:avLst/>
          </a:prstGeom>
          <a:ln>
            <a:solidFill>
              <a:schemeClr val="accent1"/>
            </a:solidFill>
          </a:ln>
        </p:spPr>
        <p:txBody>
          <a:bodyPr wrap="none">
            <a:spAutoFit/>
          </a:bodyPr>
          <a:lstStyle/>
          <a:p>
            <a:r>
              <a:rPr lang="en-US" dirty="0" smtClean="0"/>
              <a:t>For Electronic </a:t>
            </a:r>
            <a:r>
              <a:rPr lang="en-US" dirty="0" smtClean="0">
                <a:solidFill>
                  <a:srgbClr val="FF0000"/>
                </a:solidFill>
              </a:rPr>
              <a:t>Collection</a:t>
            </a:r>
            <a:r>
              <a:rPr lang="en-US" dirty="0" smtClean="0"/>
              <a:t> </a:t>
            </a:r>
            <a:r>
              <a:rPr lang="en-US" dirty="0"/>
              <a:t>(Material Type Indicator </a:t>
            </a:r>
            <a:r>
              <a:rPr lang="en-US" dirty="0">
                <a:solidFill>
                  <a:srgbClr val="FF0000"/>
                </a:solidFill>
              </a:rPr>
              <a:t>DB</a:t>
            </a:r>
            <a:r>
              <a:rPr lang="en-US" dirty="0"/>
              <a:t>) </a:t>
            </a:r>
          </a:p>
        </p:txBody>
      </p:sp>
    </p:spTree>
    <p:extLst>
      <p:ext uri="{BB962C8B-B14F-4D97-AF65-F5344CB8AC3E}">
        <p14:creationId xmlns:p14="http://schemas.microsoft.com/office/powerpoint/2010/main" val="1371111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0878" y="3981492"/>
            <a:ext cx="9003938" cy="1245604"/>
          </a:xfrm>
          <a:prstGeom prst="rect">
            <a:avLst/>
          </a:prstGeom>
        </p:spPr>
      </p:pic>
      <p:sp>
        <p:nvSpPr>
          <p:cNvPr id="5" name="Title 4"/>
          <p:cNvSpPr>
            <a:spLocks noGrp="1"/>
          </p:cNvSpPr>
          <p:nvPr>
            <p:ph type="title"/>
          </p:nvPr>
        </p:nvSpPr>
        <p:spPr>
          <a:xfrm>
            <a:off x="414045" y="18352"/>
            <a:ext cx="8620773" cy="633250"/>
          </a:xfrm>
        </p:spPr>
        <p:txBody>
          <a:bodyPr>
            <a:noAutofit/>
          </a:bodyPr>
          <a:lstStyle/>
          <a:p>
            <a:r>
              <a:rPr lang="en-US" dirty="0"/>
              <a:t>The ‘Usage” amount in the ‘Cost Usage’ subject area</a:t>
            </a:r>
          </a:p>
        </p:txBody>
      </p:sp>
      <p:sp>
        <p:nvSpPr>
          <p:cNvPr id="6" name="Content Placeholder 5"/>
          <p:cNvSpPr>
            <a:spLocks noGrp="1"/>
          </p:cNvSpPr>
          <p:nvPr>
            <p:ph idx="1"/>
          </p:nvPr>
        </p:nvSpPr>
        <p:spPr>
          <a:xfrm>
            <a:off x="414044" y="2485873"/>
            <a:ext cx="8282085" cy="1403742"/>
          </a:xfrm>
        </p:spPr>
        <p:txBody>
          <a:bodyPr>
            <a:normAutofit/>
          </a:bodyPr>
          <a:lstStyle/>
          <a:p>
            <a:r>
              <a:rPr lang="en-US" dirty="0" smtClean="0"/>
              <a:t>The sum of the four measures in the ‘Usage Data’ subject area, which is 770306, appears as the ‘usage’ measure in the ‘Cost Usage’ subject area</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
        <p:nvSpPr>
          <p:cNvPr id="12" name="Rectangle 11"/>
          <p:cNvSpPr/>
          <p:nvPr/>
        </p:nvSpPr>
        <p:spPr>
          <a:xfrm>
            <a:off x="2784144" y="4532287"/>
            <a:ext cx="1023582" cy="353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0964" y="958175"/>
            <a:ext cx="5175135" cy="369332"/>
          </a:xfrm>
          <a:prstGeom prst="rect">
            <a:avLst/>
          </a:prstGeom>
          <a:ln>
            <a:solidFill>
              <a:schemeClr val="accent1"/>
            </a:solidFill>
          </a:ln>
        </p:spPr>
        <p:txBody>
          <a:bodyPr wrap="none">
            <a:spAutoFit/>
          </a:bodyPr>
          <a:lstStyle/>
          <a:p>
            <a:r>
              <a:rPr lang="en-US" dirty="0" smtClean="0"/>
              <a:t>For Electronic </a:t>
            </a:r>
            <a:r>
              <a:rPr lang="en-US" dirty="0" smtClean="0">
                <a:solidFill>
                  <a:srgbClr val="FF0000"/>
                </a:solidFill>
              </a:rPr>
              <a:t>Collection</a:t>
            </a:r>
            <a:r>
              <a:rPr lang="en-US" dirty="0" smtClean="0"/>
              <a:t> </a:t>
            </a:r>
            <a:r>
              <a:rPr lang="en-US" dirty="0"/>
              <a:t>(Material Type Indicator </a:t>
            </a:r>
            <a:r>
              <a:rPr lang="en-US" dirty="0">
                <a:solidFill>
                  <a:srgbClr val="FF0000"/>
                </a:solidFill>
              </a:rPr>
              <a:t>DB</a:t>
            </a:r>
            <a:r>
              <a:rPr lang="en-US" dirty="0"/>
              <a:t>) </a:t>
            </a:r>
          </a:p>
        </p:txBody>
      </p:sp>
    </p:spTree>
    <p:extLst>
      <p:ext uri="{BB962C8B-B14F-4D97-AF65-F5344CB8AC3E}">
        <p14:creationId xmlns:p14="http://schemas.microsoft.com/office/powerpoint/2010/main" val="3381009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20773" cy="633250"/>
          </a:xfrm>
        </p:spPr>
        <p:txBody>
          <a:bodyPr>
            <a:noAutofit/>
          </a:bodyPr>
          <a:lstStyle/>
          <a:p>
            <a:r>
              <a:rPr lang="en-US" dirty="0"/>
              <a:t>The ‘Usage” amount in the ‘Cost Usage’ subject area</a:t>
            </a:r>
          </a:p>
        </p:txBody>
      </p:sp>
      <p:sp>
        <p:nvSpPr>
          <p:cNvPr id="6" name="Content Placeholder 5"/>
          <p:cNvSpPr>
            <a:spLocks noGrp="1"/>
          </p:cNvSpPr>
          <p:nvPr>
            <p:ph idx="1"/>
          </p:nvPr>
        </p:nvSpPr>
        <p:spPr>
          <a:xfrm>
            <a:off x="495652" y="2028168"/>
            <a:ext cx="8282085" cy="4208859"/>
          </a:xfrm>
        </p:spPr>
        <p:txBody>
          <a:bodyPr>
            <a:normAutofit/>
          </a:bodyPr>
          <a:lstStyle/>
          <a:p>
            <a:r>
              <a:rPr lang="en-US" dirty="0"/>
              <a:t>The ‘Usage” amount which appears in </a:t>
            </a:r>
            <a:r>
              <a:rPr lang="en-US" dirty="0" smtClean="0"/>
              <a:t>‘Usage’ folder of the </a:t>
            </a:r>
            <a:r>
              <a:rPr lang="en-US" dirty="0"/>
              <a:t>‘Cost Usage’ subject area is calculated as follows</a:t>
            </a:r>
            <a:r>
              <a:rPr lang="en-US" dirty="0" smtClean="0"/>
              <a:t>:</a:t>
            </a:r>
          </a:p>
          <a:p>
            <a:r>
              <a:rPr lang="en-US" dirty="0"/>
              <a:t>In the case of an electronic </a:t>
            </a:r>
            <a:r>
              <a:rPr lang="en-US" dirty="0" smtClean="0"/>
              <a:t>journal it </a:t>
            </a:r>
            <a:r>
              <a:rPr lang="en-US" dirty="0"/>
              <a:t>is </a:t>
            </a:r>
            <a:r>
              <a:rPr lang="en-US" dirty="0" smtClean="0"/>
              <a:t>equal to the following measure </a:t>
            </a:r>
            <a:r>
              <a:rPr lang="en-US" dirty="0"/>
              <a:t>which </a:t>
            </a:r>
            <a:r>
              <a:rPr lang="en-US" dirty="0" smtClean="0"/>
              <a:t>appears </a:t>
            </a:r>
            <a:r>
              <a:rPr lang="en-US" dirty="0"/>
              <a:t>in </a:t>
            </a:r>
            <a:r>
              <a:rPr lang="en-US" dirty="0" smtClean="0"/>
              <a:t>the ‘Usage </a:t>
            </a:r>
            <a:r>
              <a:rPr lang="en-US" dirty="0"/>
              <a:t>Data Details’ folder </a:t>
            </a:r>
            <a:r>
              <a:rPr lang="en-US" dirty="0" smtClean="0"/>
              <a:t>of the 'Usage </a:t>
            </a:r>
            <a:r>
              <a:rPr lang="en-US" dirty="0"/>
              <a:t>Data' </a:t>
            </a:r>
            <a:r>
              <a:rPr lang="en-US" dirty="0" smtClean="0"/>
              <a:t>subject:</a:t>
            </a:r>
            <a:endParaRPr lang="en-US" dirty="0"/>
          </a:p>
          <a:p>
            <a:pPr marL="514350" lvl="0" indent="-514350">
              <a:buFont typeface="+mj-lt"/>
              <a:buAutoNum type="arabicPeriod"/>
            </a:pPr>
            <a:r>
              <a:rPr lang="en-US" dirty="0" smtClean="0"/>
              <a:t>"Journal </a:t>
            </a:r>
            <a:r>
              <a:rPr lang="en-US" dirty="0"/>
              <a:t>Usage </a:t>
            </a:r>
            <a:r>
              <a:rPr lang="en-US" dirty="0" smtClean="0"/>
              <a:t>Counter"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sp>
        <p:nvSpPr>
          <p:cNvPr id="3" name="Rectangle 2"/>
          <p:cNvSpPr/>
          <p:nvPr/>
        </p:nvSpPr>
        <p:spPr>
          <a:xfrm>
            <a:off x="1710964" y="958175"/>
            <a:ext cx="5363007" cy="369332"/>
          </a:xfrm>
          <a:prstGeom prst="rect">
            <a:avLst/>
          </a:prstGeom>
          <a:ln>
            <a:solidFill>
              <a:schemeClr val="accent1"/>
            </a:solidFill>
          </a:ln>
        </p:spPr>
        <p:txBody>
          <a:bodyPr wrap="none">
            <a:spAutoFit/>
          </a:bodyPr>
          <a:lstStyle/>
          <a:p>
            <a:r>
              <a:rPr lang="en-US" dirty="0"/>
              <a:t>For Electronic </a:t>
            </a:r>
            <a:r>
              <a:rPr lang="en-US" dirty="0">
                <a:solidFill>
                  <a:srgbClr val="FF0000"/>
                </a:solidFill>
              </a:rPr>
              <a:t>Journal</a:t>
            </a:r>
            <a:r>
              <a:rPr lang="en-US" dirty="0"/>
              <a:t> (Material Type Indicator </a:t>
            </a:r>
            <a:r>
              <a:rPr lang="en-US" dirty="0">
                <a:solidFill>
                  <a:srgbClr val="FF0000"/>
                </a:solidFill>
              </a:rPr>
              <a:t>Journal</a:t>
            </a:r>
            <a:r>
              <a:rPr lang="en-US" dirty="0"/>
              <a:t>) </a:t>
            </a:r>
          </a:p>
        </p:txBody>
      </p:sp>
    </p:spTree>
    <p:extLst>
      <p:ext uri="{BB962C8B-B14F-4D97-AF65-F5344CB8AC3E}">
        <p14:creationId xmlns:p14="http://schemas.microsoft.com/office/powerpoint/2010/main" val="479817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885" y="2937706"/>
            <a:ext cx="8980228" cy="1243416"/>
          </a:xfrm>
          <a:prstGeom prst="rect">
            <a:avLst/>
          </a:prstGeom>
        </p:spPr>
      </p:pic>
      <p:sp>
        <p:nvSpPr>
          <p:cNvPr id="5" name="Title 4"/>
          <p:cNvSpPr>
            <a:spLocks noGrp="1"/>
          </p:cNvSpPr>
          <p:nvPr>
            <p:ph type="title"/>
          </p:nvPr>
        </p:nvSpPr>
        <p:spPr>
          <a:xfrm>
            <a:off x="414045" y="18352"/>
            <a:ext cx="8620773" cy="633250"/>
          </a:xfrm>
        </p:spPr>
        <p:txBody>
          <a:bodyPr>
            <a:noAutofit/>
          </a:bodyPr>
          <a:lstStyle/>
          <a:p>
            <a:r>
              <a:rPr lang="en-US" dirty="0" smtClean="0"/>
              <a:t>The </a:t>
            </a:r>
            <a:r>
              <a:rPr lang="en-US" dirty="0"/>
              <a:t>‘Usage” amount </a:t>
            </a:r>
            <a:r>
              <a:rPr lang="en-US" dirty="0" smtClean="0"/>
              <a:t>in </a:t>
            </a:r>
            <a:r>
              <a:rPr lang="en-US" dirty="0"/>
              <a:t>the ‘Cost Usage’ subject </a:t>
            </a:r>
            <a:r>
              <a:rPr lang="en-US" dirty="0" smtClean="0"/>
              <a:t>area</a:t>
            </a:r>
            <a:endParaRPr lang="en-US" dirty="0"/>
          </a:p>
        </p:txBody>
      </p:sp>
      <p:sp>
        <p:nvSpPr>
          <p:cNvPr id="6" name="Content Placeholder 5"/>
          <p:cNvSpPr>
            <a:spLocks noGrp="1"/>
          </p:cNvSpPr>
          <p:nvPr>
            <p:ph idx="1"/>
          </p:nvPr>
        </p:nvSpPr>
        <p:spPr>
          <a:xfrm>
            <a:off x="414045" y="1494411"/>
            <a:ext cx="8282085" cy="1403742"/>
          </a:xfrm>
        </p:spPr>
        <p:txBody>
          <a:bodyPr>
            <a:normAutofit fontScale="92500"/>
          </a:bodyPr>
          <a:lstStyle/>
          <a:p>
            <a:r>
              <a:rPr lang="en-US" dirty="0" smtClean="0"/>
              <a:t>For example ‘American Journal of Physics’ is an Electronic Journal (Material Type Indicator Journal) and appears as follows in the Usage Data subject area for 2015:</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34</a:t>
            </a:fld>
            <a:endParaRPr lang="en-US" dirty="0"/>
          </a:p>
        </p:txBody>
      </p:sp>
      <p:sp>
        <p:nvSpPr>
          <p:cNvPr id="7" name="Content Placeholder 5"/>
          <p:cNvSpPr txBox="1">
            <a:spLocks/>
          </p:cNvSpPr>
          <p:nvPr/>
        </p:nvSpPr>
        <p:spPr>
          <a:xfrm>
            <a:off x="163772" y="4220286"/>
            <a:ext cx="8282085" cy="14037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"Usage Data </a:t>
            </a:r>
            <a:r>
              <a:rPr lang="en-US" dirty="0" err="1"/>
              <a:t>Details"."Journal</a:t>
            </a:r>
            <a:r>
              <a:rPr lang="en-US" dirty="0"/>
              <a:t> Usage </a:t>
            </a:r>
            <a:r>
              <a:rPr lang="en-US" dirty="0" smtClean="0"/>
              <a:t>Counter" = </a:t>
            </a:r>
            <a:r>
              <a:rPr lang="en-US" dirty="0" smtClean="0">
                <a:solidFill>
                  <a:srgbClr val="FF0000"/>
                </a:solidFill>
              </a:rPr>
              <a:t>735</a:t>
            </a:r>
          </a:p>
          <a:p>
            <a:endParaRPr lang="en-US" dirty="0"/>
          </a:p>
        </p:txBody>
      </p:sp>
      <p:sp>
        <p:nvSpPr>
          <p:cNvPr id="8" name="Rectangle 7"/>
          <p:cNvSpPr/>
          <p:nvPr/>
        </p:nvSpPr>
        <p:spPr>
          <a:xfrm>
            <a:off x="313899" y="3600660"/>
            <a:ext cx="614149" cy="398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10964" y="958175"/>
            <a:ext cx="5363007" cy="369332"/>
          </a:xfrm>
          <a:prstGeom prst="rect">
            <a:avLst/>
          </a:prstGeom>
          <a:ln>
            <a:solidFill>
              <a:schemeClr val="accent1"/>
            </a:solidFill>
          </a:ln>
        </p:spPr>
        <p:txBody>
          <a:bodyPr wrap="none">
            <a:spAutoFit/>
          </a:bodyPr>
          <a:lstStyle/>
          <a:p>
            <a:r>
              <a:rPr lang="en-US" dirty="0" smtClean="0"/>
              <a:t>For Electronic </a:t>
            </a:r>
            <a:r>
              <a:rPr lang="en-US" dirty="0" smtClean="0">
                <a:solidFill>
                  <a:srgbClr val="FF0000"/>
                </a:solidFill>
              </a:rPr>
              <a:t>Journal</a:t>
            </a:r>
            <a:r>
              <a:rPr lang="en-US" dirty="0" smtClean="0"/>
              <a:t> (Material </a:t>
            </a:r>
            <a:r>
              <a:rPr lang="en-US" dirty="0"/>
              <a:t>Type Indicator </a:t>
            </a:r>
            <a:r>
              <a:rPr lang="en-US" dirty="0" smtClean="0">
                <a:solidFill>
                  <a:srgbClr val="FF0000"/>
                </a:solidFill>
              </a:rPr>
              <a:t>Journal</a:t>
            </a:r>
            <a:r>
              <a:rPr lang="en-US" dirty="0" smtClean="0"/>
              <a:t>) </a:t>
            </a:r>
            <a:endParaRPr lang="en-US" dirty="0"/>
          </a:p>
        </p:txBody>
      </p:sp>
    </p:spTree>
    <p:extLst>
      <p:ext uri="{BB962C8B-B14F-4D97-AF65-F5344CB8AC3E}">
        <p14:creationId xmlns:p14="http://schemas.microsoft.com/office/powerpoint/2010/main" val="2244306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0878" y="3981492"/>
            <a:ext cx="9003938" cy="1245604"/>
          </a:xfrm>
          <a:prstGeom prst="rect">
            <a:avLst/>
          </a:prstGeom>
        </p:spPr>
      </p:pic>
      <p:sp>
        <p:nvSpPr>
          <p:cNvPr id="5" name="Title 4"/>
          <p:cNvSpPr>
            <a:spLocks noGrp="1"/>
          </p:cNvSpPr>
          <p:nvPr>
            <p:ph type="title"/>
          </p:nvPr>
        </p:nvSpPr>
        <p:spPr>
          <a:xfrm>
            <a:off x="414045" y="18352"/>
            <a:ext cx="8620773" cy="633250"/>
          </a:xfrm>
        </p:spPr>
        <p:txBody>
          <a:bodyPr>
            <a:noAutofit/>
          </a:bodyPr>
          <a:lstStyle/>
          <a:p>
            <a:r>
              <a:rPr lang="en-US" dirty="0"/>
              <a:t>The ‘Usage” amount in the ‘Cost Usage’ subject area</a:t>
            </a:r>
          </a:p>
        </p:txBody>
      </p:sp>
      <p:sp>
        <p:nvSpPr>
          <p:cNvPr id="6" name="Content Placeholder 5"/>
          <p:cNvSpPr>
            <a:spLocks noGrp="1"/>
          </p:cNvSpPr>
          <p:nvPr>
            <p:ph idx="1"/>
          </p:nvPr>
        </p:nvSpPr>
        <p:spPr>
          <a:xfrm>
            <a:off x="414044" y="2485873"/>
            <a:ext cx="8282085" cy="1403742"/>
          </a:xfrm>
        </p:spPr>
        <p:txBody>
          <a:bodyPr>
            <a:normAutofit fontScale="92500" lnSpcReduction="20000"/>
          </a:bodyPr>
          <a:lstStyle/>
          <a:p>
            <a:r>
              <a:rPr lang="en-US" dirty="0" smtClean="0"/>
              <a:t>The value </a:t>
            </a:r>
            <a:r>
              <a:rPr lang="en-US" dirty="0"/>
              <a:t>of the "Usage Data </a:t>
            </a:r>
            <a:r>
              <a:rPr lang="en-US" dirty="0" err="1"/>
              <a:t>Details"."Journal</a:t>
            </a:r>
            <a:r>
              <a:rPr lang="en-US" dirty="0"/>
              <a:t> Usage Counter" </a:t>
            </a:r>
            <a:r>
              <a:rPr lang="en-US" dirty="0" smtClean="0"/>
              <a:t>measures from the ‘Usage Data’ subject area, which is 735, appears as the ‘usage’ measure in the ‘Cost Usage’ subject area</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35</a:t>
            </a:fld>
            <a:endParaRPr lang="en-US" dirty="0"/>
          </a:p>
        </p:txBody>
      </p:sp>
      <p:sp>
        <p:nvSpPr>
          <p:cNvPr id="12" name="Rectangle 11"/>
          <p:cNvSpPr/>
          <p:nvPr/>
        </p:nvSpPr>
        <p:spPr>
          <a:xfrm>
            <a:off x="2838735" y="4803553"/>
            <a:ext cx="1023582" cy="353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0964" y="958175"/>
            <a:ext cx="5363007" cy="369332"/>
          </a:xfrm>
          <a:prstGeom prst="rect">
            <a:avLst/>
          </a:prstGeom>
          <a:ln>
            <a:solidFill>
              <a:schemeClr val="accent1"/>
            </a:solidFill>
          </a:ln>
        </p:spPr>
        <p:txBody>
          <a:bodyPr wrap="none">
            <a:spAutoFit/>
          </a:bodyPr>
          <a:lstStyle/>
          <a:p>
            <a:r>
              <a:rPr lang="en-US" dirty="0"/>
              <a:t>For Electronic </a:t>
            </a:r>
            <a:r>
              <a:rPr lang="en-US" dirty="0">
                <a:solidFill>
                  <a:srgbClr val="FF0000"/>
                </a:solidFill>
              </a:rPr>
              <a:t>Journal</a:t>
            </a:r>
            <a:r>
              <a:rPr lang="en-US" dirty="0"/>
              <a:t> (Material Type Indicator </a:t>
            </a:r>
            <a:r>
              <a:rPr lang="en-US" dirty="0">
                <a:solidFill>
                  <a:srgbClr val="FF0000"/>
                </a:solidFill>
              </a:rPr>
              <a:t>Journal</a:t>
            </a:r>
            <a:r>
              <a:rPr lang="en-US" dirty="0"/>
              <a:t>) </a:t>
            </a:r>
          </a:p>
        </p:txBody>
      </p:sp>
    </p:spTree>
    <p:extLst>
      <p:ext uri="{BB962C8B-B14F-4D97-AF65-F5344CB8AC3E}">
        <p14:creationId xmlns:p14="http://schemas.microsoft.com/office/powerpoint/2010/main" val="818132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4932994"/>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91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728989"/>
            <a:ext cx="8993876" cy="649662"/>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8" name="TextBox 7"/>
          <p:cNvSpPr txBox="1"/>
          <p:nvPr/>
        </p:nvSpPr>
        <p:spPr>
          <a:xfrm>
            <a:off x="40942" y="6523632"/>
            <a:ext cx="3070747" cy="200055"/>
          </a:xfrm>
          <a:prstGeom prst="rect">
            <a:avLst/>
          </a:prstGeom>
          <a:noFill/>
        </p:spPr>
        <p:txBody>
          <a:bodyPr wrap="square" rtlCol="0">
            <a:spAutoFit/>
          </a:bodyPr>
          <a:lstStyle/>
          <a:p>
            <a:r>
              <a:rPr lang="en-US" sz="700" dirty="0">
                <a:solidFill>
                  <a:schemeClr val="bg1"/>
                </a:solidFill>
              </a:rPr>
              <a:t>https://en.wikipedia.org/wiki/Monash_University,_Clayton_campus</a:t>
            </a:r>
          </a:p>
        </p:txBody>
      </p:sp>
    </p:spTree>
    <p:extLst>
      <p:ext uri="{BB962C8B-B14F-4D97-AF65-F5344CB8AC3E}">
        <p14:creationId xmlns:p14="http://schemas.microsoft.com/office/powerpoint/2010/main" val="32993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p:txBody>
          <a:bodyPr>
            <a:normAutofit lnSpcReduction="10000"/>
          </a:bodyPr>
          <a:lstStyle/>
          <a:p>
            <a:r>
              <a:rPr lang="en-US" dirty="0" smtClean="0"/>
              <a:t>The “Cost Usage” subject area uses a combination of data from </a:t>
            </a:r>
          </a:p>
          <a:p>
            <a:pPr marL="514350" indent="-514350">
              <a:buFont typeface="+mj-lt"/>
              <a:buAutoNum type="arabicPeriod"/>
            </a:pPr>
            <a:r>
              <a:rPr lang="en-US" dirty="0" smtClean="0"/>
              <a:t>The “Usage Data” subject area of Alma Analytics</a:t>
            </a:r>
          </a:p>
          <a:p>
            <a:pPr marL="514350" indent="-514350">
              <a:buFont typeface="+mj-lt"/>
              <a:buAutoNum type="arabicPeriod"/>
            </a:pPr>
            <a:r>
              <a:rPr lang="en-US" dirty="0" smtClean="0"/>
              <a:t>The acquisitions data from Alma</a:t>
            </a:r>
            <a:br>
              <a:rPr lang="en-US" dirty="0" smtClean="0"/>
            </a:br>
            <a:endParaRPr lang="en-US" dirty="0" smtClean="0"/>
          </a:p>
          <a:p>
            <a:r>
              <a:rPr lang="en-US" dirty="0" smtClean="0"/>
              <a:t>For an in depth description and examples of the “Usage </a:t>
            </a:r>
            <a:r>
              <a:rPr lang="en-US" dirty="0"/>
              <a:t>Data” subject area of Alma </a:t>
            </a:r>
            <a:r>
              <a:rPr lang="en-US" dirty="0" smtClean="0"/>
              <a:t>Analytics see</a:t>
            </a:r>
          </a:p>
          <a:p>
            <a:pPr marL="514350" indent="-514350">
              <a:buFont typeface="+mj-lt"/>
              <a:buAutoNum type="arabicPeriod"/>
            </a:pPr>
            <a:r>
              <a:rPr lang="en-US" dirty="0" smtClean="0"/>
              <a:t>Separate detailed </a:t>
            </a:r>
            <a:r>
              <a:rPr lang="en-US" dirty="0"/>
              <a:t>P</a:t>
            </a:r>
            <a:r>
              <a:rPr lang="en-US" dirty="0" smtClean="0"/>
              <a:t>owerPoint presentation which focuses on the “Usage Data” and contains examples</a:t>
            </a:r>
          </a:p>
          <a:p>
            <a:pPr marL="514350" indent="-514350">
              <a:buFont typeface="+mj-lt"/>
              <a:buAutoNum type="arabicPeriod"/>
            </a:pPr>
            <a:r>
              <a:rPr lang="en-US" dirty="0" smtClean="0"/>
              <a:t>The On Line help</a:t>
            </a:r>
            <a:br>
              <a:rPr lang="en-US" dirty="0" smtClean="0"/>
            </a:br>
            <a:endParaRPr lang="en-US" dirty="0" smtClean="0"/>
          </a:p>
          <a:p>
            <a:r>
              <a:rPr lang="en-US" dirty="0" smtClean="0"/>
              <a:t>This current presentation will focus on the “Cost Usage” subject area, primarily on how the ‘Cost per use’ is calculated.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132150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p:txBody>
          <a:bodyPr>
            <a:normAutofit/>
          </a:bodyPr>
          <a:lstStyle/>
          <a:p>
            <a:r>
              <a:rPr lang="en-US" dirty="0" smtClean="0"/>
              <a:t>The “Cost per use” measure in the “usage” dimension of the “Cost Usage” subject area is the result of the “cost” divided by the “estimated usage”</a:t>
            </a:r>
            <a:r>
              <a:rPr lang="en-US" dirty="0"/>
              <a:t/>
            </a:r>
            <a:br>
              <a:rPr lang="en-US" dirty="0"/>
            </a:br>
            <a:r>
              <a:rPr lang="en-US" sz="2400" dirty="0">
                <a:latin typeface="Courier New" panose="02070309020205020404" pitchFamily="49" charset="0"/>
                <a:cs typeface="Courier New" panose="02070309020205020404" pitchFamily="49" charset="0"/>
              </a:rPr>
              <a:t>Cost per use = Cost / Estimated Usage</a:t>
            </a:r>
          </a:p>
          <a:p>
            <a:pPr marL="0" indent="0">
              <a:buNone/>
            </a:pPr>
            <a:endParaRPr lang="en-US" dirty="0" smtClean="0"/>
          </a:p>
          <a:p>
            <a:r>
              <a:rPr lang="en-US" dirty="0" smtClean="0"/>
              <a:t>We will look at an example for the database “Academic OneFile” for the previous two calendar years and see exactly how this is done.</a:t>
            </a:r>
            <a:endParaRPr lang="en-US"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0982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p:txBody>
          <a:bodyPr>
            <a:normAutofit/>
          </a:bodyPr>
          <a:lstStyle/>
          <a:p>
            <a:r>
              <a:rPr lang="en-US" sz="3200" dirty="0" smtClean="0"/>
              <a:t>First we will look at and analyze “Academic OneFile” in the Usage Data subject area</a:t>
            </a:r>
          </a:p>
          <a:p>
            <a:r>
              <a:rPr lang="en-US" sz="3200" dirty="0" smtClean="0"/>
              <a:t>Then we will look </a:t>
            </a:r>
            <a:r>
              <a:rPr lang="en-US" sz="3200" dirty="0"/>
              <a:t>at “Academic OneFile” in </a:t>
            </a:r>
            <a:r>
              <a:rPr lang="en-US" sz="3200" dirty="0" smtClean="0"/>
              <a:t>the Cost Usage subject area</a:t>
            </a:r>
          </a:p>
          <a:p>
            <a:r>
              <a:rPr lang="en-US" sz="3200" dirty="0" smtClean="0"/>
              <a:t>Lastly we will see the acquisitions data in Alma</a:t>
            </a:r>
          </a:p>
          <a:p>
            <a:r>
              <a:rPr lang="en-US" sz="3200" dirty="0" smtClean="0"/>
              <a:t>By combining our findings we will see exactly how the cost per use is calculated.</a:t>
            </a:r>
            <a:endParaRPr lang="en-US" sz="3200" dirty="0"/>
          </a:p>
          <a:p>
            <a:endParaRPr lang="en-US" sz="3200" dirty="0"/>
          </a:p>
          <a:p>
            <a:endParaRPr lang="en-US" sz="32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107129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11" name="TextBox 10"/>
          <p:cNvSpPr txBox="1"/>
          <p:nvPr/>
        </p:nvSpPr>
        <p:spPr>
          <a:xfrm>
            <a:off x="1392072" y="978803"/>
            <a:ext cx="184731" cy="461665"/>
          </a:xfrm>
          <a:prstGeom prst="rect">
            <a:avLst/>
          </a:prstGeom>
          <a:noFill/>
        </p:spPr>
        <p:txBody>
          <a:bodyPr wrap="none" rtlCol="0">
            <a:spAutoFit/>
          </a:bodyPr>
          <a:lstStyle/>
          <a:p>
            <a:endParaRPr lang="en-US" sz="24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235955"/>
            <a:ext cx="6974006" cy="461665"/>
          </a:xfrm>
          <a:prstGeom prst="rect">
            <a:avLst/>
          </a:prstGeom>
          <a:noFill/>
        </p:spPr>
        <p:txBody>
          <a:bodyPr wrap="square" rtlCol="0">
            <a:spAutoFit/>
          </a:bodyPr>
          <a:lstStyle/>
          <a:p>
            <a:r>
              <a:rPr lang="en-US" sz="2400" dirty="0" smtClean="0"/>
              <a:t>Introduction</a:t>
            </a:r>
            <a:endParaRPr lang="en-US" sz="2400" dirty="0"/>
          </a:p>
        </p:txBody>
      </p:sp>
      <p:sp>
        <p:nvSpPr>
          <p:cNvPr id="8" name="TextBox 7"/>
          <p:cNvSpPr txBox="1"/>
          <p:nvPr/>
        </p:nvSpPr>
        <p:spPr>
          <a:xfrm>
            <a:off x="1392071" y="2314128"/>
            <a:ext cx="7560859" cy="461665"/>
          </a:xfrm>
          <a:prstGeom prst="rect">
            <a:avLst/>
          </a:prstGeom>
          <a:noFill/>
        </p:spPr>
        <p:txBody>
          <a:bodyPr wrap="square" rtlCol="0">
            <a:spAutoFit/>
          </a:bodyPr>
          <a:lstStyle/>
          <a:p>
            <a:r>
              <a:rPr lang="en-US" sz="2400" dirty="0"/>
              <a:t>Academic OneFile in the “Usage Data”</a:t>
            </a:r>
          </a:p>
        </p:txBody>
      </p:sp>
      <p:sp>
        <p:nvSpPr>
          <p:cNvPr id="9" name="TextBox 8"/>
          <p:cNvSpPr txBox="1"/>
          <p:nvPr/>
        </p:nvSpPr>
        <p:spPr>
          <a:xfrm>
            <a:off x="1392071" y="3422759"/>
            <a:ext cx="6974008" cy="461665"/>
          </a:xfrm>
          <a:prstGeom prst="rect">
            <a:avLst/>
          </a:prstGeom>
          <a:noFill/>
        </p:spPr>
        <p:txBody>
          <a:bodyPr wrap="square" rtlCol="0">
            <a:spAutoFit/>
          </a:bodyPr>
          <a:lstStyle/>
          <a:p>
            <a:r>
              <a:rPr lang="en-US" sz="2400" dirty="0"/>
              <a:t>Academic OneFile in the “Cost Usage”</a:t>
            </a:r>
          </a:p>
        </p:txBody>
      </p:sp>
      <p:sp>
        <p:nvSpPr>
          <p:cNvPr id="10" name="TextBox 9"/>
          <p:cNvSpPr txBox="1"/>
          <p:nvPr/>
        </p:nvSpPr>
        <p:spPr>
          <a:xfrm>
            <a:off x="1392071" y="4458215"/>
            <a:ext cx="6974007" cy="461665"/>
          </a:xfrm>
          <a:prstGeom prst="rect">
            <a:avLst/>
          </a:prstGeom>
          <a:noFill/>
        </p:spPr>
        <p:txBody>
          <a:bodyPr wrap="square" rtlCol="0">
            <a:spAutoFit/>
          </a:bodyPr>
          <a:lstStyle/>
          <a:p>
            <a:r>
              <a:rPr lang="en-US" sz="2400" dirty="0"/>
              <a:t>Example using Journal JR1</a:t>
            </a:r>
          </a:p>
        </p:txBody>
      </p:sp>
      <p:sp>
        <p:nvSpPr>
          <p:cNvPr id="13" name="TextBox 12"/>
          <p:cNvSpPr txBox="1"/>
          <p:nvPr/>
        </p:nvSpPr>
        <p:spPr>
          <a:xfrm>
            <a:off x="1397415" y="5527957"/>
            <a:ext cx="7405391" cy="461665"/>
          </a:xfrm>
          <a:prstGeom prst="rect">
            <a:avLst/>
          </a:prstGeom>
          <a:noFill/>
        </p:spPr>
        <p:txBody>
          <a:bodyPr wrap="square" rtlCol="0">
            <a:spAutoFit/>
          </a:bodyPr>
          <a:lstStyle/>
          <a:p>
            <a:r>
              <a:rPr lang="en-US" sz="2400" dirty="0"/>
              <a:t>The ‘Usage” amount </a:t>
            </a:r>
            <a:r>
              <a:rPr lang="en-US" sz="2400" dirty="0" smtClean="0"/>
              <a:t>in </a:t>
            </a:r>
            <a:r>
              <a:rPr lang="en-US" sz="2400" dirty="0"/>
              <a:t>the ‘Cost Usage’ subject area</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0" y="2287028"/>
            <a:ext cx="5036025" cy="4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Tree>
    <p:extLst>
      <p:ext uri="{BB962C8B-B14F-4D97-AF65-F5344CB8AC3E}">
        <p14:creationId xmlns:p14="http://schemas.microsoft.com/office/powerpoint/2010/main" val="3831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a:t>
            </a:r>
            <a:r>
              <a:rPr lang="en-US" dirty="0" smtClean="0"/>
              <a:t>OneFile in the “Usage Data”</a:t>
            </a:r>
            <a:endParaRPr lang="en-US" dirty="0"/>
          </a:p>
        </p:txBody>
      </p:sp>
      <p:sp>
        <p:nvSpPr>
          <p:cNvPr id="6" name="Content Placeholder 5"/>
          <p:cNvSpPr>
            <a:spLocks noGrp="1"/>
          </p:cNvSpPr>
          <p:nvPr>
            <p:ph idx="1"/>
          </p:nvPr>
        </p:nvSpPr>
        <p:spPr>
          <a:xfrm>
            <a:off x="414044" y="752605"/>
            <a:ext cx="8282085" cy="994308"/>
          </a:xfrm>
        </p:spPr>
        <p:txBody>
          <a:bodyPr>
            <a:normAutofit/>
          </a:bodyPr>
          <a:lstStyle/>
          <a:p>
            <a:r>
              <a:rPr lang="en-US" dirty="0" smtClean="0"/>
              <a:t>Here is the criteria tab of a report for “Academic OneFile” in the “Usage Data” subject area</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3" name="Picture 2"/>
          <p:cNvPicPr>
            <a:picLocks noChangeAspect="1"/>
          </p:cNvPicPr>
          <p:nvPr/>
        </p:nvPicPr>
        <p:blipFill>
          <a:blip r:embed="rId2"/>
          <a:stretch>
            <a:fillRect/>
          </a:stretch>
        </p:blipFill>
        <p:spPr>
          <a:xfrm>
            <a:off x="0" y="2180724"/>
            <a:ext cx="9105900" cy="3533775"/>
          </a:xfrm>
          <a:prstGeom prst="rect">
            <a:avLst/>
          </a:prstGeom>
          <a:ln>
            <a:solidFill>
              <a:schemeClr val="accent1"/>
            </a:solidFill>
          </a:ln>
        </p:spPr>
      </p:pic>
      <p:sp>
        <p:nvSpPr>
          <p:cNvPr id="7" name="TextBox 6"/>
          <p:cNvSpPr txBox="1"/>
          <p:nvPr/>
        </p:nvSpPr>
        <p:spPr>
          <a:xfrm>
            <a:off x="5667217" y="1845453"/>
            <a:ext cx="2674962" cy="646331"/>
          </a:xfrm>
          <a:prstGeom prst="rect">
            <a:avLst/>
          </a:prstGeom>
          <a:solidFill>
            <a:schemeClr val="bg1"/>
          </a:solidFill>
          <a:ln>
            <a:solidFill>
              <a:schemeClr val="tx1"/>
            </a:solidFill>
          </a:ln>
        </p:spPr>
        <p:txBody>
          <a:bodyPr wrap="square" rtlCol="0">
            <a:spAutoFit/>
          </a:bodyPr>
          <a:lstStyle/>
          <a:p>
            <a:r>
              <a:rPr lang="en-US" dirty="0" smtClean="0"/>
              <a:t>The relevant measures will be displayed</a:t>
            </a:r>
            <a:endParaRPr lang="en-US" dirty="0"/>
          </a:p>
        </p:txBody>
      </p:sp>
      <p:sp>
        <p:nvSpPr>
          <p:cNvPr id="8" name="Rectangle 7"/>
          <p:cNvSpPr/>
          <p:nvPr/>
        </p:nvSpPr>
        <p:spPr>
          <a:xfrm>
            <a:off x="3138985" y="3548415"/>
            <a:ext cx="5868537"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7726594" y="2491784"/>
            <a:ext cx="161812" cy="4440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391103" y="2935854"/>
            <a:ext cx="1357398" cy="612561"/>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8112" y="4206516"/>
            <a:ext cx="2193894" cy="646331"/>
          </a:xfrm>
          <a:prstGeom prst="rect">
            <a:avLst/>
          </a:prstGeom>
          <a:solidFill>
            <a:schemeClr val="bg1"/>
          </a:solidFill>
          <a:ln>
            <a:solidFill>
              <a:schemeClr val="tx1"/>
            </a:solidFill>
          </a:ln>
        </p:spPr>
        <p:txBody>
          <a:bodyPr wrap="square" rtlCol="0">
            <a:spAutoFit/>
          </a:bodyPr>
          <a:lstStyle/>
          <a:p>
            <a:r>
              <a:rPr lang="en-US" dirty="0" smtClean="0"/>
              <a:t>Will retrieve only for Academic OneFile</a:t>
            </a:r>
            <a:endParaRPr lang="en-US" dirty="0"/>
          </a:p>
        </p:txBody>
      </p:sp>
      <p:cxnSp>
        <p:nvCxnSpPr>
          <p:cNvPr id="14" name="Straight Connector 13"/>
          <p:cNvCxnSpPr/>
          <p:nvPr/>
        </p:nvCxnSpPr>
        <p:spPr>
          <a:xfrm flipV="1">
            <a:off x="3275463" y="5666430"/>
            <a:ext cx="593539" cy="37718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02006" y="6043610"/>
            <a:ext cx="873458" cy="1298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8112" y="5637959"/>
            <a:ext cx="2193894" cy="646331"/>
          </a:xfrm>
          <a:prstGeom prst="rect">
            <a:avLst/>
          </a:prstGeom>
          <a:solidFill>
            <a:schemeClr val="bg1"/>
          </a:solidFill>
          <a:ln>
            <a:solidFill>
              <a:schemeClr val="tx1"/>
            </a:solidFill>
          </a:ln>
        </p:spPr>
        <p:txBody>
          <a:bodyPr wrap="square" rtlCol="0">
            <a:spAutoFit/>
          </a:bodyPr>
          <a:lstStyle/>
          <a:p>
            <a:r>
              <a:rPr lang="en-US" dirty="0" smtClean="0"/>
              <a:t>Will include the past two calendar years</a:t>
            </a:r>
            <a:endParaRPr lang="en-US" dirty="0"/>
          </a:p>
        </p:txBody>
      </p:sp>
      <p:cxnSp>
        <p:nvCxnSpPr>
          <p:cNvPr id="20" name="Straight Connector 19"/>
          <p:cNvCxnSpPr/>
          <p:nvPr/>
        </p:nvCxnSpPr>
        <p:spPr>
          <a:xfrm>
            <a:off x="3275463" y="4527799"/>
            <a:ext cx="1187077" cy="55508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402006" y="4416789"/>
            <a:ext cx="873457" cy="111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31106" y="2867872"/>
            <a:ext cx="1083545" cy="189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86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9452" y="2875181"/>
            <a:ext cx="8286666" cy="1983421"/>
          </a:xfrm>
          <a:prstGeom prst="rect">
            <a:avLst/>
          </a:prstGeom>
          <a:ln>
            <a:solidFill>
              <a:schemeClr val="accent1"/>
            </a:solidFill>
          </a:ln>
        </p:spPr>
      </p:pic>
      <p:sp>
        <p:nvSpPr>
          <p:cNvPr id="5" name="Title 4"/>
          <p:cNvSpPr>
            <a:spLocks noGrp="1"/>
          </p:cNvSpPr>
          <p:nvPr>
            <p:ph type="title"/>
          </p:nvPr>
        </p:nvSpPr>
        <p:spPr/>
        <p:txBody>
          <a:bodyPr/>
          <a:lstStyle/>
          <a:p>
            <a:r>
              <a:rPr lang="en-US" dirty="0"/>
              <a:t>Academic </a:t>
            </a:r>
            <a:r>
              <a:rPr lang="en-US" dirty="0" smtClean="0"/>
              <a:t>OneFile in the “Usage Data”</a:t>
            </a:r>
            <a:endParaRPr lang="en-US" dirty="0"/>
          </a:p>
        </p:txBody>
      </p:sp>
      <p:sp>
        <p:nvSpPr>
          <p:cNvPr id="6" name="Content Placeholder 5"/>
          <p:cNvSpPr>
            <a:spLocks noGrp="1"/>
          </p:cNvSpPr>
          <p:nvPr>
            <p:ph idx="1"/>
          </p:nvPr>
        </p:nvSpPr>
        <p:spPr>
          <a:xfrm>
            <a:off x="414044" y="752605"/>
            <a:ext cx="8282085" cy="994308"/>
          </a:xfrm>
        </p:spPr>
        <p:txBody>
          <a:bodyPr>
            <a:normAutofit/>
          </a:bodyPr>
          <a:lstStyle/>
          <a:p>
            <a:r>
              <a:rPr lang="en-US" dirty="0" smtClean="0"/>
              <a:t>Here are the results of the report for “Academic OneFile” in the “Usage Data” subject area</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7" name="TextBox 6"/>
          <p:cNvSpPr txBox="1"/>
          <p:nvPr/>
        </p:nvSpPr>
        <p:spPr>
          <a:xfrm>
            <a:off x="414044" y="1932284"/>
            <a:ext cx="7952034" cy="646331"/>
          </a:xfrm>
          <a:prstGeom prst="rect">
            <a:avLst/>
          </a:prstGeom>
          <a:solidFill>
            <a:schemeClr val="bg1"/>
          </a:solidFill>
          <a:ln>
            <a:solidFill>
              <a:schemeClr val="tx1"/>
            </a:solidFill>
          </a:ln>
        </p:spPr>
        <p:txBody>
          <a:bodyPr wrap="square" rtlCol="0">
            <a:spAutoFit/>
          </a:bodyPr>
          <a:lstStyle/>
          <a:p>
            <a:r>
              <a:rPr lang="en-US" dirty="0" smtClean="0"/>
              <a:t>The total usage for 2014 is 966,408.  This is the sum of ‘DB Searches’ + ‘DB Federated Searches’ + ‘Records Views’ + Result Clicks’</a:t>
            </a:r>
            <a:endParaRPr lang="en-US" dirty="0"/>
          </a:p>
        </p:txBody>
      </p:sp>
      <p:cxnSp>
        <p:nvCxnSpPr>
          <p:cNvPr id="9" name="Straight Connector 8"/>
          <p:cNvCxnSpPr/>
          <p:nvPr/>
        </p:nvCxnSpPr>
        <p:spPr>
          <a:xfrm>
            <a:off x="8107754" y="2578615"/>
            <a:ext cx="0" cy="6112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70044" y="3196947"/>
            <a:ext cx="434283" cy="1035446"/>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16156" y="4227304"/>
            <a:ext cx="5513696" cy="574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7818" y="5490582"/>
            <a:ext cx="7952034" cy="646331"/>
          </a:xfrm>
          <a:prstGeom prst="rect">
            <a:avLst/>
          </a:prstGeom>
          <a:solidFill>
            <a:schemeClr val="bg1"/>
          </a:solidFill>
          <a:ln>
            <a:solidFill>
              <a:schemeClr val="tx1"/>
            </a:solidFill>
          </a:ln>
        </p:spPr>
        <p:txBody>
          <a:bodyPr wrap="square" rtlCol="0">
            <a:spAutoFit/>
          </a:bodyPr>
          <a:lstStyle/>
          <a:p>
            <a:r>
              <a:rPr lang="en-US" dirty="0" smtClean="0"/>
              <a:t>The total usage for 2015 is 770,306.  This is the sum of ‘DB Searches’ + ‘DB Federated Searches’ + ‘Records Views’ + Result Clicks’</a:t>
            </a:r>
            <a:endParaRPr lang="en-US" dirty="0"/>
          </a:p>
        </p:txBody>
      </p:sp>
      <p:cxnSp>
        <p:nvCxnSpPr>
          <p:cNvPr id="24" name="Straight Connector 23"/>
          <p:cNvCxnSpPr/>
          <p:nvPr/>
        </p:nvCxnSpPr>
        <p:spPr>
          <a:xfrm flipH="1">
            <a:off x="4219119" y="5143940"/>
            <a:ext cx="530301" cy="290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749420" y="4823029"/>
            <a:ext cx="114115" cy="320911"/>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4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6324</TotalTime>
  <Words>1797</Words>
  <Application>Microsoft Office PowerPoint</Application>
  <PresentationFormat>On-screen Show (4:3)</PresentationFormat>
  <Paragraphs>193</Paragraphs>
  <Slides>36</Slides>
  <Notes>0</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1_Ex Libris Template</vt:lpstr>
      <vt:lpstr>2_Ex Libris Primo</vt:lpstr>
      <vt:lpstr>3_Ex Libris Alma</vt:lpstr>
      <vt:lpstr>4_Ex Libris Voyager</vt:lpstr>
      <vt:lpstr>5_Ex Libris Rosetta</vt:lpstr>
      <vt:lpstr>6_Ex Libris Aleph</vt:lpstr>
      <vt:lpstr>7_Ex Libris campusM</vt:lpstr>
      <vt:lpstr>Alma Analytics calculation of the cost per use in the cost usage subject area with DB and JR1</vt:lpstr>
      <vt:lpstr>PowerPoint Presentation</vt:lpstr>
      <vt:lpstr>Introduction</vt:lpstr>
      <vt:lpstr>Introduction</vt:lpstr>
      <vt:lpstr>Introduction</vt:lpstr>
      <vt:lpstr>Introduction</vt:lpstr>
      <vt:lpstr>PowerPoint Presentation</vt:lpstr>
      <vt:lpstr>Academic OneFile in the “Usage Data”</vt:lpstr>
      <vt:lpstr>Academic OneFile in the “Usage Data”</vt:lpstr>
      <vt:lpstr>Academic OneFile in the “Usage Data”</vt:lpstr>
      <vt:lpstr>Academic OneFile in the “Usage Data”</vt:lpstr>
      <vt:lpstr>Academic OneFile in the “Usage Data”</vt:lpstr>
      <vt:lpstr>PowerPoint Presentation</vt:lpstr>
      <vt:lpstr>Academic OneFile in the “Cost Usage”</vt:lpstr>
      <vt:lpstr>Academic OneFile in the “Cost Usage”</vt:lpstr>
      <vt:lpstr>Academic OneFile in the “Cost Usage”</vt:lpstr>
      <vt:lpstr>Academic OneFile in the “Cost Usage”</vt:lpstr>
      <vt:lpstr>Academic OneFile in the “Cost Usage”</vt:lpstr>
      <vt:lpstr>Academic OneFile in the “Cost Usage”</vt:lpstr>
      <vt:lpstr>Academic OneFile in the “Cost Usage”</vt:lpstr>
      <vt:lpstr>PowerPoint Presentation</vt:lpstr>
      <vt:lpstr>Example with JR1</vt:lpstr>
      <vt:lpstr>Example with JR1</vt:lpstr>
      <vt:lpstr>Example with JR1</vt:lpstr>
      <vt:lpstr>Example with JR1</vt:lpstr>
      <vt:lpstr>Example with JR1</vt:lpstr>
      <vt:lpstr>Example with JR1</vt:lpstr>
      <vt:lpstr>Example with JR1</vt:lpstr>
      <vt:lpstr>PowerPoint Presentation</vt:lpstr>
      <vt:lpstr>The ‘Usage” amount in the ‘Cost Usage’ subject area</vt:lpstr>
      <vt:lpstr>The ‘Usage” amount in the ‘Cost Usage’ subject area</vt:lpstr>
      <vt:lpstr>The ‘Usage” amount in the ‘Cost Usage’ subject area</vt:lpstr>
      <vt:lpstr>The ‘Usage” amount in the ‘Cost Usage’ subject area</vt:lpstr>
      <vt:lpstr>The ‘Usage” amount in the ‘Cost Usage’ subject area</vt:lpstr>
      <vt:lpstr>The ‘Usage” amount in the ‘Cost Usage’ subject area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MLK Staff</cp:lastModifiedBy>
  <cp:revision>244</cp:revision>
  <dcterms:created xsi:type="dcterms:W3CDTF">2015-04-14T20:14:13Z</dcterms:created>
  <dcterms:modified xsi:type="dcterms:W3CDTF">2017-01-26T17:35:45Z</dcterms:modified>
</cp:coreProperties>
</file>