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41"/>
  </p:notesMasterIdLst>
  <p:handoutMasterIdLst>
    <p:handoutMasterId r:id="rId42"/>
  </p:handoutMasterIdLst>
  <p:sldIdLst>
    <p:sldId id="289" r:id="rId8"/>
    <p:sldId id="415" r:id="rId9"/>
    <p:sldId id="439" r:id="rId10"/>
    <p:sldId id="483" r:id="rId11"/>
    <p:sldId id="505" r:id="rId12"/>
    <p:sldId id="507" r:id="rId13"/>
    <p:sldId id="506" r:id="rId14"/>
    <p:sldId id="404" r:id="rId15"/>
    <p:sldId id="504" r:id="rId16"/>
    <p:sldId id="511" r:id="rId17"/>
    <p:sldId id="501" r:id="rId18"/>
    <p:sldId id="512" r:id="rId19"/>
    <p:sldId id="502" r:id="rId20"/>
    <p:sldId id="514" r:id="rId21"/>
    <p:sldId id="503" r:id="rId22"/>
    <p:sldId id="508" r:id="rId23"/>
    <p:sldId id="513" r:id="rId24"/>
    <p:sldId id="509" r:id="rId25"/>
    <p:sldId id="510" r:id="rId26"/>
    <p:sldId id="518" r:id="rId27"/>
    <p:sldId id="525" r:id="rId28"/>
    <p:sldId id="526" r:id="rId29"/>
    <p:sldId id="527" r:id="rId30"/>
    <p:sldId id="515" r:id="rId31"/>
    <p:sldId id="516" r:id="rId32"/>
    <p:sldId id="517" r:id="rId33"/>
    <p:sldId id="519" r:id="rId34"/>
    <p:sldId id="520" r:id="rId35"/>
    <p:sldId id="521" r:id="rId36"/>
    <p:sldId id="522" r:id="rId37"/>
    <p:sldId id="523" r:id="rId38"/>
    <p:sldId id="524" r:id="rId39"/>
    <p:sldId id="30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A43"/>
    <a:srgbClr val="A7ABAC"/>
    <a:srgbClr val="313133"/>
    <a:srgbClr val="003466"/>
    <a:srgbClr val="787878"/>
    <a:srgbClr val="646464"/>
    <a:srgbClr val="E6E6E6"/>
    <a:srgbClr val="DCDCDC"/>
    <a:srgbClr val="525254"/>
    <a:srgbClr val="B20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765" autoAdjust="0"/>
    <p:restoredTop sz="92819" autoAdjust="0"/>
  </p:normalViewPr>
  <p:slideViewPr>
    <p:cSldViewPr snapToGrid="0" showGuides="1">
      <p:cViewPr>
        <p:scale>
          <a:sx n="80" d="100"/>
          <a:sy n="80" d="100"/>
        </p:scale>
        <p:origin x="-1872" y="-564"/>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F226F-8ED5-495D-A17F-2CD75E10BF0C}" type="datetimeFigureOut">
              <a:rPr lang="en-US" smtClean="0"/>
              <a:t>1/26/2017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dirty="0"/>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BA45-5BA8-4098-BC1A-EE8A5C9DAADA}" type="datetimeFigureOut">
              <a:rPr lang="en-US" smtClean="0"/>
              <a:t>1/26/2017</a:t>
            </a:fld>
            <a:endParaRPr lang="en-US" dirty="0"/>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dirty="0"/>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a:t>
            </a:fld>
            <a:endParaRPr lang="en-US" dirty="0"/>
          </a:p>
        </p:txBody>
      </p:sp>
    </p:spTree>
    <p:extLst>
      <p:ext uri="{BB962C8B-B14F-4D97-AF65-F5344CB8AC3E}">
        <p14:creationId xmlns:p14="http://schemas.microsoft.com/office/powerpoint/2010/main" val="271116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11</a:t>
            </a:fld>
            <a:endParaRPr lang="en-US" dirty="0"/>
          </a:p>
        </p:txBody>
      </p:sp>
    </p:spTree>
    <p:extLst>
      <p:ext uri="{BB962C8B-B14F-4D97-AF65-F5344CB8AC3E}">
        <p14:creationId xmlns:p14="http://schemas.microsoft.com/office/powerpoint/2010/main" val="1812957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12</a:t>
            </a:fld>
            <a:endParaRPr lang="en-US" dirty="0"/>
          </a:p>
        </p:txBody>
      </p:sp>
    </p:spTree>
    <p:extLst>
      <p:ext uri="{BB962C8B-B14F-4D97-AF65-F5344CB8AC3E}">
        <p14:creationId xmlns:p14="http://schemas.microsoft.com/office/powerpoint/2010/main" val="2749760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13</a:t>
            </a:fld>
            <a:endParaRPr lang="en-US" dirty="0"/>
          </a:p>
        </p:txBody>
      </p:sp>
    </p:spTree>
    <p:extLst>
      <p:ext uri="{BB962C8B-B14F-4D97-AF65-F5344CB8AC3E}">
        <p14:creationId xmlns:p14="http://schemas.microsoft.com/office/powerpoint/2010/main" val="3061995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14</a:t>
            </a:fld>
            <a:endParaRPr lang="en-US" dirty="0"/>
          </a:p>
        </p:txBody>
      </p:sp>
    </p:spTree>
    <p:extLst>
      <p:ext uri="{BB962C8B-B14F-4D97-AF65-F5344CB8AC3E}">
        <p14:creationId xmlns:p14="http://schemas.microsoft.com/office/powerpoint/2010/main" val="3899840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15</a:t>
            </a:fld>
            <a:endParaRPr lang="en-US" dirty="0"/>
          </a:p>
        </p:txBody>
      </p:sp>
    </p:spTree>
    <p:extLst>
      <p:ext uri="{BB962C8B-B14F-4D97-AF65-F5344CB8AC3E}">
        <p14:creationId xmlns:p14="http://schemas.microsoft.com/office/powerpoint/2010/main" val="447703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16</a:t>
            </a:fld>
            <a:endParaRPr lang="en-US" dirty="0"/>
          </a:p>
        </p:txBody>
      </p:sp>
    </p:spTree>
    <p:extLst>
      <p:ext uri="{BB962C8B-B14F-4D97-AF65-F5344CB8AC3E}">
        <p14:creationId xmlns:p14="http://schemas.microsoft.com/office/powerpoint/2010/main" val="2345729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17</a:t>
            </a:fld>
            <a:endParaRPr lang="en-US" dirty="0"/>
          </a:p>
        </p:txBody>
      </p:sp>
    </p:spTree>
    <p:extLst>
      <p:ext uri="{BB962C8B-B14F-4D97-AF65-F5344CB8AC3E}">
        <p14:creationId xmlns:p14="http://schemas.microsoft.com/office/powerpoint/2010/main" val="2328841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18</a:t>
            </a:fld>
            <a:endParaRPr lang="en-US" dirty="0"/>
          </a:p>
        </p:txBody>
      </p:sp>
    </p:spTree>
    <p:extLst>
      <p:ext uri="{BB962C8B-B14F-4D97-AF65-F5344CB8AC3E}">
        <p14:creationId xmlns:p14="http://schemas.microsoft.com/office/powerpoint/2010/main" val="2309735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19</a:t>
            </a:fld>
            <a:endParaRPr lang="en-US" dirty="0"/>
          </a:p>
        </p:txBody>
      </p:sp>
    </p:spTree>
    <p:extLst>
      <p:ext uri="{BB962C8B-B14F-4D97-AF65-F5344CB8AC3E}">
        <p14:creationId xmlns:p14="http://schemas.microsoft.com/office/powerpoint/2010/main" val="2522026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20</a:t>
            </a:fld>
            <a:endParaRPr lang="en-US" dirty="0"/>
          </a:p>
        </p:txBody>
      </p:sp>
    </p:spTree>
    <p:extLst>
      <p:ext uri="{BB962C8B-B14F-4D97-AF65-F5344CB8AC3E}">
        <p14:creationId xmlns:p14="http://schemas.microsoft.com/office/powerpoint/2010/main" val="209117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3</a:t>
            </a:fld>
            <a:endParaRPr lang="en-US" dirty="0"/>
          </a:p>
        </p:txBody>
      </p:sp>
    </p:spTree>
    <p:extLst>
      <p:ext uri="{BB962C8B-B14F-4D97-AF65-F5344CB8AC3E}">
        <p14:creationId xmlns:p14="http://schemas.microsoft.com/office/powerpoint/2010/main" val="3652824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21</a:t>
            </a:fld>
            <a:endParaRPr lang="en-US" dirty="0"/>
          </a:p>
        </p:txBody>
      </p:sp>
    </p:spTree>
    <p:extLst>
      <p:ext uri="{BB962C8B-B14F-4D97-AF65-F5344CB8AC3E}">
        <p14:creationId xmlns:p14="http://schemas.microsoft.com/office/powerpoint/2010/main" val="1480323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22</a:t>
            </a:fld>
            <a:endParaRPr lang="en-US" dirty="0"/>
          </a:p>
        </p:txBody>
      </p:sp>
    </p:spTree>
    <p:extLst>
      <p:ext uri="{BB962C8B-B14F-4D97-AF65-F5344CB8AC3E}">
        <p14:creationId xmlns:p14="http://schemas.microsoft.com/office/powerpoint/2010/main" val="3188868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23</a:t>
            </a:fld>
            <a:endParaRPr lang="en-US" dirty="0"/>
          </a:p>
        </p:txBody>
      </p:sp>
    </p:spTree>
    <p:extLst>
      <p:ext uri="{BB962C8B-B14F-4D97-AF65-F5344CB8AC3E}">
        <p14:creationId xmlns:p14="http://schemas.microsoft.com/office/powerpoint/2010/main" val="1378240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24</a:t>
            </a:fld>
            <a:endParaRPr lang="en-US" dirty="0"/>
          </a:p>
        </p:txBody>
      </p:sp>
    </p:spTree>
    <p:extLst>
      <p:ext uri="{BB962C8B-B14F-4D97-AF65-F5344CB8AC3E}">
        <p14:creationId xmlns:p14="http://schemas.microsoft.com/office/powerpoint/2010/main" val="1152767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25</a:t>
            </a:fld>
            <a:endParaRPr lang="en-US" dirty="0"/>
          </a:p>
        </p:txBody>
      </p:sp>
    </p:spTree>
    <p:extLst>
      <p:ext uri="{BB962C8B-B14F-4D97-AF65-F5344CB8AC3E}">
        <p14:creationId xmlns:p14="http://schemas.microsoft.com/office/powerpoint/2010/main" val="507290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26</a:t>
            </a:fld>
            <a:endParaRPr lang="en-US" dirty="0"/>
          </a:p>
        </p:txBody>
      </p:sp>
    </p:spTree>
    <p:extLst>
      <p:ext uri="{BB962C8B-B14F-4D97-AF65-F5344CB8AC3E}">
        <p14:creationId xmlns:p14="http://schemas.microsoft.com/office/powerpoint/2010/main" val="937981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27</a:t>
            </a:fld>
            <a:endParaRPr lang="en-US" dirty="0"/>
          </a:p>
        </p:txBody>
      </p:sp>
    </p:spTree>
    <p:extLst>
      <p:ext uri="{BB962C8B-B14F-4D97-AF65-F5344CB8AC3E}">
        <p14:creationId xmlns:p14="http://schemas.microsoft.com/office/powerpoint/2010/main" val="550829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28</a:t>
            </a:fld>
            <a:endParaRPr lang="en-US" dirty="0"/>
          </a:p>
        </p:txBody>
      </p:sp>
    </p:spTree>
    <p:extLst>
      <p:ext uri="{BB962C8B-B14F-4D97-AF65-F5344CB8AC3E}">
        <p14:creationId xmlns:p14="http://schemas.microsoft.com/office/powerpoint/2010/main" val="3324455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29</a:t>
            </a:fld>
            <a:endParaRPr lang="en-US" dirty="0"/>
          </a:p>
        </p:txBody>
      </p:sp>
    </p:spTree>
    <p:extLst>
      <p:ext uri="{BB962C8B-B14F-4D97-AF65-F5344CB8AC3E}">
        <p14:creationId xmlns:p14="http://schemas.microsoft.com/office/powerpoint/2010/main" val="1153420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30</a:t>
            </a:fld>
            <a:endParaRPr lang="en-US" dirty="0"/>
          </a:p>
        </p:txBody>
      </p:sp>
    </p:spTree>
    <p:extLst>
      <p:ext uri="{BB962C8B-B14F-4D97-AF65-F5344CB8AC3E}">
        <p14:creationId xmlns:p14="http://schemas.microsoft.com/office/powerpoint/2010/main" val="243494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4</a:t>
            </a:fld>
            <a:endParaRPr lang="en-US" dirty="0"/>
          </a:p>
        </p:txBody>
      </p:sp>
    </p:spTree>
    <p:extLst>
      <p:ext uri="{BB962C8B-B14F-4D97-AF65-F5344CB8AC3E}">
        <p14:creationId xmlns:p14="http://schemas.microsoft.com/office/powerpoint/2010/main" val="635341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31</a:t>
            </a:fld>
            <a:endParaRPr lang="en-US" dirty="0"/>
          </a:p>
        </p:txBody>
      </p:sp>
    </p:spTree>
    <p:extLst>
      <p:ext uri="{BB962C8B-B14F-4D97-AF65-F5344CB8AC3E}">
        <p14:creationId xmlns:p14="http://schemas.microsoft.com/office/powerpoint/2010/main" val="1786129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32</a:t>
            </a:fld>
            <a:endParaRPr lang="en-US" dirty="0"/>
          </a:p>
        </p:txBody>
      </p:sp>
    </p:spTree>
    <p:extLst>
      <p:ext uri="{BB962C8B-B14F-4D97-AF65-F5344CB8AC3E}">
        <p14:creationId xmlns:p14="http://schemas.microsoft.com/office/powerpoint/2010/main" val="37252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5</a:t>
            </a:fld>
            <a:endParaRPr lang="en-US" dirty="0"/>
          </a:p>
        </p:txBody>
      </p:sp>
    </p:spTree>
    <p:extLst>
      <p:ext uri="{BB962C8B-B14F-4D97-AF65-F5344CB8AC3E}">
        <p14:creationId xmlns:p14="http://schemas.microsoft.com/office/powerpoint/2010/main" val="1277554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6</a:t>
            </a:fld>
            <a:endParaRPr lang="en-US" dirty="0"/>
          </a:p>
        </p:txBody>
      </p:sp>
    </p:spTree>
    <p:extLst>
      <p:ext uri="{BB962C8B-B14F-4D97-AF65-F5344CB8AC3E}">
        <p14:creationId xmlns:p14="http://schemas.microsoft.com/office/powerpoint/2010/main" val="2597130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7</a:t>
            </a:fld>
            <a:endParaRPr lang="en-US" dirty="0"/>
          </a:p>
        </p:txBody>
      </p:sp>
    </p:spTree>
    <p:extLst>
      <p:ext uri="{BB962C8B-B14F-4D97-AF65-F5344CB8AC3E}">
        <p14:creationId xmlns:p14="http://schemas.microsoft.com/office/powerpoint/2010/main" val="4080006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8</a:t>
            </a:fld>
            <a:endParaRPr lang="en-US" dirty="0"/>
          </a:p>
        </p:txBody>
      </p:sp>
    </p:spTree>
    <p:extLst>
      <p:ext uri="{BB962C8B-B14F-4D97-AF65-F5344CB8AC3E}">
        <p14:creationId xmlns:p14="http://schemas.microsoft.com/office/powerpoint/2010/main" val="404615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9</a:t>
            </a:fld>
            <a:endParaRPr lang="en-US" dirty="0"/>
          </a:p>
        </p:txBody>
      </p:sp>
    </p:spTree>
    <p:extLst>
      <p:ext uri="{BB962C8B-B14F-4D97-AF65-F5344CB8AC3E}">
        <p14:creationId xmlns:p14="http://schemas.microsoft.com/office/powerpoint/2010/main" val="1260865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10</a:t>
            </a:fld>
            <a:endParaRPr lang="en-US" dirty="0"/>
          </a:p>
        </p:txBody>
      </p:sp>
    </p:spTree>
    <p:extLst>
      <p:ext uri="{BB962C8B-B14F-4D97-AF65-F5344CB8AC3E}">
        <p14:creationId xmlns:p14="http://schemas.microsoft.com/office/powerpoint/2010/main" val="795546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5.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6.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7.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GELU2015">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1532"/>
            <a:ext cx="9144000" cy="574653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2494" y="6207962"/>
            <a:ext cx="4377307" cy="743776"/>
          </a:xfrm>
          <a:prstGeom prst="rect">
            <a:avLst/>
          </a:prstGeom>
        </p:spPr>
      </p:pic>
    </p:spTree>
    <p:extLst>
      <p:ext uri="{BB962C8B-B14F-4D97-AF65-F5344CB8AC3E}">
        <p14:creationId xmlns:p14="http://schemas.microsoft.com/office/powerpoint/2010/main" val="2825318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1 IGELU 2015">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4506"/>
            <a:ext cx="9153236" cy="5913076"/>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98131" y="6099536"/>
            <a:ext cx="4377307" cy="743776"/>
          </a:xfrm>
          <a:prstGeom prst="rect">
            <a:avLst/>
          </a:prstGeom>
        </p:spPr>
      </p:pic>
    </p:spTree>
    <p:extLst>
      <p:ext uri="{BB962C8B-B14F-4D97-AF65-F5344CB8AC3E}">
        <p14:creationId xmlns:p14="http://schemas.microsoft.com/office/powerpoint/2010/main" val="33572847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95115852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Tree>
    <p:extLst>
      <p:ext uri="{BB962C8B-B14F-4D97-AF65-F5344CB8AC3E}">
        <p14:creationId xmlns:p14="http://schemas.microsoft.com/office/powerpoint/2010/main" val="19765451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660872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6098285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37322936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a:xfrm>
            <a:off x="414045" y="18352"/>
            <a:ext cx="8282083" cy="633250"/>
          </a:xfrm>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6399980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3866432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8025131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486043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80104231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AGENDA</a:t>
            </a:r>
            <a:endParaRPr lang="en-US" dirty="0"/>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Tree>
    <p:extLst>
      <p:ext uri="{BB962C8B-B14F-4D97-AF65-F5344CB8AC3E}">
        <p14:creationId xmlns:p14="http://schemas.microsoft.com/office/powerpoint/2010/main" val="17014444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1211675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36682238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84296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36887285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1</a:t>
            </a:r>
            <a:endParaRPr lang="en-US" dirty="0"/>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2</a:t>
            </a:r>
            <a:endParaRPr lang="en-US" dirty="0"/>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3</a:t>
            </a:r>
            <a:endParaRPr lang="en-US" dirty="0"/>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4</a:t>
            </a:r>
            <a:endParaRPr lang="en-US" dirty="0"/>
          </a:p>
        </p:txBody>
      </p:sp>
    </p:spTree>
    <p:extLst>
      <p:ext uri="{BB962C8B-B14F-4D97-AF65-F5344CB8AC3E}">
        <p14:creationId xmlns:p14="http://schemas.microsoft.com/office/powerpoint/2010/main" val="6353254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8158192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39409712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GELU 2015">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44001"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33" name="Picture 3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2849" y="5988002"/>
            <a:ext cx="4377307" cy="743776"/>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869" r:id="rId3"/>
    <p:sldLayoutId id="2147483728" r:id="rId4"/>
    <p:sldLayoutId id="2147483729" r:id="rId5"/>
    <p:sldLayoutId id="2147483730" r:id="rId6"/>
    <p:sldLayoutId id="2147483876" r:id="rId7"/>
    <p:sldLayoutId id="2147483820" r:id="rId8"/>
    <p:sldLayoutId id="2147483737" r:id="rId9"/>
    <p:sldLayoutId id="2147483741" r:id="rId1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1" r:id="rId1"/>
    <p:sldLayoutId id="2147483870" r:id="rId2"/>
    <p:sldLayoutId id="2147483793" r:id="rId3"/>
    <p:sldLayoutId id="2147483794" r:id="rId4"/>
    <p:sldLayoutId id="2147483795" r:id="rId5"/>
    <p:sldLayoutId id="2147483836" r:id="rId6"/>
    <p:sldLayoutId id="2147483903"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2" r:id="rId1"/>
    <p:sldLayoutId id="2147483811" r:id="rId2"/>
    <p:sldLayoutId id="2147483804" r:id="rId3"/>
    <p:sldLayoutId id="2147483805" r:id="rId4"/>
    <p:sldLayoutId id="2147483806" r:id="rId5"/>
    <p:sldLayoutId id="2147483837" r:id="rId6"/>
    <p:sldLayoutId id="2147483904"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23" r:id="rId1"/>
    <p:sldLayoutId id="2147483827" r:id="rId2"/>
    <p:sldLayoutId id="2147483828" r:id="rId3"/>
    <p:sldLayoutId id="2147483829" r:id="rId4"/>
    <p:sldLayoutId id="2147483838" r:id="rId5"/>
    <p:sldLayoutId id="2147483831"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1" r:id="rId1"/>
    <p:sldLayoutId id="2147483845" r:id="rId2"/>
    <p:sldLayoutId id="2147483846" r:id="rId3"/>
    <p:sldLayoutId id="2147483847" r:id="rId4"/>
    <p:sldLayoutId id="2147483848" r:id="rId5"/>
    <p:sldLayoutId id="2147483905"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6" r:id="rId1"/>
    <p:sldLayoutId id="2147483860" r:id="rId2"/>
    <p:sldLayoutId id="2147483861" r:id="rId3"/>
    <p:sldLayoutId id="2147483862" r:id="rId4"/>
    <p:sldLayoutId id="2147483863" r:id="rId5"/>
    <p:sldLayoutId id="2147483907"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תמונה 12"/>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5" r:id="rId1"/>
    <p:sldLayoutId id="2147483937" r:id="rId2"/>
    <p:sldLayoutId id="2147483938" r:id="rId3"/>
    <p:sldLayoutId id="2147483939"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ציין מיקום טקסט 2"/>
          <p:cNvSpPr>
            <a:spLocks noGrp="1"/>
          </p:cNvSpPr>
          <p:nvPr>
            <p:ph type="body" sz="quarter" idx="10"/>
          </p:nvPr>
        </p:nvSpPr>
        <p:spPr/>
        <p:txBody>
          <a:bodyPr/>
          <a:lstStyle/>
          <a:p>
            <a:r>
              <a:rPr lang="en-US" dirty="0" smtClean="0"/>
              <a:t>Yoel Kortick | </a:t>
            </a:r>
            <a:r>
              <a:rPr lang="en-US" sz="2000" dirty="0" smtClean="0"/>
              <a:t>Senior Librarian</a:t>
            </a:r>
            <a:endParaRPr lang="en-US" dirty="0"/>
          </a:p>
        </p:txBody>
      </p:sp>
      <p:sp>
        <p:nvSpPr>
          <p:cNvPr id="7" name="כותרת 3"/>
          <p:cNvSpPr>
            <a:spLocks noGrp="1"/>
          </p:cNvSpPr>
          <p:nvPr>
            <p:ph type="ctrTitle"/>
          </p:nvPr>
        </p:nvSpPr>
        <p:spPr>
          <a:xfrm>
            <a:off x="535708" y="4353733"/>
            <a:ext cx="6585528" cy="1084217"/>
          </a:xfrm>
        </p:spPr>
        <p:txBody>
          <a:bodyPr/>
          <a:lstStyle/>
          <a:p>
            <a:r>
              <a:rPr lang="en-GB" dirty="0" smtClean="0"/>
              <a:t>Alma Link Resolver Usage </a:t>
            </a:r>
            <a:endParaRPr lang="en-US" dirty="0"/>
          </a:p>
        </p:txBody>
      </p:sp>
      <p:sp>
        <p:nvSpPr>
          <p:cNvPr id="4" name="כותרת 3"/>
          <p:cNvSpPr txBox="1">
            <a:spLocks/>
          </p:cNvSpPr>
          <p:nvPr/>
        </p:nvSpPr>
        <p:spPr>
          <a:xfrm>
            <a:off x="521857" y="4961473"/>
            <a:ext cx="6585528" cy="1084217"/>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r>
              <a:rPr lang="en-GB" sz="2400" dirty="0" smtClean="0"/>
              <a:t>A new Alma Analytics subject area</a:t>
            </a:r>
            <a:endParaRPr lang="en-US" sz="2400" dirty="0"/>
          </a:p>
        </p:txBody>
      </p:sp>
    </p:spTree>
    <p:extLst>
      <p:ext uri="{BB962C8B-B14F-4D97-AF65-F5344CB8AC3E}">
        <p14:creationId xmlns:p14="http://schemas.microsoft.com/office/powerpoint/2010/main" val="1927222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Number of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10</a:t>
            </a:fld>
            <a:endParaRPr lang="en-US" dirty="0"/>
          </a:p>
        </p:txBody>
      </p:sp>
      <p:sp>
        <p:nvSpPr>
          <p:cNvPr id="4" name="Content Placeholder 3"/>
          <p:cNvSpPr>
            <a:spLocks noGrp="1"/>
          </p:cNvSpPr>
          <p:nvPr>
            <p:ph idx="1"/>
          </p:nvPr>
        </p:nvSpPr>
        <p:spPr>
          <a:xfrm>
            <a:off x="414044" y="669475"/>
            <a:ext cx="8282085" cy="577431"/>
          </a:xfrm>
        </p:spPr>
        <p:txBody>
          <a:bodyPr/>
          <a:lstStyle/>
          <a:p>
            <a:r>
              <a:rPr lang="en-US" dirty="0" smtClean="0"/>
              <a:t>Example 1</a:t>
            </a:r>
            <a:endParaRPr lang="en-GB" dirty="0"/>
          </a:p>
        </p:txBody>
      </p:sp>
      <p:sp>
        <p:nvSpPr>
          <p:cNvPr id="10" name="Slide Number Placeholder 1"/>
          <p:cNvSpPr txBox="1">
            <a:spLocks/>
          </p:cNvSpPr>
          <p:nvPr/>
        </p:nvSpPr>
        <p:spPr>
          <a:xfrm>
            <a:off x="2948749" y="6815720"/>
            <a:ext cx="815019" cy="254134"/>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10</a:t>
            </a:fld>
            <a:endParaRPr lang="en-US" dirty="0"/>
          </a:p>
        </p:txBody>
      </p:sp>
      <p:pic>
        <p:nvPicPr>
          <p:cNvPr id="11" name="Picture 10"/>
          <p:cNvPicPr>
            <a:picLocks noChangeAspect="1"/>
          </p:cNvPicPr>
          <p:nvPr/>
        </p:nvPicPr>
        <p:blipFill>
          <a:blip r:embed="rId3"/>
          <a:stretch>
            <a:fillRect/>
          </a:stretch>
        </p:blipFill>
        <p:spPr>
          <a:xfrm>
            <a:off x="886691" y="1199122"/>
            <a:ext cx="6744005" cy="2677165"/>
          </a:xfrm>
          <a:prstGeom prst="rect">
            <a:avLst/>
          </a:prstGeom>
          <a:ln>
            <a:solidFill>
              <a:schemeClr val="tx1"/>
            </a:solidFill>
          </a:ln>
        </p:spPr>
      </p:pic>
      <p:sp>
        <p:nvSpPr>
          <p:cNvPr id="12" name="Rectangle 11"/>
          <p:cNvSpPr/>
          <p:nvPr/>
        </p:nvSpPr>
        <p:spPr>
          <a:xfrm>
            <a:off x="6755731" y="2217867"/>
            <a:ext cx="874965" cy="4401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995055" y="1312293"/>
            <a:ext cx="2792547" cy="923330"/>
          </a:xfrm>
          <a:prstGeom prst="rect">
            <a:avLst/>
          </a:prstGeom>
          <a:solidFill>
            <a:schemeClr val="bg1"/>
          </a:solidFill>
          <a:ln w="38100">
            <a:solidFill>
              <a:srgbClr val="FF0000"/>
            </a:solidFill>
          </a:ln>
        </p:spPr>
        <p:txBody>
          <a:bodyPr wrap="square" rtlCol="0">
            <a:spAutoFit/>
          </a:bodyPr>
          <a:lstStyle/>
          <a:p>
            <a:r>
              <a:rPr lang="en-US" dirty="0" smtClean="0"/>
              <a:t>From PubMed Click Link to the article at Alma University</a:t>
            </a:r>
            <a:endParaRPr lang="en-GB" dirty="0"/>
          </a:p>
        </p:txBody>
      </p:sp>
      <p:cxnSp>
        <p:nvCxnSpPr>
          <p:cNvPr id="14" name="Straight Connector 13"/>
          <p:cNvCxnSpPr/>
          <p:nvPr/>
        </p:nvCxnSpPr>
        <p:spPr>
          <a:xfrm>
            <a:off x="4787602" y="1565570"/>
            <a:ext cx="15373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4996" y="1587627"/>
            <a:ext cx="602277" cy="630240"/>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Content Placeholder 3"/>
          <p:cNvSpPr txBox="1">
            <a:spLocks/>
          </p:cNvSpPr>
          <p:nvPr/>
        </p:nvSpPr>
        <p:spPr>
          <a:xfrm>
            <a:off x="303208" y="4036506"/>
            <a:ext cx="8282085" cy="57743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Example 2</a:t>
            </a:r>
            <a:endParaRPr lang="en-GB" dirty="0"/>
          </a:p>
        </p:txBody>
      </p:sp>
      <p:pic>
        <p:nvPicPr>
          <p:cNvPr id="20" name="Picture 19"/>
          <p:cNvPicPr>
            <a:picLocks noChangeAspect="1"/>
          </p:cNvPicPr>
          <p:nvPr/>
        </p:nvPicPr>
        <p:blipFill>
          <a:blip r:embed="rId4"/>
          <a:stretch>
            <a:fillRect/>
          </a:stretch>
        </p:blipFill>
        <p:spPr>
          <a:xfrm>
            <a:off x="2270136" y="4631810"/>
            <a:ext cx="4490465" cy="1660587"/>
          </a:xfrm>
          <a:prstGeom prst="rect">
            <a:avLst/>
          </a:prstGeom>
          <a:ln>
            <a:solidFill>
              <a:schemeClr val="accent1"/>
            </a:solidFill>
          </a:ln>
        </p:spPr>
      </p:pic>
      <p:sp>
        <p:nvSpPr>
          <p:cNvPr id="21" name="Rectangle 20"/>
          <p:cNvSpPr/>
          <p:nvPr/>
        </p:nvSpPr>
        <p:spPr>
          <a:xfrm>
            <a:off x="3186127" y="5947992"/>
            <a:ext cx="599245" cy="344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854149" y="1373516"/>
            <a:ext cx="874965" cy="4401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4838149" y="4170145"/>
            <a:ext cx="2792547" cy="646331"/>
          </a:xfrm>
          <a:prstGeom prst="rect">
            <a:avLst/>
          </a:prstGeom>
          <a:solidFill>
            <a:schemeClr val="bg1"/>
          </a:solidFill>
          <a:ln w="38100">
            <a:solidFill>
              <a:srgbClr val="FF0000"/>
            </a:solidFill>
          </a:ln>
        </p:spPr>
        <p:txBody>
          <a:bodyPr wrap="square" rtlCol="0">
            <a:spAutoFit/>
          </a:bodyPr>
          <a:lstStyle/>
          <a:p>
            <a:r>
              <a:rPr lang="en-US" dirty="0" smtClean="0"/>
              <a:t>From Primo results click “View It”</a:t>
            </a:r>
            <a:endParaRPr lang="en-GB" dirty="0"/>
          </a:p>
        </p:txBody>
      </p:sp>
      <p:cxnSp>
        <p:nvCxnSpPr>
          <p:cNvPr id="24" name="Straight Connector 23"/>
          <p:cNvCxnSpPr/>
          <p:nvPr/>
        </p:nvCxnSpPr>
        <p:spPr>
          <a:xfrm flipV="1">
            <a:off x="3351323" y="4829976"/>
            <a:ext cx="1486826" cy="5594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56258" y="5407291"/>
            <a:ext cx="0" cy="540701"/>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482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Number of </a:t>
            </a:r>
            <a:r>
              <a:rPr lang="en-US" dirty="0" smtClean="0"/>
              <a:t>Clicked Requests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11</a:t>
            </a:fld>
            <a:endParaRPr lang="en-US" dirty="0"/>
          </a:p>
        </p:txBody>
      </p:sp>
      <p:sp>
        <p:nvSpPr>
          <p:cNvPr id="8" name="Content Placeholder 5"/>
          <p:cNvSpPr>
            <a:spLocks noGrp="1"/>
          </p:cNvSpPr>
          <p:nvPr>
            <p:ph idx="1"/>
          </p:nvPr>
        </p:nvSpPr>
        <p:spPr>
          <a:xfrm>
            <a:off x="414046" y="3281680"/>
            <a:ext cx="8383590" cy="2925155"/>
          </a:xfrm>
        </p:spPr>
        <p:txBody>
          <a:bodyPr>
            <a:normAutofit/>
          </a:bodyPr>
          <a:lstStyle/>
          <a:p>
            <a:r>
              <a:rPr lang="en-GB" dirty="0" smtClean="0"/>
              <a:t>The “Number of Clicked Requests” states whether or not at least one of the services was clicked.</a:t>
            </a:r>
          </a:p>
          <a:p>
            <a:r>
              <a:rPr lang="en-US" dirty="0" smtClean="0"/>
              <a:t>The value will be 0 or 1.</a:t>
            </a:r>
          </a:p>
          <a:p>
            <a:pPr lvl="1"/>
            <a:r>
              <a:rPr lang="en-US" dirty="0" smtClean="0"/>
              <a:t> ‘0’ means no services were clicked </a:t>
            </a:r>
          </a:p>
          <a:p>
            <a:pPr lvl="1"/>
            <a:r>
              <a:rPr lang="en-US" dirty="0" smtClean="0"/>
              <a:t> ‘1’ means that at least 1 service was clicked.</a:t>
            </a:r>
            <a:endParaRPr lang="en-US" dirty="0"/>
          </a:p>
        </p:txBody>
      </p:sp>
      <p:pic>
        <p:nvPicPr>
          <p:cNvPr id="4" name="Picture 3"/>
          <p:cNvPicPr>
            <a:picLocks noChangeAspect="1"/>
          </p:cNvPicPr>
          <p:nvPr/>
        </p:nvPicPr>
        <p:blipFill>
          <a:blip r:embed="rId3"/>
          <a:stretch>
            <a:fillRect/>
          </a:stretch>
        </p:blipFill>
        <p:spPr>
          <a:xfrm>
            <a:off x="174666" y="1021201"/>
            <a:ext cx="3876307" cy="1890881"/>
          </a:xfrm>
          <a:prstGeom prst="rect">
            <a:avLst/>
          </a:prstGeom>
          <a:ln>
            <a:solidFill>
              <a:schemeClr val="tx1"/>
            </a:solidFill>
          </a:ln>
        </p:spPr>
      </p:pic>
    </p:spTree>
    <p:extLst>
      <p:ext uri="{BB962C8B-B14F-4D97-AF65-F5344CB8AC3E}">
        <p14:creationId xmlns:p14="http://schemas.microsoft.com/office/powerpoint/2010/main" val="596206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88927" y="913106"/>
            <a:ext cx="7932318" cy="3243263"/>
          </a:xfrm>
          <a:prstGeom prst="rect">
            <a:avLst/>
          </a:prstGeom>
          <a:ln>
            <a:solidFill>
              <a:schemeClr val="tx1"/>
            </a:solidFill>
          </a:ln>
        </p:spPr>
      </p:pic>
      <p:sp>
        <p:nvSpPr>
          <p:cNvPr id="5" name="Title 4"/>
          <p:cNvSpPr>
            <a:spLocks noGrp="1"/>
          </p:cNvSpPr>
          <p:nvPr>
            <p:ph type="title"/>
          </p:nvPr>
        </p:nvSpPr>
        <p:spPr/>
        <p:txBody>
          <a:bodyPr/>
          <a:lstStyle/>
          <a:p>
            <a:r>
              <a:rPr lang="en-US" dirty="0"/>
              <a:t>Number of Clicked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12</a:t>
            </a:fld>
            <a:endParaRPr lang="en-US" dirty="0"/>
          </a:p>
        </p:txBody>
      </p:sp>
      <p:sp>
        <p:nvSpPr>
          <p:cNvPr id="7" name="TextBox 6"/>
          <p:cNvSpPr txBox="1"/>
          <p:nvPr/>
        </p:nvSpPr>
        <p:spPr>
          <a:xfrm>
            <a:off x="2770910" y="4738255"/>
            <a:ext cx="5112326" cy="646331"/>
          </a:xfrm>
          <a:prstGeom prst="rect">
            <a:avLst/>
          </a:prstGeom>
          <a:noFill/>
          <a:ln>
            <a:solidFill>
              <a:schemeClr val="accent1"/>
            </a:solidFill>
          </a:ln>
        </p:spPr>
        <p:txBody>
          <a:bodyPr wrap="square" rtlCol="0">
            <a:spAutoFit/>
          </a:bodyPr>
          <a:lstStyle/>
          <a:p>
            <a:r>
              <a:rPr lang="en-US" dirty="0" smtClean="0"/>
              <a:t>If someone clicks 1 or more of these services then the “</a:t>
            </a:r>
            <a:r>
              <a:rPr lang="en-GB" dirty="0"/>
              <a:t>“Number of Clicked Requests” </a:t>
            </a:r>
            <a:r>
              <a:rPr lang="en-US" dirty="0" smtClean="0"/>
              <a:t>” will be “1”</a:t>
            </a:r>
            <a:endParaRPr lang="en-GB" dirty="0"/>
          </a:p>
        </p:txBody>
      </p:sp>
      <p:cxnSp>
        <p:nvCxnSpPr>
          <p:cNvPr id="11" name="Straight Connector 10"/>
          <p:cNvCxnSpPr/>
          <p:nvPr/>
        </p:nvCxnSpPr>
        <p:spPr>
          <a:xfrm flipH="1" flipV="1">
            <a:off x="6913418" y="3948545"/>
            <a:ext cx="845127" cy="789710"/>
          </a:xfrm>
          <a:prstGeom prst="line">
            <a:avLst/>
          </a:prstGeom>
          <a:ln w="38100">
            <a:solidFill>
              <a:srgbClr val="EE3A4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262534" y="3551311"/>
            <a:ext cx="845126" cy="1186944"/>
          </a:xfrm>
          <a:prstGeom prst="line">
            <a:avLst/>
          </a:prstGeom>
          <a:ln w="38100">
            <a:solidFill>
              <a:srgbClr val="EE3A4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588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Number of </a:t>
            </a:r>
            <a:r>
              <a:rPr lang="en-US" dirty="0" smtClean="0"/>
              <a:t>Services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13</a:t>
            </a:fld>
            <a:endParaRPr lang="en-US" dirty="0"/>
          </a:p>
        </p:txBody>
      </p:sp>
      <p:sp>
        <p:nvSpPr>
          <p:cNvPr id="8" name="Content Placeholder 5"/>
          <p:cNvSpPr>
            <a:spLocks noGrp="1"/>
          </p:cNvSpPr>
          <p:nvPr>
            <p:ph idx="1"/>
          </p:nvPr>
        </p:nvSpPr>
        <p:spPr>
          <a:xfrm>
            <a:off x="414045" y="2938537"/>
            <a:ext cx="8480573" cy="2630990"/>
          </a:xfrm>
        </p:spPr>
        <p:txBody>
          <a:bodyPr>
            <a:normAutofit lnSpcReduction="10000"/>
          </a:bodyPr>
          <a:lstStyle/>
          <a:p>
            <a:r>
              <a:rPr lang="en-GB" dirty="0" smtClean="0"/>
              <a:t>The “Number of services” is the number of services offered per incoming open URL request.</a:t>
            </a:r>
          </a:p>
          <a:p>
            <a:r>
              <a:rPr lang="en-US" dirty="0" smtClean="0"/>
              <a:t>The incoming URL request may come from </a:t>
            </a:r>
          </a:p>
          <a:p>
            <a:pPr marL="514350" indent="-514350">
              <a:buFont typeface="+mj-lt"/>
              <a:buAutoNum type="arabicPeriod"/>
            </a:pPr>
            <a:r>
              <a:rPr lang="en-US" dirty="0" smtClean="0"/>
              <a:t>The “View It” tab within Primo</a:t>
            </a:r>
          </a:p>
          <a:p>
            <a:pPr marL="514350" indent="-514350">
              <a:buFont typeface="+mj-lt"/>
              <a:buAutoNum type="arabicPeriod"/>
            </a:pPr>
            <a:r>
              <a:rPr lang="en-US" dirty="0" smtClean="0"/>
              <a:t>The electronic services page after clicking from another source</a:t>
            </a:r>
            <a:endParaRPr lang="en-US" dirty="0"/>
          </a:p>
        </p:txBody>
      </p:sp>
      <p:pic>
        <p:nvPicPr>
          <p:cNvPr id="6" name="Picture 5"/>
          <p:cNvPicPr>
            <a:picLocks noChangeAspect="1"/>
          </p:cNvPicPr>
          <p:nvPr/>
        </p:nvPicPr>
        <p:blipFill>
          <a:blip r:embed="rId3"/>
          <a:stretch>
            <a:fillRect/>
          </a:stretch>
        </p:blipFill>
        <p:spPr>
          <a:xfrm>
            <a:off x="124288" y="995573"/>
            <a:ext cx="3604240" cy="1719918"/>
          </a:xfrm>
          <a:prstGeom prst="rect">
            <a:avLst/>
          </a:prstGeom>
          <a:ln>
            <a:solidFill>
              <a:schemeClr val="tx1"/>
            </a:solidFill>
          </a:ln>
        </p:spPr>
      </p:pic>
    </p:spTree>
    <p:extLst>
      <p:ext uri="{BB962C8B-B14F-4D97-AF65-F5344CB8AC3E}">
        <p14:creationId xmlns:p14="http://schemas.microsoft.com/office/powerpoint/2010/main" val="3580511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40877" y="899242"/>
            <a:ext cx="6168030" cy="2521904"/>
          </a:xfrm>
          <a:prstGeom prst="rect">
            <a:avLst/>
          </a:prstGeom>
          <a:ln>
            <a:solidFill>
              <a:schemeClr val="tx1"/>
            </a:solidFill>
          </a:ln>
        </p:spPr>
      </p:pic>
      <p:sp>
        <p:nvSpPr>
          <p:cNvPr id="5" name="Title 4"/>
          <p:cNvSpPr>
            <a:spLocks noGrp="1"/>
          </p:cNvSpPr>
          <p:nvPr>
            <p:ph type="title"/>
          </p:nvPr>
        </p:nvSpPr>
        <p:spPr/>
        <p:txBody>
          <a:bodyPr/>
          <a:lstStyle/>
          <a:p>
            <a:r>
              <a:rPr lang="en-US" dirty="0"/>
              <a:t>Number of Services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14</a:t>
            </a:fld>
            <a:endParaRPr lang="en-US" dirty="0"/>
          </a:p>
        </p:txBody>
      </p:sp>
      <p:sp>
        <p:nvSpPr>
          <p:cNvPr id="9" name="Rectangle 8"/>
          <p:cNvSpPr/>
          <p:nvPr/>
        </p:nvSpPr>
        <p:spPr>
          <a:xfrm>
            <a:off x="3471348" y="3001499"/>
            <a:ext cx="3727474" cy="2279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435333" y="2692908"/>
            <a:ext cx="1163489" cy="2292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131305" y="2137837"/>
            <a:ext cx="1067517" cy="646331"/>
          </a:xfrm>
          <a:prstGeom prst="rect">
            <a:avLst/>
          </a:prstGeom>
          <a:solidFill>
            <a:schemeClr val="bg1"/>
          </a:solidFill>
          <a:ln>
            <a:solidFill>
              <a:schemeClr val="tx1"/>
            </a:solidFill>
          </a:ln>
        </p:spPr>
        <p:txBody>
          <a:bodyPr wrap="square" rtlCol="0">
            <a:spAutoFit/>
          </a:bodyPr>
          <a:lstStyle/>
          <a:p>
            <a:r>
              <a:rPr lang="en-US" dirty="0" smtClean="0"/>
              <a:t>Two services</a:t>
            </a:r>
            <a:endParaRPr lang="en-GB" dirty="0"/>
          </a:p>
        </p:txBody>
      </p:sp>
      <p:pic>
        <p:nvPicPr>
          <p:cNvPr id="11" name="Picture 10"/>
          <p:cNvPicPr>
            <a:picLocks noChangeAspect="1"/>
          </p:cNvPicPr>
          <p:nvPr/>
        </p:nvPicPr>
        <p:blipFill>
          <a:blip r:embed="rId4"/>
          <a:stretch>
            <a:fillRect/>
          </a:stretch>
        </p:blipFill>
        <p:spPr>
          <a:xfrm>
            <a:off x="1635673" y="3606242"/>
            <a:ext cx="5838825" cy="2438400"/>
          </a:xfrm>
          <a:prstGeom prst="rect">
            <a:avLst/>
          </a:prstGeom>
          <a:ln>
            <a:solidFill>
              <a:schemeClr val="tx1"/>
            </a:solidFill>
          </a:ln>
        </p:spPr>
      </p:pic>
      <p:sp>
        <p:nvSpPr>
          <p:cNvPr id="12" name="TextBox 11"/>
          <p:cNvSpPr txBox="1"/>
          <p:nvPr/>
        </p:nvSpPr>
        <p:spPr>
          <a:xfrm>
            <a:off x="5824764" y="5255985"/>
            <a:ext cx="1067517" cy="646331"/>
          </a:xfrm>
          <a:prstGeom prst="rect">
            <a:avLst/>
          </a:prstGeom>
          <a:solidFill>
            <a:schemeClr val="bg1"/>
          </a:solidFill>
          <a:ln>
            <a:solidFill>
              <a:schemeClr val="tx1"/>
            </a:solidFill>
          </a:ln>
        </p:spPr>
        <p:txBody>
          <a:bodyPr wrap="square" rtlCol="0">
            <a:spAutoFit/>
          </a:bodyPr>
          <a:lstStyle/>
          <a:p>
            <a:r>
              <a:rPr lang="en-US" dirty="0" smtClean="0"/>
              <a:t>Two services</a:t>
            </a:r>
            <a:endParaRPr lang="en-GB" dirty="0"/>
          </a:p>
        </p:txBody>
      </p:sp>
      <p:sp>
        <p:nvSpPr>
          <p:cNvPr id="13" name="Rectangle 12"/>
          <p:cNvSpPr/>
          <p:nvPr/>
        </p:nvSpPr>
        <p:spPr>
          <a:xfrm>
            <a:off x="1634836" y="5633862"/>
            <a:ext cx="3727474" cy="2279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659473" y="5255985"/>
            <a:ext cx="1510745" cy="2674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44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63273" y="3157551"/>
            <a:ext cx="7932318" cy="3243263"/>
          </a:xfrm>
          <a:prstGeom prst="rect">
            <a:avLst/>
          </a:prstGeom>
          <a:ln>
            <a:solidFill>
              <a:schemeClr val="tx1"/>
            </a:solidFill>
          </a:ln>
        </p:spPr>
      </p:pic>
      <p:sp>
        <p:nvSpPr>
          <p:cNvPr id="5" name="Title 4"/>
          <p:cNvSpPr>
            <a:spLocks noGrp="1"/>
          </p:cNvSpPr>
          <p:nvPr>
            <p:ph type="title"/>
          </p:nvPr>
        </p:nvSpPr>
        <p:spPr/>
        <p:txBody>
          <a:bodyPr/>
          <a:lstStyle/>
          <a:p>
            <a:r>
              <a:rPr lang="en-US" dirty="0"/>
              <a:t>Number of </a:t>
            </a:r>
            <a:r>
              <a:rPr lang="en-US" dirty="0" smtClean="0"/>
              <a:t>Clicked Services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15</a:t>
            </a:fld>
            <a:endParaRPr lang="en-US" dirty="0"/>
          </a:p>
        </p:txBody>
      </p:sp>
      <p:sp>
        <p:nvSpPr>
          <p:cNvPr id="8" name="Content Placeholder 5"/>
          <p:cNvSpPr>
            <a:spLocks noGrp="1"/>
          </p:cNvSpPr>
          <p:nvPr>
            <p:ph idx="1"/>
          </p:nvPr>
        </p:nvSpPr>
        <p:spPr>
          <a:xfrm>
            <a:off x="4371243" y="1079297"/>
            <a:ext cx="4484348" cy="1536481"/>
          </a:xfrm>
        </p:spPr>
        <p:txBody>
          <a:bodyPr>
            <a:normAutofit fontScale="92500" lnSpcReduction="10000"/>
          </a:bodyPr>
          <a:lstStyle/>
          <a:p>
            <a:r>
              <a:rPr lang="en-GB" dirty="0" smtClean="0"/>
              <a:t>The “Number of Clicked Services” is the number of services used by (clicked by) the end user.</a:t>
            </a:r>
            <a:endParaRPr lang="en-US" dirty="0"/>
          </a:p>
        </p:txBody>
      </p:sp>
      <p:sp>
        <p:nvSpPr>
          <p:cNvPr id="9" name="Rectangle 8"/>
          <p:cNvSpPr/>
          <p:nvPr/>
        </p:nvSpPr>
        <p:spPr>
          <a:xfrm>
            <a:off x="3255819" y="5820074"/>
            <a:ext cx="4793672" cy="3175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www.teamsideline.com/Assets/452/click-here-larg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9491" y="562541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180541" y="1022555"/>
            <a:ext cx="3893805" cy="1871759"/>
          </a:xfrm>
          <a:prstGeom prst="rect">
            <a:avLst/>
          </a:prstGeom>
          <a:ln>
            <a:solidFill>
              <a:schemeClr val="tx1"/>
            </a:solidFill>
          </a:ln>
        </p:spPr>
      </p:pic>
    </p:spTree>
    <p:extLst>
      <p:ext uri="{BB962C8B-B14F-4D97-AF65-F5344CB8AC3E}">
        <p14:creationId xmlns:p14="http://schemas.microsoft.com/office/powerpoint/2010/main" val="2378259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Number of </a:t>
            </a:r>
            <a:r>
              <a:rPr lang="en-US" dirty="0" smtClean="0"/>
              <a:t>Requests Without </a:t>
            </a:r>
            <a:r>
              <a:rPr lang="en-US" dirty="0"/>
              <a:t>Services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16</a:t>
            </a:fld>
            <a:endParaRPr lang="en-US" dirty="0"/>
          </a:p>
        </p:txBody>
      </p:sp>
      <p:sp>
        <p:nvSpPr>
          <p:cNvPr id="8" name="Content Placeholder 5"/>
          <p:cNvSpPr>
            <a:spLocks noGrp="1"/>
          </p:cNvSpPr>
          <p:nvPr>
            <p:ph idx="1"/>
          </p:nvPr>
        </p:nvSpPr>
        <p:spPr>
          <a:xfrm>
            <a:off x="414045" y="3005511"/>
            <a:ext cx="8397446" cy="2965798"/>
          </a:xfrm>
        </p:spPr>
        <p:txBody>
          <a:bodyPr>
            <a:normAutofit/>
          </a:bodyPr>
          <a:lstStyle/>
          <a:p>
            <a:r>
              <a:rPr lang="en-GB" dirty="0" smtClean="0"/>
              <a:t>A “Number of requests without services” will be created for each incoming open URL which does not result in any services. </a:t>
            </a:r>
          </a:p>
          <a:p>
            <a:r>
              <a:rPr lang="en-GB" dirty="0" smtClean="0"/>
              <a:t>The “Request without services” will exist if the Alma Link resolver returns no results</a:t>
            </a:r>
            <a:endParaRPr lang="en-US" dirty="0"/>
          </a:p>
        </p:txBody>
      </p:sp>
      <p:pic>
        <p:nvPicPr>
          <p:cNvPr id="11" name="Picture 10"/>
          <p:cNvPicPr>
            <a:picLocks noChangeAspect="1"/>
          </p:cNvPicPr>
          <p:nvPr/>
        </p:nvPicPr>
        <p:blipFill>
          <a:blip r:embed="rId3"/>
          <a:stretch>
            <a:fillRect/>
          </a:stretch>
        </p:blipFill>
        <p:spPr>
          <a:xfrm>
            <a:off x="74886" y="857114"/>
            <a:ext cx="3236350" cy="1567431"/>
          </a:xfrm>
          <a:prstGeom prst="rect">
            <a:avLst/>
          </a:prstGeom>
          <a:ln>
            <a:solidFill>
              <a:schemeClr val="tx1"/>
            </a:solidFill>
          </a:ln>
        </p:spPr>
      </p:pic>
    </p:spTree>
    <p:extLst>
      <p:ext uri="{BB962C8B-B14F-4D97-AF65-F5344CB8AC3E}">
        <p14:creationId xmlns:p14="http://schemas.microsoft.com/office/powerpoint/2010/main" val="448146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Number of Requests Without Services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17</a:t>
            </a:fld>
            <a:endParaRPr lang="en-US" dirty="0"/>
          </a:p>
        </p:txBody>
      </p:sp>
      <p:pic>
        <p:nvPicPr>
          <p:cNvPr id="7" name="Picture 6"/>
          <p:cNvPicPr>
            <a:picLocks noChangeAspect="1"/>
          </p:cNvPicPr>
          <p:nvPr/>
        </p:nvPicPr>
        <p:blipFill>
          <a:blip r:embed="rId3"/>
          <a:stretch>
            <a:fillRect/>
          </a:stretch>
        </p:blipFill>
        <p:spPr>
          <a:xfrm>
            <a:off x="1406233" y="2727039"/>
            <a:ext cx="6269185" cy="3787632"/>
          </a:xfrm>
          <a:prstGeom prst="rect">
            <a:avLst/>
          </a:prstGeom>
          <a:ln>
            <a:solidFill>
              <a:schemeClr val="tx1"/>
            </a:solidFill>
          </a:ln>
        </p:spPr>
      </p:pic>
      <p:sp>
        <p:nvSpPr>
          <p:cNvPr id="10" name="Rectangle 9"/>
          <p:cNvSpPr/>
          <p:nvPr/>
        </p:nvSpPr>
        <p:spPr>
          <a:xfrm>
            <a:off x="1586341" y="4830544"/>
            <a:ext cx="1885755" cy="6281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a:stretch>
            <a:fillRect/>
          </a:stretch>
        </p:blipFill>
        <p:spPr>
          <a:xfrm>
            <a:off x="2529218" y="801832"/>
            <a:ext cx="3619500" cy="2095500"/>
          </a:xfrm>
          <a:prstGeom prst="rect">
            <a:avLst/>
          </a:prstGeom>
          <a:ln>
            <a:solidFill>
              <a:schemeClr val="tx1"/>
            </a:solidFill>
          </a:ln>
        </p:spPr>
      </p:pic>
      <p:sp>
        <p:nvSpPr>
          <p:cNvPr id="12" name="Rectangle 11"/>
          <p:cNvSpPr/>
          <p:nvPr/>
        </p:nvSpPr>
        <p:spPr>
          <a:xfrm>
            <a:off x="3096580" y="2037557"/>
            <a:ext cx="1885755" cy="6281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8588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5135" y="4706218"/>
            <a:ext cx="8836432" cy="780184"/>
          </a:xfrm>
          <a:prstGeom prst="rect">
            <a:avLst/>
          </a:prstGeom>
          <a:ln>
            <a:solidFill>
              <a:schemeClr val="tx1"/>
            </a:solidFill>
          </a:ln>
        </p:spPr>
      </p:pic>
      <p:sp>
        <p:nvSpPr>
          <p:cNvPr id="5" name="Title 4"/>
          <p:cNvSpPr>
            <a:spLocks noGrp="1"/>
          </p:cNvSpPr>
          <p:nvPr>
            <p:ph type="title"/>
          </p:nvPr>
        </p:nvSpPr>
        <p:spPr/>
        <p:txBody>
          <a:bodyPr/>
          <a:lstStyle/>
          <a:p>
            <a:r>
              <a:rPr lang="en-GB" dirty="0" smtClean="0"/>
              <a:t>% </a:t>
            </a:r>
            <a:r>
              <a:rPr lang="en-GB" dirty="0"/>
              <a:t>Clicks from Requests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18</a:t>
            </a:fld>
            <a:endParaRPr lang="en-US" dirty="0"/>
          </a:p>
        </p:txBody>
      </p:sp>
      <p:sp>
        <p:nvSpPr>
          <p:cNvPr id="8" name="Content Placeholder 5"/>
          <p:cNvSpPr>
            <a:spLocks noGrp="1"/>
          </p:cNvSpPr>
          <p:nvPr>
            <p:ph idx="1"/>
          </p:nvPr>
        </p:nvSpPr>
        <p:spPr>
          <a:xfrm>
            <a:off x="3726872" y="733365"/>
            <a:ext cx="4969257" cy="2757980"/>
          </a:xfrm>
        </p:spPr>
        <p:txBody>
          <a:bodyPr>
            <a:normAutofit fontScale="92500" lnSpcReduction="10000"/>
          </a:bodyPr>
          <a:lstStyle/>
          <a:p>
            <a:r>
              <a:rPr lang="en-GB" dirty="0" smtClean="0"/>
              <a:t>The “% Clicks from Requests” is the “Number of clicked Requests” divided by the “Number of Requests”</a:t>
            </a:r>
          </a:p>
          <a:p>
            <a:r>
              <a:rPr lang="en-US" dirty="0" smtClean="0"/>
              <a:t>In other words, “of all the total requests how many were actually clicked”</a:t>
            </a:r>
            <a:endParaRPr lang="en-US" dirty="0"/>
          </a:p>
        </p:txBody>
      </p:sp>
      <p:sp>
        <p:nvSpPr>
          <p:cNvPr id="10" name="Rectangle 9"/>
          <p:cNvSpPr/>
          <p:nvPr/>
        </p:nvSpPr>
        <p:spPr>
          <a:xfrm>
            <a:off x="6857999" y="4706218"/>
            <a:ext cx="2123567" cy="7801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a:stretch>
            <a:fillRect/>
          </a:stretch>
        </p:blipFill>
        <p:spPr>
          <a:xfrm>
            <a:off x="145135" y="911700"/>
            <a:ext cx="3412703" cy="1687871"/>
          </a:xfrm>
          <a:prstGeom prst="rect">
            <a:avLst/>
          </a:prstGeom>
          <a:ln>
            <a:solidFill>
              <a:schemeClr val="tx1"/>
            </a:solidFill>
          </a:ln>
        </p:spPr>
      </p:pic>
    </p:spTree>
    <p:extLst>
      <p:ext uri="{BB962C8B-B14F-4D97-AF65-F5344CB8AC3E}">
        <p14:creationId xmlns:p14="http://schemas.microsoft.com/office/powerpoint/2010/main" val="2056920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45135" y="4775853"/>
            <a:ext cx="8781408" cy="575830"/>
          </a:xfrm>
          <a:prstGeom prst="rect">
            <a:avLst/>
          </a:prstGeom>
          <a:ln>
            <a:solidFill>
              <a:schemeClr val="tx1"/>
            </a:solidFill>
          </a:ln>
        </p:spPr>
      </p:pic>
      <p:sp>
        <p:nvSpPr>
          <p:cNvPr id="5" name="Title 4"/>
          <p:cNvSpPr>
            <a:spLocks noGrp="1"/>
          </p:cNvSpPr>
          <p:nvPr>
            <p:ph type="title"/>
          </p:nvPr>
        </p:nvSpPr>
        <p:spPr/>
        <p:txBody>
          <a:bodyPr/>
          <a:lstStyle/>
          <a:p>
            <a:r>
              <a:rPr lang="en-GB" dirty="0" smtClean="0"/>
              <a:t>% </a:t>
            </a:r>
            <a:r>
              <a:rPr lang="en-GB" dirty="0"/>
              <a:t>Requests Without Services from Requests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19</a:t>
            </a:fld>
            <a:endParaRPr lang="en-US" dirty="0"/>
          </a:p>
        </p:txBody>
      </p:sp>
      <p:sp>
        <p:nvSpPr>
          <p:cNvPr id="8" name="Content Placeholder 5"/>
          <p:cNvSpPr>
            <a:spLocks noGrp="1"/>
          </p:cNvSpPr>
          <p:nvPr>
            <p:ph idx="1"/>
          </p:nvPr>
        </p:nvSpPr>
        <p:spPr>
          <a:xfrm>
            <a:off x="3726872" y="733364"/>
            <a:ext cx="4969257" cy="2850571"/>
          </a:xfrm>
        </p:spPr>
        <p:txBody>
          <a:bodyPr>
            <a:normAutofit fontScale="92500" lnSpcReduction="20000"/>
          </a:bodyPr>
          <a:lstStyle/>
          <a:p>
            <a:r>
              <a:rPr lang="en-GB" dirty="0" smtClean="0"/>
              <a:t>The “% Requests Without Services from Requests” is the “Number of Requests Without Services” divided by the “Number of Requests”</a:t>
            </a:r>
          </a:p>
          <a:p>
            <a:r>
              <a:rPr lang="en-US" dirty="0" smtClean="0"/>
              <a:t>In other words “of all the incoming open URL requests how many did not have services”</a:t>
            </a:r>
            <a:endParaRPr lang="en-US" dirty="0"/>
          </a:p>
        </p:txBody>
      </p:sp>
      <p:sp>
        <p:nvSpPr>
          <p:cNvPr id="10" name="Rectangle 9"/>
          <p:cNvSpPr/>
          <p:nvPr/>
        </p:nvSpPr>
        <p:spPr>
          <a:xfrm>
            <a:off x="5975152" y="4673675"/>
            <a:ext cx="2951391" cy="7867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a:off x="145135" y="965458"/>
            <a:ext cx="3548733" cy="1556069"/>
          </a:xfrm>
          <a:prstGeom prst="rect">
            <a:avLst/>
          </a:prstGeom>
          <a:ln>
            <a:solidFill>
              <a:schemeClr val="tx1"/>
            </a:solidFill>
          </a:ln>
        </p:spPr>
      </p:pic>
    </p:spTree>
    <p:extLst>
      <p:ext uri="{BB962C8B-B14F-4D97-AF65-F5344CB8AC3E}">
        <p14:creationId xmlns:p14="http://schemas.microsoft.com/office/powerpoint/2010/main" val="52164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1C146586-7EC2-481D-848F-8CE41EB2DE6C}" type="slidenum">
              <a:rPr lang="en-US" smtClean="0"/>
              <a:pPr/>
              <a:t>2</a:t>
            </a:fld>
            <a:endParaRPr lang="en-US" dirty="0"/>
          </a:p>
        </p:txBody>
      </p:sp>
      <p:grpSp>
        <p:nvGrpSpPr>
          <p:cNvPr id="5" name="Group 4"/>
          <p:cNvGrpSpPr/>
          <p:nvPr/>
        </p:nvGrpSpPr>
        <p:grpSpPr>
          <a:xfrm>
            <a:off x="109348" y="1087734"/>
            <a:ext cx="986977" cy="986977"/>
            <a:chOff x="109348" y="1231363"/>
            <a:chExt cx="986977" cy="986977"/>
          </a:xfrm>
        </p:grpSpPr>
        <p:sp>
          <p:nvSpPr>
            <p:cNvPr id="6" name="Oval 5"/>
            <p:cNvSpPr/>
            <p:nvPr/>
          </p:nvSpPr>
          <p:spPr>
            <a:xfrm>
              <a:off x="145636" y="126765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7" name="קשת מלאה 15"/>
            <p:cNvSpPr/>
            <p:nvPr/>
          </p:nvSpPr>
          <p:spPr>
            <a:xfrm rot="305064">
              <a:off x="109348" y="123136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8" name="Oval 7"/>
            <p:cNvSpPr/>
            <p:nvPr/>
          </p:nvSpPr>
          <p:spPr>
            <a:xfrm>
              <a:off x="205672" y="132768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grpSp>
      <p:sp>
        <p:nvSpPr>
          <p:cNvPr id="9" name="Text Placeholder 14"/>
          <p:cNvSpPr txBox="1">
            <a:spLocks/>
          </p:cNvSpPr>
          <p:nvPr/>
        </p:nvSpPr>
        <p:spPr>
          <a:xfrm>
            <a:off x="1311922" y="1261182"/>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t>Introduction</a:t>
            </a:r>
            <a:endParaRPr lang="en-US" dirty="0" smtClean="0"/>
          </a:p>
        </p:txBody>
      </p:sp>
      <p:grpSp>
        <p:nvGrpSpPr>
          <p:cNvPr id="10" name="Group 9"/>
          <p:cNvGrpSpPr/>
          <p:nvPr/>
        </p:nvGrpSpPr>
        <p:grpSpPr>
          <a:xfrm>
            <a:off x="109348" y="2093834"/>
            <a:ext cx="986977" cy="986977"/>
            <a:chOff x="109348" y="2301078"/>
            <a:chExt cx="986977" cy="986977"/>
          </a:xfrm>
        </p:grpSpPr>
        <p:sp>
          <p:nvSpPr>
            <p:cNvPr id="11" name="Oval 10"/>
            <p:cNvSpPr/>
            <p:nvPr/>
          </p:nvSpPr>
          <p:spPr>
            <a:xfrm>
              <a:off x="145636" y="233736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2" name="קשת מלאה 15"/>
            <p:cNvSpPr/>
            <p:nvPr/>
          </p:nvSpPr>
          <p:spPr>
            <a:xfrm rot="2819799">
              <a:off x="109348" y="2301078"/>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3" name="Oval 12"/>
            <p:cNvSpPr/>
            <p:nvPr/>
          </p:nvSpPr>
          <p:spPr>
            <a:xfrm>
              <a:off x="205672" y="2397402"/>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2</a:t>
              </a:r>
              <a:endParaRPr lang="en-US" sz="3600" b="1" dirty="0">
                <a:latin typeface="+mn-lt"/>
              </a:endParaRPr>
            </a:p>
          </p:txBody>
        </p:sp>
      </p:grpSp>
      <p:sp>
        <p:nvSpPr>
          <p:cNvPr id="22" name="Text Placeholder 14"/>
          <p:cNvSpPr txBox="1">
            <a:spLocks/>
          </p:cNvSpPr>
          <p:nvPr/>
        </p:nvSpPr>
        <p:spPr>
          <a:xfrm>
            <a:off x="1311922" y="2272029"/>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measurements</a:t>
            </a:r>
            <a:endParaRPr lang="en-US" dirty="0"/>
          </a:p>
        </p:txBody>
      </p:sp>
      <p:grpSp>
        <p:nvGrpSpPr>
          <p:cNvPr id="14" name="Group 13"/>
          <p:cNvGrpSpPr/>
          <p:nvPr/>
        </p:nvGrpSpPr>
        <p:grpSpPr>
          <a:xfrm>
            <a:off x="109348" y="3078344"/>
            <a:ext cx="986977" cy="986977"/>
            <a:chOff x="109348" y="3370793"/>
            <a:chExt cx="986977" cy="986977"/>
          </a:xfrm>
        </p:grpSpPr>
        <p:sp>
          <p:nvSpPr>
            <p:cNvPr id="15" name="Oval 14"/>
            <p:cNvSpPr/>
            <p:nvPr/>
          </p:nvSpPr>
          <p:spPr>
            <a:xfrm>
              <a:off x="145636" y="340708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6" name="קשת מלאה 15"/>
            <p:cNvSpPr/>
            <p:nvPr/>
          </p:nvSpPr>
          <p:spPr>
            <a:xfrm rot="4409434">
              <a:off x="109348" y="337079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7" name="Oval 16"/>
            <p:cNvSpPr/>
            <p:nvPr/>
          </p:nvSpPr>
          <p:spPr>
            <a:xfrm>
              <a:off x="205672" y="346711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3</a:t>
              </a:r>
              <a:endParaRPr lang="en-US" sz="3600" b="1" dirty="0">
                <a:latin typeface="+mn-lt"/>
              </a:endParaRPr>
            </a:p>
          </p:txBody>
        </p:sp>
      </p:grpSp>
      <p:sp>
        <p:nvSpPr>
          <p:cNvPr id="23" name="Text Placeholder 14"/>
          <p:cNvSpPr txBox="1">
            <a:spLocks/>
          </p:cNvSpPr>
          <p:nvPr/>
        </p:nvSpPr>
        <p:spPr>
          <a:xfrm>
            <a:off x="1367337" y="3227989"/>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a:t>
            </a:r>
            <a:r>
              <a:rPr lang="en-US" dirty="0" smtClean="0"/>
              <a:t>xamples</a:t>
            </a:r>
            <a:endParaRPr lang="en-US" dirty="0"/>
          </a:p>
        </p:txBody>
      </p:sp>
    </p:spTree>
    <p:extLst>
      <p:ext uri="{BB962C8B-B14F-4D97-AF65-F5344CB8AC3E}">
        <p14:creationId xmlns:p14="http://schemas.microsoft.com/office/powerpoint/2010/main" val="944793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1C146586-7EC2-481D-848F-8CE41EB2DE6C}" type="slidenum">
              <a:rPr lang="en-US" smtClean="0"/>
              <a:pPr/>
              <a:t>20</a:t>
            </a:fld>
            <a:endParaRPr lang="en-US" dirty="0"/>
          </a:p>
        </p:txBody>
      </p:sp>
      <p:grpSp>
        <p:nvGrpSpPr>
          <p:cNvPr id="5" name="Group 4"/>
          <p:cNvGrpSpPr/>
          <p:nvPr/>
        </p:nvGrpSpPr>
        <p:grpSpPr>
          <a:xfrm>
            <a:off x="109348" y="1087734"/>
            <a:ext cx="986977" cy="986977"/>
            <a:chOff x="109348" y="1231363"/>
            <a:chExt cx="986977" cy="986977"/>
          </a:xfrm>
        </p:grpSpPr>
        <p:sp>
          <p:nvSpPr>
            <p:cNvPr id="6" name="Oval 5"/>
            <p:cNvSpPr/>
            <p:nvPr/>
          </p:nvSpPr>
          <p:spPr>
            <a:xfrm>
              <a:off x="145636" y="126765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7" name="קשת מלאה 15"/>
            <p:cNvSpPr/>
            <p:nvPr/>
          </p:nvSpPr>
          <p:spPr>
            <a:xfrm rot="305064">
              <a:off x="109348" y="123136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8" name="Oval 7"/>
            <p:cNvSpPr/>
            <p:nvPr/>
          </p:nvSpPr>
          <p:spPr>
            <a:xfrm>
              <a:off x="205672" y="132768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grpSp>
      <p:sp>
        <p:nvSpPr>
          <p:cNvPr id="9" name="Text Placeholder 14"/>
          <p:cNvSpPr txBox="1">
            <a:spLocks/>
          </p:cNvSpPr>
          <p:nvPr/>
        </p:nvSpPr>
        <p:spPr>
          <a:xfrm>
            <a:off x="1311922" y="1261182"/>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Introduction</a:t>
            </a:r>
          </a:p>
        </p:txBody>
      </p:sp>
      <p:grpSp>
        <p:nvGrpSpPr>
          <p:cNvPr id="10" name="Group 9"/>
          <p:cNvGrpSpPr/>
          <p:nvPr/>
        </p:nvGrpSpPr>
        <p:grpSpPr>
          <a:xfrm>
            <a:off x="109348" y="2093834"/>
            <a:ext cx="986977" cy="986977"/>
            <a:chOff x="109348" y="2301078"/>
            <a:chExt cx="986977" cy="986977"/>
          </a:xfrm>
        </p:grpSpPr>
        <p:sp>
          <p:nvSpPr>
            <p:cNvPr id="11" name="Oval 10"/>
            <p:cNvSpPr/>
            <p:nvPr/>
          </p:nvSpPr>
          <p:spPr>
            <a:xfrm>
              <a:off x="145636" y="233736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2" name="קשת מלאה 15"/>
            <p:cNvSpPr/>
            <p:nvPr/>
          </p:nvSpPr>
          <p:spPr>
            <a:xfrm rot="2819799">
              <a:off x="109348" y="2301078"/>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3" name="Oval 12"/>
            <p:cNvSpPr/>
            <p:nvPr/>
          </p:nvSpPr>
          <p:spPr>
            <a:xfrm>
              <a:off x="205672" y="2397402"/>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2</a:t>
              </a:r>
              <a:endParaRPr lang="en-US" sz="3600" b="1" dirty="0">
                <a:latin typeface="+mn-lt"/>
              </a:endParaRPr>
            </a:p>
          </p:txBody>
        </p:sp>
      </p:grpSp>
      <p:sp>
        <p:nvSpPr>
          <p:cNvPr id="22" name="Text Placeholder 14"/>
          <p:cNvSpPr txBox="1">
            <a:spLocks/>
          </p:cNvSpPr>
          <p:nvPr/>
        </p:nvSpPr>
        <p:spPr>
          <a:xfrm>
            <a:off x="1311922" y="2272029"/>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measurements</a:t>
            </a:r>
          </a:p>
        </p:txBody>
      </p:sp>
      <p:grpSp>
        <p:nvGrpSpPr>
          <p:cNvPr id="14" name="Group 13"/>
          <p:cNvGrpSpPr/>
          <p:nvPr/>
        </p:nvGrpSpPr>
        <p:grpSpPr>
          <a:xfrm>
            <a:off x="109348" y="3078344"/>
            <a:ext cx="986977" cy="986977"/>
            <a:chOff x="109348" y="3370793"/>
            <a:chExt cx="986977" cy="986977"/>
          </a:xfrm>
        </p:grpSpPr>
        <p:sp>
          <p:nvSpPr>
            <p:cNvPr id="15" name="Oval 14"/>
            <p:cNvSpPr/>
            <p:nvPr/>
          </p:nvSpPr>
          <p:spPr>
            <a:xfrm>
              <a:off x="145636" y="340708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6" name="קשת מלאה 15"/>
            <p:cNvSpPr/>
            <p:nvPr/>
          </p:nvSpPr>
          <p:spPr>
            <a:xfrm rot="4409434">
              <a:off x="109348" y="337079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7" name="Oval 16"/>
            <p:cNvSpPr/>
            <p:nvPr/>
          </p:nvSpPr>
          <p:spPr>
            <a:xfrm>
              <a:off x="205672" y="346711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3</a:t>
              </a:r>
              <a:endParaRPr lang="en-US" sz="3600" b="1" dirty="0">
                <a:latin typeface="+mn-lt"/>
              </a:endParaRPr>
            </a:p>
          </p:txBody>
        </p:sp>
      </p:grpSp>
      <p:sp>
        <p:nvSpPr>
          <p:cNvPr id="18" name="Text Placeholder 14"/>
          <p:cNvSpPr txBox="1">
            <a:spLocks/>
          </p:cNvSpPr>
          <p:nvPr/>
        </p:nvSpPr>
        <p:spPr>
          <a:xfrm>
            <a:off x="1367337" y="3227989"/>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E</a:t>
            </a:r>
            <a:r>
              <a:rPr lang="en-US" sz="3200" dirty="0" smtClean="0"/>
              <a:t>xamples</a:t>
            </a:r>
            <a:endParaRPr lang="en-US" sz="3200" dirty="0"/>
          </a:p>
        </p:txBody>
      </p:sp>
    </p:spTree>
    <p:extLst>
      <p:ext uri="{BB962C8B-B14F-4D97-AF65-F5344CB8AC3E}">
        <p14:creationId xmlns:p14="http://schemas.microsoft.com/office/powerpoint/2010/main" val="529569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Example 1</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21</a:t>
            </a:fld>
            <a:endParaRPr lang="en-US" dirty="0"/>
          </a:p>
        </p:txBody>
      </p:sp>
      <p:sp>
        <p:nvSpPr>
          <p:cNvPr id="8" name="Content Placeholder 5"/>
          <p:cNvSpPr>
            <a:spLocks noGrp="1"/>
          </p:cNvSpPr>
          <p:nvPr>
            <p:ph idx="1"/>
          </p:nvPr>
        </p:nvSpPr>
        <p:spPr>
          <a:xfrm>
            <a:off x="180110" y="733364"/>
            <a:ext cx="8516020" cy="5085545"/>
          </a:xfrm>
        </p:spPr>
        <p:txBody>
          <a:bodyPr>
            <a:normAutofit/>
          </a:bodyPr>
          <a:lstStyle/>
          <a:p>
            <a:r>
              <a:rPr lang="en-US" dirty="0" smtClean="0"/>
              <a:t>This report is called “Number </a:t>
            </a:r>
            <a:r>
              <a:rPr lang="en-US" dirty="0"/>
              <a:t>of clicked requests in the last year for sources  'Feminist Studies' and 'Women's </a:t>
            </a:r>
            <a:r>
              <a:rPr lang="en-US" dirty="0" smtClean="0"/>
              <a:t>Studies </a:t>
            </a:r>
            <a:r>
              <a:rPr lang="en-US" dirty="0"/>
              <a:t>Collection'”</a:t>
            </a:r>
            <a:endParaRPr lang="en-US" dirty="0" smtClean="0"/>
          </a:p>
          <a:p>
            <a:r>
              <a:rPr lang="en-US" dirty="0" smtClean="0"/>
              <a:t>It lists the ‘Number of clicked requests’ for each month for each of these sources</a:t>
            </a:r>
          </a:p>
          <a:p>
            <a:r>
              <a:rPr lang="en-GB" dirty="0" smtClean="0"/>
              <a:t>This means that an easy comparison can be made.</a:t>
            </a:r>
          </a:p>
          <a:p>
            <a:r>
              <a:rPr lang="en-GB" dirty="0" smtClean="0"/>
              <a:t>For various reasons (perhaps overlap analysis) the library is considering cancelling one of these sources</a:t>
            </a:r>
          </a:p>
          <a:p>
            <a:r>
              <a:rPr lang="en-US" b="1" dirty="0" smtClean="0"/>
              <a:t>This means that the library can now identify which of the two sources is most used and therefore cancel the most appropriate one</a:t>
            </a:r>
            <a:endParaRPr lang="en-US" b="1" dirty="0"/>
          </a:p>
          <a:p>
            <a:endParaRPr lang="en-US" dirty="0" smtClean="0"/>
          </a:p>
          <a:p>
            <a:endParaRPr lang="en-US" dirty="0"/>
          </a:p>
        </p:txBody>
      </p:sp>
    </p:spTree>
    <p:extLst>
      <p:ext uri="{BB962C8B-B14F-4D97-AF65-F5344CB8AC3E}">
        <p14:creationId xmlns:p14="http://schemas.microsoft.com/office/powerpoint/2010/main" val="1282199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Example 1</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22</a:t>
            </a:fld>
            <a:endParaRPr lang="en-US" dirty="0"/>
          </a:p>
        </p:txBody>
      </p:sp>
      <p:pic>
        <p:nvPicPr>
          <p:cNvPr id="4" name="Picture 3"/>
          <p:cNvPicPr>
            <a:picLocks noChangeAspect="1"/>
          </p:cNvPicPr>
          <p:nvPr/>
        </p:nvPicPr>
        <p:blipFill>
          <a:blip r:embed="rId3"/>
          <a:stretch>
            <a:fillRect/>
          </a:stretch>
        </p:blipFill>
        <p:spPr>
          <a:xfrm>
            <a:off x="795337" y="1595437"/>
            <a:ext cx="7553325" cy="3667125"/>
          </a:xfrm>
          <a:prstGeom prst="rect">
            <a:avLst/>
          </a:prstGeom>
        </p:spPr>
      </p:pic>
    </p:spTree>
    <p:extLst>
      <p:ext uri="{BB962C8B-B14F-4D97-AF65-F5344CB8AC3E}">
        <p14:creationId xmlns:p14="http://schemas.microsoft.com/office/powerpoint/2010/main" val="356278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Example 1</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23</a:t>
            </a:fld>
            <a:endParaRPr lang="en-US" dirty="0"/>
          </a:p>
        </p:txBody>
      </p:sp>
      <p:pic>
        <p:nvPicPr>
          <p:cNvPr id="4" name="Picture 3"/>
          <p:cNvPicPr>
            <a:picLocks noChangeAspect="1"/>
          </p:cNvPicPr>
          <p:nvPr/>
        </p:nvPicPr>
        <p:blipFill>
          <a:blip r:embed="rId3"/>
          <a:stretch>
            <a:fillRect/>
          </a:stretch>
        </p:blipFill>
        <p:spPr>
          <a:xfrm>
            <a:off x="760407" y="2178780"/>
            <a:ext cx="7718573" cy="4057498"/>
          </a:xfrm>
          <a:prstGeom prst="rect">
            <a:avLst/>
          </a:prstGeom>
          <a:ln>
            <a:solidFill>
              <a:schemeClr val="tx1"/>
            </a:solidFill>
          </a:ln>
        </p:spPr>
      </p:pic>
      <p:sp>
        <p:nvSpPr>
          <p:cNvPr id="6" name="TextBox 5"/>
          <p:cNvSpPr txBox="1"/>
          <p:nvPr/>
        </p:nvSpPr>
        <p:spPr>
          <a:xfrm>
            <a:off x="414044" y="817418"/>
            <a:ext cx="8282083" cy="1477328"/>
          </a:xfrm>
          <a:prstGeom prst="rect">
            <a:avLst/>
          </a:prstGeom>
          <a:noFill/>
          <a:ln>
            <a:noFill/>
          </a:ln>
        </p:spPr>
        <p:txBody>
          <a:bodyPr wrap="square" rtlCol="0">
            <a:spAutoFit/>
          </a:bodyPr>
          <a:lstStyle/>
          <a:p>
            <a:r>
              <a:rPr lang="en-US" dirty="0" smtClean="0"/>
              <a:t>It is clear from the results that if one of these sources needs to be canceled then it should be ‘Feminist Studies’ because it is used much less than ‘Women’s Studies Collection’ </a:t>
            </a:r>
            <a:endParaRPr lang="en-US" dirty="0"/>
          </a:p>
          <a:p>
            <a:pPr marL="342900" indent="-342900">
              <a:buFont typeface="+mj-lt"/>
              <a:buAutoNum type="arabicPeriod"/>
            </a:pPr>
            <a:endParaRPr lang="en-US" dirty="0"/>
          </a:p>
          <a:p>
            <a:endParaRPr lang="en-US" dirty="0"/>
          </a:p>
        </p:txBody>
      </p:sp>
    </p:spTree>
    <p:extLst>
      <p:ext uri="{BB962C8B-B14F-4D97-AF65-F5344CB8AC3E}">
        <p14:creationId xmlns:p14="http://schemas.microsoft.com/office/powerpoint/2010/main" val="1669474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Example 2</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24</a:t>
            </a:fld>
            <a:endParaRPr lang="en-US" dirty="0"/>
          </a:p>
        </p:txBody>
      </p:sp>
      <p:sp>
        <p:nvSpPr>
          <p:cNvPr id="8" name="Content Placeholder 5"/>
          <p:cNvSpPr>
            <a:spLocks noGrp="1"/>
          </p:cNvSpPr>
          <p:nvPr>
            <p:ph idx="1"/>
          </p:nvPr>
        </p:nvSpPr>
        <p:spPr>
          <a:xfrm>
            <a:off x="180110" y="733364"/>
            <a:ext cx="8516020" cy="5085545"/>
          </a:xfrm>
        </p:spPr>
        <p:txBody>
          <a:bodyPr>
            <a:normAutofit/>
          </a:bodyPr>
          <a:lstStyle/>
          <a:p>
            <a:r>
              <a:rPr lang="en-US" dirty="0" smtClean="0"/>
              <a:t>This report is called “</a:t>
            </a:r>
            <a:r>
              <a:rPr lang="en-US" dirty="0"/>
              <a:t>Top Dewey Classifications for Alma Resolver Requests </a:t>
            </a:r>
            <a:r>
              <a:rPr lang="en-US" b="1" dirty="0"/>
              <a:t>without</a:t>
            </a:r>
            <a:r>
              <a:rPr lang="en-US" dirty="0"/>
              <a:t> services in the last </a:t>
            </a:r>
            <a:r>
              <a:rPr lang="en-US" dirty="0" smtClean="0"/>
              <a:t>year”</a:t>
            </a:r>
          </a:p>
          <a:p>
            <a:r>
              <a:rPr lang="en-US" dirty="0" smtClean="0"/>
              <a:t>It lists the and the top ten ‘Number of requests without services” and then the corresponding ‘Dewey </a:t>
            </a:r>
            <a:r>
              <a:rPr lang="en-US" dirty="0"/>
              <a:t>Classification </a:t>
            </a:r>
            <a:r>
              <a:rPr lang="en-US" dirty="0" smtClean="0"/>
              <a:t>Group’</a:t>
            </a:r>
          </a:p>
          <a:p>
            <a:r>
              <a:rPr lang="en-GB" dirty="0" smtClean="0"/>
              <a:t>This means searches have been made by patrons but there have not been full text services.</a:t>
            </a:r>
          </a:p>
          <a:p>
            <a:r>
              <a:rPr lang="en-US" b="1" dirty="0" smtClean="0"/>
              <a:t>This means that the library might want to consider changing the collection development policy and purchasing more resources in these areas.</a:t>
            </a:r>
            <a:endParaRPr lang="en-US" b="1" dirty="0"/>
          </a:p>
          <a:p>
            <a:endParaRPr lang="en-US" dirty="0" smtClean="0"/>
          </a:p>
          <a:p>
            <a:endParaRPr lang="en-US" dirty="0"/>
          </a:p>
        </p:txBody>
      </p:sp>
    </p:spTree>
    <p:extLst>
      <p:ext uri="{BB962C8B-B14F-4D97-AF65-F5344CB8AC3E}">
        <p14:creationId xmlns:p14="http://schemas.microsoft.com/office/powerpoint/2010/main" val="491126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Example 2</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25</a:t>
            </a:fld>
            <a:endParaRPr lang="en-US" dirty="0"/>
          </a:p>
        </p:txBody>
      </p:sp>
      <p:pic>
        <p:nvPicPr>
          <p:cNvPr id="3" name="Picture 2"/>
          <p:cNvPicPr>
            <a:picLocks noChangeAspect="1"/>
          </p:cNvPicPr>
          <p:nvPr/>
        </p:nvPicPr>
        <p:blipFill>
          <a:blip r:embed="rId3"/>
          <a:stretch>
            <a:fillRect/>
          </a:stretch>
        </p:blipFill>
        <p:spPr>
          <a:xfrm>
            <a:off x="815827" y="1579851"/>
            <a:ext cx="7672897" cy="4058949"/>
          </a:xfrm>
          <a:prstGeom prst="rect">
            <a:avLst/>
          </a:prstGeom>
          <a:ln>
            <a:solidFill>
              <a:schemeClr val="accent1"/>
            </a:solidFill>
          </a:ln>
        </p:spPr>
      </p:pic>
    </p:spTree>
    <p:extLst>
      <p:ext uri="{BB962C8B-B14F-4D97-AF65-F5344CB8AC3E}">
        <p14:creationId xmlns:p14="http://schemas.microsoft.com/office/powerpoint/2010/main" val="3955457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Example 2</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26</a:t>
            </a:fld>
            <a:endParaRPr lang="en-US" dirty="0"/>
          </a:p>
        </p:txBody>
      </p:sp>
      <p:pic>
        <p:nvPicPr>
          <p:cNvPr id="4" name="Picture 3"/>
          <p:cNvPicPr>
            <a:picLocks noChangeAspect="1"/>
          </p:cNvPicPr>
          <p:nvPr/>
        </p:nvPicPr>
        <p:blipFill>
          <a:blip r:embed="rId3"/>
          <a:stretch>
            <a:fillRect/>
          </a:stretch>
        </p:blipFill>
        <p:spPr>
          <a:xfrm>
            <a:off x="551361" y="1701511"/>
            <a:ext cx="8007450" cy="4436052"/>
          </a:xfrm>
          <a:prstGeom prst="rect">
            <a:avLst/>
          </a:prstGeom>
          <a:ln>
            <a:solidFill>
              <a:schemeClr val="accent1"/>
            </a:solidFill>
          </a:ln>
        </p:spPr>
      </p:pic>
      <p:sp>
        <p:nvSpPr>
          <p:cNvPr id="6" name="TextBox 5"/>
          <p:cNvSpPr txBox="1"/>
          <p:nvPr/>
        </p:nvSpPr>
        <p:spPr>
          <a:xfrm>
            <a:off x="414045" y="872836"/>
            <a:ext cx="8282083" cy="646331"/>
          </a:xfrm>
          <a:prstGeom prst="rect">
            <a:avLst/>
          </a:prstGeom>
          <a:noFill/>
          <a:ln>
            <a:solidFill>
              <a:schemeClr val="accent1"/>
            </a:solidFill>
          </a:ln>
        </p:spPr>
        <p:txBody>
          <a:bodyPr wrap="square" rtlCol="0">
            <a:spAutoFit/>
          </a:bodyPr>
          <a:lstStyle/>
          <a:p>
            <a:r>
              <a:rPr lang="en-US" dirty="0" smtClean="0"/>
              <a:t>There were over 10,000 searches in the area of ‘Technology’ in the last year with no full text services available</a:t>
            </a:r>
            <a:endParaRPr lang="en-US" dirty="0"/>
          </a:p>
        </p:txBody>
      </p:sp>
    </p:spTree>
    <p:extLst>
      <p:ext uri="{BB962C8B-B14F-4D97-AF65-F5344CB8AC3E}">
        <p14:creationId xmlns:p14="http://schemas.microsoft.com/office/powerpoint/2010/main" val="469216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Example 3</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27</a:t>
            </a:fld>
            <a:endParaRPr lang="en-US" dirty="0"/>
          </a:p>
        </p:txBody>
      </p:sp>
      <p:sp>
        <p:nvSpPr>
          <p:cNvPr id="8" name="Content Placeholder 5"/>
          <p:cNvSpPr>
            <a:spLocks noGrp="1"/>
          </p:cNvSpPr>
          <p:nvPr>
            <p:ph idx="1"/>
          </p:nvPr>
        </p:nvSpPr>
        <p:spPr>
          <a:xfrm>
            <a:off x="180110" y="733364"/>
            <a:ext cx="8516020" cy="5085545"/>
          </a:xfrm>
        </p:spPr>
        <p:txBody>
          <a:bodyPr>
            <a:normAutofit/>
          </a:bodyPr>
          <a:lstStyle/>
          <a:p>
            <a:r>
              <a:rPr lang="en-US" dirty="0" smtClean="0"/>
              <a:t>This report is called “</a:t>
            </a:r>
            <a:r>
              <a:rPr lang="en-US" dirty="0"/>
              <a:t>Top Ten Dewey Classifications for Alma Resolver </a:t>
            </a:r>
            <a:r>
              <a:rPr lang="en-US" b="1" dirty="0"/>
              <a:t>Clicked requests </a:t>
            </a:r>
            <a:r>
              <a:rPr lang="en-US" dirty="0"/>
              <a:t>in the last year”</a:t>
            </a:r>
            <a:endParaRPr lang="en-US" dirty="0" smtClean="0"/>
          </a:p>
          <a:p>
            <a:r>
              <a:rPr lang="en-US" dirty="0" smtClean="0"/>
              <a:t>It lists the and the top ten ‘Number of clicked requests’ and then the corresponding ‘Dewey </a:t>
            </a:r>
            <a:r>
              <a:rPr lang="en-US" dirty="0"/>
              <a:t>Classification </a:t>
            </a:r>
            <a:r>
              <a:rPr lang="en-US" dirty="0" smtClean="0"/>
              <a:t>Group’</a:t>
            </a:r>
          </a:p>
          <a:p>
            <a:r>
              <a:rPr lang="en-GB" dirty="0" smtClean="0"/>
              <a:t>This means searches have been made by patrons and they have clicked a request for services</a:t>
            </a:r>
          </a:p>
          <a:p>
            <a:r>
              <a:rPr lang="en-US" b="1" dirty="0" smtClean="0"/>
              <a:t>This means that the library might want to consider continuing to purchase resources in these areas because they are being used.</a:t>
            </a:r>
            <a:endParaRPr lang="en-US" b="1" dirty="0"/>
          </a:p>
          <a:p>
            <a:endParaRPr lang="en-US" dirty="0" smtClean="0"/>
          </a:p>
          <a:p>
            <a:endParaRPr lang="en-US" dirty="0"/>
          </a:p>
        </p:txBody>
      </p:sp>
    </p:spTree>
    <p:extLst>
      <p:ext uri="{BB962C8B-B14F-4D97-AF65-F5344CB8AC3E}">
        <p14:creationId xmlns:p14="http://schemas.microsoft.com/office/powerpoint/2010/main" val="1533196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Example 3</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28</a:t>
            </a:fld>
            <a:endParaRPr lang="en-US" dirty="0"/>
          </a:p>
        </p:txBody>
      </p:sp>
      <p:pic>
        <p:nvPicPr>
          <p:cNvPr id="4" name="Picture 3"/>
          <p:cNvPicPr>
            <a:picLocks noChangeAspect="1"/>
          </p:cNvPicPr>
          <p:nvPr/>
        </p:nvPicPr>
        <p:blipFill>
          <a:blip r:embed="rId3"/>
          <a:stretch>
            <a:fillRect/>
          </a:stretch>
        </p:blipFill>
        <p:spPr>
          <a:xfrm>
            <a:off x="695325" y="1238250"/>
            <a:ext cx="7695404" cy="4137314"/>
          </a:xfrm>
          <a:prstGeom prst="rect">
            <a:avLst/>
          </a:prstGeom>
          <a:ln>
            <a:solidFill>
              <a:schemeClr val="accent1"/>
            </a:solidFill>
          </a:ln>
        </p:spPr>
      </p:pic>
    </p:spTree>
    <p:extLst>
      <p:ext uri="{BB962C8B-B14F-4D97-AF65-F5344CB8AC3E}">
        <p14:creationId xmlns:p14="http://schemas.microsoft.com/office/powerpoint/2010/main" val="3970016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Example 3</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29</a:t>
            </a:fld>
            <a:endParaRPr lang="en-US" dirty="0"/>
          </a:p>
        </p:txBody>
      </p:sp>
      <p:sp>
        <p:nvSpPr>
          <p:cNvPr id="6" name="TextBox 5"/>
          <p:cNvSpPr txBox="1"/>
          <p:nvPr/>
        </p:nvSpPr>
        <p:spPr>
          <a:xfrm>
            <a:off x="414045" y="872836"/>
            <a:ext cx="8282083" cy="646331"/>
          </a:xfrm>
          <a:prstGeom prst="rect">
            <a:avLst/>
          </a:prstGeom>
          <a:noFill/>
          <a:ln>
            <a:solidFill>
              <a:schemeClr val="accent1"/>
            </a:solidFill>
          </a:ln>
        </p:spPr>
        <p:txBody>
          <a:bodyPr wrap="square" rtlCol="0">
            <a:spAutoFit/>
          </a:bodyPr>
          <a:lstStyle/>
          <a:p>
            <a:r>
              <a:rPr lang="en-US" dirty="0" smtClean="0"/>
              <a:t>There were over 344,000 searches in the area of ‘Feminism’ over 200,000 in ‘Women’s studies’ in the last year for which patrons accessed services</a:t>
            </a:r>
            <a:endParaRPr lang="en-US" dirty="0"/>
          </a:p>
        </p:txBody>
      </p:sp>
      <p:pic>
        <p:nvPicPr>
          <p:cNvPr id="3" name="Picture 2"/>
          <p:cNvPicPr>
            <a:picLocks noChangeAspect="1"/>
          </p:cNvPicPr>
          <p:nvPr/>
        </p:nvPicPr>
        <p:blipFill>
          <a:blip r:embed="rId3"/>
          <a:stretch>
            <a:fillRect/>
          </a:stretch>
        </p:blipFill>
        <p:spPr>
          <a:xfrm>
            <a:off x="785378" y="2124198"/>
            <a:ext cx="7499639" cy="4196506"/>
          </a:xfrm>
          <a:prstGeom prst="rect">
            <a:avLst/>
          </a:prstGeom>
          <a:ln>
            <a:solidFill>
              <a:schemeClr val="accent1"/>
            </a:solidFill>
          </a:ln>
        </p:spPr>
      </p:pic>
    </p:spTree>
    <p:extLst>
      <p:ext uri="{BB962C8B-B14F-4D97-AF65-F5344CB8AC3E}">
        <p14:creationId xmlns:p14="http://schemas.microsoft.com/office/powerpoint/2010/main" val="2049838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a:t>
            </a:fld>
            <a:endParaRPr lang="en-US" dirty="0"/>
          </a:p>
        </p:txBody>
      </p:sp>
      <p:pic>
        <p:nvPicPr>
          <p:cNvPr id="6" name="Picture 5"/>
          <p:cNvPicPr>
            <a:picLocks noChangeAspect="1"/>
          </p:cNvPicPr>
          <p:nvPr/>
        </p:nvPicPr>
        <p:blipFill>
          <a:blip r:embed="rId3"/>
          <a:stretch>
            <a:fillRect/>
          </a:stretch>
        </p:blipFill>
        <p:spPr>
          <a:xfrm>
            <a:off x="2434495" y="839066"/>
            <a:ext cx="4354232" cy="5710892"/>
          </a:xfrm>
          <a:prstGeom prst="rect">
            <a:avLst/>
          </a:prstGeom>
        </p:spPr>
      </p:pic>
      <p:sp>
        <p:nvSpPr>
          <p:cNvPr id="9" name="Rectangle 8"/>
          <p:cNvSpPr/>
          <p:nvPr/>
        </p:nvSpPr>
        <p:spPr>
          <a:xfrm>
            <a:off x="2434495" y="4904509"/>
            <a:ext cx="1915832" cy="5126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3507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Example 4</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30</a:t>
            </a:fld>
            <a:endParaRPr lang="en-US" dirty="0"/>
          </a:p>
        </p:txBody>
      </p:sp>
      <p:sp>
        <p:nvSpPr>
          <p:cNvPr id="8" name="Content Placeholder 5"/>
          <p:cNvSpPr>
            <a:spLocks noGrp="1"/>
          </p:cNvSpPr>
          <p:nvPr>
            <p:ph idx="1"/>
          </p:nvPr>
        </p:nvSpPr>
        <p:spPr>
          <a:xfrm>
            <a:off x="180110" y="733364"/>
            <a:ext cx="8516020" cy="5085545"/>
          </a:xfrm>
        </p:spPr>
        <p:txBody>
          <a:bodyPr>
            <a:normAutofit/>
          </a:bodyPr>
          <a:lstStyle/>
          <a:p>
            <a:r>
              <a:rPr lang="en-US" dirty="0" smtClean="0"/>
              <a:t>This report is called “</a:t>
            </a:r>
            <a:r>
              <a:rPr lang="en-US" dirty="0"/>
              <a:t>Top Ten Sources for Alma Resolver Clicked requests in the last month”</a:t>
            </a:r>
            <a:endParaRPr lang="en-US" dirty="0" smtClean="0"/>
          </a:p>
          <a:p>
            <a:r>
              <a:rPr lang="en-US" dirty="0" smtClean="0"/>
              <a:t>It lists the and the top ten ‘Number of clicked requests’ and then the corresponding ‘Source’</a:t>
            </a:r>
          </a:p>
          <a:p>
            <a:r>
              <a:rPr lang="en-GB" dirty="0" smtClean="0"/>
              <a:t>This means searches have been made by patrons and they have clicked a request for services when coming from the specific source</a:t>
            </a:r>
          </a:p>
          <a:p>
            <a:r>
              <a:rPr lang="en-US" b="1" dirty="0" smtClean="0"/>
              <a:t>This means that the library can identify where the users are coming from and customize / prepare accordingly</a:t>
            </a:r>
            <a:endParaRPr lang="en-US" b="1" dirty="0"/>
          </a:p>
          <a:p>
            <a:endParaRPr lang="en-US" dirty="0" smtClean="0"/>
          </a:p>
          <a:p>
            <a:endParaRPr lang="en-US" dirty="0"/>
          </a:p>
        </p:txBody>
      </p:sp>
    </p:spTree>
    <p:extLst>
      <p:ext uri="{BB962C8B-B14F-4D97-AF65-F5344CB8AC3E}">
        <p14:creationId xmlns:p14="http://schemas.microsoft.com/office/powerpoint/2010/main" val="3304021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Example 4</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31</a:t>
            </a:fld>
            <a:endParaRPr lang="en-US" dirty="0"/>
          </a:p>
        </p:txBody>
      </p:sp>
      <p:pic>
        <p:nvPicPr>
          <p:cNvPr id="3" name="Picture 2"/>
          <p:cNvPicPr>
            <a:picLocks noChangeAspect="1"/>
          </p:cNvPicPr>
          <p:nvPr/>
        </p:nvPicPr>
        <p:blipFill>
          <a:blip r:embed="rId3"/>
          <a:stretch>
            <a:fillRect/>
          </a:stretch>
        </p:blipFill>
        <p:spPr>
          <a:xfrm>
            <a:off x="692294" y="1175037"/>
            <a:ext cx="7971646" cy="3992707"/>
          </a:xfrm>
          <a:prstGeom prst="rect">
            <a:avLst/>
          </a:prstGeom>
          <a:ln>
            <a:solidFill>
              <a:schemeClr val="accent1"/>
            </a:solidFill>
          </a:ln>
        </p:spPr>
      </p:pic>
    </p:spTree>
    <p:extLst>
      <p:ext uri="{BB962C8B-B14F-4D97-AF65-F5344CB8AC3E}">
        <p14:creationId xmlns:p14="http://schemas.microsoft.com/office/powerpoint/2010/main" val="4195846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Example 4</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32</a:t>
            </a:fld>
            <a:endParaRPr lang="en-US" dirty="0"/>
          </a:p>
        </p:txBody>
      </p:sp>
      <p:sp>
        <p:nvSpPr>
          <p:cNvPr id="6" name="TextBox 5"/>
          <p:cNvSpPr txBox="1"/>
          <p:nvPr/>
        </p:nvSpPr>
        <p:spPr>
          <a:xfrm>
            <a:off x="432516" y="802195"/>
            <a:ext cx="8282083" cy="2308324"/>
          </a:xfrm>
          <a:prstGeom prst="rect">
            <a:avLst/>
          </a:prstGeom>
          <a:noFill/>
          <a:ln>
            <a:noFill/>
          </a:ln>
        </p:spPr>
        <p:txBody>
          <a:bodyPr wrap="square" rtlCol="0">
            <a:spAutoFit/>
          </a:bodyPr>
          <a:lstStyle/>
          <a:p>
            <a:r>
              <a:rPr lang="en-US" dirty="0" smtClean="0"/>
              <a:t>The top 5 are </a:t>
            </a:r>
          </a:p>
          <a:p>
            <a:pPr marL="342900" indent="-342900">
              <a:buFont typeface="+mj-lt"/>
              <a:buAutoNum type="arabicPeriod"/>
            </a:pPr>
            <a:r>
              <a:rPr lang="en-US" dirty="0" smtClean="0"/>
              <a:t>Primo (</a:t>
            </a:r>
            <a:r>
              <a:rPr lang="en-US" dirty="0" err="1" smtClean="0"/>
              <a:t>yilis_alma</a:t>
            </a:r>
            <a:r>
              <a:rPr lang="en-US" dirty="0" smtClean="0"/>
              <a:t>) with almost 6,000 clicked requests</a:t>
            </a:r>
          </a:p>
          <a:p>
            <a:pPr marL="342900" indent="-342900">
              <a:buFont typeface="+mj-lt"/>
              <a:buAutoNum type="arabicPeriod"/>
            </a:pPr>
            <a:r>
              <a:rPr lang="en-US" dirty="0" err="1" smtClean="0"/>
              <a:t>Pubmed</a:t>
            </a:r>
            <a:r>
              <a:rPr lang="en-US" dirty="0" smtClean="0"/>
              <a:t> with almost 5,000 clicked requests</a:t>
            </a:r>
          </a:p>
          <a:p>
            <a:pPr marL="342900" indent="-342900">
              <a:buFont typeface="+mj-lt"/>
              <a:buAutoNum type="arabicPeriod"/>
            </a:pPr>
            <a:r>
              <a:rPr lang="en-US" dirty="0" smtClean="0"/>
              <a:t>Medline </a:t>
            </a:r>
            <a:r>
              <a:rPr lang="en-US" dirty="0"/>
              <a:t>with almost </a:t>
            </a:r>
            <a:r>
              <a:rPr lang="en-US" dirty="0" smtClean="0"/>
              <a:t>3,000 </a:t>
            </a:r>
            <a:r>
              <a:rPr lang="en-US" dirty="0"/>
              <a:t>clicked </a:t>
            </a:r>
            <a:r>
              <a:rPr lang="en-US" dirty="0" smtClean="0"/>
              <a:t>requests</a:t>
            </a:r>
          </a:p>
          <a:p>
            <a:pPr marL="342900" indent="-342900">
              <a:buFont typeface="+mj-lt"/>
              <a:buAutoNum type="arabicPeriod"/>
            </a:pPr>
            <a:r>
              <a:rPr lang="en-US" dirty="0" smtClean="0"/>
              <a:t>Science direct Elsevier </a:t>
            </a:r>
            <a:r>
              <a:rPr lang="en-US" dirty="0"/>
              <a:t>with almost 3,000 clicked </a:t>
            </a:r>
            <a:r>
              <a:rPr lang="en-US" dirty="0" smtClean="0"/>
              <a:t>requests</a:t>
            </a:r>
          </a:p>
          <a:p>
            <a:pPr marL="342900" indent="-342900">
              <a:buFont typeface="+mj-lt"/>
              <a:buAutoNum type="arabicPeriod"/>
            </a:pPr>
            <a:r>
              <a:rPr lang="en-US" dirty="0" smtClean="0"/>
              <a:t>Google with </a:t>
            </a:r>
            <a:r>
              <a:rPr lang="en-US" dirty="0"/>
              <a:t>almost </a:t>
            </a:r>
            <a:r>
              <a:rPr lang="en-US" dirty="0" smtClean="0"/>
              <a:t>2,000 </a:t>
            </a:r>
            <a:r>
              <a:rPr lang="en-US" dirty="0"/>
              <a:t>clicked requests</a:t>
            </a:r>
          </a:p>
          <a:p>
            <a:pPr marL="342900" indent="-342900">
              <a:buFont typeface="+mj-lt"/>
              <a:buAutoNum type="arabicPeriod"/>
            </a:pPr>
            <a:endParaRPr lang="en-US" dirty="0"/>
          </a:p>
          <a:p>
            <a:endParaRPr lang="en-US" dirty="0"/>
          </a:p>
        </p:txBody>
      </p:sp>
      <p:pic>
        <p:nvPicPr>
          <p:cNvPr id="4" name="Picture 3"/>
          <p:cNvPicPr>
            <a:picLocks noChangeAspect="1"/>
          </p:cNvPicPr>
          <p:nvPr/>
        </p:nvPicPr>
        <p:blipFill>
          <a:blip r:embed="rId3"/>
          <a:stretch>
            <a:fillRect/>
          </a:stretch>
        </p:blipFill>
        <p:spPr>
          <a:xfrm>
            <a:off x="1026929" y="2757055"/>
            <a:ext cx="7093259" cy="3635952"/>
          </a:xfrm>
          <a:prstGeom prst="rect">
            <a:avLst/>
          </a:prstGeom>
          <a:ln>
            <a:solidFill>
              <a:schemeClr val="accent1"/>
            </a:solidFill>
          </a:ln>
        </p:spPr>
      </p:pic>
      <p:sp>
        <p:nvSpPr>
          <p:cNvPr id="7" name="TextBox 6"/>
          <p:cNvSpPr txBox="1"/>
          <p:nvPr/>
        </p:nvSpPr>
        <p:spPr>
          <a:xfrm>
            <a:off x="6500757" y="3586754"/>
            <a:ext cx="2463134" cy="1200329"/>
          </a:xfrm>
          <a:prstGeom prst="rect">
            <a:avLst/>
          </a:prstGeom>
          <a:solidFill>
            <a:schemeClr val="bg1"/>
          </a:solidFill>
          <a:ln>
            <a:solidFill>
              <a:schemeClr val="tx1"/>
            </a:solidFill>
          </a:ln>
        </p:spPr>
        <p:txBody>
          <a:bodyPr wrap="square" rtlCol="0">
            <a:spAutoFit/>
          </a:bodyPr>
          <a:lstStyle/>
          <a:p>
            <a:r>
              <a:rPr lang="en-US" dirty="0" smtClean="0"/>
              <a:t>There were more searches in </a:t>
            </a:r>
            <a:r>
              <a:rPr lang="en-US" dirty="0" err="1" smtClean="0"/>
              <a:t>Pubmed</a:t>
            </a:r>
            <a:r>
              <a:rPr lang="en-US" dirty="0" smtClean="0"/>
              <a:t> and Medline combined than in Primo.</a:t>
            </a:r>
            <a:endParaRPr lang="en-US" dirty="0"/>
          </a:p>
        </p:txBody>
      </p:sp>
    </p:spTree>
    <p:extLst>
      <p:ext uri="{BB962C8B-B14F-4D97-AF65-F5344CB8AC3E}">
        <p14:creationId xmlns:p14="http://schemas.microsoft.com/office/powerpoint/2010/main" val="26613299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normAutofit fontScale="85000" lnSpcReduction="20000"/>
          </a:bodyPr>
          <a:lstStyle/>
          <a:p>
            <a:r>
              <a:rPr lang="en-US" dirty="0" smtClean="0"/>
              <a:t>Yoel.Kortick@exlibrisgroup.com</a:t>
            </a:r>
            <a:endParaRPr lang="en-US" dirty="0"/>
          </a:p>
        </p:txBody>
      </p:sp>
    </p:spTree>
    <p:extLst>
      <p:ext uri="{BB962C8B-B14F-4D97-AF65-F5344CB8AC3E}">
        <p14:creationId xmlns:p14="http://schemas.microsoft.com/office/powerpoint/2010/main" val="30771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sp>
        <p:nvSpPr>
          <p:cNvPr id="8" name="Content Placeholder 5"/>
          <p:cNvSpPr>
            <a:spLocks noGrp="1"/>
          </p:cNvSpPr>
          <p:nvPr>
            <p:ph idx="1"/>
          </p:nvPr>
        </p:nvSpPr>
        <p:spPr>
          <a:xfrm>
            <a:off x="414045" y="860354"/>
            <a:ext cx="8282085" cy="5180227"/>
          </a:xfrm>
        </p:spPr>
        <p:txBody>
          <a:bodyPr>
            <a:normAutofit/>
          </a:bodyPr>
          <a:lstStyle/>
          <a:p>
            <a:r>
              <a:rPr lang="en-US" dirty="0"/>
              <a:t>A new Link Resolver Usage subject area was added to Alma Analytics. </a:t>
            </a:r>
            <a:r>
              <a:rPr lang="en-US" dirty="0" smtClean="0"/>
              <a:t/>
            </a:r>
            <a:br>
              <a:rPr lang="en-US" dirty="0" smtClean="0"/>
            </a:br>
            <a:endParaRPr lang="en-US" dirty="0" smtClean="0"/>
          </a:p>
          <a:p>
            <a:r>
              <a:rPr lang="en-US" dirty="0" smtClean="0"/>
              <a:t>The </a:t>
            </a:r>
            <a:r>
              <a:rPr lang="en-US" dirty="0"/>
              <a:t>fields of this subject area can be used to create reports that provide both specific details of link resolver usage as well as a broad perspective of how the Alma link resolver is used. </a:t>
            </a:r>
            <a:r>
              <a:rPr lang="en-US" dirty="0" smtClean="0"/>
              <a:t/>
            </a:r>
            <a:br>
              <a:rPr lang="en-US" dirty="0" smtClean="0"/>
            </a:br>
            <a:endParaRPr lang="en-US" dirty="0" smtClean="0"/>
          </a:p>
          <a:p>
            <a:r>
              <a:rPr lang="en-US" dirty="0" smtClean="0"/>
              <a:t>This </a:t>
            </a:r>
            <a:r>
              <a:rPr lang="en-US" dirty="0"/>
              <a:t>provides libraries with a useful means of determining proper electronic collection development.</a:t>
            </a:r>
            <a:endParaRPr lang="en-GB" dirty="0"/>
          </a:p>
        </p:txBody>
      </p:sp>
    </p:spTree>
    <p:extLst>
      <p:ext uri="{BB962C8B-B14F-4D97-AF65-F5344CB8AC3E}">
        <p14:creationId xmlns:p14="http://schemas.microsoft.com/office/powerpoint/2010/main" val="2314890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5</a:t>
            </a:fld>
            <a:endParaRPr lang="en-US" dirty="0"/>
          </a:p>
        </p:txBody>
      </p:sp>
      <p:sp>
        <p:nvSpPr>
          <p:cNvPr id="8" name="Content Placeholder 5"/>
          <p:cNvSpPr>
            <a:spLocks noGrp="1"/>
          </p:cNvSpPr>
          <p:nvPr>
            <p:ph idx="1"/>
          </p:nvPr>
        </p:nvSpPr>
        <p:spPr>
          <a:xfrm>
            <a:off x="414045" y="860354"/>
            <a:ext cx="8282085" cy="5180227"/>
          </a:xfrm>
        </p:spPr>
        <p:txBody>
          <a:bodyPr>
            <a:normAutofit/>
          </a:bodyPr>
          <a:lstStyle/>
          <a:p>
            <a:pPr lvl="0"/>
            <a:r>
              <a:rPr lang="en-US" dirty="0"/>
              <a:t>This new subject area supplements the existing Usage Data subject area. </a:t>
            </a:r>
            <a:r>
              <a:rPr lang="en-US" dirty="0" smtClean="0"/>
              <a:t/>
            </a:r>
            <a:br>
              <a:rPr lang="en-US" dirty="0" smtClean="0"/>
            </a:br>
            <a:endParaRPr lang="en-US" dirty="0" smtClean="0"/>
          </a:p>
          <a:p>
            <a:pPr lvl="0"/>
            <a:r>
              <a:rPr lang="en-US" dirty="0" smtClean="0"/>
              <a:t>The </a:t>
            </a:r>
            <a:r>
              <a:rPr lang="en-US" dirty="0"/>
              <a:t>existing Usage Data subject area includes data from vendors and is loaded by way of UStat, while the Link Resolver Usage subject area takes data directly from the Alma link resolver</a:t>
            </a:r>
            <a:r>
              <a:rPr lang="en-US" dirty="0" smtClean="0"/>
              <a:t>.</a:t>
            </a:r>
            <a:br>
              <a:rPr lang="en-US" dirty="0" smtClean="0"/>
            </a:br>
            <a:endParaRPr lang="en-GB" dirty="0"/>
          </a:p>
        </p:txBody>
      </p:sp>
    </p:spTree>
    <p:extLst>
      <p:ext uri="{BB962C8B-B14F-4D97-AF65-F5344CB8AC3E}">
        <p14:creationId xmlns:p14="http://schemas.microsoft.com/office/powerpoint/2010/main" val="4059666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6</a:t>
            </a:fld>
            <a:endParaRPr lang="en-US" dirty="0"/>
          </a:p>
        </p:txBody>
      </p:sp>
      <p:sp>
        <p:nvSpPr>
          <p:cNvPr id="8" name="Content Placeholder 5"/>
          <p:cNvSpPr>
            <a:spLocks noGrp="1"/>
          </p:cNvSpPr>
          <p:nvPr>
            <p:ph idx="1"/>
          </p:nvPr>
        </p:nvSpPr>
        <p:spPr>
          <a:xfrm>
            <a:off x="414045" y="860355"/>
            <a:ext cx="8282085" cy="1522628"/>
          </a:xfrm>
        </p:spPr>
        <p:txBody>
          <a:bodyPr>
            <a:normAutofit/>
          </a:bodyPr>
          <a:lstStyle/>
          <a:p>
            <a:pPr lvl="0"/>
            <a:r>
              <a:rPr lang="en-US" dirty="0" smtClean="0"/>
              <a:t>The Alma Link Resolver includes not only Primo searches but also searches from an external source such as PubMed or a native vendor interface</a:t>
            </a:r>
            <a:endParaRPr lang="en-GB" dirty="0"/>
          </a:p>
        </p:txBody>
      </p:sp>
      <p:pic>
        <p:nvPicPr>
          <p:cNvPr id="3" name="Picture 2"/>
          <p:cNvPicPr>
            <a:picLocks noChangeAspect="1"/>
          </p:cNvPicPr>
          <p:nvPr/>
        </p:nvPicPr>
        <p:blipFill>
          <a:blip r:embed="rId3"/>
          <a:stretch>
            <a:fillRect/>
          </a:stretch>
        </p:blipFill>
        <p:spPr>
          <a:xfrm>
            <a:off x="135584" y="2708883"/>
            <a:ext cx="8839003" cy="3508816"/>
          </a:xfrm>
          <a:prstGeom prst="rect">
            <a:avLst/>
          </a:prstGeom>
        </p:spPr>
      </p:pic>
      <p:sp>
        <p:nvSpPr>
          <p:cNvPr id="4" name="Rectangle 3"/>
          <p:cNvSpPr/>
          <p:nvPr/>
        </p:nvSpPr>
        <p:spPr>
          <a:xfrm>
            <a:off x="7827817" y="3948545"/>
            <a:ext cx="1146769" cy="6234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039458" y="3463636"/>
            <a:ext cx="2092036" cy="646331"/>
          </a:xfrm>
          <a:prstGeom prst="rect">
            <a:avLst/>
          </a:prstGeom>
          <a:solidFill>
            <a:schemeClr val="bg1"/>
          </a:solidFill>
          <a:ln w="38100">
            <a:solidFill>
              <a:srgbClr val="FF0000"/>
            </a:solidFill>
          </a:ln>
        </p:spPr>
        <p:txBody>
          <a:bodyPr wrap="square" rtlCol="0">
            <a:spAutoFit/>
          </a:bodyPr>
          <a:lstStyle/>
          <a:p>
            <a:r>
              <a:rPr lang="en-US" dirty="0" smtClean="0"/>
              <a:t>Link to the article at Alma University</a:t>
            </a:r>
            <a:endParaRPr lang="en-GB" dirty="0"/>
          </a:p>
        </p:txBody>
      </p:sp>
      <p:cxnSp>
        <p:nvCxnSpPr>
          <p:cNvPr id="9" name="Straight Connector 8"/>
          <p:cNvCxnSpPr/>
          <p:nvPr/>
        </p:nvCxnSpPr>
        <p:spPr>
          <a:xfrm>
            <a:off x="6131494" y="3463636"/>
            <a:ext cx="20149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146473" y="3463636"/>
            <a:ext cx="110836" cy="443345"/>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514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1C146586-7EC2-481D-848F-8CE41EB2DE6C}" type="slidenum">
              <a:rPr lang="en-US" smtClean="0"/>
              <a:pPr/>
              <a:t>7</a:t>
            </a:fld>
            <a:endParaRPr lang="en-US" dirty="0"/>
          </a:p>
        </p:txBody>
      </p:sp>
      <p:grpSp>
        <p:nvGrpSpPr>
          <p:cNvPr id="5" name="Group 4"/>
          <p:cNvGrpSpPr/>
          <p:nvPr/>
        </p:nvGrpSpPr>
        <p:grpSpPr>
          <a:xfrm>
            <a:off x="109348" y="1087734"/>
            <a:ext cx="986977" cy="986977"/>
            <a:chOff x="109348" y="1231363"/>
            <a:chExt cx="986977" cy="986977"/>
          </a:xfrm>
        </p:grpSpPr>
        <p:sp>
          <p:nvSpPr>
            <p:cNvPr id="6" name="Oval 5"/>
            <p:cNvSpPr/>
            <p:nvPr/>
          </p:nvSpPr>
          <p:spPr>
            <a:xfrm>
              <a:off x="145636" y="126765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7" name="קשת מלאה 15"/>
            <p:cNvSpPr/>
            <p:nvPr/>
          </p:nvSpPr>
          <p:spPr>
            <a:xfrm rot="305064">
              <a:off x="109348" y="123136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8" name="Oval 7"/>
            <p:cNvSpPr/>
            <p:nvPr/>
          </p:nvSpPr>
          <p:spPr>
            <a:xfrm>
              <a:off x="205672" y="132768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grpSp>
      <p:sp>
        <p:nvSpPr>
          <p:cNvPr id="9" name="Text Placeholder 14"/>
          <p:cNvSpPr txBox="1">
            <a:spLocks/>
          </p:cNvSpPr>
          <p:nvPr/>
        </p:nvSpPr>
        <p:spPr>
          <a:xfrm>
            <a:off x="1311922" y="1261182"/>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Introduction</a:t>
            </a:r>
          </a:p>
        </p:txBody>
      </p:sp>
      <p:grpSp>
        <p:nvGrpSpPr>
          <p:cNvPr id="10" name="Group 9"/>
          <p:cNvGrpSpPr/>
          <p:nvPr/>
        </p:nvGrpSpPr>
        <p:grpSpPr>
          <a:xfrm>
            <a:off x="109348" y="2093834"/>
            <a:ext cx="986977" cy="986977"/>
            <a:chOff x="109348" y="2301078"/>
            <a:chExt cx="986977" cy="986977"/>
          </a:xfrm>
        </p:grpSpPr>
        <p:sp>
          <p:nvSpPr>
            <p:cNvPr id="11" name="Oval 10"/>
            <p:cNvSpPr/>
            <p:nvPr/>
          </p:nvSpPr>
          <p:spPr>
            <a:xfrm>
              <a:off x="145636" y="233736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2" name="קשת מלאה 15"/>
            <p:cNvSpPr/>
            <p:nvPr/>
          </p:nvSpPr>
          <p:spPr>
            <a:xfrm rot="2819799">
              <a:off x="109348" y="2301078"/>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3" name="Oval 12"/>
            <p:cNvSpPr/>
            <p:nvPr/>
          </p:nvSpPr>
          <p:spPr>
            <a:xfrm>
              <a:off x="205672" y="2397402"/>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2</a:t>
              </a:r>
              <a:endParaRPr lang="en-US" sz="3600" b="1" dirty="0">
                <a:latin typeface="+mn-lt"/>
              </a:endParaRPr>
            </a:p>
          </p:txBody>
        </p:sp>
      </p:grpSp>
      <p:sp>
        <p:nvSpPr>
          <p:cNvPr id="22" name="Text Placeholder 14"/>
          <p:cNvSpPr txBox="1">
            <a:spLocks/>
          </p:cNvSpPr>
          <p:nvPr/>
        </p:nvSpPr>
        <p:spPr>
          <a:xfrm>
            <a:off x="1311922" y="2272029"/>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The measurements</a:t>
            </a:r>
          </a:p>
        </p:txBody>
      </p:sp>
      <p:grpSp>
        <p:nvGrpSpPr>
          <p:cNvPr id="14" name="Group 13"/>
          <p:cNvGrpSpPr/>
          <p:nvPr/>
        </p:nvGrpSpPr>
        <p:grpSpPr>
          <a:xfrm>
            <a:off x="109348" y="3078344"/>
            <a:ext cx="986977" cy="986977"/>
            <a:chOff x="109348" y="3370793"/>
            <a:chExt cx="986977" cy="986977"/>
          </a:xfrm>
        </p:grpSpPr>
        <p:sp>
          <p:nvSpPr>
            <p:cNvPr id="15" name="Oval 14"/>
            <p:cNvSpPr/>
            <p:nvPr/>
          </p:nvSpPr>
          <p:spPr>
            <a:xfrm>
              <a:off x="145636" y="340708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6" name="קשת מלאה 15"/>
            <p:cNvSpPr/>
            <p:nvPr/>
          </p:nvSpPr>
          <p:spPr>
            <a:xfrm rot="4409434">
              <a:off x="109348" y="337079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7" name="Oval 16"/>
            <p:cNvSpPr/>
            <p:nvPr/>
          </p:nvSpPr>
          <p:spPr>
            <a:xfrm>
              <a:off x="205672" y="346711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3</a:t>
              </a:r>
              <a:endParaRPr lang="en-US" sz="3600" b="1" dirty="0">
                <a:latin typeface="+mn-lt"/>
              </a:endParaRPr>
            </a:p>
          </p:txBody>
        </p:sp>
      </p:grpSp>
      <p:sp>
        <p:nvSpPr>
          <p:cNvPr id="18" name="Text Placeholder 14"/>
          <p:cNvSpPr txBox="1">
            <a:spLocks/>
          </p:cNvSpPr>
          <p:nvPr/>
        </p:nvSpPr>
        <p:spPr>
          <a:xfrm>
            <a:off x="1367337" y="3227989"/>
            <a:ext cx="5550695"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a:t>
            </a:r>
            <a:r>
              <a:rPr lang="en-US" dirty="0" smtClean="0"/>
              <a:t>xamples</a:t>
            </a:r>
            <a:endParaRPr lang="en-US" dirty="0"/>
          </a:p>
        </p:txBody>
      </p:sp>
    </p:spTree>
    <p:extLst>
      <p:ext uri="{BB962C8B-B14F-4D97-AF65-F5344CB8AC3E}">
        <p14:creationId xmlns:p14="http://schemas.microsoft.com/office/powerpoint/2010/main" val="2905352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measurements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8</a:t>
            </a:fld>
            <a:endParaRPr lang="en-US" dirty="0"/>
          </a:p>
        </p:txBody>
      </p:sp>
      <p:pic>
        <p:nvPicPr>
          <p:cNvPr id="8" name="Picture 7"/>
          <p:cNvPicPr>
            <a:picLocks noChangeAspect="1"/>
          </p:cNvPicPr>
          <p:nvPr/>
        </p:nvPicPr>
        <p:blipFill>
          <a:blip r:embed="rId3"/>
          <a:stretch>
            <a:fillRect/>
          </a:stretch>
        </p:blipFill>
        <p:spPr>
          <a:xfrm>
            <a:off x="1991584" y="2074930"/>
            <a:ext cx="5101937" cy="4333376"/>
          </a:xfrm>
          <a:prstGeom prst="rect">
            <a:avLst/>
          </a:prstGeom>
          <a:ln>
            <a:solidFill>
              <a:schemeClr val="accent1"/>
            </a:solidFill>
          </a:ln>
        </p:spPr>
      </p:pic>
      <p:sp>
        <p:nvSpPr>
          <p:cNvPr id="6" name="Content Placeholder 5"/>
          <p:cNvSpPr>
            <a:spLocks noGrp="1"/>
          </p:cNvSpPr>
          <p:nvPr>
            <p:ph idx="1"/>
          </p:nvPr>
        </p:nvSpPr>
        <p:spPr>
          <a:xfrm>
            <a:off x="414045" y="860355"/>
            <a:ext cx="8282085" cy="1079282"/>
          </a:xfrm>
        </p:spPr>
        <p:txBody>
          <a:bodyPr>
            <a:normAutofit/>
          </a:bodyPr>
          <a:lstStyle/>
          <a:p>
            <a:pPr lvl="0"/>
            <a:r>
              <a:rPr lang="en-US" dirty="0" smtClean="0"/>
              <a:t>The fact “OpenURL Context Measures” contains seven measurements</a:t>
            </a:r>
            <a:endParaRPr lang="en-GB" dirty="0"/>
          </a:p>
        </p:txBody>
      </p:sp>
      <p:sp>
        <p:nvSpPr>
          <p:cNvPr id="3" name="Rectangle 2"/>
          <p:cNvSpPr/>
          <p:nvPr/>
        </p:nvSpPr>
        <p:spPr>
          <a:xfrm>
            <a:off x="2812473" y="2701636"/>
            <a:ext cx="4142509" cy="1981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0725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Number of Requests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9</a:t>
            </a:fld>
            <a:endParaRPr lang="en-US" dirty="0"/>
          </a:p>
        </p:txBody>
      </p:sp>
      <p:sp>
        <p:nvSpPr>
          <p:cNvPr id="8" name="Content Placeholder 5"/>
          <p:cNvSpPr>
            <a:spLocks noGrp="1"/>
          </p:cNvSpPr>
          <p:nvPr>
            <p:ph idx="1"/>
          </p:nvPr>
        </p:nvSpPr>
        <p:spPr>
          <a:xfrm>
            <a:off x="242493" y="3049372"/>
            <a:ext cx="8640712" cy="3318316"/>
          </a:xfrm>
        </p:spPr>
        <p:txBody>
          <a:bodyPr>
            <a:noAutofit/>
          </a:bodyPr>
          <a:lstStyle/>
          <a:p>
            <a:r>
              <a:rPr lang="en-GB" dirty="0"/>
              <a:t>E</a:t>
            </a:r>
            <a:r>
              <a:rPr lang="en-GB" dirty="0" smtClean="0"/>
              <a:t>xamples of when this “Request” entry will be created are</a:t>
            </a:r>
          </a:p>
          <a:p>
            <a:pPr marL="514350" indent="-514350">
              <a:buFont typeface="+mj-lt"/>
              <a:buAutoNum type="arabicPeriod"/>
            </a:pPr>
            <a:r>
              <a:rPr lang="en-US" dirty="0"/>
              <a:t>If a user clicks a link to the Alma Link resolver from an external source such as PubMed or a vendor native interface</a:t>
            </a:r>
          </a:p>
          <a:p>
            <a:pPr marL="514350" indent="-514350">
              <a:buFont typeface="+mj-lt"/>
              <a:buAutoNum type="arabicPeriod"/>
            </a:pPr>
            <a:r>
              <a:rPr lang="en-US" dirty="0" smtClean="0"/>
              <a:t>If a user clicks “View It” from the Primo search results for an electronic resource</a:t>
            </a:r>
          </a:p>
        </p:txBody>
      </p:sp>
      <p:pic>
        <p:nvPicPr>
          <p:cNvPr id="3" name="Picture 2"/>
          <p:cNvPicPr>
            <a:picLocks noChangeAspect="1"/>
          </p:cNvPicPr>
          <p:nvPr/>
        </p:nvPicPr>
        <p:blipFill>
          <a:blip r:embed="rId3"/>
          <a:stretch>
            <a:fillRect/>
          </a:stretch>
        </p:blipFill>
        <p:spPr>
          <a:xfrm>
            <a:off x="242493" y="791977"/>
            <a:ext cx="3900016" cy="1870416"/>
          </a:xfrm>
          <a:prstGeom prst="rect">
            <a:avLst/>
          </a:prstGeom>
          <a:ln>
            <a:solidFill>
              <a:schemeClr val="tx1"/>
            </a:solidFill>
          </a:ln>
        </p:spPr>
      </p:pic>
      <p:sp>
        <p:nvSpPr>
          <p:cNvPr id="10" name="Content Placeholder 5"/>
          <p:cNvSpPr txBox="1">
            <a:spLocks/>
          </p:cNvSpPr>
          <p:nvPr/>
        </p:nvSpPr>
        <p:spPr>
          <a:xfrm>
            <a:off x="4329584" y="862668"/>
            <a:ext cx="4553621" cy="197563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A “Number of Requests” entry will be created any time an open URL request is sent to the Alma Link resolver</a:t>
            </a:r>
            <a:endParaRPr lang="en-US" dirty="0"/>
          </a:p>
        </p:txBody>
      </p:sp>
    </p:spTree>
    <p:extLst>
      <p:ext uri="{BB962C8B-B14F-4D97-AF65-F5344CB8AC3E}">
        <p14:creationId xmlns:p14="http://schemas.microsoft.com/office/powerpoint/2010/main" val="3343617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5730</TotalTime>
  <Words>1071</Words>
  <Application>Microsoft Office PowerPoint</Application>
  <PresentationFormat>On-screen Show (4:3)</PresentationFormat>
  <Paragraphs>178</Paragraphs>
  <Slides>33</Slides>
  <Notes>31</Notes>
  <HiddenSlides>0</HiddenSlides>
  <MMClips>0</MMClips>
  <ScaleCrop>false</ScaleCrop>
  <HeadingPairs>
    <vt:vector size="4" baseType="variant">
      <vt:variant>
        <vt:lpstr>Theme</vt:lpstr>
      </vt:variant>
      <vt:variant>
        <vt:i4>7</vt:i4>
      </vt:variant>
      <vt:variant>
        <vt:lpstr>Slide Titles</vt:lpstr>
      </vt:variant>
      <vt:variant>
        <vt:i4>33</vt:i4>
      </vt:variant>
    </vt:vector>
  </HeadingPairs>
  <TitlesOfParts>
    <vt:vector size="40" baseType="lpstr">
      <vt:lpstr>1_Ex Libris Template</vt:lpstr>
      <vt:lpstr>2_Ex Libris Primo</vt:lpstr>
      <vt:lpstr>3_Ex Libris Alma</vt:lpstr>
      <vt:lpstr>4_Ex Libris Voyager</vt:lpstr>
      <vt:lpstr>5_Ex Libris Rosetta</vt:lpstr>
      <vt:lpstr>6_Ex Libris Aleph</vt:lpstr>
      <vt:lpstr>7_Ex Libris campusM</vt:lpstr>
      <vt:lpstr>Alma Link Resolver Usage </vt:lpstr>
      <vt:lpstr>Agenda</vt:lpstr>
      <vt:lpstr>Introduction</vt:lpstr>
      <vt:lpstr>Introduction</vt:lpstr>
      <vt:lpstr>Introduction</vt:lpstr>
      <vt:lpstr>Introduction</vt:lpstr>
      <vt:lpstr>Agenda</vt:lpstr>
      <vt:lpstr>The measurements</vt:lpstr>
      <vt:lpstr>Number of Requests</vt:lpstr>
      <vt:lpstr>Number of Requests</vt:lpstr>
      <vt:lpstr>Number of Clicked Requests</vt:lpstr>
      <vt:lpstr>Number of Clicked Requests</vt:lpstr>
      <vt:lpstr>Number of Services</vt:lpstr>
      <vt:lpstr>Number of Services</vt:lpstr>
      <vt:lpstr>Number of Clicked Services</vt:lpstr>
      <vt:lpstr>Number of Requests Without Services</vt:lpstr>
      <vt:lpstr>Number of Requests Without Services</vt:lpstr>
      <vt:lpstr>% Clicks from Requests</vt:lpstr>
      <vt:lpstr>% Requests Without Services from Requests</vt:lpstr>
      <vt:lpstr>Agenda</vt:lpstr>
      <vt:lpstr>Example 1</vt:lpstr>
      <vt:lpstr>Example 1</vt:lpstr>
      <vt:lpstr>Example 1</vt:lpstr>
      <vt:lpstr>Example 2</vt:lpstr>
      <vt:lpstr>Example 2</vt:lpstr>
      <vt:lpstr>Example 2</vt:lpstr>
      <vt:lpstr>Example 3</vt:lpstr>
      <vt:lpstr>Example 3</vt:lpstr>
      <vt:lpstr>Example 3</vt:lpstr>
      <vt:lpstr>Example 4</vt:lpstr>
      <vt:lpstr>Example 4</vt:lpstr>
      <vt:lpstr>Example 4</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MLK Staff</cp:lastModifiedBy>
  <cp:revision>314</cp:revision>
  <dcterms:created xsi:type="dcterms:W3CDTF">2015-04-14T20:14:13Z</dcterms:created>
  <dcterms:modified xsi:type="dcterms:W3CDTF">2017-01-26T18:46:37Z</dcterms:modified>
</cp:coreProperties>
</file>