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1734" r:id="rId5"/>
    <p:sldId id="1724" r:id="rId6"/>
    <p:sldId id="1761" r:id="rId7"/>
    <p:sldId id="1766" r:id="rId8"/>
    <p:sldId id="1767" r:id="rId9"/>
    <p:sldId id="1763" r:id="rId10"/>
    <p:sldId id="1762" r:id="rId11"/>
    <p:sldId id="1769" r:id="rId12"/>
    <p:sldId id="1765" r:id="rId13"/>
    <p:sldId id="169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i Yehuda" initials="CY" lastIdx="1" clrIdx="0">
    <p:extLst>
      <p:ext uri="{19B8F6BF-5375-455C-9EA6-DF929625EA0E}">
        <p15:presenceInfo xmlns:p15="http://schemas.microsoft.com/office/powerpoint/2012/main" userId="S::Chani.Yehuda@exlibrisgroup.com::98bf802c-1edb-428a-b0bb-e07974a92e39" providerId="AD"/>
      </p:ext>
    </p:extLst>
  </p:cmAuthor>
  <p:cmAuthor id="2" name="Ben-Yishai Zeevi" initials="BZ" lastIdx="1" clrIdx="1">
    <p:extLst>
      <p:ext uri="{19B8F6BF-5375-455C-9EA6-DF929625EA0E}">
        <p15:presenceInfo xmlns:p15="http://schemas.microsoft.com/office/powerpoint/2012/main" userId="S::Ben-Yishai.Zeevi@exlibrisgroup.com::d6c85c9a-cf44-471e-ad00-bc8ad8b218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D654"/>
    <a:srgbClr val="FDC331"/>
    <a:srgbClr val="005DA2"/>
    <a:srgbClr val="9B5EBA"/>
    <a:srgbClr val="FFE697"/>
    <a:srgbClr val="FFE389"/>
    <a:srgbClr val="FFDE75"/>
    <a:srgbClr val="6D3987"/>
    <a:srgbClr val="E739B5"/>
    <a:srgbClr val="C90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5" autoAdjust="0"/>
    <p:restoredTop sz="88551" autoAdjust="0"/>
  </p:normalViewPr>
  <p:slideViewPr>
    <p:cSldViewPr>
      <p:cViewPr varScale="1">
        <p:scale>
          <a:sx n="128" d="100"/>
          <a:sy n="128" d="100"/>
        </p:scale>
        <p:origin x="140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86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8-31T13:35:43.598" idx="1">
    <p:pos x="10" y="10"/>
    <p:text>https://knowledge.exlibrisgroup.com/Primo/Product_Documentation/Go_VE/Step_1%3A_Enablement_Phase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Documentation – getting started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0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8E83E5C7-E9B1-4CEB-BBAE-CC8DB839F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24511" r="8921" b="3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5404444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5404444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35F32-E12E-477C-AC13-4977EFD37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51E2A0-40BE-4A8E-8CFC-BFB81F287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5404444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126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9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9770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57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28" r="567" b="31504"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31012" r="1100" b="844"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3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16720" r="8093" b="890"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6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0662" r="398" b="11351"/>
          <a:stretch/>
        </p:blipFill>
        <p:spPr>
          <a:xfrm>
            <a:off x="1" y="0"/>
            <a:ext cx="9144000" cy="314781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48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19007" r="8457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62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t="17838" r="9563" b="4056"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73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24673" r="12678"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05BBEEC-B96D-41D7-A966-B60BFA5FA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3921131"/>
            <a:ext cx="3676253" cy="46055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4148001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63526-F55E-4F5E-A7B1-C12E2B6F8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"/>
            <a:ext cx="9121629" cy="51435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0370DE1-8EC1-43C8-9C54-1BE4371E7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165378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E264F-1725-4C1C-AC62-D5D893323249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144054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0C87C35-9F9E-4105-B01E-1C9EEAC8E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87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A1091-F064-4062-9C3E-209801E8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7"/>
            <a:ext cx="9289030" cy="52118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25825C9-E365-484A-BAFE-AEBBFA5C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381402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F17B5-B03E-4178-80D1-29ED395009D8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360078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9639CC-2BE4-4519-B044-C1EE571EC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8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3983" r="78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87564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24619" r="9582" b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4559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24584" r="48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30388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25372" r="43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4972396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96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267" y="4055411"/>
            <a:ext cx="4972396" cy="388547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49038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9" b="6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4203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</a:p>
          <a:p>
            <a:pPr lvl="0"/>
            <a:endParaRPr lang="he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C4442-49AF-44B1-BD22-999375CA4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3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2020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AC6E9-8ACD-4B43-A468-1C69E0B7F7D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60" r:id="rId2"/>
    <p:sldLayoutId id="2147483761" r:id="rId3"/>
    <p:sldLayoutId id="2147483815" r:id="rId4"/>
    <p:sldLayoutId id="2147483816" r:id="rId5"/>
    <p:sldLayoutId id="2147483817" r:id="rId6"/>
    <p:sldLayoutId id="2147483805" r:id="rId7"/>
    <p:sldLayoutId id="2147483768" r:id="rId8"/>
    <p:sldLayoutId id="2147483756" r:id="rId9"/>
    <p:sldLayoutId id="2147483796" r:id="rId10"/>
    <p:sldLayoutId id="2147483758" r:id="rId11"/>
    <p:sldLayoutId id="2147483791" r:id="rId12"/>
    <p:sldLayoutId id="2147483763" r:id="rId13"/>
    <p:sldLayoutId id="2147483803" r:id="rId14"/>
    <p:sldLayoutId id="2147483807" r:id="rId15"/>
    <p:sldLayoutId id="2147483804" r:id="rId16"/>
    <p:sldLayoutId id="2147483810" r:id="rId17"/>
    <p:sldLayoutId id="2147483818" r:id="rId18"/>
    <p:sldLayoutId id="2147483793" r:id="rId19"/>
    <p:sldLayoutId id="2147483802" r:id="rId20"/>
    <p:sldLayoutId id="2147483813" r:id="rId21"/>
    <p:sldLayoutId id="2147483814" r:id="rId2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knowledge.exlibrisgroup.com/Primo/Product_Documentation/Go_VE/Step_1%3A_Enablement_Phase" TargetMode="External"/><Relationship Id="rId5" Type="http://schemas.openxmlformats.org/officeDocument/2006/relationships/hyperlink" Target="https://knowledge.exlibrisgroup.com/Primo/Product_Documentation/Go_VE/Step_1%3A_Enablement_Phase#Collaborative_Networks" TargetMode="Externa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knowledge.exlibrisgroup.com/Primo/Product_Documentation/Go_VE/Step_2%3A_Authentication_Profiles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Go_VE/Getting_Started_with_Go_VE/Go_VE%3A_Getting_Started_with_Collaborative_Networks" TargetMode="External"/><Relationship Id="rId2" Type="http://schemas.openxmlformats.org/officeDocument/2006/relationships/hyperlink" Target="https://knowledge.exlibrisgroup.com/Primo/Product_Documentation/Go_VE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knowledge.exlibrisgroup.com/Primo/Product_Documentation/020Primo_VE/Primo_VE_(English)" TargetMode="External"/><Relationship Id="rId4" Type="http://schemas.openxmlformats.org/officeDocument/2006/relationships/hyperlink" Target="https://knowledge.exlibrisgroup.com/Primo/Product_Documentation/Go_VE/Step_3%3A_Configuration/Go_VE%3A_Collaborative_Network_Features_to_Primo_VE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Go_VE@exlibrisgroup.com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44D6D6-C678-41B0-A6C3-74C67ED04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3075806"/>
            <a:ext cx="8068740" cy="1080120"/>
          </a:xfrm>
        </p:spPr>
        <p:txBody>
          <a:bodyPr/>
          <a:lstStyle/>
          <a:p>
            <a:r>
              <a:rPr lang="en-US" dirty="0"/>
              <a:t>Go VE – Consortia Self Switch</a:t>
            </a:r>
            <a:br>
              <a:rPr lang="en-US" dirty="0"/>
            </a:br>
            <a:r>
              <a:rPr lang="en-US" dirty="0"/>
              <a:t>CSU -Early Access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170DFE0-5F18-4EC9-9859-968431913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09" y="4253610"/>
            <a:ext cx="4972396" cy="478380"/>
          </a:xfrm>
        </p:spPr>
        <p:txBody>
          <a:bodyPr/>
          <a:lstStyle/>
          <a:p>
            <a:r>
              <a:rPr lang="en-US" dirty="0"/>
              <a:t>Jan 2021</a:t>
            </a:r>
          </a:p>
        </p:txBody>
      </p:sp>
    </p:spTree>
    <p:extLst>
      <p:ext uri="{BB962C8B-B14F-4D97-AF65-F5344CB8AC3E}">
        <p14:creationId xmlns:p14="http://schemas.microsoft.com/office/powerpoint/2010/main" val="3674800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5ED03C-3452-4016-9A7E-646EDB216E44}"/>
              </a:ext>
            </a:extLst>
          </p:cNvPr>
          <p:cNvSpPr txBox="1"/>
          <p:nvPr/>
        </p:nvSpPr>
        <p:spPr>
          <a:xfrm>
            <a:off x="3451238" y="2016183"/>
            <a:ext cx="256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0602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ADD39B-3E44-458F-9DEC-06C823C52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149F4-2772-4DC6-83C5-E8C2CBAF8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Self-Switch Process for Consortium </a:t>
            </a:r>
          </a:p>
          <a:p>
            <a:r>
              <a:rPr lang="en-US" dirty="0"/>
              <a:t>Getting Started for an institution level</a:t>
            </a:r>
          </a:p>
          <a:p>
            <a:r>
              <a:rPr lang="en-US" dirty="0"/>
              <a:t>Authentication</a:t>
            </a:r>
          </a:p>
          <a:p>
            <a:r>
              <a:rPr lang="en-US" dirty="0"/>
              <a:t>Documentation</a:t>
            </a:r>
          </a:p>
          <a:p>
            <a:r>
              <a:rPr lang="en-US" dirty="0"/>
              <a:t>Timeline</a:t>
            </a:r>
          </a:p>
          <a:p>
            <a:r>
              <a:rPr lang="en-US" dirty="0"/>
              <a:t>Self Configuration Tasks</a:t>
            </a:r>
          </a:p>
          <a:p>
            <a:r>
              <a:rPr lang="en-US" dirty="0"/>
              <a:t>Communication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8AAD3-4C1D-4C63-B814-8BBA985E6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04211B-2DE4-4588-9E23-30A1FBD53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Self-Switch Process for Consortium </a:t>
            </a:r>
            <a:endParaRPr lang="he-IL" dirty="0"/>
          </a:p>
        </p:txBody>
      </p:sp>
      <p:sp>
        <p:nvSpPr>
          <p:cNvPr id="24" name="Arrow: Bent-Up 23">
            <a:extLst>
              <a:ext uri="{FF2B5EF4-FFF2-40B4-BE49-F238E27FC236}">
                <a16:creationId xmlns:a16="http://schemas.microsoft.com/office/drawing/2014/main" id="{39DB82C7-4BFB-486F-B732-26196337DC06}"/>
              </a:ext>
            </a:extLst>
          </p:cNvPr>
          <p:cNvSpPr/>
          <p:nvPr/>
        </p:nvSpPr>
        <p:spPr>
          <a:xfrm rot="5400000">
            <a:off x="749894" y="1640293"/>
            <a:ext cx="787863" cy="89695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F26CC69-D8BC-4CEF-8BB3-4D1EB2087F37}"/>
              </a:ext>
            </a:extLst>
          </p:cNvPr>
          <p:cNvSpPr/>
          <p:nvPr/>
        </p:nvSpPr>
        <p:spPr>
          <a:xfrm>
            <a:off x="483093" y="766931"/>
            <a:ext cx="1442428" cy="928365"/>
          </a:xfrm>
          <a:custGeom>
            <a:avLst/>
            <a:gdLst>
              <a:gd name="connsiteX0" fmla="*/ 0 w 1442428"/>
              <a:gd name="connsiteY0" fmla="*/ 154758 h 928365"/>
              <a:gd name="connsiteX1" fmla="*/ 154758 w 1442428"/>
              <a:gd name="connsiteY1" fmla="*/ 0 h 928365"/>
              <a:gd name="connsiteX2" fmla="*/ 1287670 w 1442428"/>
              <a:gd name="connsiteY2" fmla="*/ 0 h 928365"/>
              <a:gd name="connsiteX3" fmla="*/ 1442428 w 1442428"/>
              <a:gd name="connsiteY3" fmla="*/ 154758 h 928365"/>
              <a:gd name="connsiteX4" fmla="*/ 1442428 w 1442428"/>
              <a:gd name="connsiteY4" fmla="*/ 773607 h 928365"/>
              <a:gd name="connsiteX5" fmla="*/ 1287670 w 1442428"/>
              <a:gd name="connsiteY5" fmla="*/ 928365 h 928365"/>
              <a:gd name="connsiteX6" fmla="*/ 154758 w 1442428"/>
              <a:gd name="connsiteY6" fmla="*/ 928365 h 928365"/>
              <a:gd name="connsiteX7" fmla="*/ 0 w 1442428"/>
              <a:gd name="connsiteY7" fmla="*/ 773607 h 928365"/>
              <a:gd name="connsiteX8" fmla="*/ 0 w 1442428"/>
              <a:gd name="connsiteY8" fmla="*/ 154758 h 92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428" h="928365">
                <a:moveTo>
                  <a:pt x="0" y="154758"/>
                </a:moveTo>
                <a:cubicBezTo>
                  <a:pt x="0" y="69288"/>
                  <a:pt x="69288" y="0"/>
                  <a:pt x="154758" y="0"/>
                </a:cubicBezTo>
                <a:lnTo>
                  <a:pt x="1287670" y="0"/>
                </a:lnTo>
                <a:cubicBezTo>
                  <a:pt x="1373140" y="0"/>
                  <a:pt x="1442428" y="69288"/>
                  <a:pt x="1442428" y="154758"/>
                </a:cubicBezTo>
                <a:lnTo>
                  <a:pt x="1442428" y="773607"/>
                </a:lnTo>
                <a:cubicBezTo>
                  <a:pt x="1442428" y="859077"/>
                  <a:pt x="1373140" y="928365"/>
                  <a:pt x="1287670" y="928365"/>
                </a:cubicBezTo>
                <a:lnTo>
                  <a:pt x="154758" y="928365"/>
                </a:lnTo>
                <a:cubicBezTo>
                  <a:pt x="69288" y="928365"/>
                  <a:pt x="0" y="859077"/>
                  <a:pt x="0" y="773607"/>
                </a:cubicBezTo>
                <a:lnTo>
                  <a:pt x="0" y="154758"/>
                </a:lnTo>
                <a:close/>
              </a:path>
            </a:pathLst>
          </a:custGeom>
          <a:solidFill>
            <a:srgbClr val="C9094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27" tIns="45327" rIns="45327" bIns="45327" numCol="1" spcCol="1270" anchor="ctr" anchorCtr="0">
            <a:noAutofit/>
          </a:bodyPr>
          <a:lstStyle/>
          <a:p>
            <a:pPr marL="0" lvl="0" indent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Enablement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08785D-9F54-4DB5-BB48-A84E23A4F3A2}"/>
              </a:ext>
            </a:extLst>
          </p:cNvPr>
          <p:cNvSpPr/>
          <p:nvPr/>
        </p:nvSpPr>
        <p:spPr>
          <a:xfrm>
            <a:off x="2017733" y="790249"/>
            <a:ext cx="1675251" cy="773151"/>
          </a:xfrm>
          <a:custGeom>
            <a:avLst/>
            <a:gdLst>
              <a:gd name="connsiteX0" fmla="*/ 0 w 3340787"/>
              <a:gd name="connsiteY0" fmla="*/ 0 h 750345"/>
              <a:gd name="connsiteX1" fmla="*/ 3340787 w 3340787"/>
              <a:gd name="connsiteY1" fmla="*/ 0 h 750345"/>
              <a:gd name="connsiteX2" fmla="*/ 3340787 w 3340787"/>
              <a:gd name="connsiteY2" fmla="*/ 750345 h 750345"/>
              <a:gd name="connsiteX3" fmla="*/ 0 w 3340787"/>
              <a:gd name="connsiteY3" fmla="*/ 750345 h 750345"/>
              <a:gd name="connsiteX4" fmla="*/ 0 w 3340787"/>
              <a:gd name="connsiteY4" fmla="*/ 0 h 7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787" h="750345">
                <a:moveTo>
                  <a:pt x="0" y="0"/>
                </a:moveTo>
                <a:lnTo>
                  <a:pt x="3340787" y="0"/>
                </a:lnTo>
                <a:lnTo>
                  <a:pt x="3340787" y="750345"/>
                </a:lnTo>
                <a:lnTo>
                  <a:pt x="0" y="750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80000" rIns="0" bIns="45720" numCol="1" spcCol="1270" anchor="ctr" anchorCtr="0">
            <a:noAutofit/>
          </a:bodyPr>
          <a:lstStyle/>
          <a:p>
            <a:pPr marL="0" lvl="1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b="1" kern="1200" dirty="0"/>
              <a:t>Consortium (NZ)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Start the process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Create unified index </a:t>
            </a:r>
            <a:endParaRPr lang="he-IL" sz="1200" kern="1200" dirty="0"/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Copy Central package</a:t>
            </a:r>
          </a:p>
          <a:p>
            <a:pPr marL="57150" lvl="1" indent="-57150" algn="r" defTabSz="3111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he-IL" sz="700" kern="1200" dirty="0"/>
          </a:p>
        </p:txBody>
      </p:sp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6AB9AF66-E0E3-47C3-8EF0-782199F3E8B7}"/>
              </a:ext>
            </a:extLst>
          </p:cNvPr>
          <p:cNvSpPr/>
          <p:nvPr/>
        </p:nvSpPr>
        <p:spPr>
          <a:xfrm rot="5400000">
            <a:off x="2461428" y="2683154"/>
            <a:ext cx="787863" cy="89695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9738311"/>
              <a:satOff val="31959"/>
              <a:lumOff val="7571"/>
              <a:alphaOff val="0"/>
            </a:schemeClr>
          </a:fillRef>
          <a:effectRef idx="0">
            <a:schemeClr val="accent4">
              <a:tint val="50000"/>
              <a:hueOff val="-9738311"/>
              <a:satOff val="31959"/>
              <a:lumOff val="75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13BE029-60F4-4352-B6BA-6201BA80A342}"/>
              </a:ext>
            </a:extLst>
          </p:cNvPr>
          <p:cNvSpPr/>
          <p:nvPr/>
        </p:nvSpPr>
        <p:spPr>
          <a:xfrm>
            <a:off x="2180886" y="1809791"/>
            <a:ext cx="1469909" cy="928365"/>
          </a:xfrm>
          <a:custGeom>
            <a:avLst/>
            <a:gdLst>
              <a:gd name="connsiteX0" fmla="*/ 0 w 1469909"/>
              <a:gd name="connsiteY0" fmla="*/ 154758 h 928365"/>
              <a:gd name="connsiteX1" fmla="*/ 154758 w 1469909"/>
              <a:gd name="connsiteY1" fmla="*/ 0 h 928365"/>
              <a:gd name="connsiteX2" fmla="*/ 1315151 w 1469909"/>
              <a:gd name="connsiteY2" fmla="*/ 0 h 928365"/>
              <a:gd name="connsiteX3" fmla="*/ 1469909 w 1469909"/>
              <a:gd name="connsiteY3" fmla="*/ 154758 h 928365"/>
              <a:gd name="connsiteX4" fmla="*/ 1469909 w 1469909"/>
              <a:gd name="connsiteY4" fmla="*/ 773607 h 928365"/>
              <a:gd name="connsiteX5" fmla="*/ 1315151 w 1469909"/>
              <a:gd name="connsiteY5" fmla="*/ 928365 h 928365"/>
              <a:gd name="connsiteX6" fmla="*/ 154758 w 1469909"/>
              <a:gd name="connsiteY6" fmla="*/ 928365 h 928365"/>
              <a:gd name="connsiteX7" fmla="*/ 0 w 1469909"/>
              <a:gd name="connsiteY7" fmla="*/ 773607 h 928365"/>
              <a:gd name="connsiteX8" fmla="*/ 0 w 1469909"/>
              <a:gd name="connsiteY8" fmla="*/ 154758 h 92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9909" h="928365">
                <a:moveTo>
                  <a:pt x="0" y="154758"/>
                </a:moveTo>
                <a:cubicBezTo>
                  <a:pt x="0" y="69288"/>
                  <a:pt x="69288" y="0"/>
                  <a:pt x="154758" y="0"/>
                </a:cubicBezTo>
                <a:lnTo>
                  <a:pt x="1315151" y="0"/>
                </a:lnTo>
                <a:cubicBezTo>
                  <a:pt x="1400621" y="0"/>
                  <a:pt x="1469909" y="69288"/>
                  <a:pt x="1469909" y="154758"/>
                </a:cubicBezTo>
                <a:lnTo>
                  <a:pt x="1469909" y="773607"/>
                </a:lnTo>
                <a:cubicBezTo>
                  <a:pt x="1469909" y="859077"/>
                  <a:pt x="1400621" y="928365"/>
                  <a:pt x="1315151" y="928365"/>
                </a:cubicBezTo>
                <a:lnTo>
                  <a:pt x="154758" y="928365"/>
                </a:lnTo>
                <a:cubicBezTo>
                  <a:pt x="69288" y="928365"/>
                  <a:pt x="0" y="859077"/>
                  <a:pt x="0" y="773607"/>
                </a:cubicBezTo>
                <a:lnTo>
                  <a:pt x="0" y="15475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6022127"/>
              <a:satOff val="2309"/>
              <a:lumOff val="5620"/>
              <a:alphaOff val="0"/>
            </a:schemeClr>
          </a:fillRef>
          <a:effectRef idx="0">
            <a:schemeClr val="accent4">
              <a:hueOff val="-6022127"/>
              <a:satOff val="2309"/>
              <a:lumOff val="56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27" tIns="45327" rIns="45327" bIns="45327" numCol="1" spcCol="1270" anchor="ctr" anchorCtr="0">
            <a:noAutofit/>
          </a:bodyPr>
          <a:lstStyle/>
          <a:p>
            <a:pPr marL="0" lvl="0" indent="0" algn="ctr" defTabSz="7112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Authentication</a:t>
            </a:r>
            <a:endParaRPr lang="he-IL" sz="1600" b="1" kern="12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C21653C-C719-45D5-BDEB-3A9ECFB37A4E}"/>
              </a:ext>
            </a:extLst>
          </p:cNvPr>
          <p:cNvSpPr/>
          <p:nvPr/>
        </p:nvSpPr>
        <p:spPr>
          <a:xfrm>
            <a:off x="3722409" y="1783201"/>
            <a:ext cx="2316116" cy="587394"/>
          </a:xfrm>
          <a:custGeom>
            <a:avLst/>
            <a:gdLst>
              <a:gd name="connsiteX0" fmla="*/ 0 w 2316116"/>
              <a:gd name="connsiteY0" fmla="*/ 0 h 750345"/>
              <a:gd name="connsiteX1" fmla="*/ 2316116 w 2316116"/>
              <a:gd name="connsiteY1" fmla="*/ 0 h 750345"/>
              <a:gd name="connsiteX2" fmla="*/ 2316116 w 2316116"/>
              <a:gd name="connsiteY2" fmla="*/ 750345 h 750345"/>
              <a:gd name="connsiteX3" fmla="*/ 0 w 2316116"/>
              <a:gd name="connsiteY3" fmla="*/ 750345 h 750345"/>
              <a:gd name="connsiteX4" fmla="*/ 0 w 2316116"/>
              <a:gd name="connsiteY4" fmla="*/ 0 h 7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116" h="750345">
                <a:moveTo>
                  <a:pt x="0" y="0"/>
                </a:moveTo>
                <a:lnTo>
                  <a:pt x="2316116" y="0"/>
                </a:lnTo>
                <a:lnTo>
                  <a:pt x="2316116" y="750345"/>
                </a:lnTo>
                <a:lnTo>
                  <a:pt x="0" y="750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1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b="1" kern="1200" dirty="0"/>
              <a:t>Institution only (IZ)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200" kern="1200" dirty="0"/>
              <a:t>Configure User Authentication </a:t>
            </a:r>
            <a:endParaRPr lang="he-IL" sz="1200" kern="1200" dirty="0"/>
          </a:p>
        </p:txBody>
      </p:sp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2DCD1DF1-A939-4EE7-9465-5C8E43F984DC}"/>
              </a:ext>
            </a:extLst>
          </p:cNvPr>
          <p:cNvSpPr/>
          <p:nvPr/>
        </p:nvSpPr>
        <p:spPr>
          <a:xfrm rot="5400000">
            <a:off x="4158663" y="3726014"/>
            <a:ext cx="787863" cy="896954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FFE6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19476621"/>
              <a:satOff val="63918"/>
              <a:lumOff val="1514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951E64-5327-4DD5-80D5-BB9CD4EA624F}"/>
              </a:ext>
            </a:extLst>
          </p:cNvPr>
          <p:cNvSpPr/>
          <p:nvPr/>
        </p:nvSpPr>
        <p:spPr>
          <a:xfrm>
            <a:off x="3878678" y="2852652"/>
            <a:ext cx="1468795" cy="928365"/>
          </a:xfrm>
          <a:custGeom>
            <a:avLst/>
            <a:gdLst>
              <a:gd name="connsiteX0" fmla="*/ 0 w 1468795"/>
              <a:gd name="connsiteY0" fmla="*/ 154758 h 928365"/>
              <a:gd name="connsiteX1" fmla="*/ 154758 w 1468795"/>
              <a:gd name="connsiteY1" fmla="*/ 0 h 928365"/>
              <a:gd name="connsiteX2" fmla="*/ 1314037 w 1468795"/>
              <a:gd name="connsiteY2" fmla="*/ 0 h 928365"/>
              <a:gd name="connsiteX3" fmla="*/ 1468795 w 1468795"/>
              <a:gd name="connsiteY3" fmla="*/ 154758 h 928365"/>
              <a:gd name="connsiteX4" fmla="*/ 1468795 w 1468795"/>
              <a:gd name="connsiteY4" fmla="*/ 773607 h 928365"/>
              <a:gd name="connsiteX5" fmla="*/ 1314037 w 1468795"/>
              <a:gd name="connsiteY5" fmla="*/ 928365 h 928365"/>
              <a:gd name="connsiteX6" fmla="*/ 154758 w 1468795"/>
              <a:gd name="connsiteY6" fmla="*/ 928365 h 928365"/>
              <a:gd name="connsiteX7" fmla="*/ 0 w 1468795"/>
              <a:gd name="connsiteY7" fmla="*/ 773607 h 928365"/>
              <a:gd name="connsiteX8" fmla="*/ 0 w 1468795"/>
              <a:gd name="connsiteY8" fmla="*/ 154758 h 92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795" h="928365">
                <a:moveTo>
                  <a:pt x="0" y="154758"/>
                </a:moveTo>
                <a:cubicBezTo>
                  <a:pt x="0" y="69288"/>
                  <a:pt x="69288" y="0"/>
                  <a:pt x="154758" y="0"/>
                </a:cubicBezTo>
                <a:lnTo>
                  <a:pt x="1314037" y="0"/>
                </a:lnTo>
                <a:cubicBezTo>
                  <a:pt x="1399507" y="0"/>
                  <a:pt x="1468795" y="69288"/>
                  <a:pt x="1468795" y="154758"/>
                </a:cubicBezTo>
                <a:lnTo>
                  <a:pt x="1468795" y="773607"/>
                </a:lnTo>
                <a:cubicBezTo>
                  <a:pt x="1468795" y="859077"/>
                  <a:pt x="1399507" y="928365"/>
                  <a:pt x="1314037" y="928365"/>
                </a:cubicBezTo>
                <a:lnTo>
                  <a:pt x="154758" y="928365"/>
                </a:lnTo>
                <a:cubicBezTo>
                  <a:pt x="69288" y="928365"/>
                  <a:pt x="0" y="859077"/>
                  <a:pt x="0" y="773607"/>
                </a:cubicBezTo>
                <a:lnTo>
                  <a:pt x="0" y="154758"/>
                </a:lnTo>
                <a:close/>
              </a:path>
            </a:pathLst>
          </a:custGeom>
          <a:solidFill>
            <a:srgbClr val="FDC331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327" tIns="45327" rIns="45327" bIns="45327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Configuration</a:t>
            </a:r>
            <a:endParaRPr lang="he-IL" sz="16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FEF5DD2-3C3D-4A53-A04F-11C4558E2BF5}"/>
              </a:ext>
            </a:extLst>
          </p:cNvPr>
          <p:cNvSpPr/>
          <p:nvPr/>
        </p:nvSpPr>
        <p:spPr>
          <a:xfrm>
            <a:off x="5347473" y="2950945"/>
            <a:ext cx="1888823" cy="750345"/>
          </a:xfrm>
          <a:custGeom>
            <a:avLst/>
            <a:gdLst>
              <a:gd name="connsiteX0" fmla="*/ 0 w 2664046"/>
              <a:gd name="connsiteY0" fmla="*/ 0 h 750345"/>
              <a:gd name="connsiteX1" fmla="*/ 2664046 w 2664046"/>
              <a:gd name="connsiteY1" fmla="*/ 0 h 750345"/>
              <a:gd name="connsiteX2" fmla="*/ 2664046 w 2664046"/>
              <a:gd name="connsiteY2" fmla="*/ 750345 h 750345"/>
              <a:gd name="connsiteX3" fmla="*/ 0 w 2664046"/>
              <a:gd name="connsiteY3" fmla="*/ 750345 h 750345"/>
              <a:gd name="connsiteX4" fmla="*/ 0 w 2664046"/>
              <a:gd name="connsiteY4" fmla="*/ 0 h 7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046" h="750345">
                <a:moveTo>
                  <a:pt x="0" y="0"/>
                </a:moveTo>
                <a:lnTo>
                  <a:pt x="2664046" y="0"/>
                </a:lnTo>
                <a:lnTo>
                  <a:pt x="2664046" y="750345"/>
                </a:lnTo>
                <a:lnTo>
                  <a:pt x="0" y="750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1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b="1" kern="1200" dirty="0"/>
              <a:t>Consortium (NZ)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Plan the central management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dirty="0"/>
              <a:t>Configure the central configuration</a:t>
            </a:r>
            <a:endParaRPr lang="he-IL" sz="1200" kern="12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7D75F37-7BE5-4EEF-82A6-BA6E065513FF}"/>
              </a:ext>
            </a:extLst>
          </p:cNvPr>
          <p:cNvSpPr/>
          <p:nvPr/>
        </p:nvSpPr>
        <p:spPr>
          <a:xfrm>
            <a:off x="5576471" y="3895513"/>
            <a:ext cx="1468795" cy="928365"/>
          </a:xfrm>
          <a:custGeom>
            <a:avLst/>
            <a:gdLst>
              <a:gd name="connsiteX0" fmla="*/ 0 w 1468795"/>
              <a:gd name="connsiteY0" fmla="*/ 154758 h 928365"/>
              <a:gd name="connsiteX1" fmla="*/ 154758 w 1468795"/>
              <a:gd name="connsiteY1" fmla="*/ 0 h 928365"/>
              <a:gd name="connsiteX2" fmla="*/ 1314037 w 1468795"/>
              <a:gd name="connsiteY2" fmla="*/ 0 h 928365"/>
              <a:gd name="connsiteX3" fmla="*/ 1468795 w 1468795"/>
              <a:gd name="connsiteY3" fmla="*/ 154758 h 928365"/>
              <a:gd name="connsiteX4" fmla="*/ 1468795 w 1468795"/>
              <a:gd name="connsiteY4" fmla="*/ 773607 h 928365"/>
              <a:gd name="connsiteX5" fmla="*/ 1314037 w 1468795"/>
              <a:gd name="connsiteY5" fmla="*/ 928365 h 928365"/>
              <a:gd name="connsiteX6" fmla="*/ 154758 w 1468795"/>
              <a:gd name="connsiteY6" fmla="*/ 928365 h 928365"/>
              <a:gd name="connsiteX7" fmla="*/ 0 w 1468795"/>
              <a:gd name="connsiteY7" fmla="*/ 773607 h 928365"/>
              <a:gd name="connsiteX8" fmla="*/ 0 w 1468795"/>
              <a:gd name="connsiteY8" fmla="*/ 154758 h 92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795" h="928365">
                <a:moveTo>
                  <a:pt x="0" y="154758"/>
                </a:moveTo>
                <a:cubicBezTo>
                  <a:pt x="0" y="69288"/>
                  <a:pt x="69288" y="0"/>
                  <a:pt x="154758" y="0"/>
                </a:cubicBezTo>
                <a:lnTo>
                  <a:pt x="1314037" y="0"/>
                </a:lnTo>
                <a:cubicBezTo>
                  <a:pt x="1399507" y="0"/>
                  <a:pt x="1468795" y="69288"/>
                  <a:pt x="1468795" y="154758"/>
                </a:cubicBezTo>
                <a:lnTo>
                  <a:pt x="1468795" y="773607"/>
                </a:lnTo>
                <a:cubicBezTo>
                  <a:pt x="1468795" y="859077"/>
                  <a:pt x="1399507" y="928365"/>
                  <a:pt x="1314037" y="928365"/>
                </a:cubicBezTo>
                <a:lnTo>
                  <a:pt x="154758" y="928365"/>
                </a:lnTo>
                <a:cubicBezTo>
                  <a:pt x="69288" y="928365"/>
                  <a:pt x="0" y="859077"/>
                  <a:pt x="0" y="773607"/>
                </a:cubicBezTo>
                <a:lnTo>
                  <a:pt x="0" y="154758"/>
                </a:lnTo>
                <a:close/>
              </a:path>
            </a:pathLst>
          </a:custGeom>
          <a:solidFill>
            <a:srgbClr val="04D654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327" tIns="45327" rIns="45327" bIns="45327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 Live!</a:t>
            </a:r>
            <a:endParaRPr lang="he-IL" sz="16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818C4D-BD1F-4E62-86EA-4FB5CCE3AD90}"/>
              </a:ext>
            </a:extLst>
          </p:cNvPr>
          <p:cNvSpPr/>
          <p:nvPr/>
        </p:nvSpPr>
        <p:spPr>
          <a:xfrm>
            <a:off x="7103254" y="3984522"/>
            <a:ext cx="2073253" cy="750345"/>
          </a:xfrm>
          <a:custGeom>
            <a:avLst/>
            <a:gdLst>
              <a:gd name="connsiteX0" fmla="*/ 0 w 2073253"/>
              <a:gd name="connsiteY0" fmla="*/ 0 h 750345"/>
              <a:gd name="connsiteX1" fmla="*/ 2073253 w 2073253"/>
              <a:gd name="connsiteY1" fmla="*/ 0 h 750345"/>
              <a:gd name="connsiteX2" fmla="*/ 2073253 w 2073253"/>
              <a:gd name="connsiteY2" fmla="*/ 750345 h 750345"/>
              <a:gd name="connsiteX3" fmla="*/ 0 w 2073253"/>
              <a:gd name="connsiteY3" fmla="*/ 750345 h 750345"/>
              <a:gd name="connsiteX4" fmla="*/ 0 w 2073253"/>
              <a:gd name="connsiteY4" fmla="*/ 0 h 7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253" h="750345">
                <a:moveTo>
                  <a:pt x="0" y="0"/>
                </a:moveTo>
                <a:lnTo>
                  <a:pt x="2073253" y="0"/>
                </a:lnTo>
                <a:lnTo>
                  <a:pt x="2073253" y="750345"/>
                </a:lnTo>
                <a:lnTo>
                  <a:pt x="0" y="750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DNS switch</a:t>
            </a:r>
            <a:endParaRPr lang="he-IL" sz="1200" kern="1200" dirty="0"/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Redirection to primo VE</a:t>
            </a:r>
            <a:endParaRPr lang="he-IL" sz="1200" kern="1200" dirty="0"/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Live enablement </a:t>
            </a:r>
            <a:endParaRPr lang="he-IL" sz="1200" kern="1200" dirty="0"/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Copy Favorites and Analytics</a:t>
            </a:r>
            <a:endParaRPr lang="he-IL" sz="1200" kern="1200" dirty="0"/>
          </a:p>
        </p:txBody>
      </p:sp>
      <p:pic>
        <p:nvPicPr>
          <p:cNvPr id="9" name="Graphic 8" descr="Male profile">
            <a:extLst>
              <a:ext uri="{FF2B5EF4-FFF2-40B4-BE49-F238E27FC236}">
                <a16:creationId xmlns:a16="http://schemas.microsoft.com/office/drawing/2014/main" id="{22181079-FAD9-4F76-A6C3-5AD697DB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52" y="843558"/>
            <a:ext cx="288032" cy="288032"/>
          </a:xfrm>
          <a:prstGeom prst="rect">
            <a:avLst/>
          </a:prstGeom>
        </p:spPr>
      </p:pic>
      <p:pic>
        <p:nvPicPr>
          <p:cNvPr id="11" name="Graphic 10" descr="Circles with arrows">
            <a:extLst>
              <a:ext uri="{FF2B5EF4-FFF2-40B4-BE49-F238E27FC236}">
                <a16:creationId xmlns:a16="http://schemas.microsoft.com/office/drawing/2014/main" id="{17C51A93-97E5-4E3E-920D-FFEA7E14B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584" y="822191"/>
            <a:ext cx="313192" cy="313192"/>
          </a:xfrm>
          <a:prstGeom prst="rect">
            <a:avLst/>
          </a:prstGeom>
        </p:spPr>
      </p:pic>
      <p:pic>
        <p:nvPicPr>
          <p:cNvPr id="12" name="Graphic 11" descr="Male profile">
            <a:extLst>
              <a:ext uri="{FF2B5EF4-FFF2-40B4-BE49-F238E27FC236}">
                <a16:creationId xmlns:a16="http://schemas.microsoft.com/office/drawing/2014/main" id="{E5AE8834-1395-491F-8679-719F0EB33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7744" y="1851670"/>
            <a:ext cx="288032" cy="288032"/>
          </a:xfrm>
          <a:prstGeom prst="rect">
            <a:avLst/>
          </a:prstGeom>
        </p:spPr>
      </p:pic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ECD5EB61-9450-4B00-AD71-AC730355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4193" y="2931790"/>
            <a:ext cx="288032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3C9E3-0731-45AB-874A-3F54FE7327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93"/>
          <a:stretch/>
        </p:blipFill>
        <p:spPr>
          <a:xfrm>
            <a:off x="6012160" y="4021958"/>
            <a:ext cx="504056" cy="184201"/>
          </a:xfrm>
          <a:prstGeom prst="rect">
            <a:avLst/>
          </a:prstGeom>
        </p:spPr>
      </p:pic>
      <p:pic>
        <p:nvPicPr>
          <p:cNvPr id="10" name="Graphic 9" descr="Male profile">
            <a:extLst>
              <a:ext uri="{FF2B5EF4-FFF2-40B4-BE49-F238E27FC236}">
                <a16:creationId xmlns:a16="http://schemas.microsoft.com/office/drawing/2014/main" id="{53659774-3C7D-4DDE-AFDB-95B3369F9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2120" y="3944956"/>
            <a:ext cx="288032" cy="28803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C5127B-0EAE-41D2-BB82-678A701B6BD9}"/>
              </a:ext>
            </a:extLst>
          </p:cNvPr>
          <p:cNvSpPr/>
          <p:nvPr/>
        </p:nvSpPr>
        <p:spPr>
          <a:xfrm>
            <a:off x="3583070" y="702114"/>
            <a:ext cx="3653226" cy="948863"/>
          </a:xfrm>
          <a:custGeom>
            <a:avLst/>
            <a:gdLst>
              <a:gd name="connsiteX0" fmla="*/ 0 w 3340787"/>
              <a:gd name="connsiteY0" fmla="*/ 0 h 750345"/>
              <a:gd name="connsiteX1" fmla="*/ 3340787 w 3340787"/>
              <a:gd name="connsiteY1" fmla="*/ 0 h 750345"/>
              <a:gd name="connsiteX2" fmla="*/ 3340787 w 3340787"/>
              <a:gd name="connsiteY2" fmla="*/ 750345 h 750345"/>
              <a:gd name="connsiteX3" fmla="*/ 0 w 3340787"/>
              <a:gd name="connsiteY3" fmla="*/ 750345 h 750345"/>
              <a:gd name="connsiteX4" fmla="*/ 0 w 3340787"/>
              <a:gd name="connsiteY4" fmla="*/ 0 h 7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787" h="750345">
                <a:moveTo>
                  <a:pt x="0" y="0"/>
                </a:moveTo>
                <a:lnTo>
                  <a:pt x="3340787" y="0"/>
                </a:lnTo>
                <a:lnTo>
                  <a:pt x="3340787" y="750345"/>
                </a:lnTo>
                <a:lnTo>
                  <a:pt x="0" y="750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80000" rIns="0" bIns="45720" numCol="1" spcCol="1270" anchor="ctr" anchorCtr="0">
            <a:noAutofit/>
          </a:bodyPr>
          <a:lstStyle/>
          <a:p>
            <a:pPr marL="0" lvl="1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b="1" kern="1200" dirty="0"/>
              <a:t>Institution (IZ)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Create views from Primo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Copy Customization and translations from Primo</a:t>
            </a:r>
            <a:endParaRPr lang="he-IL" sz="1200" kern="1200" dirty="0"/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Copy PC key from Primo</a:t>
            </a:r>
            <a:endParaRPr lang="he-IL" sz="1200" kern="1200" dirty="0"/>
          </a:p>
          <a:p>
            <a:pPr marL="57150" lvl="1" indent="-57150" algn="r" defTabSz="3111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he-IL" sz="700" kern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BA37DD-5B7F-42B3-8199-39D38DA651B4}"/>
              </a:ext>
            </a:extLst>
          </p:cNvPr>
          <p:cNvSpPr/>
          <p:nvPr/>
        </p:nvSpPr>
        <p:spPr>
          <a:xfrm>
            <a:off x="6876256" y="2856555"/>
            <a:ext cx="2175991" cy="750345"/>
          </a:xfrm>
          <a:custGeom>
            <a:avLst/>
            <a:gdLst>
              <a:gd name="connsiteX0" fmla="*/ 0 w 2664046"/>
              <a:gd name="connsiteY0" fmla="*/ 0 h 750345"/>
              <a:gd name="connsiteX1" fmla="*/ 2664046 w 2664046"/>
              <a:gd name="connsiteY1" fmla="*/ 0 h 750345"/>
              <a:gd name="connsiteX2" fmla="*/ 2664046 w 2664046"/>
              <a:gd name="connsiteY2" fmla="*/ 750345 h 750345"/>
              <a:gd name="connsiteX3" fmla="*/ 0 w 2664046"/>
              <a:gd name="connsiteY3" fmla="*/ 750345 h 750345"/>
              <a:gd name="connsiteX4" fmla="*/ 0 w 2664046"/>
              <a:gd name="connsiteY4" fmla="*/ 0 h 7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046" h="750345">
                <a:moveTo>
                  <a:pt x="0" y="0"/>
                </a:moveTo>
                <a:lnTo>
                  <a:pt x="2664046" y="0"/>
                </a:lnTo>
                <a:lnTo>
                  <a:pt x="2664046" y="750345"/>
                </a:lnTo>
                <a:lnTo>
                  <a:pt x="0" y="7503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1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b="1" kern="1200" dirty="0"/>
              <a:t>Institution (IZ)</a:t>
            </a:r>
          </a:p>
          <a:p>
            <a:pPr marL="114300" lvl="1" indent="-114300" algn="l" defTabSz="5334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Configure </a:t>
            </a:r>
            <a:r>
              <a:rPr lang="en-US" sz="1200" dirty="0"/>
              <a:t>the features in institution level (consortia related and other features)</a:t>
            </a:r>
          </a:p>
        </p:txBody>
      </p:sp>
    </p:spTree>
    <p:extLst>
      <p:ext uri="{BB962C8B-B14F-4D97-AF65-F5344CB8AC3E}">
        <p14:creationId xmlns:p14="http://schemas.microsoft.com/office/powerpoint/2010/main" val="361971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5BD9-697D-42F1-A57C-7022B3D16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B835B3-9D23-4328-BA82-A55CC6AF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for an institution level</a:t>
            </a:r>
          </a:p>
        </p:txBody>
      </p:sp>
      <p:pic>
        <p:nvPicPr>
          <p:cNvPr id="5" name="GoVE">
            <a:hlinkClick r:id="" action="ppaction://media"/>
            <a:extLst>
              <a:ext uri="{FF2B5EF4-FFF2-40B4-BE49-F238E27FC236}">
                <a16:creationId xmlns:a16="http://schemas.microsoft.com/office/drawing/2014/main" id="{D4A62C7F-2D20-487B-B2EB-83F1C03600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5" y="1419622"/>
            <a:ext cx="5104899" cy="3249267"/>
          </a:xfrm>
          <a:custGeom>
            <a:avLst/>
            <a:gdLst>
              <a:gd name="connsiteX0" fmla="*/ 0 w 5104899"/>
              <a:gd name="connsiteY0" fmla="*/ 0 h 3249267"/>
              <a:gd name="connsiteX1" fmla="*/ 414064 w 5104899"/>
              <a:gd name="connsiteY1" fmla="*/ 0 h 3249267"/>
              <a:gd name="connsiteX2" fmla="*/ 1032324 w 5104899"/>
              <a:gd name="connsiteY2" fmla="*/ 0 h 3249267"/>
              <a:gd name="connsiteX3" fmla="*/ 1548486 w 5104899"/>
              <a:gd name="connsiteY3" fmla="*/ 0 h 3249267"/>
              <a:gd name="connsiteX4" fmla="*/ 2115697 w 5104899"/>
              <a:gd name="connsiteY4" fmla="*/ 0 h 3249267"/>
              <a:gd name="connsiteX5" fmla="*/ 2785006 w 5104899"/>
              <a:gd name="connsiteY5" fmla="*/ 0 h 3249267"/>
              <a:gd name="connsiteX6" fmla="*/ 3250119 w 5104899"/>
              <a:gd name="connsiteY6" fmla="*/ 0 h 3249267"/>
              <a:gd name="connsiteX7" fmla="*/ 3868379 w 5104899"/>
              <a:gd name="connsiteY7" fmla="*/ 0 h 3249267"/>
              <a:gd name="connsiteX8" fmla="*/ 4333492 w 5104899"/>
              <a:gd name="connsiteY8" fmla="*/ 0 h 3249267"/>
              <a:gd name="connsiteX9" fmla="*/ 5104899 w 5104899"/>
              <a:gd name="connsiteY9" fmla="*/ 0 h 3249267"/>
              <a:gd name="connsiteX10" fmla="*/ 5104899 w 5104899"/>
              <a:gd name="connsiteY10" fmla="*/ 574037 h 3249267"/>
              <a:gd name="connsiteX11" fmla="*/ 5104899 w 5104899"/>
              <a:gd name="connsiteY11" fmla="*/ 1050596 h 3249267"/>
              <a:gd name="connsiteX12" fmla="*/ 5104899 w 5104899"/>
              <a:gd name="connsiteY12" fmla="*/ 1657126 h 3249267"/>
              <a:gd name="connsiteX13" fmla="*/ 5104899 w 5104899"/>
              <a:gd name="connsiteY13" fmla="*/ 2198671 h 3249267"/>
              <a:gd name="connsiteX14" fmla="*/ 5104899 w 5104899"/>
              <a:gd name="connsiteY14" fmla="*/ 3249267 h 3249267"/>
              <a:gd name="connsiteX15" fmla="*/ 4486639 w 5104899"/>
              <a:gd name="connsiteY15" fmla="*/ 3249267 h 3249267"/>
              <a:gd name="connsiteX16" fmla="*/ 3919428 w 5104899"/>
              <a:gd name="connsiteY16" fmla="*/ 3249267 h 3249267"/>
              <a:gd name="connsiteX17" fmla="*/ 3403266 w 5104899"/>
              <a:gd name="connsiteY17" fmla="*/ 3249267 h 3249267"/>
              <a:gd name="connsiteX18" fmla="*/ 2785006 w 5104899"/>
              <a:gd name="connsiteY18" fmla="*/ 3249267 h 3249267"/>
              <a:gd name="connsiteX19" fmla="*/ 2217795 w 5104899"/>
              <a:gd name="connsiteY19" fmla="*/ 3249267 h 3249267"/>
              <a:gd name="connsiteX20" fmla="*/ 1548486 w 5104899"/>
              <a:gd name="connsiteY20" fmla="*/ 3249267 h 3249267"/>
              <a:gd name="connsiteX21" fmla="*/ 879177 w 5104899"/>
              <a:gd name="connsiteY21" fmla="*/ 3249267 h 3249267"/>
              <a:gd name="connsiteX22" fmla="*/ 0 w 5104899"/>
              <a:gd name="connsiteY22" fmla="*/ 3249267 h 3249267"/>
              <a:gd name="connsiteX23" fmla="*/ 0 w 5104899"/>
              <a:gd name="connsiteY23" fmla="*/ 2675230 h 3249267"/>
              <a:gd name="connsiteX24" fmla="*/ 0 w 5104899"/>
              <a:gd name="connsiteY24" fmla="*/ 2101193 h 3249267"/>
              <a:gd name="connsiteX25" fmla="*/ 0 w 5104899"/>
              <a:gd name="connsiteY25" fmla="*/ 1559648 h 3249267"/>
              <a:gd name="connsiteX26" fmla="*/ 0 w 5104899"/>
              <a:gd name="connsiteY26" fmla="*/ 1018104 h 3249267"/>
              <a:gd name="connsiteX27" fmla="*/ 0 w 5104899"/>
              <a:gd name="connsiteY27" fmla="*/ 476559 h 3249267"/>
              <a:gd name="connsiteX28" fmla="*/ 0 w 5104899"/>
              <a:gd name="connsiteY28" fmla="*/ 0 h 324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04899" h="3249267" fill="none" extrusionOk="0">
                <a:moveTo>
                  <a:pt x="0" y="0"/>
                </a:moveTo>
                <a:cubicBezTo>
                  <a:pt x="125890" y="-6048"/>
                  <a:pt x="290973" y="46225"/>
                  <a:pt x="414064" y="0"/>
                </a:cubicBezTo>
                <a:cubicBezTo>
                  <a:pt x="537155" y="-46225"/>
                  <a:pt x="723978" y="71733"/>
                  <a:pt x="1032324" y="0"/>
                </a:cubicBezTo>
                <a:cubicBezTo>
                  <a:pt x="1340670" y="-71733"/>
                  <a:pt x="1348928" y="241"/>
                  <a:pt x="1548486" y="0"/>
                </a:cubicBezTo>
                <a:cubicBezTo>
                  <a:pt x="1748044" y="-241"/>
                  <a:pt x="1858449" y="67385"/>
                  <a:pt x="2115697" y="0"/>
                </a:cubicBezTo>
                <a:cubicBezTo>
                  <a:pt x="2372945" y="-67385"/>
                  <a:pt x="2574051" y="74625"/>
                  <a:pt x="2785006" y="0"/>
                </a:cubicBezTo>
                <a:cubicBezTo>
                  <a:pt x="2995961" y="-74625"/>
                  <a:pt x="3066519" y="53520"/>
                  <a:pt x="3250119" y="0"/>
                </a:cubicBezTo>
                <a:cubicBezTo>
                  <a:pt x="3433719" y="-53520"/>
                  <a:pt x="3602868" y="4936"/>
                  <a:pt x="3868379" y="0"/>
                </a:cubicBezTo>
                <a:cubicBezTo>
                  <a:pt x="4133890" y="-4936"/>
                  <a:pt x="4207659" y="3468"/>
                  <a:pt x="4333492" y="0"/>
                </a:cubicBezTo>
                <a:cubicBezTo>
                  <a:pt x="4459325" y="-3468"/>
                  <a:pt x="4884810" y="34053"/>
                  <a:pt x="5104899" y="0"/>
                </a:cubicBezTo>
                <a:cubicBezTo>
                  <a:pt x="5155235" y="197215"/>
                  <a:pt x="5038073" y="403892"/>
                  <a:pt x="5104899" y="574037"/>
                </a:cubicBezTo>
                <a:cubicBezTo>
                  <a:pt x="5171725" y="744182"/>
                  <a:pt x="5057648" y="831945"/>
                  <a:pt x="5104899" y="1050596"/>
                </a:cubicBezTo>
                <a:cubicBezTo>
                  <a:pt x="5152150" y="1269247"/>
                  <a:pt x="5080792" y="1516060"/>
                  <a:pt x="5104899" y="1657126"/>
                </a:cubicBezTo>
                <a:cubicBezTo>
                  <a:pt x="5129006" y="1798192"/>
                  <a:pt x="5076943" y="2054606"/>
                  <a:pt x="5104899" y="2198671"/>
                </a:cubicBezTo>
                <a:cubicBezTo>
                  <a:pt x="5132855" y="2342736"/>
                  <a:pt x="4996563" y="2841023"/>
                  <a:pt x="5104899" y="3249267"/>
                </a:cubicBezTo>
                <a:cubicBezTo>
                  <a:pt x="4823686" y="3316228"/>
                  <a:pt x="4621584" y="3229919"/>
                  <a:pt x="4486639" y="3249267"/>
                </a:cubicBezTo>
                <a:cubicBezTo>
                  <a:pt x="4351694" y="3268615"/>
                  <a:pt x="4069822" y="3200226"/>
                  <a:pt x="3919428" y="3249267"/>
                </a:cubicBezTo>
                <a:cubicBezTo>
                  <a:pt x="3769034" y="3298308"/>
                  <a:pt x="3658951" y="3219685"/>
                  <a:pt x="3403266" y="3249267"/>
                </a:cubicBezTo>
                <a:cubicBezTo>
                  <a:pt x="3147581" y="3278849"/>
                  <a:pt x="3016467" y="3228312"/>
                  <a:pt x="2785006" y="3249267"/>
                </a:cubicBezTo>
                <a:cubicBezTo>
                  <a:pt x="2553545" y="3270222"/>
                  <a:pt x="2491079" y="3186257"/>
                  <a:pt x="2217795" y="3249267"/>
                </a:cubicBezTo>
                <a:cubicBezTo>
                  <a:pt x="1944511" y="3312277"/>
                  <a:pt x="1716216" y="3200587"/>
                  <a:pt x="1548486" y="3249267"/>
                </a:cubicBezTo>
                <a:cubicBezTo>
                  <a:pt x="1380756" y="3297947"/>
                  <a:pt x="1205131" y="3219166"/>
                  <a:pt x="879177" y="3249267"/>
                </a:cubicBezTo>
                <a:cubicBezTo>
                  <a:pt x="553223" y="3279368"/>
                  <a:pt x="197355" y="3196085"/>
                  <a:pt x="0" y="3249267"/>
                </a:cubicBezTo>
                <a:cubicBezTo>
                  <a:pt x="-28072" y="3097140"/>
                  <a:pt x="33174" y="2872580"/>
                  <a:pt x="0" y="2675230"/>
                </a:cubicBezTo>
                <a:cubicBezTo>
                  <a:pt x="-33174" y="2477880"/>
                  <a:pt x="11628" y="2325884"/>
                  <a:pt x="0" y="2101193"/>
                </a:cubicBezTo>
                <a:cubicBezTo>
                  <a:pt x="-11628" y="1876502"/>
                  <a:pt x="26213" y="1820580"/>
                  <a:pt x="0" y="1559648"/>
                </a:cubicBezTo>
                <a:cubicBezTo>
                  <a:pt x="-26213" y="1298716"/>
                  <a:pt x="22577" y="1251377"/>
                  <a:pt x="0" y="1018104"/>
                </a:cubicBezTo>
                <a:cubicBezTo>
                  <a:pt x="-22577" y="784831"/>
                  <a:pt x="23540" y="649829"/>
                  <a:pt x="0" y="476559"/>
                </a:cubicBezTo>
                <a:cubicBezTo>
                  <a:pt x="-23540" y="303289"/>
                  <a:pt x="13973" y="142929"/>
                  <a:pt x="0" y="0"/>
                </a:cubicBezTo>
                <a:close/>
              </a:path>
              <a:path w="5104899" h="3249267" stroke="0" extrusionOk="0">
                <a:moveTo>
                  <a:pt x="0" y="0"/>
                </a:moveTo>
                <a:cubicBezTo>
                  <a:pt x="228650" y="-58822"/>
                  <a:pt x="270923" y="8978"/>
                  <a:pt x="516162" y="0"/>
                </a:cubicBezTo>
                <a:cubicBezTo>
                  <a:pt x="761401" y="-8978"/>
                  <a:pt x="804844" y="31397"/>
                  <a:pt x="930226" y="0"/>
                </a:cubicBezTo>
                <a:cubicBezTo>
                  <a:pt x="1055608" y="-31397"/>
                  <a:pt x="1329905" y="37766"/>
                  <a:pt x="1599535" y="0"/>
                </a:cubicBezTo>
                <a:cubicBezTo>
                  <a:pt x="1869165" y="-37766"/>
                  <a:pt x="1929975" y="36229"/>
                  <a:pt x="2115697" y="0"/>
                </a:cubicBezTo>
                <a:cubicBezTo>
                  <a:pt x="2301419" y="-36229"/>
                  <a:pt x="2518186" y="14174"/>
                  <a:pt x="2631859" y="0"/>
                </a:cubicBezTo>
                <a:cubicBezTo>
                  <a:pt x="2745532" y="-14174"/>
                  <a:pt x="3120076" y="77942"/>
                  <a:pt x="3301168" y="0"/>
                </a:cubicBezTo>
                <a:cubicBezTo>
                  <a:pt x="3482260" y="-77942"/>
                  <a:pt x="3613109" y="24236"/>
                  <a:pt x="3766281" y="0"/>
                </a:cubicBezTo>
                <a:cubicBezTo>
                  <a:pt x="3919453" y="-24236"/>
                  <a:pt x="4273429" y="11106"/>
                  <a:pt x="4435590" y="0"/>
                </a:cubicBezTo>
                <a:cubicBezTo>
                  <a:pt x="4597751" y="-11106"/>
                  <a:pt x="4916261" y="68143"/>
                  <a:pt x="5104899" y="0"/>
                </a:cubicBezTo>
                <a:cubicBezTo>
                  <a:pt x="5168620" y="111839"/>
                  <a:pt x="5090075" y="425971"/>
                  <a:pt x="5104899" y="541545"/>
                </a:cubicBezTo>
                <a:cubicBezTo>
                  <a:pt x="5119723" y="657120"/>
                  <a:pt x="5046556" y="969680"/>
                  <a:pt x="5104899" y="1083089"/>
                </a:cubicBezTo>
                <a:cubicBezTo>
                  <a:pt x="5163242" y="1196498"/>
                  <a:pt x="5092602" y="1453698"/>
                  <a:pt x="5104899" y="1657126"/>
                </a:cubicBezTo>
                <a:cubicBezTo>
                  <a:pt x="5117196" y="1860554"/>
                  <a:pt x="5100113" y="1939039"/>
                  <a:pt x="5104899" y="2101193"/>
                </a:cubicBezTo>
                <a:cubicBezTo>
                  <a:pt x="5109685" y="2263347"/>
                  <a:pt x="5077112" y="2500693"/>
                  <a:pt x="5104899" y="2642737"/>
                </a:cubicBezTo>
                <a:cubicBezTo>
                  <a:pt x="5132686" y="2784781"/>
                  <a:pt x="5066208" y="3005563"/>
                  <a:pt x="5104899" y="3249267"/>
                </a:cubicBezTo>
                <a:cubicBezTo>
                  <a:pt x="4883826" y="3274750"/>
                  <a:pt x="4808437" y="3232401"/>
                  <a:pt x="4537688" y="3249267"/>
                </a:cubicBezTo>
                <a:cubicBezTo>
                  <a:pt x="4266939" y="3266133"/>
                  <a:pt x="4091104" y="3225682"/>
                  <a:pt x="3868379" y="3249267"/>
                </a:cubicBezTo>
                <a:cubicBezTo>
                  <a:pt x="3645654" y="3272852"/>
                  <a:pt x="3448262" y="3233364"/>
                  <a:pt x="3301168" y="3249267"/>
                </a:cubicBezTo>
                <a:cubicBezTo>
                  <a:pt x="3154074" y="3265170"/>
                  <a:pt x="3069540" y="3225795"/>
                  <a:pt x="2887104" y="3249267"/>
                </a:cubicBezTo>
                <a:cubicBezTo>
                  <a:pt x="2704668" y="3272739"/>
                  <a:pt x="2637167" y="3198816"/>
                  <a:pt x="2421991" y="3249267"/>
                </a:cubicBezTo>
                <a:cubicBezTo>
                  <a:pt x="2206815" y="3299718"/>
                  <a:pt x="1945483" y="3239521"/>
                  <a:pt x="1752682" y="3249267"/>
                </a:cubicBezTo>
                <a:cubicBezTo>
                  <a:pt x="1559881" y="3259013"/>
                  <a:pt x="1397596" y="3188799"/>
                  <a:pt x="1185471" y="3249267"/>
                </a:cubicBezTo>
                <a:cubicBezTo>
                  <a:pt x="973346" y="3309735"/>
                  <a:pt x="824329" y="3212934"/>
                  <a:pt x="720358" y="3249267"/>
                </a:cubicBezTo>
                <a:cubicBezTo>
                  <a:pt x="616387" y="3285600"/>
                  <a:pt x="161595" y="3190779"/>
                  <a:pt x="0" y="3249267"/>
                </a:cubicBezTo>
                <a:cubicBezTo>
                  <a:pt x="-671" y="3110592"/>
                  <a:pt x="47237" y="3005774"/>
                  <a:pt x="0" y="2805201"/>
                </a:cubicBezTo>
                <a:cubicBezTo>
                  <a:pt x="-47237" y="2604628"/>
                  <a:pt x="20564" y="2457833"/>
                  <a:pt x="0" y="2361134"/>
                </a:cubicBezTo>
                <a:cubicBezTo>
                  <a:pt x="-20564" y="2264435"/>
                  <a:pt x="3727" y="2054304"/>
                  <a:pt x="0" y="1787097"/>
                </a:cubicBezTo>
                <a:cubicBezTo>
                  <a:pt x="-3727" y="1519890"/>
                  <a:pt x="56725" y="1432164"/>
                  <a:pt x="0" y="1310538"/>
                </a:cubicBezTo>
                <a:cubicBezTo>
                  <a:pt x="-56725" y="1188912"/>
                  <a:pt x="37762" y="956760"/>
                  <a:pt x="0" y="704008"/>
                </a:cubicBezTo>
                <a:cubicBezTo>
                  <a:pt x="-37762" y="451256"/>
                  <a:pt x="2229" y="303601"/>
                  <a:pt x="0" y="0"/>
                </a:cubicBezTo>
                <a:close/>
              </a:path>
            </a:pathLst>
          </a:custGeom>
          <a:ln w="31750">
            <a:solidFill>
              <a:schemeClr val="accent1">
                <a:lumMod val="60000"/>
                <a:lumOff val="4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0D580-6D50-45ED-A4F1-0E5BC87B02A1}"/>
              </a:ext>
            </a:extLst>
          </p:cNvPr>
          <p:cNvSpPr txBox="1"/>
          <p:nvPr/>
        </p:nvSpPr>
        <p:spPr>
          <a:xfrm>
            <a:off x="375994" y="678361"/>
            <a:ext cx="552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Enablement for consortium documentation</a:t>
            </a:r>
            <a:endParaRPr lang="en-US" dirty="0">
              <a:hlinkClick r:id="rId6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CAA13-A189-43B5-880C-F431E2FA5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1851670"/>
            <a:ext cx="1818764" cy="29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7C73D-D8F5-46EF-885C-0097228763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FE266E-4C12-4DE9-9645-63B35B4C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043D8-04E7-4904-96CB-849DE0C23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Authentication documentation</a:t>
            </a:r>
          </a:p>
          <a:p>
            <a:r>
              <a:rPr lang="en-US" dirty="0"/>
              <a:t>Setup in parallel to Configuration Phase</a:t>
            </a:r>
          </a:p>
          <a:p>
            <a:r>
              <a:rPr lang="en-US" dirty="0"/>
              <a:t>May require involvement of institutional IT department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836B5-D992-4812-9D62-2694C009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419" y="1973201"/>
            <a:ext cx="217243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5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BCC49-634D-411E-805B-F5BA029CFB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6C346C-E00B-4036-9175-32EED382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41772-F24F-4016-8EB4-8BE888CD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Consortia related features documents:</a:t>
            </a:r>
            <a:endParaRPr lang="en-US" dirty="0">
              <a:hlinkClick r:id="rId2" tooltip="https://knowledge.exlibrisgroup.com/primo/product_documentation/go_ve"/>
            </a:endParaRPr>
          </a:p>
          <a:p>
            <a:pPr lvl="1"/>
            <a:r>
              <a:rPr lang="en-US" dirty="0">
                <a:hlinkClick r:id="rId3" tooltip="https://knowledge.exlibrisgroup.com/primo/product_documentation/go_ve"/>
              </a:rPr>
              <a:t>Getting Started with Collaborative Networks</a:t>
            </a:r>
            <a:endParaRPr lang="en-US" dirty="0"/>
          </a:p>
          <a:p>
            <a:pPr lvl="1"/>
            <a:r>
              <a:rPr lang="en-US" dirty="0">
                <a:hlinkClick r:id="rId4" tooltip="https://knowledge.exlibrisgroup.com/primo/product_documentation/go_ve"/>
              </a:rPr>
              <a:t>Converting Collaborative Network Features to Primo VE</a:t>
            </a:r>
            <a:endParaRPr lang="en-US" dirty="0">
              <a:hlinkClick r:id="rId2" tooltip="https://knowledge.exlibrisgroup.com/primo/product_documentation/go_ve"/>
            </a:endParaRPr>
          </a:p>
          <a:p>
            <a:r>
              <a:rPr lang="en-US" dirty="0">
                <a:hlinkClick r:id="rId2" tooltip="https://knowledge.exlibrisgroup.com/primo/product_documentation/go_ve"/>
              </a:rPr>
              <a:t>Go VE documentation</a:t>
            </a:r>
            <a:endParaRPr lang="en-US" dirty="0"/>
          </a:p>
          <a:p>
            <a:r>
              <a:rPr lang="en-US" dirty="0">
                <a:hlinkClick r:id="rId5"/>
              </a:rPr>
              <a:t>Primo VE documentation </a:t>
            </a:r>
            <a:endParaRPr lang="en-US" dirty="0">
              <a:hlinkClick r:id="rId2" tooltip="https://knowledge.exlibrisgroup.com/primo/product_documentation/go_ve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3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1749D-82B9-4BA4-8A80-F8FCCC2D2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2D2953-154D-4343-A901-36E68BE5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D540-E1FA-496C-9E63-C6D39382D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Bi-weekly topics and tasks</a:t>
            </a:r>
          </a:p>
          <a:p>
            <a:r>
              <a:rPr lang="en-US" dirty="0"/>
              <a:t>Bi-weekly meetings during Jan-April</a:t>
            </a:r>
          </a:p>
          <a:p>
            <a:pPr lvl="1"/>
            <a:r>
              <a:rPr lang="en-US" dirty="0"/>
              <a:t>Feedback on previous topic self configuration</a:t>
            </a:r>
          </a:p>
          <a:p>
            <a:pPr lvl="1"/>
            <a:r>
              <a:rPr lang="en-US" dirty="0"/>
              <a:t>Technical Q&amp;A</a:t>
            </a:r>
          </a:p>
          <a:p>
            <a:pPr lvl="1"/>
            <a:r>
              <a:rPr lang="en-US" dirty="0"/>
              <a:t>Assignments for coming week</a:t>
            </a:r>
          </a:p>
          <a:p>
            <a:r>
              <a:rPr lang="en-US" dirty="0"/>
              <a:t>Goals for April 2021;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Enablement completed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Authentication completed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Configuration in progress</a:t>
            </a:r>
          </a:p>
        </p:txBody>
      </p:sp>
    </p:spTree>
    <p:extLst>
      <p:ext uri="{BB962C8B-B14F-4D97-AF65-F5344CB8AC3E}">
        <p14:creationId xmlns:p14="http://schemas.microsoft.com/office/powerpoint/2010/main" val="28327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4FF283-EC8B-4F0F-B66F-E0F4812B5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481A8-F785-442E-9EFF-4173059A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Configuration Tasks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BDBAB-830F-4DD7-8F81-1CD3C68BA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46" y="2345532"/>
            <a:ext cx="5472608" cy="26832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u="sng" dirty="0"/>
              <a:t>Institution Level configuration</a:t>
            </a:r>
            <a:endParaRPr lang="en-US" sz="2000" dirty="0"/>
          </a:p>
          <a:p>
            <a:r>
              <a:rPr lang="en-US" sz="1800" dirty="0"/>
              <a:t>Enablement of the institutions (By Jan 19</a:t>
            </a:r>
            <a:r>
              <a:rPr lang="en-US" sz="1800" baseline="30000" dirty="0"/>
              <a:t>th</a:t>
            </a:r>
            <a:r>
              <a:rPr lang="en-US" sz="1800" dirty="0"/>
              <a:t>)</a:t>
            </a:r>
          </a:p>
          <a:p>
            <a:r>
              <a:rPr lang="en-US" sz="1800" dirty="0"/>
              <a:t>Configuring authentication (By Feb 16</a:t>
            </a:r>
            <a:r>
              <a:rPr lang="en-US" sz="1800" baseline="30000" dirty="0"/>
              <a:t>th</a:t>
            </a:r>
            <a:r>
              <a:rPr lang="en-US" sz="1800" dirty="0"/>
              <a:t>)</a:t>
            </a:r>
          </a:p>
          <a:p>
            <a:r>
              <a:rPr lang="en-US" sz="1800" dirty="0"/>
              <a:t>Configuring a view (By Feb 2</a:t>
            </a:r>
            <a:r>
              <a:rPr lang="en-US" sz="1800" baseline="30000" dirty="0"/>
              <a:t>nd</a:t>
            </a:r>
            <a:r>
              <a:rPr lang="en-US" sz="1800" dirty="0"/>
              <a:t>)</a:t>
            </a:r>
          </a:p>
          <a:p>
            <a:r>
              <a:rPr lang="en-US" sz="1800" dirty="0"/>
              <a:t>Configuring search scope + profile + slot (By Feb 16</a:t>
            </a:r>
            <a:r>
              <a:rPr lang="en-US" sz="1800" baseline="30000" dirty="0"/>
              <a:t>th</a:t>
            </a:r>
            <a:r>
              <a:rPr lang="en-US" sz="1800" dirty="0"/>
              <a:t>)</a:t>
            </a:r>
          </a:p>
          <a:p>
            <a:r>
              <a:rPr lang="en-US" sz="1800" dirty="0"/>
              <a:t>Configuring Display field &amp; local field (By March 2</a:t>
            </a:r>
            <a:r>
              <a:rPr lang="en-US" sz="1800" baseline="30000" dirty="0"/>
              <a:t>nd</a:t>
            </a:r>
            <a:r>
              <a:rPr lang="en-US" sz="1800" dirty="0"/>
              <a:t>)</a:t>
            </a:r>
          </a:p>
          <a:p>
            <a:r>
              <a:rPr lang="en-US" sz="1800" dirty="0"/>
              <a:t>Adding a local resource type (By March 2</a:t>
            </a:r>
            <a:r>
              <a:rPr lang="en-US" sz="1800" baseline="30000" dirty="0"/>
              <a:t>nd</a:t>
            </a:r>
            <a:r>
              <a:rPr lang="en-US" sz="1800" dirty="0"/>
              <a:t>)</a:t>
            </a:r>
          </a:p>
          <a:p>
            <a:r>
              <a:rPr lang="en-US" sz="1800" dirty="0"/>
              <a:t>Setting up an external DS import profile (By March 16</a:t>
            </a:r>
            <a:r>
              <a:rPr lang="en-US" sz="1800" baseline="30000" dirty="0"/>
              <a:t>th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4CFA9B-E136-4AF6-86F0-E63AB0A57F42}"/>
              </a:ext>
            </a:extLst>
          </p:cNvPr>
          <p:cNvSpPr txBox="1">
            <a:spLocks/>
          </p:cNvSpPr>
          <p:nvPr/>
        </p:nvSpPr>
        <p:spPr>
          <a:xfrm>
            <a:off x="390984" y="503710"/>
            <a:ext cx="5472608" cy="1706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0" indent="0">
              <a:buNone/>
            </a:pPr>
            <a:r>
              <a:rPr lang="en-US" sz="1800" b="1" u="sng" dirty="0"/>
              <a:t>Consortium level configuration </a:t>
            </a:r>
            <a:r>
              <a:rPr lang="en-US" sz="1800" dirty="0"/>
              <a:t>(By Feb 2</a:t>
            </a:r>
            <a:r>
              <a:rPr lang="en-US" sz="1800" baseline="30000" dirty="0"/>
              <a:t>nd</a:t>
            </a:r>
            <a:r>
              <a:rPr lang="en-US" sz="1800" dirty="0"/>
              <a:t>)</a:t>
            </a:r>
          </a:p>
          <a:p>
            <a:r>
              <a:rPr lang="en-US" sz="1800" dirty="0"/>
              <a:t>Analyzing central management configuration in Primo</a:t>
            </a:r>
          </a:p>
          <a:p>
            <a:r>
              <a:rPr lang="en-US" sz="1800" dirty="0"/>
              <a:t>Planning the setup in NZ and IZ levels</a:t>
            </a:r>
          </a:p>
          <a:p>
            <a:r>
              <a:rPr lang="en-US" sz="1800" dirty="0"/>
              <a:t>The areas are: local fields, default display fields and local resource types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9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397BF-CFDB-404B-A800-92116B6EC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4D3808-8102-4ADD-8C0A-EE3451D7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6EB9B-98D0-449A-92A4-F56476DFB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Basecamp - technical questions</a:t>
            </a:r>
          </a:p>
          <a:p>
            <a:r>
              <a:rPr lang="en-US" dirty="0"/>
              <a:t>Bi - Weekly meetings – self-switch feedback</a:t>
            </a:r>
          </a:p>
          <a:p>
            <a:r>
              <a:rPr lang="en-US" dirty="0"/>
              <a:t>Conclusion meeting – April 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dirty="0"/>
              <a:t>April 6</a:t>
            </a:r>
            <a:r>
              <a:rPr lang="en-US" baseline="30000" dirty="0"/>
              <a:t>th</a:t>
            </a:r>
            <a:r>
              <a:rPr lang="en-US" dirty="0"/>
              <a:t> – Go Live( End of May);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Basecamp discussions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u="sng" dirty="0">
                <a:hlinkClick r:id="rId2"/>
              </a:rPr>
              <a:t>Go_VE@exlibrisgroup.com</a:t>
            </a:r>
            <a:endParaRPr lang="en-US" u="sng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Periodic meetings – if needed</a:t>
            </a:r>
          </a:p>
        </p:txBody>
      </p:sp>
    </p:spTree>
    <p:extLst>
      <p:ext uri="{BB962C8B-B14F-4D97-AF65-F5344CB8AC3E}">
        <p14:creationId xmlns:p14="http://schemas.microsoft.com/office/powerpoint/2010/main" val="2442376108"/>
      </p:ext>
    </p:extLst>
  </p:cSld>
  <p:clrMapOvr>
    <a:masterClrMapping/>
  </p:clrMapOvr>
</p:sld>
</file>

<file path=ppt/theme/theme1.xml><?xml version="1.0" encoding="utf-8"?>
<a:theme xmlns:a="http://schemas.openxmlformats.org/drawingml/2006/main" name="Ex_Libris_2020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6F360E5D6404B90B161ED784A8472" ma:contentTypeVersion="2" ma:contentTypeDescription="Create a new document." ma:contentTypeScope="" ma:versionID="7106c922d2a44cf06e13bedbb60e0bf3">
  <xsd:schema xmlns:xsd="http://www.w3.org/2001/XMLSchema" xmlns:xs="http://www.w3.org/2001/XMLSchema" xmlns:p="http://schemas.microsoft.com/office/2006/metadata/properties" xmlns:ns2="6f7cbd2a-5933-4c8b-9f44-90f7f6343847" targetNamespace="http://schemas.microsoft.com/office/2006/metadata/properties" ma:root="true" ma:fieldsID="a1295207b214fdc55874cb434023ecb6" ns2:_="">
    <xsd:import namespace="6f7cbd2a-5933-4c8b-9f44-90f7f63438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cbd2a-5933-4c8b-9f44-90f7f63438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71150A-8E3F-4AA8-9B9E-F5F2B693ED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1719BC-BA84-4916-A5ED-15575F071C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7cbd2a-5933-4c8b-9f44-90f7f63438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4ACB62-F8A9-4BC9-B627-B26B9A0D76C6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6f7cbd2a-5933-4c8b-9f44-90f7f63438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51006</TotalTime>
  <Words>369</Words>
  <Application>Microsoft Office PowerPoint</Application>
  <PresentationFormat>On-screen Show (16:9)</PresentationFormat>
  <Paragraphs>90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Ex_Libris_2020</vt:lpstr>
      <vt:lpstr>Go VE – Consortia Self Switch CSU -Early Access</vt:lpstr>
      <vt:lpstr>PowerPoint Presentation</vt:lpstr>
      <vt:lpstr>Self-Switch Process for Consortium </vt:lpstr>
      <vt:lpstr>Getting Started for an institution level</vt:lpstr>
      <vt:lpstr>Authentication</vt:lpstr>
      <vt:lpstr>Documentation</vt:lpstr>
      <vt:lpstr>Timeline</vt:lpstr>
      <vt:lpstr>Self Configuration Tasks</vt:lpstr>
      <vt:lpstr>Communication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Ophir Yoggev</cp:lastModifiedBy>
  <cp:revision>1063</cp:revision>
  <dcterms:created xsi:type="dcterms:W3CDTF">2017-01-02T15:10:30Z</dcterms:created>
  <dcterms:modified xsi:type="dcterms:W3CDTF">2021-01-11T17:46:31Z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  <property fmtid="{D5CDD505-2E9C-101B-9397-08002B2CF9AE}" pid="5" name="ContentTypeId">
    <vt:lpwstr>0x01010025C6F360E5D6404B90B161ED784A8472</vt:lpwstr>
  </property>
</Properties>
</file>