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33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FCB298-58BC-7F48-A3DD-1168216AD913}" type="datetimeFigureOut">
              <a:rPr lang="en-US" smtClean="0"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A7AB4-2E6B-A84D-A90F-2B88EDC00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78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Mapping Elsevier/Cortex; Linking: IBIS World;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0A7AB4-2E6B-A84D-A90F-2B88EDC0058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54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87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15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47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7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66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6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88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2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28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69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November 16,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2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November 16, 2023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339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chemeClr val="accent2"/>
              </a:gs>
              <a:gs pos="100000">
                <a:schemeClr val="accent6">
                  <a:lumMod val="75000"/>
                  <a:alpha val="8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5">
                  <a:alpha val="35000"/>
                </a:schemeClr>
              </a:gs>
              <a:gs pos="100000">
                <a:schemeClr val="accent6"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wo white strings one below is tangled while the one above is curved">
            <a:extLst>
              <a:ext uri="{FF2B5EF4-FFF2-40B4-BE49-F238E27FC236}">
                <a16:creationId xmlns:a16="http://schemas.microsoft.com/office/drawing/2014/main" id="{9F9C7881-4A68-7A9A-6128-EFC23EAE15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09" r="11687"/>
          <a:stretch/>
        </p:blipFill>
        <p:spPr>
          <a:xfrm>
            <a:off x="4038599" y="10"/>
            <a:ext cx="8160026" cy="6875809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35F867-A47E-29FF-CE54-9EF8B0465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25" y="2950387"/>
            <a:ext cx="3077044" cy="3531403"/>
          </a:xfrm>
        </p:spPr>
        <p:txBody>
          <a:bodyPr anchor="t">
            <a:normAutofit fontScale="90000"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</a:rPr>
              <a:t>CSU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Technical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Services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Open Forum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Nov 16</a:t>
            </a: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chemeClr val="bg1"/>
                </a:solidFill>
              </a:rPr>
              <a:t>11am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700315-EFA1-0146-712D-299D02B40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026" y="525970"/>
            <a:ext cx="2937753" cy="1600225"/>
          </a:xfrm>
        </p:spPr>
        <p:txBody>
          <a:bodyPr anchor="b">
            <a:normAutofit fontScale="85000" lnSpcReduction="20000"/>
          </a:bodyPr>
          <a:lstStyle/>
          <a:p>
            <a:pPr algn="r"/>
            <a:r>
              <a:rPr lang="en-US" sz="1200" dirty="0">
                <a:solidFill>
                  <a:schemeClr val="bg1"/>
                </a:solidFill>
              </a:rPr>
              <a:t>Alma License Management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Anthony Davis Jr.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Copyright &amp; Policy Librarian</a:t>
            </a:r>
          </a:p>
          <a:p>
            <a:pPr algn="r"/>
            <a:r>
              <a:rPr lang="en-US" sz="1200" dirty="0">
                <a:solidFill>
                  <a:schemeClr val="bg1"/>
                </a:solidFill>
              </a:rPr>
              <a:t>CSU Fullerton</a:t>
            </a:r>
          </a:p>
        </p:txBody>
      </p:sp>
    </p:spTree>
    <p:extLst>
      <p:ext uri="{BB962C8B-B14F-4D97-AF65-F5344CB8AC3E}">
        <p14:creationId xmlns:p14="http://schemas.microsoft.com/office/powerpoint/2010/main" val="2766979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86D8E-FFC2-655C-B662-0E51ECF9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Alma License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84B1C-CD4C-27B5-D7A7-67D7730A3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Fullerton Licensing Workflow</a:t>
            </a:r>
          </a:p>
          <a:p>
            <a:r>
              <a:rPr lang="en-US" dirty="0"/>
              <a:t>Creating a New License in Alma</a:t>
            </a:r>
          </a:p>
          <a:p>
            <a:r>
              <a:rPr lang="en-US" dirty="0"/>
              <a:t>License Mapping &amp; Primo Reflection</a:t>
            </a:r>
          </a:p>
          <a:p>
            <a:r>
              <a:rPr lang="en-US" dirty="0"/>
              <a:t>Linking Vendors, Inventory &amp; Order Lines</a:t>
            </a:r>
          </a:p>
          <a:p>
            <a:r>
              <a:rPr lang="en-US" dirty="0"/>
              <a:t>Amendments</a:t>
            </a:r>
          </a:p>
          <a:p>
            <a:r>
              <a:rPr lang="en-US" dirty="0"/>
              <a:t>Retirements</a:t>
            </a:r>
          </a:p>
        </p:txBody>
      </p:sp>
    </p:spTree>
    <p:extLst>
      <p:ext uri="{BB962C8B-B14F-4D97-AF65-F5344CB8AC3E}">
        <p14:creationId xmlns:p14="http://schemas.microsoft.com/office/powerpoint/2010/main" val="3245788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442B6-8494-E131-B861-BDDF128B4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Fullerton licensing </a:t>
            </a:r>
            <a:r>
              <a:rPr lang="en-US" dirty="0" err="1"/>
              <a:t>WorkFlow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E929F-2E6A-44A9-28E2-A604BF548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Keri </a:t>
            </a:r>
            <a:r>
              <a:rPr lang="en-US" dirty="0" err="1"/>
              <a:t>Prelitz</a:t>
            </a:r>
            <a:r>
              <a:rPr lang="en-US" dirty="0"/>
              <a:t>, Collection Development Librarian</a:t>
            </a:r>
          </a:p>
          <a:p>
            <a:r>
              <a:rPr lang="en-US" dirty="0"/>
              <a:t>Anthony Davis Jr., Copyright &amp; Policy Librarian</a:t>
            </a:r>
          </a:p>
          <a:p>
            <a:r>
              <a:rPr lang="en-US" dirty="0"/>
              <a:t>Justin Stewart, Head of Acquisitions</a:t>
            </a:r>
          </a:p>
          <a:p>
            <a:r>
              <a:rPr lang="en-US" dirty="0"/>
              <a:t>Ilda Cardenas, Electronic Resources Librarian</a:t>
            </a:r>
          </a:p>
        </p:txBody>
      </p:sp>
    </p:spTree>
    <p:extLst>
      <p:ext uri="{BB962C8B-B14F-4D97-AF65-F5344CB8AC3E}">
        <p14:creationId xmlns:p14="http://schemas.microsoft.com/office/powerpoint/2010/main" val="412117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442B6-8494-E131-B861-BDDF128B4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Fullerton licensing </a:t>
            </a:r>
            <a:r>
              <a:rPr lang="en-US" dirty="0" err="1"/>
              <a:t>WorkFlow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E929F-2E6A-44A9-28E2-A604BF548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Helvetica Neue" panose="02000503000000020004" pitchFamily="2" charset="0"/>
              </a:rPr>
              <a:t>Keri (CD) sends the license to Anthony as part of negotiations or renewal.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Helvetica Neue" panose="02000503000000020004" pitchFamily="2" charset="0"/>
              </a:rPr>
              <a:t>Anthony (Licensing) replies with proposed changes.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Helvetica Neue" panose="02000503000000020004" pitchFamily="2" charset="0"/>
              </a:rPr>
              <a:t>Keri sends Anthony the final, signed license and informs Acquisitions/ER to initiate the purchase.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Helvetica Neue" panose="02000503000000020004" pitchFamily="2" charset="0"/>
              </a:rPr>
              <a:t>Anthony creates the license record, maps the license, and attaches a copy of the signed license.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Helvetica Neue" panose="02000503000000020004" pitchFamily="2" charset="0"/>
              </a:rPr>
              <a:t>Justin (Acquisitions) informs Anthony when the campus has created the vendor code and shares the PO record number.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Helvetica Neue" panose="02000503000000020004" pitchFamily="2" charset="0"/>
              </a:rPr>
              <a:t>Ilda (E-Resources) adds the e-collection/portfolio record. Anthony links the license to the vendor, the inventory, and the purchase order.</a:t>
            </a:r>
          </a:p>
          <a:p>
            <a:pPr>
              <a:buFont typeface="+mj-lt"/>
              <a:buAutoNum type="arabicPeriod"/>
            </a:pPr>
            <a:r>
              <a:rPr lang="en-US" dirty="0">
                <a:effectLst/>
                <a:latin typeface="Helvetica Neue" panose="02000503000000020004" pitchFamily="2" charset="0"/>
              </a:rPr>
              <a:t>Anthony puts the Rapido ILL status in the e-collection record. *</a:t>
            </a:r>
          </a:p>
          <a:p>
            <a:pPr>
              <a:buFont typeface="+mj-lt"/>
              <a:buAutoNum type="arabicPeriod"/>
            </a:pPr>
            <a:r>
              <a:rPr lang="en-US" i="1" dirty="0">
                <a:effectLst/>
                <a:latin typeface="Helvetica Neue" panose="02000503000000020004" pitchFamily="2" charset="0"/>
              </a:rPr>
              <a:t>Ilda informs Anthony when the electronic resource has been cancelled.</a:t>
            </a:r>
          </a:p>
          <a:p>
            <a:pPr>
              <a:buFont typeface="+mj-lt"/>
              <a:buAutoNum type="arabicPeriod"/>
            </a:pPr>
            <a:r>
              <a:rPr lang="en-US" i="1" dirty="0">
                <a:effectLst/>
                <a:latin typeface="Helvetica Neue" panose="02000503000000020004" pitchFamily="2" charset="0"/>
              </a:rPr>
              <a:t>Anthony checks for perpetual access and retires the license.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446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86D8E-FFC2-655C-B662-0E51ECF99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Alma License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84B1C-CD4C-27B5-D7A7-67D7730A3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Creating a New License in Alma</a:t>
            </a:r>
          </a:p>
          <a:p>
            <a:r>
              <a:rPr lang="en-US" dirty="0"/>
              <a:t>License Mapping &amp; Primo Reflection</a:t>
            </a:r>
          </a:p>
          <a:p>
            <a:r>
              <a:rPr lang="en-US" dirty="0"/>
              <a:t>Linking Vendors, Inventory &amp; Order Lines</a:t>
            </a:r>
          </a:p>
          <a:p>
            <a:r>
              <a:rPr lang="en-US" dirty="0"/>
              <a:t>Amendments</a:t>
            </a:r>
          </a:p>
          <a:p>
            <a:r>
              <a:rPr lang="en-US" dirty="0"/>
              <a:t>Retirements</a:t>
            </a:r>
          </a:p>
        </p:txBody>
      </p:sp>
    </p:spTree>
    <p:extLst>
      <p:ext uri="{BB962C8B-B14F-4D97-AF65-F5344CB8AC3E}">
        <p14:creationId xmlns:p14="http://schemas.microsoft.com/office/powerpoint/2010/main" val="735033970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LeftStep">
      <a:dk1>
        <a:srgbClr val="000000"/>
      </a:dk1>
      <a:lt1>
        <a:srgbClr val="FFFFFF"/>
      </a:lt1>
      <a:dk2>
        <a:srgbClr val="22363D"/>
      </a:dk2>
      <a:lt2>
        <a:srgbClr val="E8E6E2"/>
      </a:lt2>
      <a:accent1>
        <a:srgbClr val="4572CB"/>
      </a:accent1>
      <a:accent2>
        <a:srgbClr val="3398B9"/>
      </a:accent2>
      <a:accent3>
        <a:srgbClr val="3DB39F"/>
      </a:accent3>
      <a:accent4>
        <a:srgbClr val="33B96B"/>
      </a:accent4>
      <a:accent5>
        <a:srgbClr val="3FB93F"/>
      </a:accent5>
      <a:accent6>
        <a:srgbClr val="68B532"/>
      </a:accent6>
      <a:hlink>
        <a:srgbClr val="A07D35"/>
      </a:hlink>
      <a:folHlink>
        <a:srgbClr val="7F7F7F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262</Words>
  <Application>Microsoft Office PowerPoint</Application>
  <PresentationFormat>Widescreen</PresentationFormat>
  <Paragraphs>36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 Neue</vt:lpstr>
      <vt:lpstr>Tw Cen MT</vt:lpstr>
      <vt:lpstr>GradientRiseVTI</vt:lpstr>
      <vt:lpstr>CSU Technical Services Open Forum  Nov 16 11am</vt:lpstr>
      <vt:lpstr>Alma License Management</vt:lpstr>
      <vt:lpstr>Fullerton licensing WorkFlow</vt:lpstr>
      <vt:lpstr>Fullerton licensing WorkFlow</vt:lpstr>
      <vt:lpstr>Alma License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 Technical Services Open Forum  Nov 16 11am</dc:title>
  <dc:creator>Davis, Anthony</dc:creator>
  <cp:lastModifiedBy>Christina Hennessey</cp:lastModifiedBy>
  <cp:revision>2</cp:revision>
  <dcterms:created xsi:type="dcterms:W3CDTF">2023-11-15T02:01:09Z</dcterms:created>
  <dcterms:modified xsi:type="dcterms:W3CDTF">2023-11-17T00:38:22Z</dcterms:modified>
</cp:coreProperties>
</file>