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7"/>
  </p:notesMasterIdLst>
  <p:sldIdLst>
    <p:sldId id="256" r:id="rId2"/>
    <p:sldId id="257" r:id="rId3"/>
    <p:sldId id="261" r:id="rId4"/>
    <p:sldId id="269" r:id="rId5"/>
    <p:sldId id="27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6780" autoAdjust="0"/>
  </p:normalViewPr>
  <p:slideViewPr>
    <p:cSldViewPr snapToGrid="0">
      <p:cViewPr varScale="1">
        <p:scale>
          <a:sx n="63" d="100"/>
          <a:sy n="63" d="100"/>
        </p:scale>
        <p:origin x="183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EBD622-3AB3-4EE6-B061-DA7C32BAF8CC}" type="datetimeFigureOut">
              <a:rPr lang="en-US" smtClean="0"/>
              <a:t>11/15/2023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ED814B-62EC-4F54-8014-0196706DE5D7}" type="slidenum">
              <a:rPr lang="en-US" smtClean="0"/>
              <a:t>‹#›</a:t>
            </a:fld>
            <a:endParaRPr lang="en-US"/>
          </a:p>
        </p:txBody>
      </p:sp>
    </p:spTree>
    <p:extLst>
      <p:ext uri="{BB962C8B-B14F-4D97-AF65-F5344CB8AC3E}">
        <p14:creationId xmlns:p14="http://schemas.microsoft.com/office/powerpoint/2010/main" val="170169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November 16, 2023 edition of the Technical Services Open Forum: Turkey edition</a:t>
            </a:r>
          </a:p>
        </p:txBody>
      </p:sp>
      <p:sp>
        <p:nvSpPr>
          <p:cNvPr id="4" name="Slide Number Placeholder 3"/>
          <p:cNvSpPr>
            <a:spLocks noGrp="1"/>
          </p:cNvSpPr>
          <p:nvPr>
            <p:ph type="sldNum" sz="quarter" idx="5"/>
          </p:nvPr>
        </p:nvSpPr>
        <p:spPr/>
        <p:txBody>
          <a:bodyPr/>
          <a:lstStyle/>
          <a:p>
            <a:fld id="{EEED814B-62EC-4F54-8014-0196706DE5D7}" type="slidenum">
              <a:rPr lang="en-US" smtClean="0"/>
              <a:t>1</a:t>
            </a:fld>
            <a:endParaRPr lang="en-US"/>
          </a:p>
        </p:txBody>
      </p:sp>
    </p:spTree>
    <p:extLst>
      <p:ext uri="{BB962C8B-B14F-4D97-AF65-F5344CB8AC3E}">
        <p14:creationId xmlns:p14="http://schemas.microsoft.com/office/powerpoint/2010/main" val="1589339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Here’s the agenda for today. </a:t>
            </a:r>
          </a:p>
          <a:p>
            <a:pPr marL="285750" marR="0" indent="-285750">
              <a:spcBef>
                <a:spcPts val="0"/>
              </a:spcBef>
              <a:spcAft>
                <a:spcPts val="0"/>
              </a:spcAft>
              <a:buFont typeface="Arial" panose="020B0604020202020204" pitchFamily="34" charset="0"/>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Any announcements not on the agenda</a:t>
            </a:r>
          </a:p>
          <a:p>
            <a:pPr marL="285750" marR="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Quick update reminding folks about the Lending Physical Item Policies from the CO’s Chris Lee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Alma License Management @ CSU Fullerton (Anthony Davis, Jr.) </a:t>
            </a:r>
          </a:p>
          <a:p>
            <a:pPr marL="285750" marR="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After Anthony speaks, Jessica will give a short note on license updates</a:t>
            </a:r>
          </a:p>
          <a:p>
            <a:pPr marL="285750" marR="0" indent="-285750">
              <a:spcBef>
                <a:spcPts val="0"/>
              </a:spcBef>
              <a:spcAft>
                <a:spcPts val="0"/>
              </a:spcAft>
              <a:buFont typeface="Arial" panose="020B0604020202020204" pitchFamily="34" charset="0"/>
              <a:buChar char="•"/>
            </a:pPr>
            <a:r>
              <a:rPr lang="en-US" sz="1800" dirty="0"/>
              <a:t>Update on SDSU’s </a:t>
            </a:r>
            <a:r>
              <a:rPr lang="en-US" sz="1800" dirty="0" err="1"/>
              <a:t>Wikidata</a:t>
            </a:r>
            <a:r>
              <a:rPr lang="en-US" sz="1800" dirty="0"/>
              <a:t> Building Project (Tyler Rogers)</a:t>
            </a:r>
            <a:r>
              <a:rPr lang="en-US" sz="1800" dirty="0">
                <a:effectLst/>
                <a:latin typeface="Calibri" panose="020F0502020204030204" pitchFamily="34" charset="0"/>
                <a:ea typeface="Calibri" panose="020F0502020204030204" pitchFamily="34" charset="0"/>
              </a:rPr>
              <a:t>, we’ve had some updates in past TS Open Forums on </a:t>
            </a:r>
            <a:r>
              <a:rPr lang="en-US" sz="1800" dirty="0" err="1">
                <a:effectLst/>
                <a:latin typeface="Calibri" panose="020F0502020204030204" pitchFamily="34" charset="0"/>
                <a:ea typeface="Calibri" panose="020F0502020204030204" pitchFamily="34" charset="0"/>
              </a:rPr>
              <a:t>Wikidata</a:t>
            </a:r>
            <a:r>
              <a:rPr lang="en-US" sz="1800" dirty="0">
                <a:effectLst/>
                <a:latin typeface="Calibri" panose="020F0502020204030204" pitchFamily="34" charset="0"/>
                <a:ea typeface="Calibri" panose="020F0502020204030204" pitchFamily="34" charset="0"/>
              </a:rPr>
              <a:t> projects, so here’s an update on the Building one</a:t>
            </a:r>
          </a:p>
          <a:p>
            <a:pPr marL="285750" marR="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Anything else if we have time</a:t>
            </a:r>
          </a:p>
          <a:p>
            <a:pPr marL="285750" marR="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Then at noon we’ll turn the recording off, we can hang out and talk about library work or your Black Friday shopping plans.</a:t>
            </a:r>
          </a:p>
          <a:p>
            <a:pPr marL="285750" marR="0" indent="-285750">
              <a:spcBef>
                <a:spcPts val="0"/>
              </a:spcBef>
              <a:spcAft>
                <a:spcPts val="0"/>
              </a:spcAft>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marR="0" indent="-285750">
              <a:spcBef>
                <a:spcPts val="0"/>
              </a:spcBef>
              <a:spcAft>
                <a:spcPts val="0"/>
              </a:spcAft>
              <a:buFont typeface="Arial" panose="020B0604020202020204" pitchFamily="34" charset="0"/>
              <a:buChar cha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EED814B-62EC-4F54-8014-0196706DE5D7}" type="slidenum">
              <a:rPr lang="en-US" smtClean="0"/>
              <a:t>2</a:t>
            </a:fld>
            <a:endParaRPr lang="en-US"/>
          </a:p>
        </p:txBody>
      </p:sp>
    </p:spTree>
    <p:extLst>
      <p:ext uri="{BB962C8B-B14F-4D97-AF65-F5344CB8AC3E}">
        <p14:creationId xmlns:p14="http://schemas.microsoft.com/office/powerpoint/2010/main" val="1394999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So now I want to open this up to any announcements that folks have that might not be on the agenda, this is your time to speak and share!</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 have two myself:</a:t>
            </a:r>
          </a:p>
          <a:p>
            <a:pPr marL="285750" marR="0" indent="-285750">
              <a:spcBef>
                <a:spcPts val="0"/>
              </a:spcBef>
              <a:spcAft>
                <a:spcPts val="0"/>
              </a:spcAft>
              <a:buFont typeface="Arial" panose="020B0604020202020204" pitchFamily="34" charset="0"/>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Reminder that proposals for ELUNA in Minneapolis in May 2024 are due at the end of this month! I sent an email about this on Tuesday, we want lots of CSU folks sharing their knowledge and we want to support you too, let us know in the Chancellor’s Office if you want us to review anything, help with an idea, or a presentation. November 30 is only 13 days away and we are not in the office for most of those so it will happen quickly.</a:t>
            </a:r>
          </a:p>
          <a:p>
            <a:pPr marL="285750" marR="0" indent="-285750">
              <a:spcBef>
                <a:spcPts val="0"/>
              </a:spcBef>
              <a:spcAft>
                <a:spcPts val="0"/>
              </a:spcAft>
              <a:buFont typeface="Arial" panose="020B0604020202020204" pitchFamily="34" charset="0"/>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If you are in the various ULMS functional groups, you’ve heard that we are putting together a task force on data issues covering several topics. </a:t>
            </a:r>
            <a:r>
              <a:rPr lang="pl-PL" sz="1800" kern="100" dirty="0">
                <a:effectLst/>
                <a:latin typeface="Calibri" panose="020F0502020204030204" pitchFamily="34" charset="0"/>
                <a:ea typeface="Calibri" panose="020F0502020204030204" pitchFamily="34" charset="0"/>
                <a:cs typeface="Times New Roman" panose="02020603050405020304" pitchFamily="18" charset="0"/>
              </a:rPr>
              <a:t>Jill Strykowski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of SJSU will be putting together this group and we’ll be hosting a forum on Thursday, November 30 at 11am to discuss the various issues. You can let Jill know now or then if you are interested in being a part of this. This will be covering some of the issues that go across several of the groups: FRBR/DEDUP, fuzzy title search, secondary resource types, open access indicators, and things like the impact on user experience in finding things. </a:t>
            </a:r>
          </a:p>
          <a:p>
            <a:pPr marL="0" marR="0" indent="0">
              <a:spcBef>
                <a:spcPts val="0"/>
              </a:spcBef>
              <a:spcAft>
                <a:spcPts val="0"/>
              </a:spcAft>
              <a:buFont typeface="Arial" panose="020B0604020202020204" pitchFamily="34" charset="0"/>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Not sure of the name of the group yet – maybe Data Excellence Task Force to mirror the terms Ex Libris is using, but the group can figure out a name they like, maybe something with Tiger Team in it, maybe Data mapping and interoperability task force…who knows. </a:t>
            </a:r>
          </a:p>
          <a:p>
            <a:pPr marL="285750" marR="0" indent="-285750">
              <a:spcBef>
                <a:spcPts val="0"/>
              </a:spcBef>
              <a:spcAft>
                <a:spcPts val="0"/>
              </a:spcAft>
              <a:buFont typeface="Arial" panose="020B0604020202020204" pitchFamily="34" charset="0"/>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Who else has an announcement?</a:t>
            </a:r>
          </a:p>
          <a:p>
            <a:pPr marL="0" marR="0">
              <a:lnSpc>
                <a:spcPct val="107000"/>
              </a:lnSpc>
              <a:spcBef>
                <a:spcPts val="0"/>
              </a:spcBef>
              <a:spcAft>
                <a:spcPts val="800"/>
              </a:spcAft>
            </a:pPr>
            <a:br>
              <a:rPr lang="en-US" dirty="0">
                <a:effectLst/>
              </a:rPr>
            </a:b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EEED814B-62EC-4F54-8014-0196706DE5D7}" type="slidenum">
              <a:rPr lang="en-US" smtClean="0"/>
              <a:t>3</a:t>
            </a:fld>
            <a:endParaRPr lang="en-US"/>
          </a:p>
        </p:txBody>
      </p:sp>
    </p:spTree>
    <p:extLst>
      <p:ext uri="{BB962C8B-B14F-4D97-AF65-F5344CB8AC3E}">
        <p14:creationId xmlns:p14="http://schemas.microsoft.com/office/powerpoint/2010/main" val="3245567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Coming up next month! Yes, we are still meeting…and this will be recorded so you can watch it in January.</a:t>
            </a:r>
          </a:p>
          <a:p>
            <a:r>
              <a:rPr lang="en-US" sz="1800" dirty="0">
                <a:solidFill>
                  <a:srgbClr val="000000"/>
                </a:solidFill>
                <a:effectLst/>
                <a:ea typeface="Calibri" panose="020F0502020204030204" pitchFamily="34" charset="0"/>
              </a:rPr>
              <a:t>Thursday, December 21, 11am-noon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ea typeface="Calibri" panose="020F0502020204030204" pitchFamily="34" charset="0"/>
              </a:rPr>
              <a:t>Thanks to Nerissa Lindsey at SDSU, we have a guest speaker from outside the CSU. </a:t>
            </a:r>
            <a:r>
              <a:rPr lang="en-US" sz="1800" dirty="0">
                <a:solidFill>
                  <a:srgbClr val="666666"/>
                </a:solidFill>
                <a:effectLst/>
                <a:latin typeface="Corbel" panose="020B0503020204020204" pitchFamily="34" charset="0"/>
                <a:ea typeface="Times New Roman" panose="02020603050405020304" pitchFamily="18" charset="0"/>
              </a:rPr>
              <a:t>TJ Kao, Head of Metadata Creation at UC Davis will be speaking 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mj-lt"/>
                <a:ea typeface="Times New Roman" panose="02020603050405020304" pitchFamily="18" charset="0"/>
                <a:cs typeface="Calibri" panose="020F0502020204030204" pitchFamily="34" charset="0"/>
              </a:rPr>
              <a:t>how UC Davis takes advantage of the functionalities World Management System (WMS) Record Manager offers for various shared cataloging initiatives.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chemeClr val="tx1"/>
              </a:solidFill>
              <a:effectLst/>
              <a:latin typeface="+mj-lt"/>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mj-lt"/>
                <a:ea typeface="Times New Roman" panose="02020603050405020304" pitchFamily="18" charset="0"/>
                <a:cs typeface="Calibri" panose="020F0502020204030204" pitchFamily="34" charset="0"/>
              </a:rPr>
              <a:t>Also, Marcus Jun at SFSU will give an update on the transition from MARCIVE to CRDP, which will be happening in December.</a:t>
            </a:r>
          </a:p>
          <a:p>
            <a:endParaRPr lang="en-US" sz="1800" dirty="0">
              <a:solidFill>
                <a:srgbClr val="000000"/>
              </a:solidFill>
              <a:effectLst/>
              <a:ea typeface="Calibri" panose="020F0502020204030204" pitchFamily="34" charset="0"/>
            </a:endParaRP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After Marcus &amp; TJ , we will have some time to discuss whatever else comes up between now and then, let me know if you have topics or something you want to present on. </a:t>
            </a:r>
            <a:endParaRPr lang="en-US" dirty="0"/>
          </a:p>
        </p:txBody>
      </p:sp>
      <p:sp>
        <p:nvSpPr>
          <p:cNvPr id="4" name="Slide Number Placeholder 3"/>
          <p:cNvSpPr>
            <a:spLocks noGrp="1"/>
          </p:cNvSpPr>
          <p:nvPr>
            <p:ph type="sldNum" sz="quarter" idx="5"/>
          </p:nvPr>
        </p:nvSpPr>
        <p:spPr/>
        <p:txBody>
          <a:bodyPr/>
          <a:lstStyle/>
          <a:p>
            <a:fld id="{EEED814B-62EC-4F54-8014-0196706DE5D7}" type="slidenum">
              <a:rPr lang="en-US" smtClean="0"/>
              <a:t>4</a:t>
            </a:fld>
            <a:endParaRPr lang="en-US"/>
          </a:p>
        </p:txBody>
      </p:sp>
    </p:spTree>
    <p:extLst>
      <p:ext uri="{BB962C8B-B14F-4D97-AF65-F5344CB8AC3E}">
        <p14:creationId xmlns:p14="http://schemas.microsoft.com/office/powerpoint/2010/main" val="2704838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Thanks for attending</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Recording will be available &amp; posted later this week</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You are welcome to hang out until 1pm (recording off)</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Happy Thanksgiving, I hope you get to enjoy your turkey as much as Richard Sherman did in this picture.</a:t>
            </a:r>
          </a:p>
          <a:p>
            <a:endParaRPr lang="en-US" dirty="0"/>
          </a:p>
        </p:txBody>
      </p:sp>
      <p:sp>
        <p:nvSpPr>
          <p:cNvPr id="4" name="Slide Number Placeholder 3"/>
          <p:cNvSpPr>
            <a:spLocks noGrp="1"/>
          </p:cNvSpPr>
          <p:nvPr>
            <p:ph type="sldNum" sz="quarter" idx="5"/>
          </p:nvPr>
        </p:nvSpPr>
        <p:spPr/>
        <p:txBody>
          <a:bodyPr/>
          <a:lstStyle/>
          <a:p>
            <a:fld id="{EEED814B-62EC-4F54-8014-0196706DE5D7}" type="slidenum">
              <a:rPr lang="en-US" smtClean="0"/>
              <a:t>5</a:t>
            </a:fld>
            <a:endParaRPr lang="en-US"/>
          </a:p>
        </p:txBody>
      </p:sp>
    </p:spTree>
    <p:extLst>
      <p:ext uri="{BB962C8B-B14F-4D97-AF65-F5344CB8AC3E}">
        <p14:creationId xmlns:p14="http://schemas.microsoft.com/office/powerpoint/2010/main" val="5367766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224BB06-6336-4D33-8C2D-9A25A52AB1D0}" type="datetime1">
              <a:rPr lang="en-US" smtClean="0"/>
              <a:t>11/15/2023</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a:t>TS Open Forum, November 16, 2023</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2024811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242A64-12EB-4C7B-AF34-67251F789D96}" type="datetime1">
              <a:rPr lang="en-US" smtClean="0"/>
              <a:t>11/15/2023</a:t>
            </a:fld>
            <a:endParaRPr lang="en-US"/>
          </a:p>
        </p:txBody>
      </p:sp>
      <p:sp>
        <p:nvSpPr>
          <p:cNvPr id="6" name="Footer Placeholder 5"/>
          <p:cNvSpPr>
            <a:spLocks noGrp="1"/>
          </p:cNvSpPr>
          <p:nvPr>
            <p:ph type="ftr" sz="quarter" idx="11"/>
          </p:nvPr>
        </p:nvSpPr>
        <p:spPr/>
        <p:txBody>
          <a:bodyPr/>
          <a:lstStyle/>
          <a:p>
            <a:r>
              <a:rPr lang="en-US"/>
              <a:t>TS Open Forum, November 16, 2023</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3950948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8C56B3-577A-4C85-8BB1-6FBD45CFD7EF}" type="datetime1">
              <a:rPr lang="en-US" smtClean="0"/>
              <a:t>11/15/2023</a:t>
            </a:fld>
            <a:endParaRPr lang="en-US"/>
          </a:p>
        </p:txBody>
      </p:sp>
      <p:sp>
        <p:nvSpPr>
          <p:cNvPr id="5" name="Footer Placeholder 4"/>
          <p:cNvSpPr>
            <a:spLocks noGrp="1"/>
          </p:cNvSpPr>
          <p:nvPr>
            <p:ph type="ftr" sz="quarter" idx="11"/>
          </p:nvPr>
        </p:nvSpPr>
        <p:spPr/>
        <p:txBody>
          <a:bodyPr/>
          <a:lstStyle/>
          <a:p>
            <a:r>
              <a:rPr lang="en-US"/>
              <a:t>TS Open Forum, November 16, 2023</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386203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11E991E-4EA3-424E-B1C2-0F384AB5F222}" type="datetime1">
              <a:rPr lang="en-US" smtClean="0"/>
              <a:t>11/15/2023</a:t>
            </a:fld>
            <a:endParaRPr lang="en-US"/>
          </a:p>
        </p:txBody>
      </p:sp>
      <p:sp>
        <p:nvSpPr>
          <p:cNvPr id="5" name="Footer Placeholder 4"/>
          <p:cNvSpPr>
            <a:spLocks noGrp="1"/>
          </p:cNvSpPr>
          <p:nvPr>
            <p:ph type="ftr" sz="quarter" idx="11"/>
          </p:nvPr>
        </p:nvSpPr>
        <p:spPr/>
        <p:txBody>
          <a:bodyPr/>
          <a:lstStyle/>
          <a:p>
            <a:r>
              <a:rPr lang="en-US"/>
              <a:t>TS Open Forum, November 16, 2023</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105459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DA7453-EF0E-4E0F-942F-E7B41EEE3B85}" type="datetime1">
              <a:rPr lang="en-US" smtClean="0"/>
              <a:t>11/15/2023</a:t>
            </a:fld>
            <a:endParaRPr lang="en-US"/>
          </a:p>
        </p:txBody>
      </p:sp>
      <p:sp>
        <p:nvSpPr>
          <p:cNvPr id="5" name="Footer Placeholder 4"/>
          <p:cNvSpPr>
            <a:spLocks noGrp="1"/>
          </p:cNvSpPr>
          <p:nvPr>
            <p:ph type="ftr" sz="quarter" idx="11"/>
          </p:nvPr>
        </p:nvSpPr>
        <p:spPr/>
        <p:txBody>
          <a:bodyPr/>
          <a:lstStyle/>
          <a:p>
            <a:r>
              <a:rPr lang="en-US"/>
              <a:t>TS Open Forum, November 16, 2023</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3777570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CAE334B-498D-4C1C-92FB-3E5FC18807D6}" type="datetime1">
              <a:rPr lang="en-US" smtClean="0"/>
              <a:t>11/15/2023</a:t>
            </a:fld>
            <a:endParaRPr lang="en-US"/>
          </a:p>
        </p:txBody>
      </p:sp>
      <p:sp>
        <p:nvSpPr>
          <p:cNvPr id="8" name="Footer Placeholder 7"/>
          <p:cNvSpPr>
            <a:spLocks noGrp="1"/>
          </p:cNvSpPr>
          <p:nvPr>
            <p:ph type="ftr" sz="quarter" idx="11"/>
          </p:nvPr>
        </p:nvSpPr>
        <p:spPr/>
        <p:txBody>
          <a:bodyPr/>
          <a:lstStyle/>
          <a:p>
            <a:r>
              <a:rPr lang="en-US"/>
              <a:t>TS Open Forum, November 16, 2023</a:t>
            </a:r>
          </a:p>
        </p:txBody>
      </p:sp>
      <p:sp>
        <p:nvSpPr>
          <p:cNvPr id="9" name="Slide Number Placeholder 8"/>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2480411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A68B45A-AC0A-4BF7-B011-68242B83B33B}" type="datetime1">
              <a:rPr lang="en-US" smtClean="0"/>
              <a:t>11/15/2023</a:t>
            </a:fld>
            <a:endParaRPr lang="en-US"/>
          </a:p>
        </p:txBody>
      </p:sp>
      <p:sp>
        <p:nvSpPr>
          <p:cNvPr id="8" name="Footer Placeholder 7"/>
          <p:cNvSpPr>
            <a:spLocks noGrp="1"/>
          </p:cNvSpPr>
          <p:nvPr>
            <p:ph type="ftr" sz="quarter" idx="11"/>
          </p:nvPr>
        </p:nvSpPr>
        <p:spPr>
          <a:xfrm>
            <a:off x="561111" y="6391838"/>
            <a:ext cx="3644282" cy="304801"/>
          </a:xfrm>
        </p:spPr>
        <p:txBody>
          <a:bodyPr/>
          <a:lstStyle/>
          <a:p>
            <a:r>
              <a:rPr lang="en-US"/>
              <a:t>TS Open Forum, November 16, 2023</a:t>
            </a:r>
          </a:p>
        </p:txBody>
      </p:sp>
      <p:sp>
        <p:nvSpPr>
          <p:cNvPr id="9" name="Slide Number Placeholder 8"/>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3438409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690592F9-C347-4C85-8448-8EC8BA8DE36B}" type="datetime1">
              <a:rPr lang="en-US" smtClean="0"/>
              <a:t>11/15/2023</a:t>
            </a:fld>
            <a:endParaRPr lang="en-US"/>
          </a:p>
        </p:txBody>
      </p:sp>
      <p:sp>
        <p:nvSpPr>
          <p:cNvPr id="5" name="Footer Placeholder 4"/>
          <p:cNvSpPr>
            <a:spLocks noGrp="1"/>
          </p:cNvSpPr>
          <p:nvPr>
            <p:ph type="ftr" sz="quarter" idx="11"/>
          </p:nvPr>
        </p:nvSpPr>
        <p:spPr/>
        <p:txBody>
          <a:bodyPr/>
          <a:lstStyle/>
          <a:p>
            <a:r>
              <a:rPr lang="en-US"/>
              <a:t>TS Open Forum, November 16, 2023</a:t>
            </a:r>
          </a:p>
        </p:txBody>
      </p:sp>
      <p:sp>
        <p:nvSpPr>
          <p:cNvPr id="6" name="Slide Number Placeholder 5"/>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33588771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D98CAF98-CE15-41BF-855A-82A0214FB7D0}" type="datetime1">
              <a:rPr lang="en-US" smtClean="0"/>
              <a:t>11/15/2023</a:t>
            </a:fld>
            <a:endParaRPr lang="en-US"/>
          </a:p>
        </p:txBody>
      </p:sp>
      <p:sp>
        <p:nvSpPr>
          <p:cNvPr id="5" name="Footer Placeholder 4"/>
          <p:cNvSpPr>
            <a:spLocks noGrp="1"/>
          </p:cNvSpPr>
          <p:nvPr>
            <p:ph type="ftr" sz="quarter" idx="11"/>
          </p:nvPr>
        </p:nvSpPr>
        <p:spPr/>
        <p:txBody>
          <a:bodyPr/>
          <a:lstStyle/>
          <a:p>
            <a:r>
              <a:rPr lang="en-US"/>
              <a:t>TS Open Forum, November 16, 2023</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2699750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529718-8B2F-40EB-9D7E-B5CEB0EDD641}" type="datetime1">
              <a:rPr lang="en-US" smtClean="0"/>
              <a:t>11/15/2023</a:t>
            </a:fld>
            <a:endParaRPr lang="en-US"/>
          </a:p>
        </p:txBody>
      </p:sp>
      <p:sp>
        <p:nvSpPr>
          <p:cNvPr id="5" name="Footer Placeholder 4"/>
          <p:cNvSpPr>
            <a:spLocks noGrp="1"/>
          </p:cNvSpPr>
          <p:nvPr>
            <p:ph type="ftr" sz="quarter" idx="11"/>
          </p:nvPr>
        </p:nvSpPr>
        <p:spPr/>
        <p:txBody>
          <a:bodyPr/>
          <a:lstStyle/>
          <a:p>
            <a:r>
              <a:rPr lang="en-US"/>
              <a:t>TS Open Forum, November 16, 2023</a:t>
            </a:r>
          </a:p>
        </p:txBody>
      </p:sp>
      <p:sp>
        <p:nvSpPr>
          <p:cNvPr id="6" name="Slide Number Placeholder 5"/>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2251799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DE5814-F419-4FE6-9FD5-FED46D11F04A}" type="datetime1">
              <a:rPr lang="en-US" smtClean="0"/>
              <a:t>11/15/2023</a:t>
            </a:fld>
            <a:endParaRPr lang="en-US"/>
          </a:p>
        </p:txBody>
      </p:sp>
      <p:sp>
        <p:nvSpPr>
          <p:cNvPr id="5" name="Footer Placeholder 4"/>
          <p:cNvSpPr>
            <a:spLocks noGrp="1"/>
          </p:cNvSpPr>
          <p:nvPr>
            <p:ph type="ftr" sz="quarter" idx="11"/>
          </p:nvPr>
        </p:nvSpPr>
        <p:spPr/>
        <p:txBody>
          <a:bodyPr/>
          <a:lstStyle/>
          <a:p>
            <a:r>
              <a:rPr lang="en-US"/>
              <a:t>TS Open Forum, November 16, 2023</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3807309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5CB32D1-EC40-4005-87C3-C103F90315EA}" type="datetime1">
              <a:rPr lang="en-US" smtClean="0"/>
              <a:t>11/15/2023</a:t>
            </a:fld>
            <a:endParaRPr lang="en-US"/>
          </a:p>
        </p:txBody>
      </p:sp>
      <p:sp>
        <p:nvSpPr>
          <p:cNvPr id="6" name="Footer Placeholder 5"/>
          <p:cNvSpPr>
            <a:spLocks noGrp="1"/>
          </p:cNvSpPr>
          <p:nvPr>
            <p:ph type="ftr" sz="quarter" idx="11"/>
          </p:nvPr>
        </p:nvSpPr>
        <p:spPr/>
        <p:txBody>
          <a:bodyPr/>
          <a:lstStyle/>
          <a:p>
            <a:r>
              <a:rPr lang="en-US"/>
              <a:t>TS Open Forum, November 16, 2023</a:t>
            </a:r>
          </a:p>
        </p:txBody>
      </p:sp>
      <p:sp>
        <p:nvSpPr>
          <p:cNvPr id="7" name="Slide Number Placeholder 6"/>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2057061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D66402D-583B-49B6-AFD5-1A012FE48237}" type="datetime1">
              <a:rPr lang="en-US" smtClean="0"/>
              <a:t>11/15/2023</a:t>
            </a:fld>
            <a:endParaRPr lang="en-US"/>
          </a:p>
        </p:txBody>
      </p:sp>
      <p:sp>
        <p:nvSpPr>
          <p:cNvPr id="8" name="Footer Placeholder 7"/>
          <p:cNvSpPr>
            <a:spLocks noGrp="1"/>
          </p:cNvSpPr>
          <p:nvPr>
            <p:ph type="ftr" sz="quarter" idx="11"/>
          </p:nvPr>
        </p:nvSpPr>
        <p:spPr/>
        <p:txBody>
          <a:bodyPr/>
          <a:lstStyle/>
          <a:p>
            <a:r>
              <a:rPr lang="en-US"/>
              <a:t>TS Open Forum, November 16, 2023</a:t>
            </a:r>
          </a:p>
        </p:txBody>
      </p:sp>
      <p:sp>
        <p:nvSpPr>
          <p:cNvPr id="9" name="Slide Number Placeholder 8"/>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2195512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A235D5B-6A1D-4C30-8133-332CC90F1F48}" type="datetime1">
              <a:rPr lang="en-US" smtClean="0"/>
              <a:t>11/15/2023</a:t>
            </a:fld>
            <a:endParaRPr lang="en-US"/>
          </a:p>
        </p:txBody>
      </p:sp>
      <p:sp>
        <p:nvSpPr>
          <p:cNvPr id="4" name="Footer Placeholder 3"/>
          <p:cNvSpPr>
            <a:spLocks noGrp="1"/>
          </p:cNvSpPr>
          <p:nvPr>
            <p:ph type="ftr" sz="quarter" idx="11"/>
          </p:nvPr>
        </p:nvSpPr>
        <p:spPr/>
        <p:txBody>
          <a:bodyPr/>
          <a:lstStyle/>
          <a:p>
            <a:r>
              <a:rPr lang="en-US"/>
              <a:t>TS Open Forum, November 16, 2023</a:t>
            </a:r>
          </a:p>
        </p:txBody>
      </p:sp>
      <p:sp>
        <p:nvSpPr>
          <p:cNvPr id="5" name="Slide Number Placeholder 4"/>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2976947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E41380-FC53-43A1-9145-5287652E95F6}" type="datetime1">
              <a:rPr lang="en-US" smtClean="0"/>
              <a:t>11/15/2023</a:t>
            </a:fld>
            <a:endParaRPr lang="en-US"/>
          </a:p>
        </p:txBody>
      </p:sp>
      <p:sp>
        <p:nvSpPr>
          <p:cNvPr id="3" name="Footer Placeholder 2"/>
          <p:cNvSpPr>
            <a:spLocks noGrp="1"/>
          </p:cNvSpPr>
          <p:nvPr>
            <p:ph type="ftr" sz="quarter" idx="11"/>
          </p:nvPr>
        </p:nvSpPr>
        <p:spPr/>
        <p:txBody>
          <a:bodyPr/>
          <a:lstStyle/>
          <a:p>
            <a:r>
              <a:rPr lang="en-US"/>
              <a:t>TS Open Forum, November 16, 2023</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901431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80EFE7-B488-4C70-9564-2EF8E0FF8BF7}" type="datetime1">
              <a:rPr lang="en-US" smtClean="0"/>
              <a:t>11/15/2023</a:t>
            </a:fld>
            <a:endParaRPr lang="en-US"/>
          </a:p>
        </p:txBody>
      </p:sp>
      <p:sp>
        <p:nvSpPr>
          <p:cNvPr id="6" name="Footer Placeholder 5"/>
          <p:cNvSpPr>
            <a:spLocks noGrp="1"/>
          </p:cNvSpPr>
          <p:nvPr>
            <p:ph type="ftr" sz="quarter" idx="11"/>
          </p:nvPr>
        </p:nvSpPr>
        <p:spPr/>
        <p:txBody>
          <a:bodyPr/>
          <a:lstStyle/>
          <a:p>
            <a:r>
              <a:rPr lang="en-US"/>
              <a:t>TS Open Forum, November 16, 2023</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119920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3208E0-BD7C-4DD6-A4AE-29C46EF1FE97}" type="datetime1">
              <a:rPr lang="en-US" smtClean="0"/>
              <a:t>11/15/2023</a:t>
            </a:fld>
            <a:endParaRPr lang="en-US"/>
          </a:p>
        </p:txBody>
      </p:sp>
      <p:sp>
        <p:nvSpPr>
          <p:cNvPr id="6" name="Footer Placeholder 5"/>
          <p:cNvSpPr>
            <a:spLocks noGrp="1"/>
          </p:cNvSpPr>
          <p:nvPr>
            <p:ph type="ftr" sz="quarter" idx="11"/>
          </p:nvPr>
        </p:nvSpPr>
        <p:spPr/>
        <p:txBody>
          <a:bodyPr/>
          <a:lstStyle/>
          <a:p>
            <a:r>
              <a:rPr lang="en-US"/>
              <a:t>TS Open Forum, November 16, 2023</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3558256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3962D8C6-7679-4232-9BEA-3B5A1D276DA9}" type="datetime1">
              <a:rPr lang="en-US" smtClean="0"/>
              <a:t>11/15/2023</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a:t>TS Open Forum, November 16, 2023</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729BC735-8151-4FE6-98FD-78C3E43BB5EF}" type="slidenum">
              <a:rPr lang="en-US" smtClean="0"/>
              <a:t>‹#›</a:t>
            </a:fld>
            <a:endParaRPr lang="en-US"/>
          </a:p>
        </p:txBody>
      </p:sp>
    </p:spTree>
    <p:extLst>
      <p:ext uri="{BB962C8B-B14F-4D97-AF65-F5344CB8AC3E}">
        <p14:creationId xmlns:p14="http://schemas.microsoft.com/office/powerpoint/2010/main" val="16496976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BEE59-5BFA-52E7-82A0-9BF0AAE0FDA7}"/>
              </a:ext>
            </a:extLst>
          </p:cNvPr>
          <p:cNvSpPr>
            <a:spLocks noGrp="1"/>
          </p:cNvSpPr>
          <p:nvPr>
            <p:ph type="ctrTitle"/>
          </p:nvPr>
        </p:nvSpPr>
        <p:spPr>
          <a:xfrm>
            <a:off x="8382055" y="1241266"/>
            <a:ext cx="3161016" cy="3163094"/>
          </a:xfrm>
        </p:spPr>
        <p:txBody>
          <a:bodyPr>
            <a:normAutofit/>
          </a:bodyPr>
          <a:lstStyle/>
          <a:p>
            <a:pPr algn="ctr">
              <a:lnSpc>
                <a:spcPct val="90000"/>
              </a:lnSpc>
            </a:pPr>
            <a:r>
              <a:rPr lang="en-US" sz="3800" dirty="0">
                <a:solidFill>
                  <a:srgbClr val="EBEBEB"/>
                </a:solidFill>
              </a:rPr>
              <a:t>November 16, 2023</a:t>
            </a:r>
            <a:br>
              <a:rPr lang="en-US" sz="3800" dirty="0">
                <a:solidFill>
                  <a:srgbClr val="EBEBEB"/>
                </a:solidFill>
              </a:rPr>
            </a:br>
            <a:r>
              <a:rPr lang="en-US" sz="3800" dirty="0">
                <a:solidFill>
                  <a:srgbClr val="EBEBEB"/>
                </a:solidFill>
              </a:rPr>
              <a:t>Technical Services Open Forum</a:t>
            </a:r>
          </a:p>
        </p:txBody>
      </p:sp>
      <p:grpSp>
        <p:nvGrpSpPr>
          <p:cNvPr id="17" name="Group 16">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18" name="Rectangle 17">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20"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grpSp>
      <p:pic>
        <p:nvPicPr>
          <p:cNvPr id="5" name="Picture 4">
            <a:extLst>
              <a:ext uri="{FF2B5EF4-FFF2-40B4-BE49-F238E27FC236}">
                <a16:creationId xmlns:a16="http://schemas.microsoft.com/office/drawing/2014/main" id="{38704E56-7DC7-FD9D-CAD4-25D28A9E98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51529" y="1114621"/>
            <a:ext cx="4759648" cy="4628758"/>
          </a:xfrm>
          <a:prstGeom prst="rect">
            <a:avLst/>
          </a:prstGeom>
        </p:spPr>
      </p:pic>
      <p:pic>
        <p:nvPicPr>
          <p:cNvPr id="4" name="Picture 3">
            <a:extLst>
              <a:ext uri="{FF2B5EF4-FFF2-40B4-BE49-F238E27FC236}">
                <a16:creationId xmlns:a16="http://schemas.microsoft.com/office/drawing/2014/main" id="{028211BF-C8D9-B206-096A-C0A6EE6951BB}"/>
              </a:ext>
            </a:extLst>
          </p:cNvPr>
          <p:cNvPicPr>
            <a:picLocks noChangeAspect="1"/>
          </p:cNvPicPr>
          <p:nvPr/>
        </p:nvPicPr>
        <p:blipFill>
          <a:blip r:embed="rId4"/>
          <a:stretch>
            <a:fillRect/>
          </a:stretch>
        </p:blipFill>
        <p:spPr>
          <a:xfrm>
            <a:off x="9335715" y="4703340"/>
            <a:ext cx="1467055" cy="1505160"/>
          </a:xfrm>
          <a:prstGeom prst="rect">
            <a:avLst/>
          </a:prstGeom>
        </p:spPr>
      </p:pic>
    </p:spTree>
    <p:extLst>
      <p:ext uri="{BB962C8B-B14F-4D97-AF65-F5344CB8AC3E}">
        <p14:creationId xmlns:p14="http://schemas.microsoft.com/office/powerpoint/2010/main" val="3633214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en-US"/>
            </a:p>
          </p:txBody>
        </p:sp>
      </p:grpSp>
      <p:sp>
        <p:nvSpPr>
          <p:cNvPr id="2" name="Title 1">
            <a:extLst>
              <a:ext uri="{FF2B5EF4-FFF2-40B4-BE49-F238E27FC236}">
                <a16:creationId xmlns:a16="http://schemas.microsoft.com/office/drawing/2014/main" id="{D2AE4EAD-EB14-0B52-6E54-41C5DA371CAE}"/>
              </a:ext>
            </a:extLst>
          </p:cNvPr>
          <p:cNvSpPr>
            <a:spLocks noGrp="1"/>
          </p:cNvSpPr>
          <p:nvPr>
            <p:ph type="title"/>
          </p:nvPr>
        </p:nvSpPr>
        <p:spPr>
          <a:xfrm>
            <a:off x="1154954" y="973668"/>
            <a:ext cx="8761413" cy="706964"/>
          </a:xfrm>
        </p:spPr>
        <p:txBody>
          <a:bodyPr>
            <a:normAutofit/>
          </a:bodyPr>
          <a:lstStyle/>
          <a:p>
            <a:pPr algn="ctr"/>
            <a:r>
              <a:rPr lang="en-US" dirty="0">
                <a:solidFill>
                  <a:srgbClr val="FFFFFF"/>
                </a:solidFill>
              </a:rPr>
              <a:t>Today’s agenda</a:t>
            </a:r>
          </a:p>
        </p:txBody>
      </p:sp>
      <p:sp>
        <p:nvSpPr>
          <p:cNvPr id="15" name="Rectangle 14">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Slide Number Placeholder 4">
            <a:extLst>
              <a:ext uri="{FF2B5EF4-FFF2-40B4-BE49-F238E27FC236}">
                <a16:creationId xmlns:a16="http://schemas.microsoft.com/office/drawing/2014/main" id="{937F63C5-EDB6-465F-0A36-C154FEC4DD84}"/>
              </a:ext>
            </a:extLst>
          </p:cNvPr>
          <p:cNvSpPr>
            <a:spLocks noGrp="1"/>
          </p:cNvSpPr>
          <p:nvPr>
            <p:ph type="sldNum" sz="quarter" idx="12"/>
          </p:nvPr>
        </p:nvSpPr>
        <p:spPr>
          <a:xfrm>
            <a:off x="10352540" y="295729"/>
            <a:ext cx="838199" cy="767687"/>
          </a:xfrm>
        </p:spPr>
        <p:txBody>
          <a:bodyPr>
            <a:normAutofit/>
          </a:bodyPr>
          <a:lstStyle/>
          <a:p>
            <a:pPr>
              <a:spcAft>
                <a:spcPts val="600"/>
              </a:spcAft>
            </a:pPr>
            <a:fld id="{729BC735-8151-4FE6-98FD-78C3E43BB5EF}" type="slidenum">
              <a:rPr lang="en-US" smtClean="0">
                <a:solidFill>
                  <a:srgbClr val="FFFFFF"/>
                </a:solidFill>
              </a:rPr>
              <a:pPr>
                <a:spcAft>
                  <a:spcPts val="600"/>
                </a:spcAft>
              </a:pPr>
              <a:t>2</a:t>
            </a:fld>
            <a:endParaRPr lang="en-US">
              <a:solidFill>
                <a:srgbClr val="FFFFFF"/>
              </a:solidFill>
            </a:endParaRPr>
          </a:p>
        </p:txBody>
      </p:sp>
      <p:sp>
        <p:nvSpPr>
          <p:cNvPr id="4" name="Footer Placeholder 3">
            <a:extLst>
              <a:ext uri="{FF2B5EF4-FFF2-40B4-BE49-F238E27FC236}">
                <a16:creationId xmlns:a16="http://schemas.microsoft.com/office/drawing/2014/main" id="{0C699F35-A72D-5FE8-B7E2-DE59B6D35CC8}"/>
              </a:ext>
            </a:extLst>
          </p:cNvPr>
          <p:cNvSpPr>
            <a:spLocks noGrp="1"/>
          </p:cNvSpPr>
          <p:nvPr>
            <p:ph type="ftr" sz="quarter" idx="11"/>
          </p:nvPr>
        </p:nvSpPr>
        <p:spPr>
          <a:xfrm>
            <a:off x="561110" y="6391838"/>
            <a:ext cx="3859795" cy="304801"/>
          </a:xfrm>
        </p:spPr>
        <p:txBody>
          <a:bodyPr>
            <a:normAutofit/>
          </a:bodyPr>
          <a:lstStyle/>
          <a:p>
            <a:pPr>
              <a:spcAft>
                <a:spcPts val="600"/>
              </a:spcAft>
            </a:pPr>
            <a:r>
              <a:rPr lang="en-US"/>
              <a:t>TS Open Forum, November 16, 2023</a:t>
            </a:r>
            <a:endParaRPr lang="en-US" dirty="0"/>
          </a:p>
        </p:txBody>
      </p:sp>
      <p:sp>
        <p:nvSpPr>
          <p:cNvPr id="6" name="Content Placeholder 5">
            <a:extLst>
              <a:ext uri="{FF2B5EF4-FFF2-40B4-BE49-F238E27FC236}">
                <a16:creationId xmlns:a16="http://schemas.microsoft.com/office/drawing/2014/main" id="{F5A26F75-31AC-72FA-24E3-A3A6BABA9FB3}"/>
              </a:ext>
            </a:extLst>
          </p:cNvPr>
          <p:cNvSpPr>
            <a:spLocks noGrp="1"/>
          </p:cNvSpPr>
          <p:nvPr>
            <p:ph idx="1"/>
          </p:nvPr>
        </p:nvSpPr>
        <p:spPr>
          <a:xfrm>
            <a:off x="1154955" y="2603500"/>
            <a:ext cx="4727686" cy="3416300"/>
          </a:xfrm>
        </p:spPr>
        <p:txBody>
          <a:bodyPr>
            <a:normAutofit fontScale="92500" lnSpcReduction="20000"/>
          </a:bodyPr>
          <a:lstStyle/>
          <a:p>
            <a:pPr lvl="0"/>
            <a:r>
              <a:rPr lang="en-US" sz="2400" b="0" i="0" dirty="0"/>
              <a:t>Announcements</a:t>
            </a:r>
            <a:endParaRPr lang="en-US" sz="2400" dirty="0"/>
          </a:p>
          <a:p>
            <a:pPr lvl="0"/>
            <a:r>
              <a:rPr lang="en-US" sz="2400" dirty="0"/>
              <a:t>Lending Physical Item Policies reminder (Chris Lee/CO)</a:t>
            </a:r>
          </a:p>
          <a:p>
            <a:pPr lvl="0"/>
            <a:r>
              <a:rPr lang="en-US" sz="2400" dirty="0"/>
              <a:t>Alma License Management @ CSU Fullerton (Anthony Davis, Jr.) </a:t>
            </a:r>
          </a:p>
          <a:p>
            <a:pPr lvl="0"/>
            <a:r>
              <a:rPr lang="en-US" sz="2400" dirty="0"/>
              <a:t>License update note (Jessica Hartwigsen/CO)</a:t>
            </a:r>
          </a:p>
          <a:p>
            <a:pPr lvl="0"/>
            <a:r>
              <a:rPr lang="en-US" sz="2400" dirty="0"/>
              <a:t>Update on SDSU’s </a:t>
            </a:r>
            <a:r>
              <a:rPr lang="en-US" sz="2400" dirty="0" err="1"/>
              <a:t>Wikidata</a:t>
            </a:r>
            <a:r>
              <a:rPr lang="en-US" sz="2400" dirty="0"/>
              <a:t> Building Project (Tyler Rogers)</a:t>
            </a:r>
          </a:p>
        </p:txBody>
      </p:sp>
      <p:sp>
        <p:nvSpPr>
          <p:cNvPr id="9" name="TextBox 8">
            <a:extLst>
              <a:ext uri="{FF2B5EF4-FFF2-40B4-BE49-F238E27FC236}">
                <a16:creationId xmlns:a16="http://schemas.microsoft.com/office/drawing/2014/main" id="{5091CB6A-63F2-B773-525A-47BADCCD6565}"/>
              </a:ext>
            </a:extLst>
          </p:cNvPr>
          <p:cNvSpPr txBox="1"/>
          <p:nvPr/>
        </p:nvSpPr>
        <p:spPr>
          <a:xfrm>
            <a:off x="5989320" y="2603500"/>
            <a:ext cx="6096000" cy="830997"/>
          </a:xfrm>
          <a:prstGeom prst="rect">
            <a:avLst/>
          </a:prstGeom>
          <a:noFill/>
        </p:spPr>
        <p:txBody>
          <a:bodyPr wrap="square">
            <a:spAutoFit/>
          </a:bodyPr>
          <a:lstStyle/>
          <a:p>
            <a:pPr marL="342900" lvl="0" indent="-342900">
              <a:buFont typeface="Wingdings" panose="05000000000000000000" pitchFamily="2" charset="2"/>
              <a:buChar char="v"/>
            </a:pPr>
            <a:r>
              <a:rPr lang="en-US" sz="2400" b="0" i="0" dirty="0"/>
              <a:t>What else?</a:t>
            </a:r>
            <a:endParaRPr lang="en-US" sz="2400" dirty="0"/>
          </a:p>
          <a:p>
            <a:pPr marL="342900" lvl="0" indent="-342900">
              <a:buFont typeface="Wingdings" panose="05000000000000000000" pitchFamily="2" charset="2"/>
              <a:buChar char="v"/>
            </a:pPr>
            <a:r>
              <a:rPr lang="en-US" sz="2400" b="0" i="0" dirty="0"/>
              <a:t>Hang out</a:t>
            </a:r>
            <a:endParaRPr lang="en-US" sz="2400" dirty="0"/>
          </a:p>
        </p:txBody>
      </p:sp>
      <p:pic>
        <p:nvPicPr>
          <p:cNvPr id="8" name="Picture 7">
            <a:extLst>
              <a:ext uri="{FF2B5EF4-FFF2-40B4-BE49-F238E27FC236}">
                <a16:creationId xmlns:a16="http://schemas.microsoft.com/office/drawing/2014/main" id="{DAEB2963-56CB-67A4-A9E7-D920254BE7A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27874" y="3516023"/>
            <a:ext cx="4409171" cy="2693640"/>
          </a:xfrm>
          <a:prstGeom prst="rect">
            <a:avLst/>
          </a:prstGeom>
        </p:spPr>
      </p:pic>
    </p:spTree>
    <p:extLst>
      <p:ext uri="{BB962C8B-B14F-4D97-AF65-F5344CB8AC3E}">
        <p14:creationId xmlns:p14="http://schemas.microsoft.com/office/powerpoint/2010/main" val="152351253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3" name="Rectangle 12">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16" name="Rectangle 15">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Freeform 5">
            <a:extLst>
              <a:ext uri="{FF2B5EF4-FFF2-40B4-BE49-F238E27FC236}">
                <a16:creationId xmlns:a16="http://schemas.microsoft.com/office/drawing/2014/main" id="{11CAC6F2-0806-417B-BF5D-5AEF6195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0" name="Rectangle 19">
            <a:extLst>
              <a:ext uri="{FF2B5EF4-FFF2-40B4-BE49-F238E27FC236}">
                <a16:creationId xmlns:a16="http://schemas.microsoft.com/office/drawing/2014/main" id="{D4723B02-0AAB-4F6E-BA41-8ED99D559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1F34DD6E-6383-91A3-7DF9-AACE4711B724}"/>
              </a:ext>
            </a:extLst>
          </p:cNvPr>
          <p:cNvSpPr>
            <a:spLocks noGrp="1"/>
          </p:cNvSpPr>
          <p:nvPr>
            <p:ph type="title"/>
          </p:nvPr>
        </p:nvSpPr>
        <p:spPr>
          <a:xfrm>
            <a:off x="6690361" y="1681244"/>
            <a:ext cx="3382297" cy="1904458"/>
          </a:xfrm>
        </p:spPr>
        <p:txBody>
          <a:bodyPr vert="horz" lIns="91440" tIns="45720" rIns="91440" bIns="45720" rtlCol="0" anchor="b">
            <a:normAutofit/>
          </a:bodyPr>
          <a:lstStyle/>
          <a:p>
            <a:r>
              <a:rPr lang="en-US" sz="3000" b="0" i="0" kern="1200" dirty="0">
                <a:solidFill>
                  <a:srgbClr val="EBEBEB"/>
                </a:solidFill>
                <a:latin typeface="+mj-lt"/>
                <a:ea typeface="+mj-ea"/>
                <a:cs typeface="+mj-cs"/>
              </a:rPr>
              <a:t>Announcements</a:t>
            </a:r>
          </a:p>
        </p:txBody>
      </p:sp>
      <p:sp>
        <p:nvSpPr>
          <p:cNvPr id="5" name="Slide Number Placeholder 4">
            <a:extLst>
              <a:ext uri="{FF2B5EF4-FFF2-40B4-BE49-F238E27FC236}">
                <a16:creationId xmlns:a16="http://schemas.microsoft.com/office/drawing/2014/main" id="{E3024934-2E10-A1F0-F0CF-4FA470609ADF}"/>
              </a:ext>
            </a:extLst>
          </p:cNvPr>
          <p:cNvSpPr>
            <a:spLocks noGrp="1"/>
          </p:cNvSpPr>
          <p:nvPr>
            <p:ph type="sldNum" sz="quarter" idx="12"/>
          </p:nvPr>
        </p:nvSpPr>
        <p:spPr>
          <a:xfrm>
            <a:off x="10342708" y="295729"/>
            <a:ext cx="838199" cy="767687"/>
          </a:xfrm>
        </p:spPr>
        <p:txBody>
          <a:bodyPr vert="horz" lIns="91440" tIns="45720" rIns="91440" bIns="45720" rtlCol="0" anchor="b">
            <a:normAutofit/>
          </a:bodyPr>
          <a:lstStyle/>
          <a:p>
            <a:pPr defTabSz="914400">
              <a:spcAft>
                <a:spcPts val="600"/>
              </a:spcAft>
            </a:pPr>
            <a:fld id="{729BC735-8151-4FE6-98FD-78C3E43BB5EF}" type="slidenum">
              <a:rPr lang="en-US">
                <a:solidFill>
                  <a:srgbClr val="FFFFFF"/>
                </a:solidFill>
              </a:rPr>
              <a:pPr defTabSz="914400">
                <a:spcAft>
                  <a:spcPts val="600"/>
                </a:spcAft>
              </a:pPr>
              <a:t>3</a:t>
            </a:fld>
            <a:endParaRPr lang="en-US">
              <a:solidFill>
                <a:srgbClr val="FFFFFF"/>
              </a:solidFill>
            </a:endParaRPr>
          </a:p>
        </p:txBody>
      </p:sp>
      <p:sp>
        <p:nvSpPr>
          <p:cNvPr id="4" name="Footer Placeholder 3">
            <a:extLst>
              <a:ext uri="{FF2B5EF4-FFF2-40B4-BE49-F238E27FC236}">
                <a16:creationId xmlns:a16="http://schemas.microsoft.com/office/drawing/2014/main" id="{BF0DAC49-CABA-C5A3-573F-BE987F68F31B}"/>
              </a:ext>
            </a:extLst>
          </p:cNvPr>
          <p:cNvSpPr>
            <a:spLocks noGrp="1"/>
          </p:cNvSpPr>
          <p:nvPr>
            <p:ph type="ftr" sz="quarter" idx="11"/>
          </p:nvPr>
        </p:nvSpPr>
        <p:spPr>
          <a:xfrm>
            <a:off x="561110" y="6391838"/>
            <a:ext cx="3859795" cy="304801"/>
          </a:xfrm>
        </p:spPr>
        <p:txBody>
          <a:bodyPr vert="horz" lIns="91440" tIns="45720" rIns="91440" bIns="45720" rtlCol="0" anchor="ctr">
            <a:normAutofit/>
          </a:bodyPr>
          <a:lstStyle/>
          <a:p>
            <a:pPr defTabSz="914400">
              <a:spcAft>
                <a:spcPts val="600"/>
              </a:spcAft>
            </a:pPr>
            <a:r>
              <a:rPr lang="en-US" b="0" i="0" kern="1200">
                <a:latin typeface="+mn-lt"/>
                <a:ea typeface="+mn-ea"/>
                <a:cs typeface="+mn-cs"/>
              </a:rPr>
              <a:t>TS Open Forum, November 16, 2023</a:t>
            </a:r>
          </a:p>
        </p:txBody>
      </p:sp>
      <p:pic>
        <p:nvPicPr>
          <p:cNvPr id="9" name="Picture 8">
            <a:extLst>
              <a:ext uri="{FF2B5EF4-FFF2-40B4-BE49-F238E27FC236}">
                <a16:creationId xmlns:a16="http://schemas.microsoft.com/office/drawing/2014/main" id="{E988B4CE-245F-455E-9B47-92EB2CAAA7DF}"/>
              </a:ext>
            </a:extLst>
          </p:cNvPr>
          <p:cNvPicPr>
            <a:picLocks noChangeAspect="1"/>
          </p:cNvPicPr>
          <p:nvPr/>
        </p:nvPicPr>
        <p:blipFill>
          <a:blip r:embed="rId4"/>
          <a:stretch>
            <a:fillRect/>
          </a:stretch>
        </p:blipFill>
        <p:spPr>
          <a:xfrm>
            <a:off x="2119342" y="1403769"/>
            <a:ext cx="3748107" cy="4363867"/>
          </a:xfrm>
          <a:prstGeom prst="rect">
            <a:avLst/>
          </a:prstGeom>
        </p:spPr>
      </p:pic>
    </p:spTree>
    <p:extLst>
      <p:ext uri="{BB962C8B-B14F-4D97-AF65-F5344CB8AC3E}">
        <p14:creationId xmlns:p14="http://schemas.microsoft.com/office/powerpoint/2010/main" val="191840121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E4149-2843-C79B-F13A-90B8D0569AEB}"/>
              </a:ext>
            </a:extLst>
          </p:cNvPr>
          <p:cNvSpPr>
            <a:spLocks noGrp="1"/>
          </p:cNvSpPr>
          <p:nvPr>
            <p:ph type="title"/>
          </p:nvPr>
        </p:nvSpPr>
        <p:spPr/>
        <p:txBody>
          <a:bodyPr/>
          <a:lstStyle/>
          <a:p>
            <a:pPr algn="ctr"/>
            <a:r>
              <a:rPr lang="en-US" dirty="0"/>
              <a:t>Next time!</a:t>
            </a:r>
          </a:p>
        </p:txBody>
      </p:sp>
      <p:sp>
        <p:nvSpPr>
          <p:cNvPr id="3" name="Content Placeholder 2">
            <a:extLst>
              <a:ext uri="{FF2B5EF4-FFF2-40B4-BE49-F238E27FC236}">
                <a16:creationId xmlns:a16="http://schemas.microsoft.com/office/drawing/2014/main" id="{A67B6AE7-C954-C801-C2FC-4FECFE8A3DD6}"/>
              </a:ext>
            </a:extLst>
          </p:cNvPr>
          <p:cNvSpPr>
            <a:spLocks noGrp="1"/>
          </p:cNvSpPr>
          <p:nvPr>
            <p:ph idx="1"/>
          </p:nvPr>
        </p:nvSpPr>
        <p:spPr>
          <a:xfrm>
            <a:off x="1154954" y="2603500"/>
            <a:ext cx="8825659" cy="3660140"/>
          </a:xfrm>
        </p:spPr>
        <p:txBody>
          <a:bodyPr>
            <a:normAutofit fontScale="85000" lnSpcReduction="10000"/>
          </a:bodyPr>
          <a:lstStyle/>
          <a:p>
            <a:pPr>
              <a:buFont typeface="Wingdings" panose="05000000000000000000" pitchFamily="2" charset="2"/>
              <a:buChar char="Ø"/>
            </a:pPr>
            <a:r>
              <a:rPr lang="en-US" sz="3200" dirty="0">
                <a:solidFill>
                  <a:srgbClr val="000000"/>
                </a:solidFill>
                <a:effectLst/>
                <a:ea typeface="Calibri" panose="020F0502020204030204" pitchFamily="34" charset="0"/>
              </a:rPr>
              <a:t>Thursday, December 21, 11am-noon</a:t>
            </a:r>
            <a:endParaRPr lang="en-US" sz="3200" dirty="0">
              <a:solidFill>
                <a:schemeClr val="tx1"/>
              </a:solidFill>
              <a:latin typeface="+mj-lt"/>
              <a:ea typeface="Calibri" panose="020F0502020204030204" pitchFamily="34" charset="0"/>
            </a:endParaRPr>
          </a:p>
          <a:p>
            <a:pPr>
              <a:buFont typeface="Wingdings" panose="05000000000000000000" pitchFamily="2" charset="2"/>
              <a:buChar char="Ø"/>
            </a:pPr>
            <a:r>
              <a:rPr lang="en-US" sz="3200" dirty="0">
                <a:solidFill>
                  <a:schemeClr val="tx1"/>
                </a:solidFill>
                <a:effectLst/>
                <a:latin typeface="+mj-lt"/>
                <a:ea typeface="Times New Roman" panose="02020603050405020304" pitchFamily="18" charset="0"/>
              </a:rPr>
              <a:t> TJ Kao, Head of Metadata Creation, UC Davis</a:t>
            </a:r>
          </a:p>
          <a:p>
            <a:pPr marL="400050" lvl="1" indent="0">
              <a:spcBef>
                <a:spcPts val="0"/>
              </a:spcBef>
              <a:buNone/>
            </a:pPr>
            <a:r>
              <a:rPr lang="en-US" sz="3000" dirty="0">
                <a:solidFill>
                  <a:schemeClr val="tx1"/>
                </a:solidFill>
                <a:latin typeface="+mj-lt"/>
                <a:ea typeface="Times New Roman" panose="02020603050405020304" pitchFamily="18" charset="0"/>
                <a:cs typeface="Calibri" panose="020F0502020204030204" pitchFamily="34" charset="0"/>
              </a:rPr>
              <a:t>Will s</a:t>
            </a:r>
            <a:r>
              <a:rPr lang="en-US" sz="3000" dirty="0">
                <a:solidFill>
                  <a:schemeClr val="tx1"/>
                </a:solidFill>
                <a:effectLst/>
                <a:latin typeface="+mj-lt"/>
                <a:ea typeface="Times New Roman" panose="02020603050405020304" pitchFamily="18" charset="0"/>
                <a:cs typeface="Calibri" panose="020F0502020204030204" pitchFamily="34" charset="0"/>
              </a:rPr>
              <a:t>hare how UC Davis takes advantage of the functionalities WMS Record Manager offers for various initiatives</a:t>
            </a:r>
          </a:p>
          <a:p>
            <a:pPr marR="0">
              <a:spcBef>
                <a:spcPts val="0"/>
              </a:spcBef>
              <a:spcAft>
                <a:spcPts val="0"/>
              </a:spcAft>
              <a:buFont typeface="Wingdings" panose="05000000000000000000" pitchFamily="2" charset="2"/>
              <a:buChar char="Ø"/>
            </a:pPr>
            <a:r>
              <a:rPr lang="en-US" sz="3200" dirty="0">
                <a:solidFill>
                  <a:schemeClr val="tx1"/>
                </a:solidFill>
                <a:effectLst/>
                <a:latin typeface="+mj-lt"/>
                <a:ea typeface="Times New Roman" panose="02020603050405020304" pitchFamily="18" charset="0"/>
                <a:cs typeface="Calibri" panose="020F0502020204030204" pitchFamily="34" charset="0"/>
              </a:rPr>
              <a:t>Marcus Jun from SFSU – update on MARCIVE -&gt; CRDP</a:t>
            </a:r>
          </a:p>
          <a:p>
            <a:pPr marR="0">
              <a:spcBef>
                <a:spcPts val="0"/>
              </a:spcBef>
              <a:spcAft>
                <a:spcPts val="0"/>
              </a:spcAft>
              <a:buFont typeface="Wingdings" panose="05000000000000000000" pitchFamily="2" charset="2"/>
              <a:buChar char="Ø"/>
            </a:pPr>
            <a:r>
              <a:rPr lang="en-US" sz="3200" dirty="0">
                <a:solidFill>
                  <a:schemeClr val="tx1"/>
                </a:solidFill>
                <a:effectLst/>
                <a:latin typeface="+mj-lt"/>
                <a:ea typeface="Calibri" panose="020F0502020204030204" pitchFamily="34" charset="0"/>
                <a:cs typeface="Calibri" panose="020F0502020204030204" pitchFamily="34" charset="0"/>
              </a:rPr>
              <a:t>And whatever else comes up between now and then</a:t>
            </a:r>
            <a:endParaRPr lang="en-US" sz="3200" dirty="0">
              <a:solidFill>
                <a:schemeClr val="tx1"/>
              </a:solidFill>
              <a:effectLst/>
              <a:latin typeface="+mj-lt"/>
              <a:ea typeface="Calibri" panose="020F0502020204030204" pitchFamily="34" charset="0"/>
            </a:endParaRPr>
          </a:p>
          <a:p>
            <a:endParaRPr lang="en-US" sz="3200" dirty="0">
              <a:solidFill>
                <a:srgbClr val="000000"/>
              </a:solidFill>
              <a:effectLst/>
              <a:ea typeface="Calibri" panose="020F0502020204030204" pitchFamily="34" charset="0"/>
            </a:endParaRPr>
          </a:p>
        </p:txBody>
      </p:sp>
      <p:sp>
        <p:nvSpPr>
          <p:cNvPr id="4" name="Footer Placeholder 3">
            <a:extLst>
              <a:ext uri="{FF2B5EF4-FFF2-40B4-BE49-F238E27FC236}">
                <a16:creationId xmlns:a16="http://schemas.microsoft.com/office/drawing/2014/main" id="{8B43942E-E80D-57DD-DD51-31227FADA192}"/>
              </a:ext>
            </a:extLst>
          </p:cNvPr>
          <p:cNvSpPr>
            <a:spLocks noGrp="1"/>
          </p:cNvSpPr>
          <p:nvPr>
            <p:ph type="ftr" sz="quarter" idx="11"/>
          </p:nvPr>
        </p:nvSpPr>
        <p:spPr/>
        <p:txBody>
          <a:bodyPr/>
          <a:lstStyle/>
          <a:p>
            <a:r>
              <a:rPr lang="en-US"/>
              <a:t>TS Open Forum, November 16, 2023</a:t>
            </a:r>
          </a:p>
        </p:txBody>
      </p:sp>
      <p:sp>
        <p:nvSpPr>
          <p:cNvPr id="5" name="Slide Number Placeholder 4">
            <a:extLst>
              <a:ext uri="{FF2B5EF4-FFF2-40B4-BE49-F238E27FC236}">
                <a16:creationId xmlns:a16="http://schemas.microsoft.com/office/drawing/2014/main" id="{58313804-62E8-1706-3C65-1AD2E7006C49}"/>
              </a:ext>
            </a:extLst>
          </p:cNvPr>
          <p:cNvSpPr>
            <a:spLocks noGrp="1"/>
          </p:cNvSpPr>
          <p:nvPr>
            <p:ph type="sldNum" sz="quarter" idx="12"/>
          </p:nvPr>
        </p:nvSpPr>
        <p:spPr/>
        <p:txBody>
          <a:bodyPr/>
          <a:lstStyle/>
          <a:p>
            <a:fld id="{729BC735-8151-4FE6-98FD-78C3E43BB5EF}" type="slidenum">
              <a:rPr lang="en-US" smtClean="0"/>
              <a:t>4</a:t>
            </a:fld>
            <a:endParaRPr lang="en-US"/>
          </a:p>
        </p:txBody>
      </p:sp>
      <p:pic>
        <p:nvPicPr>
          <p:cNvPr id="7" name="Picture 6">
            <a:extLst>
              <a:ext uri="{FF2B5EF4-FFF2-40B4-BE49-F238E27FC236}">
                <a16:creationId xmlns:a16="http://schemas.microsoft.com/office/drawing/2014/main" id="{A90A60AE-4724-4635-9D82-4E7075BDCF1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42715" y="2233339"/>
            <a:ext cx="2033005" cy="2025718"/>
          </a:xfrm>
          <a:prstGeom prst="rect">
            <a:avLst/>
          </a:prstGeom>
        </p:spPr>
      </p:pic>
    </p:spTree>
    <p:extLst>
      <p:ext uri="{BB962C8B-B14F-4D97-AF65-F5344CB8AC3E}">
        <p14:creationId xmlns:p14="http://schemas.microsoft.com/office/powerpoint/2010/main" val="3874500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dk2"/>
          </a:fillRef>
          <a:effectRef idx="0">
            <a:schemeClr val="accent1"/>
          </a:effectRef>
          <a:fontRef idx="minor">
            <a:schemeClr val="lt1"/>
          </a:fontRef>
        </p:style>
        <p:txBody>
          <a:bodyPr/>
          <a:lstStyle/>
          <a:p>
            <a:endParaRPr lang="en-US"/>
          </a:p>
        </p:txBody>
      </p:sp>
      <p:sp>
        <p:nvSpPr>
          <p:cNvPr id="14"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16"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US"/>
          </a:p>
        </p:txBody>
      </p:sp>
      <p:sp>
        <p:nvSpPr>
          <p:cNvPr id="2" name="Title 1">
            <a:extLst>
              <a:ext uri="{FF2B5EF4-FFF2-40B4-BE49-F238E27FC236}">
                <a16:creationId xmlns:a16="http://schemas.microsoft.com/office/drawing/2014/main" id="{61F6DB3A-BA7C-5248-5A87-9F061CB9434C}"/>
              </a:ext>
            </a:extLst>
          </p:cNvPr>
          <p:cNvSpPr>
            <a:spLocks noGrp="1"/>
          </p:cNvSpPr>
          <p:nvPr>
            <p:ph type="title"/>
          </p:nvPr>
        </p:nvSpPr>
        <p:spPr>
          <a:xfrm>
            <a:off x="639098" y="629265"/>
            <a:ext cx="6072776" cy="1622322"/>
          </a:xfrm>
        </p:spPr>
        <p:txBody>
          <a:bodyPr>
            <a:normAutofit/>
          </a:bodyPr>
          <a:lstStyle/>
          <a:p>
            <a:pPr algn="ctr"/>
            <a:r>
              <a:rPr lang="en-US" dirty="0">
                <a:solidFill>
                  <a:srgbClr val="FFFFFF"/>
                </a:solidFill>
              </a:rPr>
              <a:t>Thanks for attending!</a:t>
            </a:r>
          </a:p>
        </p:txBody>
      </p:sp>
      <p:pic>
        <p:nvPicPr>
          <p:cNvPr id="7" name="Picture 6">
            <a:extLst>
              <a:ext uri="{FF2B5EF4-FFF2-40B4-BE49-F238E27FC236}">
                <a16:creationId xmlns:a16="http://schemas.microsoft.com/office/drawing/2014/main" id="{17318C7A-1548-F867-5040-015F9F58ED8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4191" b="4191"/>
          <a:stretch/>
        </p:blipFill>
        <p:spPr>
          <a:xfrm>
            <a:off x="6774511" y="480060"/>
            <a:ext cx="4929808" cy="5897880"/>
          </a:xfrm>
          <a:custGeom>
            <a:avLst/>
            <a:gdLst/>
            <a:ahLst/>
            <a:cxnLst/>
            <a:rect l="l" t="t" r="r" b="b"/>
            <a:pathLst>
              <a:path w="4929808" h="5897880">
                <a:moveTo>
                  <a:pt x="104535" y="0"/>
                </a:moveTo>
                <a:lnTo>
                  <a:pt x="2751151" y="0"/>
                </a:lnTo>
                <a:lnTo>
                  <a:pt x="4769032" y="0"/>
                </a:lnTo>
                <a:lnTo>
                  <a:pt x="4929808" y="0"/>
                </a:lnTo>
                <a:lnTo>
                  <a:pt x="4929808" y="5897880"/>
                </a:lnTo>
                <a:lnTo>
                  <a:pt x="4769032" y="5897880"/>
                </a:lnTo>
                <a:lnTo>
                  <a:pt x="2751151" y="5897880"/>
                </a:lnTo>
                <a:lnTo>
                  <a:pt x="0" y="5897880"/>
                </a:lnTo>
                <a:lnTo>
                  <a:pt x="0" y="5896985"/>
                </a:lnTo>
                <a:lnTo>
                  <a:pt x="103291" y="5896985"/>
                </a:lnTo>
                <a:lnTo>
                  <a:pt x="112340" y="5838313"/>
                </a:lnTo>
                <a:lnTo>
                  <a:pt x="123631" y="5762037"/>
                </a:lnTo>
                <a:lnTo>
                  <a:pt x="135550" y="5671232"/>
                </a:lnTo>
                <a:lnTo>
                  <a:pt x="149820" y="5563476"/>
                </a:lnTo>
                <a:lnTo>
                  <a:pt x="164875" y="5444219"/>
                </a:lnTo>
                <a:lnTo>
                  <a:pt x="180714" y="5309828"/>
                </a:lnTo>
                <a:lnTo>
                  <a:pt x="197494" y="5163329"/>
                </a:lnTo>
                <a:lnTo>
                  <a:pt x="214273" y="5004117"/>
                </a:lnTo>
                <a:lnTo>
                  <a:pt x="231367" y="4834615"/>
                </a:lnTo>
                <a:lnTo>
                  <a:pt x="247205" y="4651794"/>
                </a:lnTo>
                <a:lnTo>
                  <a:pt x="262417" y="4460498"/>
                </a:lnTo>
                <a:lnTo>
                  <a:pt x="276217" y="4258305"/>
                </a:lnTo>
                <a:lnTo>
                  <a:pt x="289390" y="4047637"/>
                </a:lnTo>
                <a:lnTo>
                  <a:pt x="301779" y="3827889"/>
                </a:lnTo>
                <a:lnTo>
                  <a:pt x="306170" y="3715291"/>
                </a:lnTo>
                <a:lnTo>
                  <a:pt x="311031" y="3600271"/>
                </a:lnTo>
                <a:lnTo>
                  <a:pt x="315579" y="3483435"/>
                </a:lnTo>
                <a:lnTo>
                  <a:pt x="318558" y="3365994"/>
                </a:lnTo>
                <a:lnTo>
                  <a:pt x="321224" y="3246131"/>
                </a:lnTo>
                <a:lnTo>
                  <a:pt x="324047" y="3125058"/>
                </a:lnTo>
                <a:lnTo>
                  <a:pt x="325929" y="3001563"/>
                </a:lnTo>
                <a:lnTo>
                  <a:pt x="325929" y="2876858"/>
                </a:lnTo>
                <a:lnTo>
                  <a:pt x="326870" y="2750941"/>
                </a:lnTo>
                <a:lnTo>
                  <a:pt x="325929" y="2623814"/>
                </a:lnTo>
                <a:lnTo>
                  <a:pt x="324047" y="2494871"/>
                </a:lnTo>
                <a:lnTo>
                  <a:pt x="322322" y="2365928"/>
                </a:lnTo>
                <a:lnTo>
                  <a:pt x="318558" y="2235169"/>
                </a:lnTo>
                <a:lnTo>
                  <a:pt x="314638" y="2103199"/>
                </a:lnTo>
                <a:lnTo>
                  <a:pt x="310090" y="1971229"/>
                </a:lnTo>
                <a:lnTo>
                  <a:pt x="303660" y="1838048"/>
                </a:lnTo>
                <a:lnTo>
                  <a:pt x="295976" y="1703656"/>
                </a:lnTo>
                <a:lnTo>
                  <a:pt x="288606" y="1568660"/>
                </a:lnTo>
                <a:lnTo>
                  <a:pt x="279197" y="1433663"/>
                </a:lnTo>
                <a:lnTo>
                  <a:pt x="267906" y="1296850"/>
                </a:lnTo>
                <a:lnTo>
                  <a:pt x="256615" y="1161853"/>
                </a:lnTo>
                <a:lnTo>
                  <a:pt x="243598" y="1024435"/>
                </a:lnTo>
                <a:lnTo>
                  <a:pt x="229328" y="886411"/>
                </a:lnTo>
                <a:lnTo>
                  <a:pt x="214273" y="750203"/>
                </a:lnTo>
                <a:lnTo>
                  <a:pt x="196709" y="612180"/>
                </a:lnTo>
                <a:lnTo>
                  <a:pt x="177891" y="474761"/>
                </a:lnTo>
                <a:lnTo>
                  <a:pt x="159229" y="336738"/>
                </a:lnTo>
                <a:lnTo>
                  <a:pt x="137432" y="199320"/>
                </a:lnTo>
                <a:lnTo>
                  <a:pt x="115163" y="62507"/>
                </a:lnTo>
                <a:close/>
              </a:path>
            </a:pathLst>
          </a:custGeom>
        </p:spPr>
      </p:pic>
      <p:sp>
        <p:nvSpPr>
          <p:cNvPr id="18" name="Rectangle 17">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Slide Number Placeholder 4">
            <a:extLst>
              <a:ext uri="{FF2B5EF4-FFF2-40B4-BE49-F238E27FC236}">
                <a16:creationId xmlns:a16="http://schemas.microsoft.com/office/drawing/2014/main" id="{7A9F4CB6-A669-79B9-E6A3-873888E54C5D}"/>
              </a:ext>
            </a:extLst>
          </p:cNvPr>
          <p:cNvSpPr>
            <a:spLocks noGrp="1"/>
          </p:cNvSpPr>
          <p:nvPr>
            <p:ph type="sldNum" sz="quarter" idx="12"/>
          </p:nvPr>
        </p:nvSpPr>
        <p:spPr>
          <a:xfrm>
            <a:off x="10352540" y="295729"/>
            <a:ext cx="838199" cy="767687"/>
          </a:xfrm>
        </p:spPr>
        <p:txBody>
          <a:bodyPr>
            <a:normAutofit/>
          </a:bodyPr>
          <a:lstStyle/>
          <a:p>
            <a:pPr>
              <a:spcAft>
                <a:spcPts val="600"/>
              </a:spcAft>
            </a:pPr>
            <a:fld id="{729BC735-8151-4FE6-98FD-78C3E43BB5EF}" type="slidenum">
              <a:rPr lang="en-US">
                <a:solidFill>
                  <a:srgbClr val="FFFFFF"/>
                </a:solidFill>
              </a:rPr>
              <a:pPr>
                <a:spcAft>
                  <a:spcPts val="600"/>
                </a:spcAft>
              </a:pPr>
              <a:t>5</a:t>
            </a:fld>
            <a:endParaRPr lang="en-US">
              <a:solidFill>
                <a:srgbClr val="FFFFFF"/>
              </a:solidFill>
            </a:endParaRPr>
          </a:p>
        </p:txBody>
      </p:sp>
      <p:sp>
        <p:nvSpPr>
          <p:cNvPr id="20" name="Oval 19">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Oval 21">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4ABAF570-C823-B839-6564-F2D3BA768A76}"/>
              </a:ext>
            </a:extLst>
          </p:cNvPr>
          <p:cNvSpPr>
            <a:spLocks noGrp="1"/>
          </p:cNvSpPr>
          <p:nvPr>
            <p:ph idx="1"/>
          </p:nvPr>
        </p:nvSpPr>
        <p:spPr>
          <a:xfrm>
            <a:off x="639098" y="2039475"/>
            <a:ext cx="6072776" cy="4191000"/>
          </a:xfrm>
        </p:spPr>
        <p:txBody>
          <a:bodyPr anchor="ctr">
            <a:normAutofit/>
          </a:bodyPr>
          <a:lstStyle/>
          <a:p>
            <a:r>
              <a:rPr lang="en-US" sz="3200" dirty="0">
                <a:solidFill>
                  <a:srgbClr val="FFFFFF"/>
                </a:solidFill>
              </a:rPr>
              <a:t>Recording will be available &amp; posted later this week</a:t>
            </a:r>
          </a:p>
          <a:p>
            <a:r>
              <a:rPr lang="en-US" sz="3200" dirty="0">
                <a:solidFill>
                  <a:srgbClr val="FFFFFF"/>
                </a:solidFill>
              </a:rPr>
              <a:t>You are welcome to hang out until 1pm (recording off)</a:t>
            </a:r>
          </a:p>
          <a:p>
            <a:r>
              <a:rPr lang="en-US" sz="3200" dirty="0">
                <a:solidFill>
                  <a:srgbClr val="FFFFFF"/>
                </a:solidFill>
              </a:rPr>
              <a:t>Happy Thanksgiving!</a:t>
            </a:r>
          </a:p>
        </p:txBody>
      </p:sp>
      <p:sp>
        <p:nvSpPr>
          <p:cNvPr id="4" name="Footer Placeholder 3">
            <a:extLst>
              <a:ext uri="{FF2B5EF4-FFF2-40B4-BE49-F238E27FC236}">
                <a16:creationId xmlns:a16="http://schemas.microsoft.com/office/drawing/2014/main" id="{E2DF9ADC-8B61-6AA1-90FB-2E07581B7DCE}"/>
              </a:ext>
            </a:extLst>
          </p:cNvPr>
          <p:cNvSpPr>
            <a:spLocks noGrp="1"/>
          </p:cNvSpPr>
          <p:nvPr>
            <p:ph type="ftr" sz="quarter" idx="11"/>
          </p:nvPr>
        </p:nvSpPr>
        <p:spPr>
          <a:xfrm>
            <a:off x="561110" y="6391838"/>
            <a:ext cx="3859795" cy="304801"/>
          </a:xfrm>
        </p:spPr>
        <p:txBody>
          <a:bodyPr>
            <a:normAutofit/>
          </a:bodyPr>
          <a:lstStyle/>
          <a:p>
            <a:pPr>
              <a:spcAft>
                <a:spcPts val="600"/>
              </a:spcAft>
            </a:pPr>
            <a:r>
              <a:rPr lang="en-US"/>
              <a:t>TS Open Forum, November 16, 2023</a:t>
            </a:r>
          </a:p>
        </p:txBody>
      </p:sp>
    </p:spTree>
    <p:extLst>
      <p:ext uri="{BB962C8B-B14F-4D97-AF65-F5344CB8AC3E}">
        <p14:creationId xmlns:p14="http://schemas.microsoft.com/office/powerpoint/2010/main" val="66124832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2655</TotalTime>
  <Words>818</Words>
  <Application>Microsoft Office PowerPoint</Application>
  <PresentationFormat>Widescreen</PresentationFormat>
  <Paragraphs>62</Paragraphs>
  <Slides>5</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Arial</vt:lpstr>
      <vt:lpstr>Calibri</vt:lpstr>
      <vt:lpstr>Calibri Light</vt:lpstr>
      <vt:lpstr>Century Gothic</vt:lpstr>
      <vt:lpstr>Corbel</vt:lpstr>
      <vt:lpstr>Wingdings</vt:lpstr>
      <vt:lpstr>Wingdings 3</vt:lpstr>
      <vt:lpstr>Ion Boardroom</vt:lpstr>
      <vt:lpstr>November 16, 2023 Technical Services Open Forum</vt:lpstr>
      <vt:lpstr>Today’s agenda</vt:lpstr>
      <vt:lpstr>Announcements</vt:lpstr>
      <vt:lpstr>Next time!</vt:lpstr>
      <vt:lpstr>Thanks for attending!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October 19, 2023 Technical Services Open Forum</dc:title>
  <dc:creator>Christina Hennessey</dc:creator>
  <cp:lastModifiedBy>Christina Hennessey</cp:lastModifiedBy>
  <cp:revision>120</cp:revision>
  <dcterms:created xsi:type="dcterms:W3CDTF">2023-10-16T21:42:06Z</dcterms:created>
  <dcterms:modified xsi:type="dcterms:W3CDTF">2023-11-16T01:50:26Z</dcterms:modified>
</cp:coreProperties>
</file>