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sldIdLst>
    <p:sldId id="256" r:id="rId2"/>
    <p:sldId id="271" r:id="rId3"/>
    <p:sldId id="257" r:id="rId4"/>
    <p:sldId id="272" r:id="rId5"/>
    <p:sldId id="261" r:id="rId6"/>
    <p:sldId id="269" r:id="rId7"/>
    <p:sldId id="27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780" autoAdjust="0"/>
  </p:normalViewPr>
  <p:slideViewPr>
    <p:cSldViewPr snapToGrid="0">
      <p:cViewPr varScale="1">
        <p:scale>
          <a:sx n="63" d="100"/>
          <a:sy n="63" d="100"/>
        </p:scale>
        <p:origin x="18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12/21/2023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brary.ucdavis.edu/person/tj-ka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December 21, 2023 edition of the Technical Services Open Forum: Winter holiday edition</a:t>
            </a:r>
          </a:p>
          <a:p>
            <a:r>
              <a:rPr lang="en-US" dirty="0"/>
              <a:t>Happy Winter Solstice for those that celebrate, it is today at 7:27pm. If you don’t celebrate, we can at least look forward to longer days after today.</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wanted to wish you all a happy holidays from the CO, many of you work with at least one of us in the Chancellor’s Office so we wanted to put a face to the folks in the CO for you this year, particularly the folks that are in library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year, I’ll actually put our names on here but feel free me to ask who someone is if you are not sure: going across here, we have: Bryan Tu, Lisa Tran, Jessica Hartwigsen, then some of SDLC: Ying Liu, Kirstie Genzel, and Ann Roll, and some of SDLS: David Walker, me (Christina Hennessey), and Christopher Lee. Then we have a picture with many of us including Leslie Kennedy, my grand-boss and the </a:t>
            </a:r>
            <a:r>
              <a:rPr lang="en-US" sz="1800" dirty="0">
                <a:effectLst/>
                <a:latin typeface="Calibri" panose="020F0502020204030204" pitchFamily="34" charset="0"/>
                <a:ea typeface="Aptos" panose="020B0004020202020204" pitchFamily="34" charset="0"/>
              </a:rPr>
              <a:t>Assistant Vice Chancellor of Academic Technology Services. And of course, Brandon Dudley, he is still consulting with us from Yale and was certainly a part of this department and the CO for several months in 2023.</a:t>
            </a:r>
          </a:p>
          <a:p>
            <a:r>
              <a:rPr lang="en-US" dirty="0"/>
              <a:t>We sent cards to all your deans and asked them to post them somewhere you could all see it so maybe you have seen this already</a:t>
            </a:r>
          </a:p>
          <a:p>
            <a:r>
              <a:rPr lang="en-US" dirty="0"/>
              <a:t>Also! We printed way too many so if you are a person that likes holiday cards to display in your office or house, please reach out to me directly and I will be happy to mail one to you, I have a lot of holiday stamps to use up as well so you are helping me out!</a:t>
            </a: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253409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Here’s the agenda for today. </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a few updates on things</a:t>
            </a: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any of your announcements not on the agenda</a:t>
            </a: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We have a guest speaker from UC Davis, </a:t>
            </a:r>
            <a:r>
              <a:rPr lang="en-US" sz="1800" u="sng" dirty="0">
                <a:solidFill>
                  <a:srgbClr val="467886"/>
                </a:solidFill>
                <a:effectLst/>
                <a:latin typeface="Calibri" panose="020F0502020204030204" pitchFamily="34" charset="0"/>
                <a:ea typeface="Times New Roman" panose="02020603050405020304" pitchFamily="18" charset="0"/>
                <a:hlinkClick r:id="rId3"/>
              </a:rPr>
              <a:t>TJ Kao</a:t>
            </a:r>
            <a:r>
              <a:rPr lang="en-US" sz="1800" dirty="0">
                <a:effectLst/>
                <a:latin typeface="Calibri" panose="020F0502020204030204" pitchFamily="34" charset="0"/>
                <a:ea typeface="Times New Roman" panose="02020603050405020304" pitchFamily="18" charset="0"/>
              </a:rPr>
              <a:t>, their Head of Metadata Creation, who will be presenting on how </a:t>
            </a:r>
            <a:r>
              <a:rPr lang="en-US" sz="1800" dirty="0">
                <a:solidFill>
                  <a:srgbClr val="06400C"/>
                </a:solidFill>
                <a:effectLst/>
                <a:latin typeface="Calibri" panose="020F0502020204030204" pitchFamily="34" charset="0"/>
                <a:ea typeface="Times New Roman" panose="02020603050405020304" pitchFamily="18" charset="0"/>
              </a:rPr>
              <a:t>UC Davis takes advantage of the functionalities WMS Record Manager offers for various cataloging initiatives. Thanks to Nerissa Lindsey, the head of the Resource Management Functional Committee for setting us up with TJ. We are hoping to have more guest speakers in TS Open Forum in the future so please reach out if you have seen a good speaker or presentation at a recent conference or meeting that you would like to share with your CSU colleagues.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6400C"/>
                </a:solidFill>
                <a:effectLst/>
                <a:latin typeface="Calibri" panose="020F0502020204030204" pitchFamily="34" charset="0"/>
                <a:ea typeface="Aptos" panose="020B0004020202020204" pitchFamily="34" charset="0"/>
              </a:rPr>
              <a:t>One of our own, Marcus Jun of SFSU, </a:t>
            </a:r>
            <a:r>
              <a:rPr lang="en-US" sz="1800" dirty="0">
                <a:effectLst/>
                <a:latin typeface="Calibri" panose="020F0502020204030204" pitchFamily="34" charset="0"/>
                <a:ea typeface="Times New Roman" panose="02020603050405020304" pitchFamily="18" charset="0"/>
              </a:rPr>
              <a:t>will be presenting on the MARCIVE </a:t>
            </a:r>
            <a:r>
              <a:rPr lang="en-US" sz="1800" dirty="0">
                <a:solidFill>
                  <a:srgbClr val="000000"/>
                </a:solidFill>
                <a:effectLst/>
                <a:latin typeface="Calibri" panose="020F0502020204030204" pitchFamily="34" charset="0"/>
                <a:ea typeface="Times New Roman" panose="02020603050405020304" pitchFamily="18" charset="0"/>
              </a:rPr>
              <a:t>Documents Without Shelves (DWS) to the Cataloging Record Distribution Program (CRDP) </a:t>
            </a:r>
            <a:r>
              <a:rPr lang="en-US" sz="1800" dirty="0">
                <a:effectLst/>
                <a:latin typeface="Calibri" panose="020F0502020204030204" pitchFamily="34" charset="0"/>
                <a:ea typeface="Times New Roman" panose="02020603050405020304" pitchFamily="18" charset="0"/>
              </a:rPr>
              <a:t>transition for the CSU, the </a:t>
            </a:r>
            <a:r>
              <a:rPr lang="en-US" sz="1800" dirty="0">
                <a:solidFill>
                  <a:srgbClr val="000000"/>
                </a:solidFill>
                <a:effectLst/>
                <a:latin typeface="Calibri" panose="020F0502020204030204" pitchFamily="34" charset="0"/>
                <a:ea typeface="Times New Roman" panose="02020603050405020304" pitchFamily="18" charset="0"/>
              </a:rPr>
              <a:t>import profile changes he made and how he keep SFSU’s selection profile up to date</a:t>
            </a:r>
            <a:r>
              <a:rPr lang="en-US" sz="1800" dirty="0">
                <a:effectLst/>
                <a:latin typeface="Calibri" panose="020F0502020204030204" pitchFamily="34" charset="0"/>
                <a:ea typeface="Times New Roman" panose="02020603050405020304" pitchFamily="18" charset="0"/>
              </a:rPr>
              <a:t>. He is ready to answer your questions on what has been done so far in the NZ and what you will see in the coming year with these changes</a:t>
            </a:r>
            <a:endParaRPr lang="en-US" sz="1800" dirty="0">
              <a:effectLst/>
              <a:latin typeface="Calibri" panose="020F0502020204030204" pitchFamily="34" charset="0"/>
              <a:ea typeface="Aptos" panose="020B000402020202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Anything else if we have time</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Then at noon we’ll turn the recording off (or whenever we are done), we can hang out and talk about library work or your holiday plans.</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announcements from everyone else, I have a few: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Reminder that proposals for the ELUNA conference in Minneapolis in May 2024, the deadline was extended to Wednesday, January 10. As I mentioned last month, we want lots of CSU folks sharing their knowledge and we want to support you too, let us know in the Chancellor’s Office if you want us to review anything, help with an idea, or a presentation. January 10 is only 20days away but including holidays and vacations, that’s like 3 days so keep this is mind.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new Data issues task force has had a few open forums in November and December, we’ll be sending out more information about that in the new year, and next steps, thanks for your attendance and ideas!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 Libris release updates do not stop even though we are all on break, at least this one is not while we are closed but be ready for the next release update on Sunday, January 7, 2024. That will also come up fast.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are keeping an eye on the California ELUNA user group,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eCAUG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they have just elected a new board and our own Greta Heng at SDSU is the Vice-Chair and our own Jill </a:t>
            </a:r>
            <a:r>
              <a:rPr lang="en-US" sz="1800" dirty="0" err="1"/>
              <a:t>Strykowski</a:t>
            </a:r>
            <a:r>
              <a:rPr lang="en-US" sz="1800" dirty="0">
                <a:solidFill>
                  <a:schemeClr val="tx1"/>
                </a:solidFill>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SJSU is the new Treasurer. I still want to have an in-person conference of some sort in 2024 for the ULMS, we are still waiting to see if that will be with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eCAUG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hope) or a CSU-focused one.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sent some confusing emails earlier this week about ELUNA Learns sessions – just to clarify, only the 2024 sessions are free for all CSU folks since you are in the CSU consortium…you still have to pay $25 for the ones that already happened in 2024, even if you purchase them in 2024. Sorry for the confusion in my excitement to share free things!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Finally, I have been out of the office for the last two weeks and am still catching up on things, so you might get updates/emails from me during the break but no need to respond to anything until the new year</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38071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now I want to open this up to any announcements that folks have that might not be on the agenda, this is your time to speak and share!</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Who else has an announcement?</a:t>
            </a: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324556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Coming up next month! Most folks should be back in the office by this time…and these will always be recorded so you can watch it later in January.</a:t>
            </a:r>
          </a:p>
          <a:p>
            <a:r>
              <a:rPr lang="en-US" sz="1800" dirty="0">
                <a:solidFill>
                  <a:srgbClr val="000000"/>
                </a:solidFill>
                <a:effectLst/>
                <a:ea typeface="Calibri" panose="020F0502020204030204" pitchFamily="34" charset="0"/>
              </a:rPr>
              <a:t>Thursday, January 18, 11am-noon</a:t>
            </a:r>
          </a:p>
          <a:p>
            <a:r>
              <a:rPr lang="en-US" sz="1800" dirty="0">
                <a:solidFill>
                  <a:srgbClr val="000000"/>
                </a:solidFill>
                <a:effectLst/>
                <a:ea typeface="Calibri" panose="020F0502020204030204" pitchFamily="34" charset="0"/>
              </a:rPr>
              <a:t>I have a few topics that I’m working on for January but please reach out with more ideas anytime!</a:t>
            </a:r>
          </a:p>
          <a:p>
            <a:endParaRPr lang="en-US" sz="1800" dirty="0">
              <a:solidFill>
                <a:srgbClr val="000000"/>
              </a:solidFill>
              <a:effectLst/>
              <a:ea typeface="Calibri" panose="020F0502020204030204" pitchFamily="34"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that, we will have some time to discuss whatever else comes up between now and then, let me know if you have topics or something you want to present on. </a:t>
            </a: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Thanks for attending</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Recording will be available &amp; posted later this week</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are welcome to hang out until 1pm (recording off)</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Happy holidays, I triple-dog-dare-</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have a good one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https://www.youtube.com/watch?v=uIsgSQvsRj8</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536776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036A9C6-1CA6-414E-9ADD-B52DE604D4A3}" type="datetime1">
              <a:rPr lang="en-US" smtClean="0"/>
              <a:t>12/21/2023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da-DK"/>
              <a:t>TS Open Forum, December 21, 2023</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A81F3-07C3-4E3A-AD21-1246E209B94B}" type="datetime1">
              <a:rPr lang="en-US" smtClean="0"/>
              <a:t>12/21/2023</a:t>
            </a:fld>
            <a:endParaRPr lang="en-US"/>
          </a:p>
        </p:txBody>
      </p:sp>
      <p:sp>
        <p:nvSpPr>
          <p:cNvPr id="6" name="Footer Placeholder 5"/>
          <p:cNvSpPr>
            <a:spLocks noGrp="1"/>
          </p:cNvSpPr>
          <p:nvPr>
            <p:ph type="ftr" sz="quarter" idx="11"/>
          </p:nvPr>
        </p:nvSpPr>
        <p:spPr/>
        <p:txBody>
          <a:bodyPr/>
          <a:lstStyle/>
          <a:p>
            <a:r>
              <a:rPr lang="da-DK"/>
              <a:t>TS Open Forum, December 21, 2023</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80118B8-4DDD-44B7-B60B-854813899887}" type="datetime1">
              <a:rPr lang="en-US" smtClean="0"/>
              <a:t>12/21/2023</a:t>
            </a:fld>
            <a:endParaRPr lang="en-US"/>
          </a:p>
        </p:txBody>
      </p:sp>
      <p:sp>
        <p:nvSpPr>
          <p:cNvPr id="5" name="Footer Placeholder 4"/>
          <p:cNvSpPr>
            <a:spLocks noGrp="1"/>
          </p:cNvSpPr>
          <p:nvPr>
            <p:ph type="ftr" sz="quarter" idx="11"/>
          </p:nvPr>
        </p:nvSpPr>
        <p:spPr/>
        <p:txBody>
          <a:bodyPr/>
          <a:lstStyle/>
          <a:p>
            <a:r>
              <a:rPr lang="da-DK"/>
              <a:t>TS Open Forum, December 21, 2023</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0F3C69-0682-4396-B05D-D23F3A9F8492}" type="datetime1">
              <a:rPr lang="en-US" smtClean="0"/>
              <a:t>12/21/2023</a:t>
            </a:fld>
            <a:endParaRPr lang="en-US"/>
          </a:p>
        </p:txBody>
      </p:sp>
      <p:sp>
        <p:nvSpPr>
          <p:cNvPr id="5" name="Footer Placeholder 4"/>
          <p:cNvSpPr>
            <a:spLocks noGrp="1"/>
          </p:cNvSpPr>
          <p:nvPr>
            <p:ph type="ftr" sz="quarter" idx="11"/>
          </p:nvPr>
        </p:nvSpPr>
        <p:spPr/>
        <p:txBody>
          <a:bodyPr/>
          <a:lstStyle/>
          <a:p>
            <a:r>
              <a:rPr lang="da-DK"/>
              <a:t>TS Open Forum, December 21, 2023</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1A93B1-8303-4934-8231-D49F1FAB9BC4}" type="datetime1">
              <a:rPr lang="en-US" smtClean="0"/>
              <a:t>12/21/2023</a:t>
            </a:fld>
            <a:endParaRPr lang="en-US"/>
          </a:p>
        </p:txBody>
      </p:sp>
      <p:sp>
        <p:nvSpPr>
          <p:cNvPr id="5" name="Footer Placeholder 4"/>
          <p:cNvSpPr>
            <a:spLocks noGrp="1"/>
          </p:cNvSpPr>
          <p:nvPr>
            <p:ph type="ftr" sz="quarter" idx="11"/>
          </p:nvPr>
        </p:nvSpPr>
        <p:spPr/>
        <p:txBody>
          <a:bodyPr/>
          <a:lstStyle/>
          <a:p>
            <a:r>
              <a:rPr lang="da-DK"/>
              <a:t>TS Open Forum, December 21, 2023</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47B624-B98D-4092-8593-96452DD7EC7C}" type="datetime1">
              <a:rPr lang="en-US" smtClean="0"/>
              <a:t>12/21/2023</a:t>
            </a:fld>
            <a:endParaRPr lang="en-US"/>
          </a:p>
        </p:txBody>
      </p:sp>
      <p:sp>
        <p:nvSpPr>
          <p:cNvPr id="8" name="Footer Placeholder 7"/>
          <p:cNvSpPr>
            <a:spLocks noGrp="1"/>
          </p:cNvSpPr>
          <p:nvPr>
            <p:ph type="ftr" sz="quarter" idx="11"/>
          </p:nvPr>
        </p:nvSpPr>
        <p:spPr/>
        <p:txBody>
          <a:bodyPr/>
          <a:lstStyle/>
          <a:p>
            <a:r>
              <a:rPr lang="da-DK"/>
              <a:t>TS Open Forum, December 21, 2023</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0B221A9-1987-4E34-BE68-8D041F28889D}" type="datetime1">
              <a:rPr lang="en-US" smtClean="0"/>
              <a:t>12/21/2023</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da-DK"/>
              <a:t>TS Open Forum, December 21, 2023</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1739341-04E6-4F60-9893-651A4BBB8E83}" type="datetime1">
              <a:rPr lang="en-US" smtClean="0"/>
              <a:t>12/21/2023</a:t>
            </a:fld>
            <a:endParaRPr lang="en-US"/>
          </a:p>
        </p:txBody>
      </p:sp>
      <p:sp>
        <p:nvSpPr>
          <p:cNvPr id="5" name="Footer Placeholder 4"/>
          <p:cNvSpPr>
            <a:spLocks noGrp="1"/>
          </p:cNvSpPr>
          <p:nvPr>
            <p:ph type="ftr" sz="quarter" idx="11"/>
          </p:nvPr>
        </p:nvSpPr>
        <p:spPr/>
        <p:txBody>
          <a:bodyPr/>
          <a:lstStyle/>
          <a:p>
            <a:r>
              <a:rPr lang="da-DK"/>
              <a:t>TS Open Forum, December 21, 2023</a:t>
            </a:r>
            <a:endParaRPr lang="en-US"/>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0F0645-80DB-4D16-9C3B-39723CF555A5}" type="datetime1">
              <a:rPr lang="en-US" smtClean="0"/>
              <a:t>12/21/2023</a:t>
            </a:fld>
            <a:endParaRPr lang="en-US"/>
          </a:p>
        </p:txBody>
      </p:sp>
      <p:sp>
        <p:nvSpPr>
          <p:cNvPr id="5" name="Footer Placeholder 4"/>
          <p:cNvSpPr>
            <a:spLocks noGrp="1"/>
          </p:cNvSpPr>
          <p:nvPr>
            <p:ph type="ftr" sz="quarter" idx="11"/>
          </p:nvPr>
        </p:nvSpPr>
        <p:spPr/>
        <p:txBody>
          <a:bodyPr/>
          <a:lstStyle/>
          <a:p>
            <a:r>
              <a:rPr lang="da-DK"/>
              <a:t>TS Open Forum, December 21, 2023</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B0CECC-BC88-49F7-AF15-210DAE77C368}" type="datetime1">
              <a:rPr lang="en-US" smtClean="0"/>
              <a:t>12/21/2023</a:t>
            </a:fld>
            <a:endParaRPr lang="en-US"/>
          </a:p>
        </p:txBody>
      </p:sp>
      <p:sp>
        <p:nvSpPr>
          <p:cNvPr id="5" name="Footer Placeholder 4"/>
          <p:cNvSpPr>
            <a:spLocks noGrp="1"/>
          </p:cNvSpPr>
          <p:nvPr>
            <p:ph type="ftr" sz="quarter" idx="11"/>
          </p:nvPr>
        </p:nvSpPr>
        <p:spPr/>
        <p:txBody>
          <a:bodyPr/>
          <a:lstStyle/>
          <a:p>
            <a:r>
              <a:rPr lang="da-DK"/>
              <a:t>TS Open Forum, December 21, 2023</a:t>
            </a:r>
            <a:endParaRPr lang="en-US"/>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4445E-907A-4B4D-8611-91DA2DCFAE8F}" type="datetime1">
              <a:rPr lang="en-US" smtClean="0"/>
              <a:t>12/21/2023</a:t>
            </a:fld>
            <a:endParaRPr lang="en-US"/>
          </a:p>
        </p:txBody>
      </p:sp>
      <p:sp>
        <p:nvSpPr>
          <p:cNvPr id="5" name="Footer Placeholder 4"/>
          <p:cNvSpPr>
            <a:spLocks noGrp="1"/>
          </p:cNvSpPr>
          <p:nvPr>
            <p:ph type="ftr" sz="quarter" idx="11"/>
          </p:nvPr>
        </p:nvSpPr>
        <p:spPr/>
        <p:txBody>
          <a:bodyPr/>
          <a:lstStyle/>
          <a:p>
            <a:r>
              <a:rPr lang="da-DK"/>
              <a:t>TS Open Forum, December 21, 2023</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B27BC5-3A85-45E1-8A34-7B5740C4EB27}" type="datetime1">
              <a:rPr lang="en-US" smtClean="0"/>
              <a:t>12/21/2023</a:t>
            </a:fld>
            <a:endParaRPr lang="en-US"/>
          </a:p>
        </p:txBody>
      </p:sp>
      <p:sp>
        <p:nvSpPr>
          <p:cNvPr id="6" name="Footer Placeholder 5"/>
          <p:cNvSpPr>
            <a:spLocks noGrp="1"/>
          </p:cNvSpPr>
          <p:nvPr>
            <p:ph type="ftr" sz="quarter" idx="11"/>
          </p:nvPr>
        </p:nvSpPr>
        <p:spPr/>
        <p:txBody>
          <a:bodyPr/>
          <a:lstStyle/>
          <a:p>
            <a:r>
              <a:rPr lang="da-DK"/>
              <a:t>TS Open Forum, December 21, 2023</a:t>
            </a:r>
            <a:endParaRPr lang="en-US"/>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3E3B26-3CE1-4722-AB57-65509D72A4D9}" type="datetime1">
              <a:rPr lang="en-US" smtClean="0"/>
              <a:t>12/21/2023</a:t>
            </a:fld>
            <a:endParaRPr lang="en-US"/>
          </a:p>
        </p:txBody>
      </p:sp>
      <p:sp>
        <p:nvSpPr>
          <p:cNvPr id="8" name="Footer Placeholder 7"/>
          <p:cNvSpPr>
            <a:spLocks noGrp="1"/>
          </p:cNvSpPr>
          <p:nvPr>
            <p:ph type="ftr" sz="quarter" idx="11"/>
          </p:nvPr>
        </p:nvSpPr>
        <p:spPr/>
        <p:txBody>
          <a:bodyPr/>
          <a:lstStyle/>
          <a:p>
            <a:r>
              <a:rPr lang="da-DK"/>
              <a:t>TS Open Forum, December 21, 2023</a:t>
            </a:r>
            <a:endParaRPr lang="en-US"/>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CDAD2-DDEE-432A-9A40-468E1B7ABEBC}" type="datetime1">
              <a:rPr lang="en-US" smtClean="0"/>
              <a:t>12/21/2023</a:t>
            </a:fld>
            <a:endParaRPr lang="en-US"/>
          </a:p>
        </p:txBody>
      </p:sp>
      <p:sp>
        <p:nvSpPr>
          <p:cNvPr id="4" name="Footer Placeholder 3"/>
          <p:cNvSpPr>
            <a:spLocks noGrp="1"/>
          </p:cNvSpPr>
          <p:nvPr>
            <p:ph type="ftr" sz="quarter" idx="11"/>
          </p:nvPr>
        </p:nvSpPr>
        <p:spPr/>
        <p:txBody>
          <a:bodyPr/>
          <a:lstStyle/>
          <a:p>
            <a:r>
              <a:rPr lang="da-DK"/>
              <a:t>TS Open Forum, December 21, 2023</a:t>
            </a:r>
            <a:endParaRPr lang="en-US"/>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07864-6650-4891-AD04-B3088D651AAF}" type="datetime1">
              <a:rPr lang="en-US" smtClean="0"/>
              <a:t>12/21/2023</a:t>
            </a:fld>
            <a:endParaRPr lang="en-US"/>
          </a:p>
        </p:txBody>
      </p:sp>
      <p:sp>
        <p:nvSpPr>
          <p:cNvPr id="3" name="Footer Placeholder 2"/>
          <p:cNvSpPr>
            <a:spLocks noGrp="1"/>
          </p:cNvSpPr>
          <p:nvPr>
            <p:ph type="ftr" sz="quarter" idx="11"/>
          </p:nvPr>
        </p:nvSpPr>
        <p:spPr/>
        <p:txBody>
          <a:bodyPr/>
          <a:lstStyle/>
          <a:p>
            <a:r>
              <a:rPr lang="da-DK"/>
              <a:t>TS Open Forum, December 21, 2023</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2D77E0-04ED-4AEE-80A5-FD769B959D59}" type="datetime1">
              <a:rPr lang="en-US" smtClean="0"/>
              <a:t>12/21/2023</a:t>
            </a:fld>
            <a:endParaRPr lang="en-US"/>
          </a:p>
        </p:txBody>
      </p:sp>
      <p:sp>
        <p:nvSpPr>
          <p:cNvPr id="6" name="Footer Placeholder 5"/>
          <p:cNvSpPr>
            <a:spLocks noGrp="1"/>
          </p:cNvSpPr>
          <p:nvPr>
            <p:ph type="ftr" sz="quarter" idx="11"/>
          </p:nvPr>
        </p:nvSpPr>
        <p:spPr/>
        <p:txBody>
          <a:bodyPr/>
          <a:lstStyle/>
          <a:p>
            <a:r>
              <a:rPr lang="da-DK"/>
              <a:t>TS Open Forum, December 21, 2023</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153D5B-9D8C-4101-A27C-83DB86FAB93E}" type="datetime1">
              <a:rPr lang="en-US" smtClean="0"/>
              <a:t>12/21/2023</a:t>
            </a:fld>
            <a:endParaRPr lang="en-US"/>
          </a:p>
        </p:txBody>
      </p:sp>
      <p:sp>
        <p:nvSpPr>
          <p:cNvPr id="6" name="Footer Placeholder 5"/>
          <p:cNvSpPr>
            <a:spLocks noGrp="1"/>
          </p:cNvSpPr>
          <p:nvPr>
            <p:ph type="ftr" sz="quarter" idx="11"/>
          </p:nvPr>
        </p:nvSpPr>
        <p:spPr/>
        <p:txBody>
          <a:bodyPr/>
          <a:lstStyle/>
          <a:p>
            <a:r>
              <a:rPr lang="da-DK"/>
              <a:t>TS Open Forum, December 21, 2023</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535267-0612-417F-AA18-CA607A7AC2B8}" type="datetime1">
              <a:rPr lang="en-US" smtClean="0"/>
              <a:t>12/21/2023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da-DK"/>
              <a:t>TS Open Forum, December 21, 2023</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December 21, 2023</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6" name="Picture 5">
            <a:extLst>
              <a:ext uri="{FF2B5EF4-FFF2-40B4-BE49-F238E27FC236}">
                <a16:creationId xmlns:a16="http://schemas.microsoft.com/office/drawing/2014/main" id="{9E29FA62-5241-8C42-55EC-C8F0CDEE70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9432" y="4685632"/>
            <a:ext cx="3627517" cy="1763376"/>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2" name="Rectangle 21">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EC330E7-BE02-80E1-6D1C-2E9A643F7720}"/>
              </a:ext>
            </a:extLst>
          </p:cNvPr>
          <p:cNvSpPr>
            <a:spLocks noGrp="1"/>
          </p:cNvSpPr>
          <p:nvPr>
            <p:ph type="title"/>
          </p:nvPr>
        </p:nvSpPr>
        <p:spPr>
          <a:xfrm>
            <a:off x="5274825" y="1143000"/>
            <a:ext cx="6268246" cy="3134032"/>
          </a:xfrm>
        </p:spPr>
        <p:txBody>
          <a:bodyPr vert="horz" lIns="91440" tIns="45720" rIns="91440" bIns="45720" rtlCol="0" anchor="b">
            <a:normAutofit/>
          </a:bodyPr>
          <a:lstStyle/>
          <a:p>
            <a:pPr algn="ctr"/>
            <a:r>
              <a:rPr lang="en-US" sz="6600" b="0" i="0" kern="1200" dirty="0">
                <a:solidFill>
                  <a:srgbClr val="EBEBEB"/>
                </a:solidFill>
                <a:latin typeface="+mj-lt"/>
                <a:ea typeface="+mj-ea"/>
                <a:cs typeface="+mj-cs"/>
              </a:rPr>
              <a:t>Happy holidays from the CO!</a:t>
            </a:r>
          </a:p>
        </p:txBody>
      </p:sp>
      <p:sp>
        <p:nvSpPr>
          <p:cNvPr id="5" name="Slide Number Placeholder 4">
            <a:extLst>
              <a:ext uri="{FF2B5EF4-FFF2-40B4-BE49-F238E27FC236}">
                <a16:creationId xmlns:a16="http://schemas.microsoft.com/office/drawing/2014/main" id="{A839D278-61D3-AA62-1665-1B4A810CA063}"/>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3FF4DDBA-4296-E35D-076C-2225B36CCDFD}"/>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da-DK" b="0" i="0" kern="1200">
                <a:latin typeface="+mn-lt"/>
                <a:ea typeface="+mn-ea"/>
                <a:cs typeface="+mn-cs"/>
              </a:rPr>
              <a:t>TS Open Forum, December 21, 2023</a:t>
            </a:r>
            <a:endParaRPr lang="en-US" b="0" i="0" kern="1200">
              <a:latin typeface="+mn-lt"/>
              <a:ea typeface="+mn-ea"/>
              <a:cs typeface="+mn-cs"/>
            </a:endParaRPr>
          </a:p>
        </p:txBody>
      </p:sp>
      <p:pic>
        <p:nvPicPr>
          <p:cNvPr id="7" name="Picture 6" descr="A collage of people posing for a photo&#10;&#10;Description automatically generated">
            <a:extLst>
              <a:ext uri="{FF2B5EF4-FFF2-40B4-BE49-F238E27FC236}">
                <a16:creationId xmlns:a16="http://schemas.microsoft.com/office/drawing/2014/main" id="{E7BFDB3E-B369-F33A-FB55-709231D6D7C5}"/>
              </a:ext>
            </a:extLst>
          </p:cNvPr>
          <p:cNvPicPr>
            <a:picLocks noChangeAspect="1"/>
          </p:cNvPicPr>
          <p:nvPr/>
        </p:nvPicPr>
        <p:blipFill>
          <a:blip r:embed="rId4"/>
          <a:stretch>
            <a:fillRect/>
          </a:stretch>
        </p:blipFill>
        <p:spPr>
          <a:xfrm>
            <a:off x="1208942" y="1113063"/>
            <a:ext cx="3332705"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789846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December 21, 2023</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603500"/>
            <a:ext cx="4727686" cy="3416300"/>
          </a:xfrm>
        </p:spPr>
        <p:txBody>
          <a:bodyPr>
            <a:normAutofit/>
          </a:bodyPr>
          <a:lstStyle/>
          <a:p>
            <a:pPr lvl="0"/>
            <a:r>
              <a:rPr lang="en-US" sz="2400" b="0" i="0" dirty="0"/>
              <a:t>I have a few updates</a:t>
            </a:r>
          </a:p>
          <a:p>
            <a:pPr lvl="0"/>
            <a:r>
              <a:rPr lang="en-US" sz="2400" b="0" i="0" dirty="0"/>
              <a:t>Announcements</a:t>
            </a:r>
            <a:endParaRPr lang="en-US" sz="2400" dirty="0"/>
          </a:p>
          <a:p>
            <a:pPr lvl="0"/>
            <a:r>
              <a:rPr lang="en-US" sz="2400" dirty="0"/>
              <a:t>TJ Kao from UC Davis – WMS Record Manager and cataloging initiatives</a:t>
            </a:r>
          </a:p>
          <a:p>
            <a:pPr lvl="0"/>
            <a:r>
              <a:rPr lang="en-US" sz="2400" dirty="0"/>
              <a:t>Marcus Jun/SFSU update on MARCIVE DWS -&gt; CRDP transition</a:t>
            </a:r>
          </a:p>
        </p:txBody>
      </p:sp>
      <p:sp>
        <p:nvSpPr>
          <p:cNvPr id="9" name="TextBox 8">
            <a:extLst>
              <a:ext uri="{FF2B5EF4-FFF2-40B4-BE49-F238E27FC236}">
                <a16:creationId xmlns:a16="http://schemas.microsoft.com/office/drawing/2014/main" id="{5091CB6A-63F2-B773-525A-47BADCCD6565}"/>
              </a:ext>
            </a:extLst>
          </p:cNvPr>
          <p:cNvSpPr txBox="1"/>
          <p:nvPr/>
        </p:nvSpPr>
        <p:spPr>
          <a:xfrm>
            <a:off x="5989320" y="2603500"/>
            <a:ext cx="6096000" cy="830997"/>
          </a:xfrm>
          <a:prstGeom prst="rect">
            <a:avLst/>
          </a:prstGeom>
          <a:noFill/>
        </p:spPr>
        <p:txBody>
          <a:bodyPr wrap="square">
            <a:spAutoFit/>
          </a:bodyPr>
          <a:lstStyle/>
          <a:p>
            <a:pPr marL="342900" lvl="0" indent="-342900">
              <a:buFont typeface="Wingdings" panose="05000000000000000000" pitchFamily="2" charset="2"/>
              <a:buChar char="v"/>
            </a:pPr>
            <a:r>
              <a:rPr lang="en-US" sz="2400" b="0" i="0" dirty="0"/>
              <a:t>What else?</a:t>
            </a:r>
            <a:endParaRPr lang="en-US" sz="2400" dirty="0"/>
          </a:p>
          <a:p>
            <a:pPr marL="342900" lvl="0" indent="-342900">
              <a:buFont typeface="Wingdings" panose="05000000000000000000" pitchFamily="2" charset="2"/>
              <a:buChar char="v"/>
            </a:pPr>
            <a:r>
              <a:rPr lang="en-US" sz="2400" b="0" i="0" dirty="0"/>
              <a:t>Hang out</a:t>
            </a:r>
            <a:endParaRPr lang="en-US" sz="2400" dirty="0"/>
          </a:p>
        </p:txBody>
      </p:sp>
      <p:pic>
        <p:nvPicPr>
          <p:cNvPr id="7" name="Picture 6" descr="A group of lights in a tunnel&#10;&#10;Description automatically generated">
            <a:extLst>
              <a:ext uri="{FF2B5EF4-FFF2-40B4-BE49-F238E27FC236}">
                <a16:creationId xmlns:a16="http://schemas.microsoft.com/office/drawing/2014/main" id="{19BF63D7-0E26-0A9F-7A09-B2D628A13B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5372" y="3665329"/>
            <a:ext cx="4282440" cy="2081742"/>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7"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9"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470ED4D0-9449-92FB-0C50-209BBAA5975A}"/>
              </a:ext>
            </a:extLst>
          </p:cNvPr>
          <p:cNvSpPr>
            <a:spLocks noGrp="1"/>
          </p:cNvSpPr>
          <p:nvPr>
            <p:ph type="title"/>
          </p:nvPr>
        </p:nvSpPr>
        <p:spPr>
          <a:xfrm>
            <a:off x="639098" y="629265"/>
            <a:ext cx="6072776" cy="1622322"/>
          </a:xfrm>
        </p:spPr>
        <p:txBody>
          <a:bodyPr>
            <a:normAutofit/>
          </a:bodyPr>
          <a:lstStyle/>
          <a:p>
            <a:pPr algn="ctr"/>
            <a:r>
              <a:rPr lang="en-US" dirty="0">
                <a:solidFill>
                  <a:schemeClr val="tx1"/>
                </a:solidFill>
              </a:rPr>
              <a:t>Updates from me</a:t>
            </a:r>
          </a:p>
        </p:txBody>
      </p:sp>
      <p:pic>
        <p:nvPicPr>
          <p:cNvPr id="8" name="Picture 7" descr="A group of trees with lights&#10;&#10;Description automatically generated">
            <a:extLst>
              <a:ext uri="{FF2B5EF4-FFF2-40B4-BE49-F238E27FC236}">
                <a16:creationId xmlns:a16="http://schemas.microsoft.com/office/drawing/2014/main" id="{4D53A892-E1E1-A8D2-0598-8F769897B7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448" r="40730" b="2"/>
          <a:stretch/>
        </p:blipFill>
        <p:spPr>
          <a:xfrm>
            <a:off x="7418226" y="645106"/>
            <a:ext cx="4125317" cy="5585369"/>
          </a:xfrm>
          <a:prstGeom prst="rect">
            <a:avLst/>
          </a:prstGeom>
        </p:spPr>
      </p:pic>
      <p:sp>
        <p:nvSpPr>
          <p:cNvPr id="21" name="Rectangle 20">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CF95639D-2F8D-F3C4-3B79-6C65A09DB68B}"/>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4</a:t>
            </a:fld>
            <a:endParaRPr lang="en-US">
              <a:solidFill>
                <a:srgbClr val="FFFFFF"/>
              </a:solidFill>
            </a:endParaRPr>
          </a:p>
        </p:txBody>
      </p:sp>
      <p:sp>
        <p:nvSpPr>
          <p:cNvPr id="23" name="Oval 22">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B1E1F2D-FB3F-BAAE-37BB-DE5F3A9D62C2}"/>
              </a:ext>
            </a:extLst>
          </p:cNvPr>
          <p:cNvSpPr>
            <a:spLocks noGrp="1"/>
          </p:cNvSpPr>
          <p:nvPr>
            <p:ph idx="1"/>
          </p:nvPr>
        </p:nvSpPr>
        <p:spPr>
          <a:xfrm>
            <a:off x="639098" y="2418735"/>
            <a:ext cx="6072776" cy="3811740"/>
          </a:xfrm>
        </p:spPr>
        <p:txBody>
          <a:bodyPr anchor="ctr">
            <a:normAutofit fontScale="92500" lnSpcReduction="10000"/>
          </a:bodyPr>
          <a:lstStyle/>
          <a:p>
            <a:r>
              <a:rPr lang="en-US" sz="2000" dirty="0">
                <a:solidFill>
                  <a:schemeClr val="tx1"/>
                </a:solidFill>
              </a:rPr>
              <a:t>ELUNA conference proposal deadline now January 10, 2024</a:t>
            </a:r>
          </a:p>
          <a:p>
            <a:r>
              <a:rPr lang="en-US" sz="2000" dirty="0">
                <a:solidFill>
                  <a:schemeClr val="tx1"/>
                </a:solidFill>
              </a:rPr>
              <a:t>Data issues task force open forums complete</a:t>
            </a:r>
          </a:p>
          <a:p>
            <a:r>
              <a:rPr lang="en-US" sz="2000" dirty="0">
                <a:solidFill>
                  <a:schemeClr val="tx1"/>
                </a:solidFill>
              </a:rPr>
              <a:t>Next Ex Libris release update is Sunday, January 7, 2024</a:t>
            </a:r>
          </a:p>
          <a:p>
            <a:r>
              <a:rPr lang="en-US" sz="2000" dirty="0">
                <a:solidFill>
                  <a:schemeClr val="tx1"/>
                </a:solidFill>
              </a:rPr>
              <a:t>New </a:t>
            </a:r>
            <a:r>
              <a:rPr lang="en-US" sz="2000" dirty="0" err="1">
                <a:solidFill>
                  <a:schemeClr val="tx1"/>
                </a:solidFill>
              </a:rPr>
              <a:t>eCAUG</a:t>
            </a:r>
            <a:r>
              <a:rPr lang="en-US" sz="2000" dirty="0">
                <a:solidFill>
                  <a:schemeClr val="tx1"/>
                </a:solidFill>
              </a:rPr>
              <a:t> officers:</a:t>
            </a:r>
          </a:p>
          <a:p>
            <a:pPr lvl="1"/>
            <a:r>
              <a:rPr lang="en-US" sz="2000" dirty="0">
                <a:solidFill>
                  <a:schemeClr val="tx1"/>
                </a:solidFill>
              </a:rPr>
              <a:t>Greta Heng, SDSU, Vice-Chair</a:t>
            </a:r>
          </a:p>
          <a:p>
            <a:pPr lvl="1"/>
            <a:r>
              <a:rPr lang="en-US" sz="2000" dirty="0">
                <a:solidFill>
                  <a:schemeClr val="tx1"/>
                </a:solidFill>
              </a:rPr>
              <a:t>Jill </a:t>
            </a:r>
            <a:r>
              <a:rPr lang="en-US" sz="1900" dirty="0" err="1"/>
              <a:t>Strykowski</a:t>
            </a:r>
            <a:r>
              <a:rPr lang="en-US" sz="1900" dirty="0">
                <a:solidFill>
                  <a:schemeClr val="tx1"/>
                </a:solidFill>
              </a:rPr>
              <a:t>,</a:t>
            </a:r>
            <a:r>
              <a:rPr lang="en-US" sz="2000" dirty="0">
                <a:solidFill>
                  <a:schemeClr val="tx1"/>
                </a:solidFill>
              </a:rPr>
              <a:t> SJSU, Secretary/Treasurer</a:t>
            </a:r>
          </a:p>
          <a:p>
            <a:r>
              <a:rPr lang="en-US" sz="2000" dirty="0">
                <a:solidFill>
                  <a:schemeClr val="tx1"/>
                </a:solidFill>
              </a:rPr>
              <a:t>ELUNA Learns 2024 sessions are free (not 2023)</a:t>
            </a:r>
          </a:p>
          <a:p>
            <a:r>
              <a:rPr lang="en-US" sz="2000" dirty="0">
                <a:solidFill>
                  <a:schemeClr val="tx1"/>
                </a:solidFill>
              </a:rPr>
              <a:t>I am still catching up</a:t>
            </a:r>
          </a:p>
          <a:p>
            <a:pPr lvl="1"/>
            <a:endParaRPr lang="en-US" dirty="0">
              <a:solidFill>
                <a:schemeClr val="tx1"/>
              </a:solidFill>
            </a:endParaRPr>
          </a:p>
          <a:p>
            <a:pPr marL="457200" lvl="1" indent="0">
              <a:buNone/>
            </a:pPr>
            <a:endParaRPr lang="en-US" dirty="0">
              <a:solidFill>
                <a:schemeClr val="tx1"/>
              </a:solidFill>
            </a:endParaRPr>
          </a:p>
        </p:txBody>
      </p:sp>
      <p:sp>
        <p:nvSpPr>
          <p:cNvPr id="4" name="Footer Placeholder 3">
            <a:extLst>
              <a:ext uri="{FF2B5EF4-FFF2-40B4-BE49-F238E27FC236}">
                <a16:creationId xmlns:a16="http://schemas.microsoft.com/office/drawing/2014/main" id="{87C4D99B-0DEA-EBC3-D50E-E84B7D76B05E}"/>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December 21, 2023</a:t>
            </a:r>
            <a:endParaRPr lang="en-US"/>
          </a:p>
        </p:txBody>
      </p:sp>
    </p:spTree>
    <p:extLst>
      <p:ext uri="{BB962C8B-B14F-4D97-AF65-F5344CB8AC3E}">
        <p14:creationId xmlns:p14="http://schemas.microsoft.com/office/powerpoint/2010/main" val="38801209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6690361" y="1681244"/>
            <a:ext cx="3382297" cy="1904458"/>
          </a:xfrm>
        </p:spPr>
        <p:txBody>
          <a:bodyPr vert="horz" lIns="91440" tIns="45720" rIns="91440" bIns="45720" rtlCol="0" anchor="b">
            <a:normAutofit/>
          </a:bodyPr>
          <a:lstStyle/>
          <a:p>
            <a:r>
              <a:rPr lang="en-US" sz="3000" b="0" i="0" kern="1200" dirty="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5</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da-DK" b="0" i="0" kern="1200">
                <a:latin typeface="+mn-lt"/>
                <a:ea typeface="+mn-ea"/>
                <a:cs typeface="+mn-cs"/>
              </a:rPr>
              <a:t>TS Open Forum, December 21, 2023</a:t>
            </a:r>
            <a:endParaRPr lang="en-US" b="0" i="0" kern="1200">
              <a:latin typeface="+mn-lt"/>
              <a:ea typeface="+mn-ea"/>
              <a:cs typeface="+mn-cs"/>
            </a:endParaRPr>
          </a:p>
        </p:txBody>
      </p:sp>
      <p:pic>
        <p:nvPicPr>
          <p:cNvPr id="9" name="Picture 8">
            <a:extLst>
              <a:ext uri="{FF2B5EF4-FFF2-40B4-BE49-F238E27FC236}">
                <a16:creationId xmlns:a16="http://schemas.microsoft.com/office/drawing/2014/main" id="{E988B4CE-245F-455E-9B47-92EB2CAAA7D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261047" y="1403769"/>
            <a:ext cx="3464696" cy="4363867"/>
          </a:xfrm>
          <a:prstGeom prst="rect">
            <a:avLst/>
          </a:prstGeom>
        </p:spPr>
      </p:pic>
    </p:spTree>
    <p:extLst>
      <p:ext uri="{BB962C8B-B14F-4D97-AF65-F5344CB8AC3E}">
        <p14:creationId xmlns:p14="http://schemas.microsoft.com/office/powerpoint/2010/main" val="19184012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a:bodyPr>
          <a:lstStyle/>
          <a:p>
            <a:r>
              <a:rPr lang="en-US">
                <a:solidFill>
                  <a:schemeClr val="tx1"/>
                </a:solidFill>
              </a:rPr>
              <a:t>Next time!</a:t>
            </a:r>
          </a:p>
        </p:txBody>
      </p:sp>
      <p:pic>
        <p:nvPicPr>
          <p:cNvPr id="7" name="Picture 6">
            <a:extLst>
              <a:ext uri="{FF2B5EF4-FFF2-40B4-BE49-F238E27FC236}">
                <a16:creationId xmlns:a16="http://schemas.microsoft.com/office/drawing/2014/main" id="{B2A999CE-BEEB-9720-FFED-FED383222CE0}"/>
              </a:ext>
            </a:extLst>
          </p:cNvPr>
          <p:cNvPicPr>
            <a:picLocks noChangeAspect="1"/>
          </p:cNvPicPr>
          <p:nvPr/>
        </p:nvPicPr>
        <p:blipFill rotWithShape="1">
          <a:blip r:embed="rId3"/>
          <a:srcRect r="1" b="3072"/>
          <a:stretch/>
        </p:blipFill>
        <p:spPr>
          <a:xfrm>
            <a:off x="5194607" y="803751"/>
            <a:ext cx="6391533" cy="5250498"/>
          </a:xfrm>
          <a:prstGeom prst="rect">
            <a:avLst/>
          </a:prstGeom>
        </p:spPr>
      </p:pic>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lnSpcReduction="10000"/>
          </a:bodyPr>
          <a:lstStyle/>
          <a:p>
            <a:pPr>
              <a:buFont typeface="Wingdings" panose="05000000000000000000" pitchFamily="2" charset="2"/>
              <a:buChar char="Ø"/>
            </a:pPr>
            <a:r>
              <a:rPr lang="en-US" sz="2400" dirty="0">
                <a:solidFill>
                  <a:schemeClr val="tx1"/>
                </a:solidFill>
                <a:effectLst/>
                <a:ea typeface="Calibri" panose="020F0502020204030204" pitchFamily="34" charset="0"/>
              </a:rPr>
              <a:t>Thursday, </a:t>
            </a:r>
            <a:r>
              <a:rPr lang="en-US" sz="2400" dirty="0">
                <a:solidFill>
                  <a:schemeClr val="tx1"/>
                </a:solidFill>
                <a:ea typeface="Calibri" panose="020F0502020204030204" pitchFamily="34" charset="0"/>
              </a:rPr>
              <a:t>January 18</a:t>
            </a:r>
            <a:r>
              <a:rPr lang="en-US" sz="2400" dirty="0">
                <a:solidFill>
                  <a:schemeClr val="tx1"/>
                </a:solidFill>
                <a:effectLst/>
                <a:ea typeface="Calibri" panose="020F0502020204030204" pitchFamily="34" charset="0"/>
              </a:rPr>
              <a:t>, 11am-noon</a:t>
            </a:r>
          </a:p>
          <a:p>
            <a:pPr>
              <a:buFont typeface="Wingdings" panose="05000000000000000000" pitchFamily="2" charset="2"/>
              <a:buChar char="Ø"/>
            </a:pPr>
            <a:r>
              <a:rPr lang="en-US" sz="2400" dirty="0">
                <a:solidFill>
                  <a:schemeClr val="tx1"/>
                </a:solidFill>
                <a:latin typeface="+mj-lt"/>
                <a:ea typeface="Calibri" panose="020F0502020204030204" pitchFamily="34" charset="0"/>
              </a:rPr>
              <a:t>Still working on topics, a few things in the works</a:t>
            </a:r>
          </a:p>
          <a:p>
            <a:pPr marR="0">
              <a:spcBef>
                <a:spcPts val="0"/>
              </a:spcBef>
              <a:spcAft>
                <a:spcPts val="0"/>
              </a:spcAft>
              <a:buFont typeface="Wingdings" panose="05000000000000000000" pitchFamily="2" charset="2"/>
              <a:buChar char="Ø"/>
            </a:pPr>
            <a:r>
              <a:rPr lang="en-US" sz="2400" dirty="0">
                <a:solidFill>
                  <a:schemeClr val="tx1"/>
                </a:solidFill>
                <a:effectLst/>
                <a:latin typeface="+mj-lt"/>
                <a:ea typeface="Calibri" panose="020F0502020204030204" pitchFamily="34" charset="0"/>
                <a:cs typeface="Calibri" panose="020F0502020204030204" pitchFamily="34" charset="0"/>
              </a:rPr>
              <a:t>Whatever else comes up between now and then</a:t>
            </a:r>
            <a:endParaRPr lang="en-US" sz="2400" dirty="0">
              <a:solidFill>
                <a:schemeClr val="tx1"/>
              </a:solidFill>
              <a:effectLst/>
              <a:latin typeface="+mj-lt"/>
              <a:ea typeface="Calibri" panose="020F0502020204030204" pitchFamily="34" charset="0"/>
            </a:endParaRPr>
          </a:p>
          <a:p>
            <a:endParaRPr lang="en-US" dirty="0">
              <a:solidFill>
                <a:schemeClr val="tx1"/>
              </a:solidFill>
              <a:effectLst/>
              <a:ea typeface="Calibri" panose="020F0502020204030204" pitchFamily="34" charset="0"/>
            </a:endParaRP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6</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December 21, 2023</a:t>
            </a:r>
            <a:endParaRPr lang="en-US"/>
          </a:p>
        </p:txBody>
      </p:sp>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 name="Title 1">
            <a:extLst>
              <a:ext uri="{FF2B5EF4-FFF2-40B4-BE49-F238E27FC236}">
                <a16:creationId xmlns:a16="http://schemas.microsoft.com/office/drawing/2014/main" id="{61F6DB3A-BA7C-5248-5A87-9F061CB9434C}"/>
              </a:ext>
            </a:extLst>
          </p:cNvPr>
          <p:cNvSpPr>
            <a:spLocks noGrp="1"/>
          </p:cNvSpPr>
          <p:nvPr>
            <p:ph type="title"/>
          </p:nvPr>
        </p:nvSpPr>
        <p:spPr>
          <a:xfrm>
            <a:off x="639098" y="629265"/>
            <a:ext cx="6072776" cy="1622322"/>
          </a:xfrm>
        </p:spPr>
        <p:txBody>
          <a:bodyPr>
            <a:normAutofit/>
          </a:bodyPr>
          <a:lstStyle/>
          <a:p>
            <a:pPr algn="ctr"/>
            <a:r>
              <a:rPr lang="en-US" dirty="0">
                <a:solidFill>
                  <a:srgbClr val="FFFFFF"/>
                </a:solidFill>
              </a:rPr>
              <a:t>Thanks for attending!</a:t>
            </a:r>
          </a:p>
        </p:txBody>
      </p:sp>
      <p:sp>
        <p:nvSpPr>
          <p:cNvPr id="18" name="Rectangle 17">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7A9F4CB6-A669-79B9-E6A3-873888E54C5D}"/>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7</a:t>
            </a:fld>
            <a:endParaRPr lang="en-US">
              <a:solidFill>
                <a:srgbClr val="FFFFFF"/>
              </a:solidFill>
            </a:endParaRPr>
          </a:p>
        </p:txBody>
      </p:sp>
      <p:sp>
        <p:nvSpPr>
          <p:cNvPr id="20" name="Oval 19">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ABAF570-C823-B839-6564-F2D3BA768A76}"/>
              </a:ext>
            </a:extLst>
          </p:cNvPr>
          <p:cNvSpPr>
            <a:spLocks noGrp="1"/>
          </p:cNvSpPr>
          <p:nvPr>
            <p:ph idx="1"/>
          </p:nvPr>
        </p:nvSpPr>
        <p:spPr>
          <a:xfrm>
            <a:off x="639098" y="2039475"/>
            <a:ext cx="6072776" cy="4191000"/>
          </a:xfrm>
        </p:spPr>
        <p:txBody>
          <a:bodyPr anchor="ctr">
            <a:normAutofit/>
          </a:bodyPr>
          <a:lstStyle/>
          <a:p>
            <a:r>
              <a:rPr lang="en-US" sz="3200" dirty="0">
                <a:solidFill>
                  <a:srgbClr val="FFFFFF"/>
                </a:solidFill>
              </a:rPr>
              <a:t>Recording will be available &amp; posted later this week</a:t>
            </a:r>
          </a:p>
          <a:p>
            <a:r>
              <a:rPr lang="en-US" sz="3200" dirty="0">
                <a:solidFill>
                  <a:srgbClr val="FFFFFF"/>
                </a:solidFill>
              </a:rPr>
              <a:t>You are welcome to hang out until 1pm (recording off)</a:t>
            </a:r>
          </a:p>
          <a:p>
            <a:r>
              <a:rPr lang="en-US" sz="3200" dirty="0">
                <a:solidFill>
                  <a:srgbClr val="FFFFFF"/>
                </a:solidFill>
              </a:rPr>
              <a:t>Happy Holidays! I triple-dog-dare-</a:t>
            </a:r>
            <a:r>
              <a:rPr lang="en-US" sz="3200" dirty="0" err="1">
                <a:solidFill>
                  <a:srgbClr val="FFFFFF"/>
                </a:solidFill>
              </a:rPr>
              <a:t>ya</a:t>
            </a:r>
            <a:endParaRPr lang="en-US" sz="3200" dirty="0">
              <a:solidFill>
                <a:srgbClr val="FFFFFF"/>
              </a:solidFill>
            </a:endParaRPr>
          </a:p>
        </p:txBody>
      </p:sp>
      <p:sp>
        <p:nvSpPr>
          <p:cNvPr id="4" name="Footer Placeholder 3">
            <a:extLst>
              <a:ext uri="{FF2B5EF4-FFF2-40B4-BE49-F238E27FC236}">
                <a16:creationId xmlns:a16="http://schemas.microsoft.com/office/drawing/2014/main" id="{E2DF9ADC-8B61-6AA1-90FB-2E07581B7DCE}"/>
              </a:ext>
            </a:extLst>
          </p:cNvPr>
          <p:cNvSpPr>
            <a:spLocks noGrp="1"/>
          </p:cNvSpPr>
          <p:nvPr>
            <p:ph type="ftr" sz="quarter" idx="11"/>
          </p:nvPr>
        </p:nvSpPr>
        <p:spPr>
          <a:xfrm>
            <a:off x="561110" y="6391838"/>
            <a:ext cx="3859795" cy="304801"/>
          </a:xfrm>
        </p:spPr>
        <p:txBody>
          <a:bodyPr>
            <a:normAutofit/>
          </a:bodyPr>
          <a:lstStyle/>
          <a:p>
            <a:pPr>
              <a:spcAft>
                <a:spcPts val="600"/>
              </a:spcAft>
            </a:pPr>
            <a:r>
              <a:rPr lang="da-DK"/>
              <a:t>TS Open Forum, December 21, 2023</a:t>
            </a:r>
            <a:endParaRPr lang="en-US"/>
          </a:p>
        </p:txBody>
      </p:sp>
      <p:pic>
        <p:nvPicPr>
          <p:cNvPr id="8" name="Picture 7">
            <a:extLst>
              <a:ext uri="{FF2B5EF4-FFF2-40B4-BE49-F238E27FC236}">
                <a16:creationId xmlns:a16="http://schemas.microsoft.com/office/drawing/2014/main" id="{5251A40A-7108-BA28-1657-8E8FA77206AC}"/>
              </a:ext>
            </a:extLst>
          </p:cNvPr>
          <p:cNvPicPr>
            <a:picLocks noChangeAspect="1"/>
          </p:cNvPicPr>
          <p:nvPr/>
        </p:nvPicPr>
        <p:blipFill>
          <a:blip r:embed="rId3"/>
          <a:stretch>
            <a:fillRect/>
          </a:stretch>
        </p:blipFill>
        <p:spPr>
          <a:xfrm>
            <a:off x="6711874" y="1943737"/>
            <a:ext cx="4625802" cy="3436120"/>
          </a:xfrm>
          <a:prstGeom prst="rect">
            <a:avLst/>
          </a:prstGeom>
        </p:spPr>
      </p:pic>
    </p:spTree>
    <p:extLst>
      <p:ext uri="{BB962C8B-B14F-4D97-AF65-F5344CB8AC3E}">
        <p14:creationId xmlns:p14="http://schemas.microsoft.com/office/powerpoint/2010/main" val="6612483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2735</TotalTime>
  <Words>1372</Words>
  <Application>Microsoft Office PowerPoint</Application>
  <PresentationFormat>Widescreen</PresentationFormat>
  <Paragraphs>81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Wingdings</vt:lpstr>
      <vt:lpstr>Wingdings 3</vt:lpstr>
      <vt:lpstr>Ion Boardroom</vt:lpstr>
      <vt:lpstr>December 21, 2023 Technical Services Open Forum</vt:lpstr>
      <vt:lpstr>Happy holidays from the CO!</vt:lpstr>
      <vt:lpstr>Today’s agenda</vt:lpstr>
      <vt:lpstr>Updates from me</vt:lpstr>
      <vt:lpstr>Announcements</vt:lpstr>
      <vt:lpstr>Next time!</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142</cp:revision>
  <dcterms:created xsi:type="dcterms:W3CDTF">2023-10-16T21:42:06Z</dcterms:created>
  <dcterms:modified xsi:type="dcterms:W3CDTF">2023-12-21T17:50:42Z</dcterms:modified>
</cp:coreProperties>
</file>