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Average" panose="020B0604020202020204" charset="0"/>
      <p:regular r:id="rId12"/>
    </p:embeddedFont>
    <p:embeddedFont>
      <p:font typeface="Open Sans" panose="020B0606030504020204" pitchFamily="34" charset="0"/>
      <p:regular r:id="rId13"/>
      <p:bold r:id="rId14"/>
      <p:italic r:id="rId15"/>
      <p:boldItalic r:id="rId16"/>
    </p:embeddedFont>
    <p:embeddedFont>
      <p:font typeface="Oswald" panose="00000500000000000000" pitchFamily="2" charset="0"/>
      <p:regular r:id="rId17"/>
      <p:bold r:id="rId18"/>
    </p:embeddedFont>
    <p:embeddedFont>
      <p:font typeface="Proxima Nova" panose="020B0604020202020204"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inimized">
    <p:restoredLeft sz="0" autoAdjust="0"/>
    <p:restoredTop sz="0" autoAdjust="0"/>
  </p:normalViewPr>
  <p:slideViewPr>
    <p:cSldViewPr snapToGrid="0">
      <p:cViewPr varScale="1">
        <p:scale>
          <a:sx n="36" d="100"/>
          <a:sy n="36" d="100"/>
        </p:scale>
        <p:origin x="4464" y="4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library.ucdavis.edu/leadership-mission-and-strategy/strategic-plan/priority-1/"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a87d9cc212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a87d9cc212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2a87d9cc212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2a87d9cc212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u="sng">
                <a:solidFill>
                  <a:srgbClr val="FF5252"/>
                </a:solidFill>
                <a:latin typeface="Proxima Nova"/>
                <a:ea typeface="Proxima Nova"/>
                <a:cs typeface="Proxima Nova"/>
                <a:sym typeface="Proxima Nova"/>
                <a:hlinkClick r:id="rId3">
                  <a:extLst>
                    <a:ext uri="{A12FA001-AC4F-418D-AE19-62706E023703}">
                      <ahyp:hlinkClr xmlns:ahyp="http://schemas.microsoft.com/office/drawing/2018/hyperlinkcolor" val="tx"/>
                    </a:ext>
                  </a:extLst>
                </a:hlinkClick>
              </a:rPr>
              <a:t>UC Davis Library 2022-2027 Strategic Plan Priority 1</a:t>
            </a:r>
            <a:r>
              <a:rPr lang="en">
                <a:solidFill>
                  <a:srgbClr val="616161"/>
                </a:solidFill>
                <a:latin typeface="Proxima Nova"/>
                <a:ea typeface="Proxima Nova"/>
                <a:cs typeface="Proxima Nova"/>
                <a:sym typeface="Proxima Nova"/>
              </a:rPr>
              <a:t>: create welcoming physical and virtual spaces for our increasingly diverse campus community</a:t>
            </a:r>
            <a:endParaRPr>
              <a:solidFill>
                <a:srgbClr val="616161"/>
              </a:solidFill>
              <a:latin typeface="Proxima Nova"/>
              <a:ea typeface="Proxima Nova"/>
              <a:cs typeface="Proxima Nova"/>
              <a:sym typeface="Proxima Nova"/>
            </a:endParaRPr>
          </a:p>
          <a:p>
            <a:pPr marL="0" lvl="0" indent="0" algn="l" rtl="0">
              <a:lnSpc>
                <a:spcPct val="115000"/>
              </a:lnSpc>
              <a:spcBef>
                <a:spcPts val="1200"/>
              </a:spcBef>
              <a:spcAft>
                <a:spcPts val="0"/>
              </a:spcAft>
              <a:buClr>
                <a:schemeClr val="dk1"/>
              </a:buClr>
              <a:buSzPts val="1100"/>
              <a:buFont typeface="Arial"/>
              <a:buNone/>
            </a:pPr>
            <a:r>
              <a:rPr lang="en">
                <a:solidFill>
                  <a:srgbClr val="616161"/>
                </a:solidFill>
                <a:latin typeface="Proxima Nova"/>
                <a:ea typeface="Proxima Nova"/>
                <a:cs typeface="Proxima Nova"/>
                <a:sym typeface="Proxima Nova"/>
              </a:rPr>
              <a:t>Goal 1.2: Ensure website and virtual communications are accessible, use inclusive language and reflect the diversity of the campus.</a:t>
            </a:r>
            <a:endParaRPr>
              <a:solidFill>
                <a:srgbClr val="616161"/>
              </a:solidFill>
              <a:latin typeface="Proxima Nova"/>
              <a:ea typeface="Proxima Nova"/>
              <a:cs typeface="Proxima Nova"/>
              <a:sym typeface="Proxima Nova"/>
            </a:endParaRPr>
          </a:p>
          <a:p>
            <a:pPr marL="0" lvl="0" indent="0" algn="l" rtl="0">
              <a:lnSpc>
                <a:spcPct val="115000"/>
              </a:lnSpc>
              <a:spcBef>
                <a:spcPts val="1200"/>
              </a:spcBef>
              <a:spcAft>
                <a:spcPts val="1200"/>
              </a:spcAft>
              <a:buClr>
                <a:schemeClr val="dk1"/>
              </a:buClr>
              <a:buSzPts val="1100"/>
              <a:buFont typeface="Arial"/>
              <a:buNone/>
            </a:pPr>
            <a:r>
              <a:rPr lang="en">
                <a:solidFill>
                  <a:srgbClr val="616161"/>
                </a:solidFill>
                <a:latin typeface="Proxima Nova"/>
                <a:ea typeface="Proxima Nova"/>
                <a:cs typeface="Proxima Nova"/>
                <a:sym typeface="Proxima Nova"/>
              </a:rPr>
              <a:t>Object 1.2.1: Identify and address representation issues throughout the library’s website, social media and catalog</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2a8815b4c9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2a8815b4c9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2a8815b4c9a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2a8815b4c9a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2a8815b4c9a_0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2a8815b4c9a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sz="1000">
              <a:solidFill>
                <a:srgbClr val="616161"/>
              </a:solidFill>
              <a:latin typeface="Open Sans"/>
              <a:ea typeface="Open Sans"/>
              <a:cs typeface="Open Sans"/>
              <a:sym typeface="Open Sans"/>
            </a:endParaRPr>
          </a:p>
          <a:p>
            <a:pPr marL="0" lvl="0" indent="0" algn="l" rtl="0">
              <a:spcBef>
                <a:spcPts val="1200"/>
              </a:spcBef>
              <a:spcAft>
                <a:spcPts val="0"/>
              </a:spcAft>
              <a:buNone/>
            </a:pPr>
            <a:endParaRPr sz="1000">
              <a:latin typeface="Open Sans"/>
              <a:ea typeface="Open Sans"/>
              <a:cs typeface="Open Sans"/>
              <a:sym typeface="Open San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2a87d9cc212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2a87d9cc212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26458d7500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26458d7500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900"/>
              </a:spcBef>
              <a:spcAft>
                <a:spcPts val="0"/>
              </a:spcAft>
              <a:buClr>
                <a:schemeClr val="dk1"/>
              </a:buClr>
              <a:buSzPts val="1100"/>
              <a:buFont typeface="Arial"/>
              <a:buNone/>
            </a:pPr>
            <a:r>
              <a:rPr lang="en" sz="900">
                <a:solidFill>
                  <a:schemeClr val="dk1"/>
                </a:solidFill>
                <a:latin typeface="Open Sans"/>
                <a:ea typeface="Open Sans"/>
                <a:cs typeface="Open Sans"/>
                <a:sym typeface="Open Sans"/>
              </a:rPr>
              <a:t>The plan is to implement the card and page as part of the new all titles staff search that will be released in H2 2024 and into the MDE to assist with MARC cataloging.</a:t>
            </a:r>
            <a:endParaRPr sz="900">
              <a:solidFill>
                <a:schemeClr val="dk1"/>
              </a:solidFill>
              <a:latin typeface="Open Sans"/>
              <a:ea typeface="Open Sans"/>
              <a:cs typeface="Open Sans"/>
              <a:sym typeface="Open Sans"/>
            </a:endParaRPr>
          </a:p>
          <a:p>
            <a:pPr marL="0" lvl="0" indent="0" algn="l" rtl="0">
              <a:lnSpc>
                <a:spcPct val="115000"/>
              </a:lnSpc>
              <a:spcBef>
                <a:spcPts val="900"/>
              </a:spcBef>
              <a:spcAft>
                <a:spcPts val="0"/>
              </a:spcAft>
              <a:buClr>
                <a:schemeClr val="dk1"/>
              </a:buClr>
              <a:buSzPts val="1100"/>
              <a:buFont typeface="Arial"/>
              <a:buNone/>
            </a:pPr>
            <a:r>
              <a:rPr lang="en" sz="900">
                <a:solidFill>
                  <a:schemeClr val="dk1"/>
                </a:solidFill>
                <a:latin typeface="Open Sans"/>
                <a:ea typeface="Open Sans"/>
                <a:cs typeface="Open Sans"/>
                <a:sym typeface="Open Sans"/>
              </a:rPr>
              <a:t>The results display for the all titles search will have two additional sections that will be able to support info cards and person pages: Contributors and Subjects.</a:t>
            </a:r>
            <a:endParaRPr sz="900">
              <a:solidFill>
                <a:schemeClr val="dk1"/>
              </a:solidFill>
              <a:latin typeface="Open Sans"/>
              <a:ea typeface="Open Sans"/>
              <a:cs typeface="Open Sans"/>
              <a:sym typeface="Open Sans"/>
            </a:endParaRPr>
          </a:p>
          <a:p>
            <a:pPr marL="0" lvl="0" indent="0" algn="l" rtl="0">
              <a:lnSpc>
                <a:spcPct val="115000"/>
              </a:lnSpc>
              <a:spcBef>
                <a:spcPts val="600"/>
              </a:spcBef>
              <a:spcAft>
                <a:spcPts val="0"/>
              </a:spcAft>
              <a:buClr>
                <a:schemeClr val="dk1"/>
              </a:buClr>
              <a:buSzPts val="1100"/>
              <a:buFont typeface="Arial"/>
              <a:buNone/>
            </a:pPr>
            <a:r>
              <a:rPr lang="en" sz="900">
                <a:solidFill>
                  <a:schemeClr val="dk1"/>
                </a:solidFill>
                <a:latin typeface="Open Sans"/>
                <a:ea typeface="Open Sans"/>
                <a:cs typeface="Open Sans"/>
                <a:sym typeface="Open Sans"/>
              </a:rPr>
              <a:t>The first phase will have info cards and person pages available for personal names, for both sections.</a:t>
            </a:r>
            <a:endParaRPr sz="900">
              <a:solidFill>
                <a:schemeClr val="dk1"/>
              </a:solidFill>
              <a:latin typeface="Open Sans"/>
              <a:ea typeface="Open Sans"/>
              <a:cs typeface="Open Sans"/>
              <a:sym typeface="Open Sans"/>
            </a:endParaRPr>
          </a:p>
          <a:p>
            <a:pPr marL="0" lvl="0" indent="0" algn="l" rtl="0">
              <a:lnSpc>
                <a:spcPct val="115000"/>
              </a:lnSpc>
              <a:spcBef>
                <a:spcPts val="600"/>
              </a:spcBef>
              <a:spcAft>
                <a:spcPts val="0"/>
              </a:spcAft>
              <a:buClr>
                <a:schemeClr val="dk1"/>
              </a:buClr>
              <a:buSzPts val="1100"/>
              <a:buFont typeface="Arial"/>
              <a:buNone/>
            </a:pPr>
            <a:r>
              <a:rPr lang="en" sz="900">
                <a:solidFill>
                  <a:schemeClr val="dk1"/>
                </a:solidFill>
                <a:latin typeface="Open Sans"/>
                <a:ea typeface="Open Sans"/>
                <a:cs typeface="Open Sans"/>
                <a:sym typeface="Open Sans"/>
              </a:rPr>
              <a:t>The info card will display basic information about the person: name, picture (if available), short description, born, died, field of work and occupation. and will also display a link to the relevant Wikidata page.</a:t>
            </a:r>
            <a:endParaRPr sz="900">
              <a:solidFill>
                <a:schemeClr val="dk1"/>
              </a:solidFill>
              <a:latin typeface="Open Sans"/>
              <a:ea typeface="Open Sans"/>
              <a:cs typeface="Open Sans"/>
              <a:sym typeface="Open Sans"/>
            </a:endParaRPr>
          </a:p>
          <a:p>
            <a:pPr marL="0" lvl="0" indent="0" algn="l" rtl="0">
              <a:lnSpc>
                <a:spcPct val="115000"/>
              </a:lnSpc>
              <a:spcBef>
                <a:spcPts val="600"/>
              </a:spcBef>
              <a:spcAft>
                <a:spcPts val="0"/>
              </a:spcAft>
              <a:buClr>
                <a:schemeClr val="dk1"/>
              </a:buClr>
              <a:buSzPts val="1100"/>
              <a:buFont typeface="Arial"/>
              <a:buNone/>
            </a:pPr>
            <a:r>
              <a:rPr lang="en" sz="900">
                <a:solidFill>
                  <a:schemeClr val="dk1"/>
                </a:solidFill>
                <a:latin typeface="Open Sans"/>
                <a:ea typeface="Open Sans"/>
                <a:cs typeface="Open Sans"/>
                <a:sym typeface="Open Sans"/>
              </a:rPr>
              <a:t>The full person page will display three sections:</a:t>
            </a:r>
            <a:endParaRPr sz="900">
              <a:solidFill>
                <a:schemeClr val="dk1"/>
              </a:solidFill>
              <a:latin typeface="Open Sans"/>
              <a:ea typeface="Open Sans"/>
              <a:cs typeface="Open Sans"/>
              <a:sym typeface="Open Sans"/>
            </a:endParaRPr>
          </a:p>
          <a:p>
            <a:pPr marL="457200" lvl="0" indent="-285750" algn="l" rtl="0">
              <a:lnSpc>
                <a:spcPct val="115000"/>
              </a:lnSpc>
              <a:spcBef>
                <a:spcPts val="900"/>
              </a:spcBef>
              <a:spcAft>
                <a:spcPts val="0"/>
              </a:spcAft>
              <a:buClr>
                <a:schemeClr val="dk1"/>
              </a:buClr>
              <a:buSzPts val="900"/>
              <a:buFont typeface="Open Sans"/>
              <a:buAutoNum type="arabicPeriod"/>
            </a:pPr>
            <a:r>
              <a:rPr lang="en" sz="900">
                <a:solidFill>
                  <a:schemeClr val="dk1"/>
                </a:solidFill>
                <a:latin typeface="Open Sans"/>
                <a:ea typeface="Open Sans"/>
                <a:cs typeface="Open Sans"/>
                <a:sym typeface="Open Sans"/>
              </a:rPr>
              <a:t>About section: The section will display the same information displayed in the info card with an expansion including the first few rows about the person from Wikipedia with a link to the full Wikipedia page.</a:t>
            </a:r>
            <a:endParaRPr sz="900">
              <a:solidFill>
                <a:schemeClr val="dk1"/>
              </a:solidFill>
              <a:latin typeface="Open Sans"/>
              <a:ea typeface="Open Sans"/>
              <a:cs typeface="Open Sans"/>
              <a:sym typeface="Open Sans"/>
            </a:endParaRPr>
          </a:p>
          <a:p>
            <a:pPr marL="457200" lvl="0" indent="-285750" algn="l" rtl="0">
              <a:lnSpc>
                <a:spcPct val="115000"/>
              </a:lnSpc>
              <a:spcBef>
                <a:spcPts val="0"/>
              </a:spcBef>
              <a:spcAft>
                <a:spcPts val="0"/>
              </a:spcAft>
              <a:buClr>
                <a:schemeClr val="dk1"/>
              </a:buClr>
              <a:buSzPts val="900"/>
              <a:buFont typeface="Open Sans"/>
              <a:buAutoNum type="arabicPeriod"/>
            </a:pPr>
            <a:r>
              <a:rPr lang="en" sz="900">
                <a:solidFill>
                  <a:schemeClr val="dk1"/>
                </a:solidFill>
                <a:latin typeface="Open Sans"/>
                <a:ea typeface="Open Sans"/>
                <a:cs typeface="Open Sans"/>
                <a:sym typeface="Open Sans"/>
              </a:rPr>
              <a:t>Relations sections:</a:t>
            </a:r>
            <a:endParaRPr sz="900">
              <a:solidFill>
                <a:schemeClr val="dk1"/>
              </a:solidFill>
              <a:latin typeface="Open Sans"/>
              <a:ea typeface="Open Sans"/>
              <a:cs typeface="Open Sans"/>
              <a:sym typeface="Open Sans"/>
            </a:endParaRPr>
          </a:p>
          <a:p>
            <a:pPr marL="914400" lvl="1" indent="-285750" algn="l" rtl="0">
              <a:lnSpc>
                <a:spcPct val="115000"/>
              </a:lnSpc>
              <a:spcBef>
                <a:spcPts val="0"/>
              </a:spcBef>
              <a:spcAft>
                <a:spcPts val="0"/>
              </a:spcAft>
              <a:buClr>
                <a:schemeClr val="dk1"/>
              </a:buClr>
              <a:buSzPts val="900"/>
              <a:buFont typeface="Open Sans"/>
              <a:buAutoNum type="arabicPeriod"/>
            </a:pPr>
            <a:r>
              <a:rPr lang="en" sz="900">
                <a:solidFill>
                  <a:schemeClr val="dk1"/>
                </a:solidFill>
                <a:latin typeface="Open Sans"/>
                <a:ea typeface="Open Sans"/>
                <a:cs typeface="Open Sans"/>
                <a:sym typeface="Open Sans"/>
              </a:rPr>
              <a:t>Titles contributed to by {Person Name}: This section will display additional titles that the person has contributed to.</a:t>
            </a:r>
            <a:endParaRPr sz="900">
              <a:solidFill>
                <a:schemeClr val="dk1"/>
              </a:solidFill>
              <a:latin typeface="Open Sans"/>
              <a:ea typeface="Open Sans"/>
              <a:cs typeface="Open Sans"/>
              <a:sym typeface="Open Sans"/>
            </a:endParaRPr>
          </a:p>
          <a:p>
            <a:pPr marL="914400" lvl="1" indent="-285750" algn="l" rtl="0">
              <a:lnSpc>
                <a:spcPct val="115000"/>
              </a:lnSpc>
              <a:spcBef>
                <a:spcPts val="0"/>
              </a:spcBef>
              <a:spcAft>
                <a:spcPts val="0"/>
              </a:spcAft>
              <a:buClr>
                <a:schemeClr val="dk1"/>
              </a:buClr>
              <a:buSzPts val="900"/>
              <a:buFont typeface="Open Sans"/>
              <a:buAutoNum type="arabicPeriod"/>
            </a:pPr>
            <a:r>
              <a:rPr lang="en" sz="900">
                <a:solidFill>
                  <a:schemeClr val="dk1"/>
                </a:solidFill>
                <a:latin typeface="Open Sans"/>
                <a:ea typeface="Open Sans"/>
                <a:cs typeface="Open Sans"/>
                <a:sym typeface="Open Sans"/>
              </a:rPr>
              <a:t>Titles written about {Person Name}: This section will display titles that the person is a subject of those titles.</a:t>
            </a:r>
            <a:endParaRPr sz="900">
              <a:solidFill>
                <a:schemeClr val="dk1"/>
              </a:solidFill>
              <a:latin typeface="Open Sans"/>
              <a:ea typeface="Open Sans"/>
              <a:cs typeface="Open Sans"/>
              <a:sym typeface="Open Sans"/>
            </a:endParaRPr>
          </a:p>
          <a:p>
            <a:pPr marL="0" lvl="0" indent="0" algn="l" rtl="0">
              <a:spcBef>
                <a:spcPts val="90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a87d9cc212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a87d9cc212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0"/>
              </a:spcBef>
              <a:spcAft>
                <a:spcPts val="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hyperlink" Target="https://xd.adobe.com/view/4afb0f94-ed8f-4b54-b909-fb6573c26871-1fa8/?fullscreen"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oclc.org/go/en/oclc-cataloging-application-comparison.html"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hyperlink" Target="https://docs.google.com/document/d/1VA6M_hi5DUb9WPpOF1xhW_84clwwfELqxmY1n0cKh_0/edit?usp=sharing" TargetMode="External"/><Relationship Id="rId4" Type="http://schemas.openxmlformats.org/officeDocument/2006/relationships/hyperlink" Target="https://help.oclc.org/Metadata_Services/WorldShare_Record_Manag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480150" y="740150"/>
            <a:ext cx="8183700" cy="1473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latin typeface="Open Sans"/>
                <a:ea typeface="Open Sans"/>
                <a:cs typeface="Open Sans"/>
                <a:sym typeface="Open Sans"/>
              </a:rPr>
              <a:t>Use Record Manager for local initiative at UC Davis</a:t>
            </a:r>
            <a:endParaRPr>
              <a:latin typeface="Open Sans"/>
              <a:ea typeface="Open Sans"/>
              <a:cs typeface="Open Sans"/>
              <a:sym typeface="Open Sans"/>
            </a:endParaRPr>
          </a:p>
        </p:txBody>
      </p:sp>
      <p:sp>
        <p:nvSpPr>
          <p:cNvPr id="60" name="Google Shape;60;p13"/>
          <p:cNvSpPr txBox="1"/>
          <p:nvPr/>
        </p:nvSpPr>
        <p:spPr>
          <a:xfrm>
            <a:off x="5774450" y="3594175"/>
            <a:ext cx="3057900" cy="1202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chemeClr val="accent2"/>
                </a:solidFill>
                <a:latin typeface="Open Sans"/>
                <a:ea typeface="Open Sans"/>
                <a:cs typeface="Open Sans"/>
                <a:sym typeface="Open Sans"/>
              </a:rPr>
              <a:t>TJ Kao</a:t>
            </a:r>
            <a:endParaRPr sz="1600">
              <a:solidFill>
                <a:schemeClr val="accent2"/>
              </a:solidFill>
              <a:latin typeface="Open Sans"/>
              <a:ea typeface="Open Sans"/>
              <a:cs typeface="Open Sans"/>
              <a:sym typeface="Open Sans"/>
            </a:endParaRPr>
          </a:p>
          <a:p>
            <a:pPr marL="0" lvl="0" indent="0" algn="l" rtl="0">
              <a:spcBef>
                <a:spcPts val="0"/>
              </a:spcBef>
              <a:spcAft>
                <a:spcPts val="0"/>
              </a:spcAft>
              <a:buNone/>
            </a:pPr>
            <a:r>
              <a:rPr lang="en" sz="1600">
                <a:solidFill>
                  <a:schemeClr val="accent2"/>
                </a:solidFill>
                <a:latin typeface="Open Sans"/>
                <a:ea typeface="Open Sans"/>
                <a:cs typeface="Open Sans"/>
                <a:sym typeface="Open Sans"/>
              </a:rPr>
              <a:t>Head of Metadata Creation</a:t>
            </a:r>
            <a:endParaRPr sz="1600">
              <a:solidFill>
                <a:schemeClr val="accent2"/>
              </a:solidFill>
              <a:latin typeface="Open Sans"/>
              <a:ea typeface="Open Sans"/>
              <a:cs typeface="Open Sans"/>
              <a:sym typeface="Open Sans"/>
            </a:endParaRPr>
          </a:p>
          <a:p>
            <a:pPr marL="0" lvl="0" indent="0" algn="l" rtl="0">
              <a:spcBef>
                <a:spcPts val="0"/>
              </a:spcBef>
              <a:spcAft>
                <a:spcPts val="0"/>
              </a:spcAft>
              <a:buNone/>
            </a:pPr>
            <a:r>
              <a:rPr lang="en" sz="1600">
                <a:solidFill>
                  <a:schemeClr val="accent2"/>
                </a:solidFill>
                <a:latin typeface="Open Sans"/>
                <a:ea typeface="Open Sans"/>
                <a:cs typeface="Open Sans"/>
                <a:sym typeface="Open Sans"/>
              </a:rPr>
              <a:t>UC Davis</a:t>
            </a:r>
            <a:endParaRPr sz="1600">
              <a:solidFill>
                <a:schemeClr val="accent2"/>
              </a:solidFill>
              <a:latin typeface="Open Sans"/>
              <a:ea typeface="Open Sans"/>
              <a:cs typeface="Open Sans"/>
              <a:sym typeface="Open Sans"/>
            </a:endParaRPr>
          </a:p>
          <a:p>
            <a:pPr marL="0" lvl="0" indent="0" algn="l" rtl="0">
              <a:spcBef>
                <a:spcPts val="0"/>
              </a:spcBef>
              <a:spcAft>
                <a:spcPts val="0"/>
              </a:spcAft>
              <a:buNone/>
            </a:pPr>
            <a:r>
              <a:rPr lang="en" sz="1600">
                <a:solidFill>
                  <a:schemeClr val="accent2"/>
                </a:solidFill>
                <a:latin typeface="Open Sans"/>
                <a:ea typeface="Open Sans"/>
                <a:cs typeface="Open Sans"/>
                <a:sym typeface="Open Sans"/>
              </a:rPr>
              <a:t>tjkao@ucdavis.edu</a:t>
            </a:r>
            <a:endParaRPr sz="1600">
              <a:solidFill>
                <a:schemeClr val="accent2"/>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What is WorldShare Record Manager?</a:t>
            </a:r>
            <a:endParaRPr/>
          </a:p>
        </p:txBody>
      </p:sp>
      <p:sp>
        <p:nvSpPr>
          <p:cNvPr id="66" name="Google Shape;66;p14"/>
          <p:cNvSpPr txBox="1">
            <a:spLocks noGrp="1"/>
          </p:cNvSpPr>
          <p:nvPr>
            <p:ph type="body" idx="1"/>
          </p:nvPr>
        </p:nvSpPr>
        <p:spPr>
          <a:xfrm>
            <a:off x="311700" y="1152475"/>
            <a:ext cx="4031700" cy="2949000"/>
          </a:xfrm>
          <a:prstGeom prst="rect">
            <a:avLst/>
          </a:prstGeom>
        </p:spPr>
        <p:txBody>
          <a:bodyPr spcFirstLastPara="1" wrap="square" lIns="91425" tIns="91425" rIns="91425" bIns="91425" anchor="t" anchorCtr="0">
            <a:normAutofit fontScale="25000" lnSpcReduction="20000"/>
          </a:bodyPr>
          <a:lstStyle/>
          <a:p>
            <a:pPr marL="457200" lvl="0" indent="-317584" algn="l" rtl="0">
              <a:spcBef>
                <a:spcPts val="0"/>
              </a:spcBef>
              <a:spcAft>
                <a:spcPts val="0"/>
              </a:spcAft>
              <a:buSzPct val="100000"/>
              <a:buFont typeface="Open Sans"/>
              <a:buChar char="●"/>
            </a:pPr>
            <a:r>
              <a:rPr lang="en" sz="5605">
                <a:latin typeface="Open Sans"/>
                <a:ea typeface="Open Sans"/>
                <a:cs typeface="Open Sans"/>
                <a:sym typeface="Open Sans"/>
              </a:rPr>
              <a:t>OCLC’s browser-based cataloging utility </a:t>
            </a:r>
            <a:endParaRPr sz="5605">
              <a:latin typeface="Open Sans"/>
              <a:ea typeface="Open Sans"/>
              <a:cs typeface="Open Sans"/>
              <a:sym typeface="Open Sans"/>
            </a:endParaRPr>
          </a:p>
          <a:p>
            <a:pPr marL="457200" lvl="0" indent="-317584" algn="l" rtl="0">
              <a:spcBef>
                <a:spcPts val="0"/>
              </a:spcBef>
              <a:spcAft>
                <a:spcPts val="0"/>
              </a:spcAft>
              <a:buSzPct val="100000"/>
              <a:buFont typeface="Open Sans"/>
              <a:buChar char="●"/>
            </a:pPr>
            <a:r>
              <a:rPr lang="en" sz="5605">
                <a:latin typeface="Open Sans"/>
                <a:ea typeface="Open Sans"/>
                <a:cs typeface="Open Sans"/>
                <a:sym typeface="Open Sans"/>
              </a:rPr>
              <a:t>Equivalent to OCLC Connexion (more or less)</a:t>
            </a:r>
            <a:endParaRPr sz="5605">
              <a:latin typeface="Open Sans"/>
              <a:ea typeface="Open Sans"/>
              <a:cs typeface="Open Sans"/>
              <a:sym typeface="Open Sans"/>
            </a:endParaRPr>
          </a:p>
          <a:p>
            <a:pPr marL="457200" lvl="0" indent="-317584" algn="l" rtl="0">
              <a:spcBef>
                <a:spcPts val="0"/>
              </a:spcBef>
              <a:spcAft>
                <a:spcPts val="0"/>
              </a:spcAft>
              <a:buSzPct val="100000"/>
              <a:buFont typeface="Open Sans"/>
              <a:buChar char="●"/>
            </a:pPr>
            <a:r>
              <a:rPr lang="en" sz="5605">
                <a:latin typeface="Open Sans"/>
                <a:ea typeface="Open Sans"/>
                <a:cs typeface="Open Sans"/>
                <a:sym typeface="Open Sans"/>
              </a:rPr>
              <a:t>Equipped with functionalities not available in Connexion*, e.g. </a:t>
            </a:r>
            <a:endParaRPr sz="5605">
              <a:latin typeface="Open Sans"/>
              <a:ea typeface="Open Sans"/>
              <a:cs typeface="Open Sans"/>
              <a:sym typeface="Open Sans"/>
            </a:endParaRPr>
          </a:p>
          <a:p>
            <a:pPr marL="914400" lvl="1" indent="-317584" algn="l" rtl="0">
              <a:spcBef>
                <a:spcPts val="0"/>
              </a:spcBef>
              <a:spcAft>
                <a:spcPts val="0"/>
              </a:spcAft>
              <a:buSzPct val="100000"/>
              <a:buFont typeface="Open Sans"/>
              <a:buChar char="○"/>
            </a:pPr>
            <a:r>
              <a:rPr lang="en" sz="5605">
                <a:latin typeface="Open Sans"/>
                <a:ea typeface="Open Sans"/>
                <a:cs typeface="Open Sans"/>
                <a:sym typeface="Open Sans"/>
              </a:rPr>
              <a:t>Transliteration for 8 Cyrillic languages</a:t>
            </a:r>
            <a:endParaRPr sz="5605">
              <a:latin typeface="Open Sans"/>
              <a:ea typeface="Open Sans"/>
              <a:cs typeface="Open Sans"/>
              <a:sym typeface="Open Sans"/>
            </a:endParaRPr>
          </a:p>
          <a:p>
            <a:pPr marL="914400" lvl="1" indent="-317584" algn="l" rtl="0">
              <a:spcBef>
                <a:spcPts val="0"/>
              </a:spcBef>
              <a:spcAft>
                <a:spcPts val="0"/>
              </a:spcAft>
              <a:buSzPct val="100000"/>
              <a:buFont typeface="Open Sans"/>
              <a:buChar char="○"/>
            </a:pPr>
            <a:r>
              <a:rPr lang="en" sz="5605">
                <a:latin typeface="Open Sans"/>
                <a:ea typeface="Open Sans"/>
                <a:cs typeface="Open Sans"/>
                <a:sym typeface="Open Sans"/>
              </a:rPr>
              <a:t>Management of local holdings records</a:t>
            </a:r>
            <a:endParaRPr sz="5605">
              <a:latin typeface="Open Sans"/>
              <a:ea typeface="Open Sans"/>
              <a:cs typeface="Open Sans"/>
              <a:sym typeface="Open Sans"/>
            </a:endParaRPr>
          </a:p>
          <a:p>
            <a:pPr marL="914400" lvl="1" indent="-317584" algn="l" rtl="0">
              <a:spcBef>
                <a:spcPts val="0"/>
              </a:spcBef>
              <a:spcAft>
                <a:spcPts val="0"/>
              </a:spcAft>
              <a:buSzPct val="100000"/>
              <a:buFont typeface="Open Sans"/>
              <a:buChar char="○"/>
            </a:pPr>
            <a:r>
              <a:rPr lang="en" sz="5605">
                <a:latin typeface="Open Sans"/>
                <a:ea typeface="Open Sans"/>
                <a:cs typeface="Open Sans"/>
                <a:sym typeface="Open Sans"/>
              </a:rPr>
              <a:t>Controlling non-LCSH 65Xs</a:t>
            </a:r>
            <a:endParaRPr sz="5605">
              <a:latin typeface="Open Sans"/>
              <a:ea typeface="Open Sans"/>
              <a:cs typeface="Open Sans"/>
              <a:sym typeface="Open Sans"/>
            </a:endParaRPr>
          </a:p>
          <a:p>
            <a:pPr marL="914400" lvl="1" indent="-317584" algn="l" rtl="0">
              <a:spcBef>
                <a:spcPts val="0"/>
              </a:spcBef>
              <a:spcAft>
                <a:spcPts val="0"/>
              </a:spcAft>
              <a:buSzPct val="100000"/>
              <a:buFont typeface="Open Sans"/>
              <a:buChar char="○"/>
            </a:pPr>
            <a:r>
              <a:rPr lang="en" sz="5605">
                <a:latin typeface="Open Sans"/>
                <a:ea typeface="Open Sans"/>
                <a:cs typeface="Open Sans"/>
                <a:sym typeface="Open Sans"/>
              </a:rPr>
              <a:t>Accessing non-LCSH authority files</a:t>
            </a:r>
            <a:endParaRPr sz="5605">
              <a:latin typeface="Open Sans"/>
              <a:ea typeface="Open Sans"/>
              <a:cs typeface="Open Sans"/>
              <a:sym typeface="Open Sans"/>
            </a:endParaRPr>
          </a:p>
          <a:p>
            <a:pPr marL="0" lvl="0" indent="0" algn="l" rtl="0">
              <a:spcBef>
                <a:spcPts val="1200"/>
              </a:spcBef>
              <a:spcAft>
                <a:spcPts val="0"/>
              </a:spcAft>
              <a:buNone/>
            </a:pPr>
            <a:endParaRPr sz="4000"/>
          </a:p>
          <a:p>
            <a:pPr marL="0" lvl="0" indent="0" algn="l" rtl="0">
              <a:spcBef>
                <a:spcPts val="1200"/>
              </a:spcBef>
              <a:spcAft>
                <a:spcPts val="0"/>
              </a:spcAft>
              <a:buNone/>
            </a:pPr>
            <a:endParaRPr/>
          </a:p>
          <a:p>
            <a:pPr marL="0" lvl="0" indent="0" algn="l" rtl="0">
              <a:spcBef>
                <a:spcPts val="1200"/>
              </a:spcBef>
              <a:spcAft>
                <a:spcPts val="1200"/>
              </a:spcAft>
              <a:buNone/>
            </a:pPr>
            <a:endParaRPr/>
          </a:p>
        </p:txBody>
      </p:sp>
      <p:pic>
        <p:nvPicPr>
          <p:cNvPr id="67" name="Google Shape;67;p14"/>
          <p:cNvPicPr preferRelativeResize="0"/>
          <p:nvPr/>
        </p:nvPicPr>
        <p:blipFill>
          <a:blip r:embed="rId3">
            <a:alphaModFix/>
          </a:blip>
          <a:stretch>
            <a:fillRect/>
          </a:stretch>
        </p:blipFill>
        <p:spPr>
          <a:xfrm>
            <a:off x="4728788" y="1250500"/>
            <a:ext cx="4121676" cy="2323651"/>
          </a:xfrm>
          <a:prstGeom prst="rect">
            <a:avLst/>
          </a:prstGeom>
          <a:noFill/>
          <a:ln>
            <a:noFill/>
          </a:ln>
        </p:spPr>
      </p:pic>
      <p:sp>
        <p:nvSpPr>
          <p:cNvPr id="68" name="Google Shape;68;p14"/>
          <p:cNvSpPr txBox="1"/>
          <p:nvPr/>
        </p:nvSpPr>
        <p:spPr>
          <a:xfrm>
            <a:off x="5091625" y="4101475"/>
            <a:ext cx="3396000" cy="740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a:solidFill>
                  <a:schemeClr val="accent3"/>
                </a:solidFill>
                <a:latin typeface="Open Sans"/>
                <a:ea typeface="Open Sans"/>
                <a:cs typeface="Open Sans"/>
                <a:sym typeface="Open Sans"/>
              </a:rPr>
              <a:t>**About Record Manager. </a:t>
            </a:r>
            <a:r>
              <a:rPr lang="en" sz="1000" i="1">
                <a:solidFill>
                  <a:schemeClr val="accent3"/>
                </a:solidFill>
                <a:latin typeface="Open Sans"/>
                <a:ea typeface="Open Sans"/>
                <a:cs typeface="Open Sans"/>
                <a:sym typeface="Open Sans"/>
              </a:rPr>
              <a:t>OCLC Support</a:t>
            </a:r>
            <a:r>
              <a:rPr lang="en" sz="1000">
                <a:solidFill>
                  <a:schemeClr val="accent3"/>
                </a:solidFill>
                <a:latin typeface="Open Sans"/>
                <a:ea typeface="Open Sans"/>
                <a:cs typeface="Open Sans"/>
                <a:sym typeface="Open Sans"/>
              </a:rPr>
              <a:t>. Accessed December 19, 2023. https://help.oclc.org/Metadata_Services/WorldShare_Record_Manager/Get_started/About_Record_Manager</a:t>
            </a:r>
            <a:endParaRPr sz="1000">
              <a:solidFill>
                <a:schemeClr val="accent3"/>
              </a:solidFill>
              <a:latin typeface="Open Sans"/>
              <a:ea typeface="Open Sans"/>
              <a:cs typeface="Open Sans"/>
              <a:sym typeface="Open Sans"/>
            </a:endParaRPr>
          </a:p>
        </p:txBody>
      </p:sp>
      <p:sp>
        <p:nvSpPr>
          <p:cNvPr id="69" name="Google Shape;69;p14"/>
          <p:cNvSpPr txBox="1"/>
          <p:nvPr/>
        </p:nvSpPr>
        <p:spPr>
          <a:xfrm>
            <a:off x="657225" y="4101475"/>
            <a:ext cx="3686100" cy="914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r>
              <a:rPr lang="en" sz="1000">
                <a:solidFill>
                  <a:schemeClr val="accent3"/>
                </a:solidFill>
                <a:latin typeface="Open Sans"/>
                <a:ea typeface="Open Sans"/>
                <a:cs typeface="Open Sans"/>
                <a:sym typeface="Open Sans"/>
              </a:rPr>
              <a:t>*OCLC. OCLC cataloging application comparison. Accessed December 19, 2023. https://www.oclc.org/go/en/oclc-cataloging-application-comparison.html </a:t>
            </a:r>
            <a:endParaRPr sz="1000">
              <a:solidFill>
                <a:schemeClr val="accent3"/>
              </a:solidFill>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latin typeface="Open Sans"/>
                <a:ea typeface="Open Sans"/>
                <a:cs typeface="Open Sans"/>
                <a:sym typeface="Open Sans"/>
              </a:rPr>
              <a:t>Use case #1. Diversity/Equity/Inclusion Cataloging</a:t>
            </a:r>
            <a:endParaRPr>
              <a:latin typeface="Open Sans"/>
              <a:ea typeface="Open Sans"/>
              <a:cs typeface="Open Sans"/>
              <a:sym typeface="Open Sans"/>
            </a:endParaRPr>
          </a:p>
        </p:txBody>
      </p:sp>
      <p:sp>
        <p:nvSpPr>
          <p:cNvPr id="75" name="Google Shape;75;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457200" lvl="0" indent="-342900" algn="l" rtl="0">
              <a:spcBef>
                <a:spcPts val="0"/>
              </a:spcBef>
              <a:spcAft>
                <a:spcPts val="0"/>
              </a:spcAft>
              <a:buSzPts val="1800"/>
              <a:buFont typeface="Open Sans"/>
              <a:buChar char="●"/>
            </a:pPr>
            <a:r>
              <a:rPr lang="en">
                <a:latin typeface="Open Sans"/>
                <a:ea typeface="Open Sans"/>
                <a:cs typeface="Open Sans"/>
                <a:sym typeface="Open Sans"/>
              </a:rPr>
              <a:t>Mandate: </a:t>
            </a:r>
            <a:endParaRPr>
              <a:latin typeface="Open Sans"/>
              <a:ea typeface="Open Sans"/>
              <a:cs typeface="Open Sans"/>
              <a:sym typeface="Open Sans"/>
            </a:endParaRPr>
          </a:p>
          <a:p>
            <a:pPr marL="0" lvl="0" indent="0" algn="l" rtl="0">
              <a:spcBef>
                <a:spcPts val="1200"/>
              </a:spcBef>
              <a:spcAft>
                <a:spcPts val="0"/>
              </a:spcAft>
              <a:buNone/>
            </a:pPr>
            <a:r>
              <a:rPr lang="en">
                <a:latin typeface="Open Sans"/>
                <a:ea typeface="Open Sans"/>
                <a:cs typeface="Open Sans"/>
                <a:sym typeface="Open Sans"/>
              </a:rPr>
              <a:t>UC Davis Library 2022-2027 Strategic Plan Priority 1. Object 1.2.1: Identify and address representation issues throughout the library’s website, social media and </a:t>
            </a:r>
            <a:r>
              <a:rPr lang="en" b="1" i="1">
                <a:latin typeface="Open Sans"/>
                <a:ea typeface="Open Sans"/>
                <a:cs typeface="Open Sans"/>
                <a:sym typeface="Open Sans"/>
              </a:rPr>
              <a:t>catalog</a:t>
            </a:r>
            <a:endParaRPr b="1" i="1">
              <a:latin typeface="Open Sans"/>
              <a:ea typeface="Open Sans"/>
              <a:cs typeface="Open Sans"/>
              <a:sym typeface="Open Sans"/>
            </a:endParaRPr>
          </a:p>
          <a:p>
            <a:pPr marL="457200" lvl="0" indent="-342900" algn="l" rtl="0">
              <a:spcBef>
                <a:spcPts val="1200"/>
              </a:spcBef>
              <a:spcAft>
                <a:spcPts val="0"/>
              </a:spcAft>
              <a:buSzPts val="1800"/>
              <a:buFont typeface="Open Sans"/>
              <a:buChar char="●"/>
            </a:pPr>
            <a:r>
              <a:rPr lang="en">
                <a:latin typeface="Open Sans"/>
                <a:ea typeface="Open Sans"/>
                <a:cs typeface="Open Sans"/>
                <a:sym typeface="Open Sans"/>
              </a:rPr>
              <a:t>Actions (related to Record Manager):</a:t>
            </a:r>
            <a:endParaRPr>
              <a:latin typeface="Open Sans"/>
              <a:ea typeface="Open Sans"/>
              <a:cs typeface="Open Sans"/>
              <a:sym typeface="Open Sans"/>
            </a:endParaRPr>
          </a:p>
          <a:p>
            <a:pPr marL="457200" lvl="0" indent="-342900" algn="l" rtl="0">
              <a:spcBef>
                <a:spcPts val="0"/>
              </a:spcBef>
              <a:spcAft>
                <a:spcPts val="0"/>
              </a:spcAft>
              <a:buSzPts val="1800"/>
              <a:buFont typeface="Open Sans"/>
              <a:buAutoNum type="arabicPeriod"/>
            </a:pPr>
            <a:r>
              <a:rPr lang="en">
                <a:latin typeface="Open Sans"/>
                <a:ea typeface="Open Sans"/>
                <a:cs typeface="Open Sans"/>
                <a:sym typeface="Open Sans"/>
              </a:rPr>
              <a:t>Add non-English language subject headings, e.g.</a:t>
            </a:r>
            <a:endParaRPr>
              <a:latin typeface="Open Sans"/>
              <a:ea typeface="Open Sans"/>
              <a:cs typeface="Open Sans"/>
              <a:sym typeface="Open Sans"/>
            </a:endParaRPr>
          </a:p>
          <a:p>
            <a:pPr marL="914400" lvl="1" indent="-317500" algn="l" rtl="0">
              <a:spcBef>
                <a:spcPts val="0"/>
              </a:spcBef>
              <a:spcAft>
                <a:spcPts val="0"/>
              </a:spcAft>
              <a:buSzPts val="1400"/>
              <a:buFont typeface="Open Sans"/>
              <a:buAutoNum type="alphaLcPeriod"/>
            </a:pPr>
            <a:r>
              <a:rPr lang="en">
                <a:latin typeface="Open Sans"/>
                <a:ea typeface="Open Sans"/>
                <a:cs typeface="Open Sans"/>
                <a:sym typeface="Open Sans"/>
              </a:rPr>
              <a:t>Biblioteca Nacional de España Autoridades (BNE)</a:t>
            </a:r>
            <a:endParaRPr>
              <a:latin typeface="Open Sans"/>
              <a:ea typeface="Open Sans"/>
              <a:cs typeface="Open Sans"/>
              <a:sym typeface="Open Sans"/>
            </a:endParaRPr>
          </a:p>
          <a:p>
            <a:pPr marL="914400" lvl="1" indent="-317500" algn="l" rtl="0">
              <a:spcBef>
                <a:spcPts val="0"/>
              </a:spcBef>
              <a:spcAft>
                <a:spcPts val="0"/>
              </a:spcAft>
              <a:buSzPts val="1400"/>
              <a:buFont typeface="Open Sans"/>
              <a:buAutoNum type="alphaLcPeriod"/>
            </a:pPr>
            <a:r>
              <a:rPr lang="en">
                <a:latin typeface="Open Sans"/>
                <a:ea typeface="Open Sans"/>
                <a:cs typeface="Open Sans"/>
                <a:sym typeface="Open Sans"/>
              </a:rPr>
              <a:t>Répertoire de vedettes-matière de l'Université Laval (RVM)</a:t>
            </a:r>
            <a:endParaRPr>
              <a:latin typeface="Open Sans"/>
              <a:ea typeface="Open Sans"/>
              <a:cs typeface="Open Sans"/>
              <a:sym typeface="Open Sans"/>
            </a:endParaRPr>
          </a:p>
          <a:p>
            <a:pPr marL="457200" lvl="0" indent="-342900" algn="l" rtl="0">
              <a:spcBef>
                <a:spcPts val="0"/>
              </a:spcBef>
              <a:spcAft>
                <a:spcPts val="0"/>
              </a:spcAft>
              <a:buSzPts val="1800"/>
              <a:buFont typeface="Open Sans"/>
              <a:buAutoNum type="arabicPeriod"/>
            </a:pPr>
            <a:r>
              <a:rPr lang="en">
                <a:latin typeface="Open Sans"/>
                <a:ea typeface="Open Sans"/>
                <a:cs typeface="Open Sans"/>
                <a:sym typeface="Open Sans"/>
              </a:rPr>
              <a:t>Keep current of these subject headings</a:t>
            </a:r>
            <a:endParaRPr>
              <a:latin typeface="Open Sans"/>
              <a:ea typeface="Open Sans"/>
              <a:cs typeface="Open Sans"/>
              <a:sym typeface="Open Sans"/>
            </a:endParaRPr>
          </a:p>
          <a:p>
            <a:pPr marL="0" lvl="0" indent="0" algn="l" rtl="0">
              <a:spcBef>
                <a:spcPts val="1200"/>
              </a:spcBef>
              <a:spcAft>
                <a:spcPts val="12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2688">
                <a:latin typeface="Open Sans"/>
                <a:ea typeface="Open Sans"/>
                <a:cs typeface="Open Sans"/>
                <a:sym typeface="Open Sans"/>
              </a:rPr>
              <a:t>Adding non-LCSH subject headings</a:t>
            </a:r>
            <a:endParaRPr sz="2688">
              <a:latin typeface="Open Sans"/>
              <a:ea typeface="Open Sans"/>
              <a:cs typeface="Open Sans"/>
              <a:sym typeface="Open Sans"/>
            </a:endParaRPr>
          </a:p>
          <a:p>
            <a:pPr marL="0" lvl="0" indent="0" algn="l" rtl="0">
              <a:spcBef>
                <a:spcPts val="0"/>
              </a:spcBef>
              <a:spcAft>
                <a:spcPts val="0"/>
              </a:spcAft>
              <a:buNone/>
            </a:pPr>
            <a:endParaRPr/>
          </a:p>
        </p:txBody>
      </p:sp>
      <p:sp>
        <p:nvSpPr>
          <p:cNvPr id="81" name="Google Shape;81;p16"/>
          <p:cNvSpPr txBox="1">
            <a:spLocks noGrp="1"/>
          </p:cNvSpPr>
          <p:nvPr>
            <p:ph type="body" idx="1"/>
          </p:nvPr>
        </p:nvSpPr>
        <p:spPr>
          <a:xfrm>
            <a:off x="311700" y="1017725"/>
            <a:ext cx="3852000" cy="34164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latin typeface="Open Sans"/>
                <a:ea typeface="Open Sans"/>
                <a:cs typeface="Open Sans"/>
                <a:sym typeface="Open Sans"/>
              </a:rPr>
              <a:t>BNE (manual)</a:t>
            </a:r>
            <a:endParaRPr>
              <a:latin typeface="Open Sans"/>
              <a:ea typeface="Open Sans"/>
              <a:cs typeface="Open Sans"/>
              <a:sym typeface="Open Sans"/>
            </a:endParaRPr>
          </a:p>
          <a:p>
            <a:pPr marL="0" lvl="0" indent="0" algn="l" rtl="0">
              <a:spcBef>
                <a:spcPts val="1200"/>
              </a:spcBef>
              <a:spcAft>
                <a:spcPts val="1200"/>
              </a:spcAft>
              <a:buNone/>
            </a:pPr>
            <a:endParaRPr>
              <a:latin typeface="Open Sans"/>
              <a:ea typeface="Open Sans"/>
              <a:cs typeface="Open Sans"/>
              <a:sym typeface="Open Sans"/>
            </a:endParaRPr>
          </a:p>
        </p:txBody>
      </p:sp>
      <p:pic>
        <p:nvPicPr>
          <p:cNvPr id="82" name="Google Shape;82;p16"/>
          <p:cNvPicPr preferRelativeResize="0"/>
          <p:nvPr/>
        </p:nvPicPr>
        <p:blipFill>
          <a:blip r:embed="rId3">
            <a:alphaModFix/>
          </a:blip>
          <a:stretch>
            <a:fillRect/>
          </a:stretch>
        </p:blipFill>
        <p:spPr>
          <a:xfrm>
            <a:off x="2219063" y="1732650"/>
            <a:ext cx="1421350" cy="3075199"/>
          </a:xfrm>
          <a:prstGeom prst="rect">
            <a:avLst/>
          </a:prstGeom>
          <a:noFill/>
          <a:ln>
            <a:noFill/>
          </a:ln>
        </p:spPr>
      </p:pic>
      <p:sp>
        <p:nvSpPr>
          <p:cNvPr id="83" name="Google Shape;83;p16"/>
          <p:cNvSpPr txBox="1">
            <a:spLocks noGrp="1"/>
          </p:cNvSpPr>
          <p:nvPr>
            <p:ph type="body" idx="1"/>
          </p:nvPr>
        </p:nvSpPr>
        <p:spPr>
          <a:xfrm>
            <a:off x="4980300" y="1154175"/>
            <a:ext cx="38520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Open Sans"/>
                <a:ea typeface="Open Sans"/>
                <a:cs typeface="Open Sans"/>
                <a:sym typeface="Open Sans"/>
              </a:rPr>
              <a:t>RVM (partially automatic)</a:t>
            </a:r>
            <a:endParaRPr>
              <a:latin typeface="Open Sans"/>
              <a:ea typeface="Open Sans"/>
              <a:cs typeface="Open Sans"/>
              <a:sym typeface="Open Sans"/>
            </a:endParaRPr>
          </a:p>
          <a:p>
            <a:pPr marL="0" lvl="0" indent="0" algn="l" rtl="0">
              <a:spcBef>
                <a:spcPts val="1200"/>
              </a:spcBef>
              <a:spcAft>
                <a:spcPts val="1200"/>
              </a:spcAft>
              <a:buNone/>
            </a:pPr>
            <a:endParaRPr>
              <a:latin typeface="Open Sans"/>
              <a:ea typeface="Open Sans"/>
              <a:cs typeface="Open Sans"/>
              <a:sym typeface="Open Sans"/>
            </a:endParaRPr>
          </a:p>
        </p:txBody>
      </p:sp>
      <p:pic>
        <p:nvPicPr>
          <p:cNvPr id="84" name="Google Shape;84;p16"/>
          <p:cNvPicPr preferRelativeResize="0"/>
          <p:nvPr/>
        </p:nvPicPr>
        <p:blipFill>
          <a:blip r:embed="rId4">
            <a:alphaModFix/>
          </a:blip>
          <a:stretch>
            <a:fillRect/>
          </a:stretch>
        </p:blipFill>
        <p:spPr>
          <a:xfrm>
            <a:off x="4980300" y="1818114"/>
            <a:ext cx="1750050" cy="2667000"/>
          </a:xfrm>
          <a:prstGeom prst="rect">
            <a:avLst/>
          </a:prstGeom>
          <a:noFill/>
          <a:ln>
            <a:noFill/>
          </a:ln>
        </p:spPr>
      </p:pic>
      <p:pic>
        <p:nvPicPr>
          <p:cNvPr id="85" name="Google Shape;85;p16"/>
          <p:cNvPicPr preferRelativeResize="0"/>
          <p:nvPr/>
        </p:nvPicPr>
        <p:blipFill>
          <a:blip r:embed="rId5">
            <a:alphaModFix/>
          </a:blip>
          <a:stretch>
            <a:fillRect/>
          </a:stretch>
        </p:blipFill>
        <p:spPr>
          <a:xfrm>
            <a:off x="7035870" y="1732658"/>
            <a:ext cx="1475725" cy="2837926"/>
          </a:xfrm>
          <a:prstGeom prst="rect">
            <a:avLst/>
          </a:prstGeom>
          <a:noFill/>
          <a:ln>
            <a:noFill/>
          </a:ln>
        </p:spPr>
      </p:pic>
      <p:pic>
        <p:nvPicPr>
          <p:cNvPr id="86" name="Google Shape;86;p16"/>
          <p:cNvPicPr preferRelativeResize="0"/>
          <p:nvPr/>
        </p:nvPicPr>
        <p:blipFill>
          <a:blip r:embed="rId6">
            <a:alphaModFix/>
          </a:blip>
          <a:stretch>
            <a:fillRect/>
          </a:stretch>
        </p:blipFill>
        <p:spPr>
          <a:xfrm>
            <a:off x="669193" y="1732645"/>
            <a:ext cx="1126275" cy="2033430"/>
          </a:xfrm>
          <a:prstGeom prst="rect">
            <a:avLst/>
          </a:prstGeom>
          <a:noFill/>
          <a:ln>
            <a:noFill/>
          </a:ln>
        </p:spPr>
      </p:pic>
      <p:cxnSp>
        <p:nvCxnSpPr>
          <p:cNvPr id="87" name="Google Shape;87;p16"/>
          <p:cNvCxnSpPr/>
          <p:nvPr/>
        </p:nvCxnSpPr>
        <p:spPr>
          <a:xfrm>
            <a:off x="4364700" y="1389025"/>
            <a:ext cx="52200" cy="3365100"/>
          </a:xfrm>
          <a:prstGeom prst="straightConnector1">
            <a:avLst/>
          </a:prstGeom>
          <a:noFill/>
          <a:ln w="38100" cap="flat" cmpd="sng">
            <a:solidFill>
              <a:schemeClr val="dk2"/>
            </a:solidFill>
            <a:prstDash val="solid"/>
            <a:round/>
            <a:headEnd type="none" w="med" len="med"/>
            <a:tailEnd type="none" w="med" len="med"/>
          </a:ln>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sz="2688">
                <a:latin typeface="Open Sans"/>
                <a:ea typeface="Open Sans"/>
                <a:cs typeface="Open Sans"/>
                <a:sym typeface="Open Sans"/>
              </a:rPr>
              <a:t>Keep current of non-LCSH subject headings</a:t>
            </a:r>
            <a:endParaRPr sz="2688">
              <a:latin typeface="Open Sans"/>
              <a:ea typeface="Open Sans"/>
              <a:cs typeface="Open Sans"/>
              <a:sym typeface="Open Sans"/>
            </a:endParaRPr>
          </a:p>
          <a:p>
            <a:pPr marL="0" lvl="0" indent="0" algn="l" rtl="0">
              <a:spcBef>
                <a:spcPts val="0"/>
              </a:spcBef>
              <a:spcAft>
                <a:spcPts val="0"/>
              </a:spcAft>
              <a:buNone/>
            </a:pPr>
            <a:endParaRPr/>
          </a:p>
        </p:txBody>
      </p:sp>
      <p:sp>
        <p:nvSpPr>
          <p:cNvPr id="93" name="Google Shape;93;p17"/>
          <p:cNvSpPr txBox="1">
            <a:spLocks noGrp="1"/>
          </p:cNvSpPr>
          <p:nvPr>
            <p:ph type="body" idx="1"/>
          </p:nvPr>
        </p:nvSpPr>
        <p:spPr>
          <a:xfrm>
            <a:off x="426350" y="1152475"/>
            <a:ext cx="3773700" cy="3416400"/>
          </a:xfrm>
          <a:prstGeom prst="rect">
            <a:avLst/>
          </a:prstGeom>
        </p:spPr>
        <p:txBody>
          <a:bodyPr spcFirstLastPara="1" wrap="square" lIns="91425" tIns="91425" rIns="91425" bIns="91425" anchor="t" anchorCtr="0">
            <a:normAutofit fontScale="70000" lnSpcReduction="10000"/>
          </a:bodyPr>
          <a:lstStyle/>
          <a:p>
            <a:pPr marL="0" lvl="0" indent="0" algn="l" rtl="0">
              <a:spcBef>
                <a:spcPts val="0"/>
              </a:spcBef>
              <a:spcAft>
                <a:spcPts val="0"/>
              </a:spcAft>
              <a:buNone/>
            </a:pPr>
            <a:r>
              <a:rPr lang="en">
                <a:latin typeface="Open Sans"/>
                <a:ea typeface="Open Sans"/>
                <a:cs typeface="Open Sans"/>
                <a:sym typeface="Open Sans"/>
              </a:rPr>
              <a:t>Controllable non-LCSH 65X in Record Manager:</a:t>
            </a:r>
            <a:endParaRPr>
              <a:latin typeface="Open Sans"/>
              <a:ea typeface="Open Sans"/>
              <a:cs typeface="Open Sans"/>
              <a:sym typeface="Open Sans"/>
            </a:endParaRPr>
          </a:p>
          <a:p>
            <a:pPr marL="457200" lvl="0" indent="-308610" algn="l" rtl="0">
              <a:spcBef>
                <a:spcPts val="1200"/>
              </a:spcBef>
              <a:spcAft>
                <a:spcPts val="0"/>
              </a:spcAft>
              <a:buSzPct val="100000"/>
              <a:buFont typeface="Open Sans"/>
              <a:buChar char="●"/>
            </a:pPr>
            <a:r>
              <a:rPr lang="en">
                <a:latin typeface="Open Sans"/>
                <a:ea typeface="Open Sans"/>
                <a:cs typeface="Open Sans"/>
                <a:sym typeface="Open Sans"/>
              </a:rPr>
              <a:t>AAT (Getty Art and Architecture Thesaurus)</a:t>
            </a:r>
            <a:endParaRPr>
              <a:latin typeface="Open Sans"/>
              <a:ea typeface="Open Sans"/>
              <a:cs typeface="Open Sans"/>
              <a:sym typeface="Open Sans"/>
            </a:endParaRPr>
          </a:p>
          <a:p>
            <a:pPr marL="457200" lvl="0" indent="-308610" algn="l" rtl="0">
              <a:spcBef>
                <a:spcPts val="0"/>
              </a:spcBef>
              <a:spcAft>
                <a:spcPts val="0"/>
              </a:spcAft>
              <a:buSzPct val="100000"/>
              <a:buFont typeface="Open Sans"/>
              <a:buChar char="●"/>
            </a:pPr>
            <a:r>
              <a:rPr lang="en" b="1">
                <a:latin typeface="Open Sans"/>
                <a:ea typeface="Open Sans"/>
                <a:cs typeface="Open Sans"/>
                <a:sym typeface="Open Sans"/>
              </a:rPr>
              <a:t>BNE (Biblioteca Nacional de España)</a:t>
            </a:r>
            <a:endParaRPr b="1">
              <a:latin typeface="Open Sans"/>
              <a:ea typeface="Open Sans"/>
              <a:cs typeface="Open Sans"/>
              <a:sym typeface="Open Sans"/>
            </a:endParaRPr>
          </a:p>
          <a:p>
            <a:pPr marL="457200" lvl="0" indent="-308610" algn="l" rtl="0">
              <a:spcBef>
                <a:spcPts val="0"/>
              </a:spcBef>
              <a:spcAft>
                <a:spcPts val="0"/>
              </a:spcAft>
              <a:buSzPct val="100000"/>
              <a:buFont typeface="Open Sans"/>
              <a:buChar char="●"/>
            </a:pPr>
            <a:r>
              <a:rPr lang="en">
                <a:latin typeface="Open Sans"/>
                <a:ea typeface="Open Sans"/>
                <a:cs typeface="Open Sans"/>
                <a:sym typeface="Open Sans"/>
              </a:rPr>
              <a:t>Canadiana (French Names and Canadian Subjects)</a:t>
            </a:r>
            <a:endParaRPr>
              <a:latin typeface="Open Sans"/>
              <a:ea typeface="Open Sans"/>
              <a:cs typeface="Open Sans"/>
              <a:sym typeface="Open Sans"/>
            </a:endParaRPr>
          </a:p>
          <a:p>
            <a:pPr marL="457200" lvl="0" indent="-308610" algn="l" rtl="0">
              <a:spcBef>
                <a:spcPts val="0"/>
              </a:spcBef>
              <a:spcAft>
                <a:spcPts val="0"/>
              </a:spcAft>
              <a:buSzPct val="100000"/>
              <a:buFont typeface="Open Sans"/>
              <a:buChar char="●"/>
            </a:pPr>
            <a:r>
              <a:rPr lang="en">
                <a:latin typeface="Open Sans"/>
                <a:ea typeface="Open Sans"/>
                <a:cs typeface="Open Sans"/>
                <a:sym typeface="Open Sans"/>
              </a:rPr>
              <a:t>FAST (Faceted Application of Subject Terminology)</a:t>
            </a:r>
            <a:endParaRPr>
              <a:latin typeface="Open Sans"/>
              <a:ea typeface="Open Sans"/>
              <a:cs typeface="Open Sans"/>
              <a:sym typeface="Open Sans"/>
            </a:endParaRPr>
          </a:p>
          <a:p>
            <a:pPr marL="457200" lvl="0" indent="-308610" algn="l" rtl="0">
              <a:spcBef>
                <a:spcPts val="0"/>
              </a:spcBef>
              <a:spcAft>
                <a:spcPts val="0"/>
              </a:spcAft>
              <a:buSzPct val="100000"/>
              <a:buFont typeface="Open Sans"/>
              <a:buChar char="●"/>
            </a:pPr>
            <a:r>
              <a:rPr lang="en">
                <a:latin typeface="Open Sans"/>
                <a:ea typeface="Open Sans"/>
                <a:cs typeface="Open Sans"/>
                <a:sym typeface="Open Sans"/>
              </a:rPr>
              <a:t>GND Authorities (German Integrated Authority file)</a:t>
            </a:r>
            <a:endParaRPr>
              <a:latin typeface="Open Sans"/>
              <a:ea typeface="Open Sans"/>
              <a:cs typeface="Open Sans"/>
              <a:sym typeface="Open Sans"/>
            </a:endParaRPr>
          </a:p>
          <a:p>
            <a:pPr marL="457200" lvl="0" indent="-308610" algn="l" rtl="0">
              <a:spcBef>
                <a:spcPts val="0"/>
              </a:spcBef>
              <a:spcAft>
                <a:spcPts val="0"/>
              </a:spcAft>
              <a:buSzPct val="100000"/>
              <a:buFont typeface="Open Sans"/>
              <a:buChar char="●"/>
            </a:pPr>
            <a:r>
              <a:rPr lang="en">
                <a:latin typeface="Open Sans"/>
                <a:ea typeface="Open Sans"/>
                <a:cs typeface="Open Sans"/>
                <a:sym typeface="Open Sans"/>
              </a:rPr>
              <a:t>Māori Subject Headings</a:t>
            </a:r>
            <a:endParaRPr>
              <a:latin typeface="Open Sans"/>
              <a:ea typeface="Open Sans"/>
              <a:cs typeface="Open Sans"/>
              <a:sym typeface="Open Sans"/>
            </a:endParaRPr>
          </a:p>
          <a:p>
            <a:pPr marL="457200" lvl="0" indent="-308610" algn="l" rtl="0">
              <a:spcBef>
                <a:spcPts val="0"/>
              </a:spcBef>
              <a:spcAft>
                <a:spcPts val="0"/>
              </a:spcAft>
              <a:buSzPct val="100000"/>
              <a:buFont typeface="Open Sans"/>
              <a:buChar char="●"/>
            </a:pPr>
            <a:r>
              <a:rPr lang="en">
                <a:latin typeface="Open Sans"/>
                <a:ea typeface="Open Sans"/>
                <a:cs typeface="Open Sans"/>
                <a:sym typeface="Open Sans"/>
              </a:rPr>
              <a:t>MeSH Authorities (Medical Subject Headings)</a:t>
            </a:r>
            <a:endParaRPr>
              <a:latin typeface="Open Sans"/>
              <a:ea typeface="Open Sans"/>
              <a:cs typeface="Open Sans"/>
              <a:sym typeface="Open Sans"/>
            </a:endParaRPr>
          </a:p>
          <a:p>
            <a:pPr marL="457200" lvl="0" indent="-308610" algn="l" rtl="0">
              <a:spcBef>
                <a:spcPts val="0"/>
              </a:spcBef>
              <a:spcAft>
                <a:spcPts val="0"/>
              </a:spcAft>
              <a:buSzPct val="100000"/>
              <a:buFont typeface="Open Sans"/>
              <a:buChar char="●"/>
            </a:pPr>
            <a:r>
              <a:rPr lang="en">
                <a:latin typeface="Open Sans"/>
                <a:ea typeface="Open Sans"/>
                <a:cs typeface="Open Sans"/>
                <a:sym typeface="Open Sans"/>
              </a:rPr>
              <a:t>NTA Names (Dutch Names)</a:t>
            </a:r>
            <a:endParaRPr>
              <a:latin typeface="Open Sans"/>
              <a:ea typeface="Open Sans"/>
              <a:cs typeface="Open Sans"/>
              <a:sym typeface="Open Sans"/>
            </a:endParaRPr>
          </a:p>
          <a:p>
            <a:pPr marL="457200" lvl="0" indent="-308610" algn="l" rtl="0">
              <a:spcBef>
                <a:spcPts val="0"/>
              </a:spcBef>
              <a:spcAft>
                <a:spcPts val="0"/>
              </a:spcAft>
              <a:buSzPct val="100000"/>
              <a:buFont typeface="Open Sans"/>
              <a:buChar char="●"/>
            </a:pPr>
            <a:r>
              <a:rPr lang="en" b="1">
                <a:latin typeface="Open Sans"/>
                <a:ea typeface="Open Sans"/>
                <a:cs typeface="Open Sans"/>
                <a:sym typeface="Open Sans"/>
              </a:rPr>
              <a:t>RVM (Répertoire de vedettes-matière)</a:t>
            </a:r>
            <a:endParaRPr b="1">
              <a:latin typeface="Open Sans"/>
              <a:ea typeface="Open Sans"/>
              <a:cs typeface="Open Sans"/>
              <a:sym typeface="Open Sans"/>
            </a:endParaRPr>
          </a:p>
        </p:txBody>
      </p:sp>
      <p:pic>
        <p:nvPicPr>
          <p:cNvPr id="94" name="Google Shape;94;p17"/>
          <p:cNvPicPr preferRelativeResize="0"/>
          <p:nvPr/>
        </p:nvPicPr>
        <p:blipFill>
          <a:blip r:embed="rId3">
            <a:alphaModFix/>
          </a:blip>
          <a:stretch>
            <a:fillRect/>
          </a:stretch>
        </p:blipFill>
        <p:spPr>
          <a:xfrm>
            <a:off x="4352450" y="1709488"/>
            <a:ext cx="4639150" cy="1872082"/>
          </a:xfrm>
          <a:prstGeom prst="rect">
            <a:avLst/>
          </a:prstGeom>
          <a:noFill/>
          <a:ln>
            <a:noFill/>
          </a:ln>
        </p:spPr>
      </p:pic>
      <p:cxnSp>
        <p:nvCxnSpPr>
          <p:cNvPr id="95" name="Google Shape;95;p17"/>
          <p:cNvCxnSpPr/>
          <p:nvPr/>
        </p:nvCxnSpPr>
        <p:spPr>
          <a:xfrm rot="5400000" flipH="1">
            <a:off x="4186125" y="2485925"/>
            <a:ext cx="357300" cy="319200"/>
          </a:xfrm>
          <a:prstGeom prst="bentConnector3">
            <a:avLst>
              <a:gd name="adj1" fmla="val -3995"/>
            </a:avLst>
          </a:prstGeom>
          <a:noFill/>
          <a:ln w="28575" cap="flat" cmpd="sng">
            <a:solidFill>
              <a:srgbClr val="FF5252"/>
            </a:solidFill>
            <a:prstDash val="solid"/>
            <a:round/>
            <a:headEnd type="none" w="med" len="med"/>
            <a:tailEnd type="none" w="med" len="med"/>
          </a:ln>
        </p:spPr>
      </p:cxnSp>
      <p:cxnSp>
        <p:nvCxnSpPr>
          <p:cNvPr id="96" name="Google Shape;96;p17"/>
          <p:cNvCxnSpPr/>
          <p:nvPr/>
        </p:nvCxnSpPr>
        <p:spPr>
          <a:xfrm rot="10800000">
            <a:off x="3876650" y="2086125"/>
            <a:ext cx="652500" cy="399900"/>
          </a:xfrm>
          <a:prstGeom prst="bentConnector3">
            <a:avLst>
              <a:gd name="adj1" fmla="val 50000"/>
            </a:avLst>
          </a:prstGeom>
          <a:noFill/>
          <a:ln w="28575" cap="flat" cmpd="sng">
            <a:solidFill>
              <a:srgbClr val="FF5252"/>
            </a:solidFill>
            <a:prstDash val="solid"/>
            <a:round/>
            <a:headEnd type="none" w="med" len="med"/>
            <a:tailEnd type="none" w="med" len="med"/>
          </a:ln>
        </p:spPr>
      </p:cxnSp>
      <p:cxnSp>
        <p:nvCxnSpPr>
          <p:cNvPr id="97" name="Google Shape;97;p17"/>
          <p:cNvCxnSpPr/>
          <p:nvPr/>
        </p:nvCxnSpPr>
        <p:spPr>
          <a:xfrm flipH="1">
            <a:off x="4210125" y="2233625"/>
            <a:ext cx="295200" cy="4800"/>
          </a:xfrm>
          <a:prstGeom prst="straightConnector1">
            <a:avLst/>
          </a:prstGeom>
          <a:noFill/>
          <a:ln w="28575" cap="flat" cmpd="sng">
            <a:solidFill>
              <a:srgbClr val="FF5252"/>
            </a:solidFill>
            <a:prstDash val="solid"/>
            <a:round/>
            <a:headEnd type="none" w="med" len="med"/>
            <a:tailEnd type="none" w="med" len="med"/>
          </a:ln>
        </p:spPr>
      </p:cxnSp>
      <p:cxnSp>
        <p:nvCxnSpPr>
          <p:cNvPr id="98" name="Google Shape;98;p17"/>
          <p:cNvCxnSpPr/>
          <p:nvPr/>
        </p:nvCxnSpPr>
        <p:spPr>
          <a:xfrm rot="5400000">
            <a:off x="3664900" y="3392775"/>
            <a:ext cx="1179300" cy="544200"/>
          </a:xfrm>
          <a:prstGeom prst="bentConnector3">
            <a:avLst>
              <a:gd name="adj1" fmla="val 0"/>
            </a:avLst>
          </a:prstGeom>
          <a:noFill/>
          <a:ln w="28575" cap="flat" cmpd="sng">
            <a:solidFill>
              <a:srgbClr val="9900FF"/>
            </a:solidFill>
            <a:prstDash val="solid"/>
            <a:round/>
            <a:headEnd type="none" w="med" len="med"/>
            <a:tailEnd type="none" w="med" len="med"/>
          </a:ln>
        </p:spPr>
      </p:cxnSp>
      <p:cxnSp>
        <p:nvCxnSpPr>
          <p:cNvPr id="99" name="Google Shape;99;p17"/>
          <p:cNvCxnSpPr/>
          <p:nvPr/>
        </p:nvCxnSpPr>
        <p:spPr>
          <a:xfrm rot="5400000">
            <a:off x="3832675" y="3560550"/>
            <a:ext cx="834600" cy="535200"/>
          </a:xfrm>
          <a:prstGeom prst="bentConnector3">
            <a:avLst>
              <a:gd name="adj1" fmla="val 50000"/>
            </a:avLst>
          </a:prstGeom>
          <a:noFill/>
          <a:ln w="28575" cap="flat" cmpd="sng">
            <a:solidFill>
              <a:srgbClr val="9900FF"/>
            </a:solidFill>
            <a:prstDash val="solid"/>
            <a:round/>
            <a:headEnd type="none" w="med" len="med"/>
            <a:tailEnd type="none"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Use case #2. Linked Data Implementation</a:t>
            </a:r>
            <a:endParaRPr/>
          </a:p>
        </p:txBody>
      </p:sp>
      <p:sp>
        <p:nvSpPr>
          <p:cNvPr id="105" name="Google Shape;105;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Font typeface="Open Sans"/>
              <a:buChar char="●"/>
            </a:pPr>
            <a:r>
              <a:rPr lang="en">
                <a:latin typeface="Open Sans"/>
                <a:ea typeface="Open Sans"/>
                <a:cs typeface="Open Sans"/>
                <a:sym typeface="Open Sans"/>
              </a:rPr>
              <a:t>UC Davis’s continuously commitment to LD development, e.g. BIBFLOW, OCLC’s Project Passage, Share-VDE, PCC’s Wikidata Pilot, Sinopia BIBFRAME editor development, Ex Libris Linked Data Focus Group</a:t>
            </a:r>
            <a:endParaRPr>
              <a:latin typeface="Open Sans"/>
              <a:ea typeface="Open Sans"/>
              <a:cs typeface="Open Sans"/>
              <a:sym typeface="Open Sans"/>
            </a:endParaRPr>
          </a:p>
          <a:p>
            <a:pPr marL="457200" lvl="0" indent="-342900" algn="l" rtl="0">
              <a:spcBef>
                <a:spcPts val="0"/>
              </a:spcBef>
              <a:spcAft>
                <a:spcPts val="0"/>
              </a:spcAft>
              <a:buSzPts val="1800"/>
              <a:buFont typeface="Open Sans"/>
              <a:buChar char="●"/>
            </a:pPr>
            <a:r>
              <a:rPr lang="en">
                <a:latin typeface="Open Sans"/>
                <a:ea typeface="Open Sans"/>
                <a:cs typeface="Open Sans"/>
                <a:sym typeface="Open Sans"/>
              </a:rPr>
              <a:t>A common false belief: “I am not doing anything related to linked data because I only do MARC cataloging”</a:t>
            </a:r>
            <a:endParaRPr>
              <a:latin typeface="Open Sans"/>
              <a:ea typeface="Open Sans"/>
              <a:cs typeface="Open Sans"/>
              <a:sym typeface="Open Sans"/>
            </a:endParaRPr>
          </a:p>
          <a:p>
            <a:pPr marL="457200" lvl="0" indent="-342900" algn="l" rtl="0">
              <a:spcBef>
                <a:spcPts val="0"/>
              </a:spcBef>
              <a:spcAft>
                <a:spcPts val="0"/>
              </a:spcAft>
              <a:buSzPts val="1800"/>
              <a:buFont typeface="Open Sans"/>
              <a:buChar char="●"/>
            </a:pPr>
            <a:r>
              <a:rPr lang="en">
                <a:latin typeface="Open Sans"/>
                <a:ea typeface="Open Sans"/>
                <a:cs typeface="Open Sans"/>
                <a:sym typeface="Open Sans"/>
              </a:rPr>
              <a:t>Goal: operationalizing linked data workflow while continuously engaging cataloging staff in LD development, e.g. reinforcing the importance of verifying and controlling access points, creating LCNARs when not available</a:t>
            </a:r>
            <a:endParaRPr>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6666"/>
              <a:buFont typeface="Arial"/>
              <a:buNone/>
            </a:pPr>
            <a:r>
              <a:rPr lang="en">
                <a:latin typeface="Open Sans"/>
                <a:ea typeface="Open Sans"/>
                <a:cs typeface="Open Sans"/>
                <a:sym typeface="Open Sans"/>
              </a:rPr>
              <a:t>“Linky”-MARC records</a:t>
            </a:r>
            <a:endParaRPr>
              <a:latin typeface="Open Sans"/>
              <a:ea typeface="Open Sans"/>
              <a:cs typeface="Open Sans"/>
              <a:sym typeface="Open Sans"/>
            </a:endParaRPr>
          </a:p>
          <a:p>
            <a:pPr marL="0" lvl="0" indent="0" algn="l" rtl="0">
              <a:spcBef>
                <a:spcPts val="0"/>
              </a:spcBef>
              <a:spcAft>
                <a:spcPts val="0"/>
              </a:spcAft>
              <a:buNone/>
            </a:pPr>
            <a:endParaRPr/>
          </a:p>
        </p:txBody>
      </p:sp>
      <p:sp>
        <p:nvSpPr>
          <p:cNvPr id="111" name="Google Shape;111;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latin typeface="Open Sans"/>
                <a:ea typeface="Open Sans"/>
                <a:cs typeface="Open Sans"/>
                <a:sym typeface="Open Sans"/>
              </a:rPr>
              <a:t>Record Manager allows export WorldCat records embedded with select URIs</a:t>
            </a:r>
            <a:endParaRPr>
              <a:latin typeface="Open Sans"/>
              <a:ea typeface="Open Sans"/>
              <a:cs typeface="Open Sans"/>
              <a:sym typeface="Open Sans"/>
            </a:endParaRPr>
          </a:p>
        </p:txBody>
      </p:sp>
      <p:pic>
        <p:nvPicPr>
          <p:cNvPr id="112" name="Google Shape;112;p19"/>
          <p:cNvPicPr preferRelativeResize="0"/>
          <p:nvPr/>
        </p:nvPicPr>
        <p:blipFill>
          <a:blip r:embed="rId3">
            <a:alphaModFix/>
          </a:blip>
          <a:stretch>
            <a:fillRect/>
          </a:stretch>
        </p:blipFill>
        <p:spPr>
          <a:xfrm>
            <a:off x="511720" y="1977395"/>
            <a:ext cx="2643200" cy="2372400"/>
          </a:xfrm>
          <a:prstGeom prst="rect">
            <a:avLst/>
          </a:prstGeom>
          <a:noFill/>
          <a:ln>
            <a:noFill/>
          </a:ln>
        </p:spPr>
      </p:pic>
      <p:pic>
        <p:nvPicPr>
          <p:cNvPr id="113" name="Google Shape;113;p19"/>
          <p:cNvPicPr preferRelativeResize="0"/>
          <p:nvPr/>
        </p:nvPicPr>
        <p:blipFill>
          <a:blip r:embed="rId4">
            <a:alphaModFix/>
          </a:blip>
          <a:stretch>
            <a:fillRect/>
          </a:stretch>
        </p:blipFill>
        <p:spPr>
          <a:xfrm>
            <a:off x="3438520" y="2428875"/>
            <a:ext cx="5262574" cy="16192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Impacts</a:t>
            </a:r>
            <a:endParaRPr/>
          </a:p>
        </p:txBody>
      </p:sp>
      <p:sp>
        <p:nvSpPr>
          <p:cNvPr id="119" name="Google Shape;119;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Exporting with URIs embedded is configured for UC systemwide Daily WorldCat Updates</a:t>
            </a:r>
            <a:endParaRPr/>
          </a:p>
          <a:p>
            <a:pPr marL="0" lvl="0" indent="0" algn="l" rtl="0">
              <a:spcBef>
                <a:spcPts val="1200"/>
              </a:spcBef>
              <a:spcAft>
                <a:spcPts val="0"/>
              </a:spcAft>
              <a:buNone/>
            </a:pPr>
            <a:r>
              <a:rPr lang="en"/>
              <a:t>Prepared for Ex Libris’s upcoming Alma Info Card feature (triggered by the presence of URIs) (</a:t>
            </a:r>
            <a:r>
              <a:rPr lang="en" u="sng">
                <a:solidFill>
                  <a:schemeClr val="hlink"/>
                </a:solidFill>
                <a:hlinkClick r:id="rId3"/>
              </a:rPr>
              <a:t>demo</a:t>
            </a:r>
            <a:r>
              <a:rPr lang="en"/>
              <a:t>) </a:t>
            </a:r>
            <a:endParaRPr/>
          </a:p>
          <a:p>
            <a:pPr marL="0" lvl="0" indent="0" algn="l" rtl="0">
              <a:spcBef>
                <a:spcPts val="1200"/>
              </a:spcBef>
              <a:spcAft>
                <a:spcPts val="120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Select resources</a:t>
            </a:r>
            <a:endParaRPr/>
          </a:p>
        </p:txBody>
      </p:sp>
      <p:sp>
        <p:nvSpPr>
          <p:cNvPr id="125" name="Google Shape;125;p2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latin typeface="Open Sans"/>
                <a:ea typeface="Open Sans"/>
                <a:cs typeface="Open Sans"/>
                <a:sym typeface="Open Sans"/>
              </a:rPr>
              <a:t>OCLC cataloging application comparison</a:t>
            </a:r>
            <a:endParaRPr>
              <a:latin typeface="Open Sans"/>
              <a:ea typeface="Open Sans"/>
              <a:cs typeface="Open Sans"/>
              <a:sym typeface="Open Sans"/>
            </a:endParaRPr>
          </a:p>
          <a:p>
            <a:pPr marL="0" lvl="0" indent="0" algn="l" rtl="0">
              <a:spcBef>
                <a:spcPts val="1200"/>
              </a:spcBef>
              <a:spcAft>
                <a:spcPts val="0"/>
              </a:spcAft>
              <a:buNone/>
            </a:pPr>
            <a:r>
              <a:rPr lang="en" u="sng">
                <a:solidFill>
                  <a:schemeClr val="hlink"/>
                </a:solidFill>
                <a:latin typeface="Open Sans"/>
                <a:ea typeface="Open Sans"/>
                <a:cs typeface="Open Sans"/>
                <a:sym typeface="Open Sans"/>
                <a:hlinkClick r:id="rId3"/>
              </a:rPr>
              <a:t>https://www.oclc.org/go/en/oclc-cataloging-application-comparison.html</a:t>
            </a:r>
            <a:endParaRPr>
              <a:latin typeface="Open Sans"/>
              <a:ea typeface="Open Sans"/>
              <a:cs typeface="Open Sans"/>
              <a:sym typeface="Open Sans"/>
            </a:endParaRPr>
          </a:p>
          <a:p>
            <a:pPr marL="0" lvl="0" indent="0" algn="l" rtl="0">
              <a:spcBef>
                <a:spcPts val="1200"/>
              </a:spcBef>
              <a:spcAft>
                <a:spcPts val="0"/>
              </a:spcAft>
              <a:buNone/>
            </a:pPr>
            <a:r>
              <a:rPr lang="en">
                <a:latin typeface="Open Sans"/>
                <a:ea typeface="Open Sans"/>
                <a:cs typeface="Open Sans"/>
                <a:sym typeface="Open Sans"/>
              </a:rPr>
              <a:t>OCLC’s documentation on WorldShare Record Manager</a:t>
            </a:r>
            <a:endParaRPr>
              <a:latin typeface="Open Sans"/>
              <a:ea typeface="Open Sans"/>
              <a:cs typeface="Open Sans"/>
              <a:sym typeface="Open Sans"/>
            </a:endParaRPr>
          </a:p>
          <a:p>
            <a:pPr marL="0" lvl="0" indent="0" algn="l" rtl="0">
              <a:spcBef>
                <a:spcPts val="1200"/>
              </a:spcBef>
              <a:spcAft>
                <a:spcPts val="0"/>
              </a:spcAft>
              <a:buNone/>
            </a:pPr>
            <a:r>
              <a:rPr lang="en" u="sng">
                <a:solidFill>
                  <a:schemeClr val="hlink"/>
                </a:solidFill>
                <a:latin typeface="Open Sans"/>
                <a:ea typeface="Open Sans"/>
                <a:cs typeface="Open Sans"/>
                <a:sym typeface="Open Sans"/>
                <a:hlinkClick r:id="rId4"/>
              </a:rPr>
              <a:t>https://help.oclc.org/Metadata_Services/WorldShare_Record_Manager</a:t>
            </a:r>
            <a:endParaRPr>
              <a:latin typeface="Open Sans"/>
              <a:ea typeface="Open Sans"/>
              <a:cs typeface="Open Sans"/>
              <a:sym typeface="Open Sans"/>
            </a:endParaRPr>
          </a:p>
          <a:p>
            <a:pPr marL="0" lvl="0" indent="0" algn="l" rtl="0">
              <a:spcBef>
                <a:spcPts val="1200"/>
              </a:spcBef>
              <a:spcAft>
                <a:spcPts val="0"/>
              </a:spcAft>
              <a:buNone/>
            </a:pPr>
            <a:r>
              <a:rPr lang="en">
                <a:latin typeface="Open Sans"/>
                <a:ea typeface="Open Sans"/>
                <a:cs typeface="Open Sans"/>
                <a:sym typeface="Open Sans"/>
              </a:rPr>
              <a:t>UC Davis’s Record Manager training plan (April-June 2023)</a:t>
            </a:r>
            <a:endParaRPr>
              <a:latin typeface="Open Sans"/>
              <a:ea typeface="Open Sans"/>
              <a:cs typeface="Open Sans"/>
              <a:sym typeface="Open Sans"/>
            </a:endParaRPr>
          </a:p>
          <a:p>
            <a:pPr marL="0" lvl="0" indent="0" algn="l" rtl="0">
              <a:spcBef>
                <a:spcPts val="1200"/>
              </a:spcBef>
              <a:spcAft>
                <a:spcPts val="1200"/>
              </a:spcAft>
              <a:buNone/>
            </a:pPr>
            <a:r>
              <a:rPr lang="en" u="sng">
                <a:solidFill>
                  <a:schemeClr val="hlink"/>
                </a:solidFill>
                <a:latin typeface="Open Sans"/>
                <a:ea typeface="Open Sans"/>
                <a:cs typeface="Open Sans"/>
                <a:sym typeface="Open Sans"/>
                <a:hlinkClick r:id="rId5"/>
              </a:rPr>
              <a:t>https://docs.google.com/document/d/1VA6M_hi5DUb9WPpOF1xhW_84clwwfELqxmY1n0cKh_0/edit?usp=sharing</a:t>
            </a:r>
            <a:endParaRPr>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810</Words>
  <Application>Microsoft Office PowerPoint</Application>
  <PresentationFormat>On-screen Show (16:9)</PresentationFormat>
  <Paragraphs>66</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Average</vt:lpstr>
      <vt:lpstr>Open Sans</vt:lpstr>
      <vt:lpstr>Oswald</vt:lpstr>
      <vt:lpstr>Arial</vt:lpstr>
      <vt:lpstr>Proxima Nova</vt:lpstr>
      <vt:lpstr>Slate</vt:lpstr>
      <vt:lpstr>Use Record Manager for local initiative at UC Davis</vt:lpstr>
      <vt:lpstr>What is WorldShare Record Manager?</vt:lpstr>
      <vt:lpstr>Use case #1. Diversity/Equity/Inclusion Cataloging</vt:lpstr>
      <vt:lpstr>Adding non-LCSH subject headings </vt:lpstr>
      <vt:lpstr>Keep current of non-LCSH subject headings </vt:lpstr>
      <vt:lpstr>Use case #2. Linked Data Implementation</vt:lpstr>
      <vt:lpstr>“Linky”-MARC records </vt:lpstr>
      <vt:lpstr>Impacts</vt:lpstr>
      <vt:lpstr>Select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Record Manager for local initiative at UC Davis</dc:title>
  <cp:lastModifiedBy>Christina Hennessey</cp:lastModifiedBy>
  <cp:revision>1</cp:revision>
  <dcterms:modified xsi:type="dcterms:W3CDTF">2023-12-21T20:56:42Z</dcterms:modified>
</cp:coreProperties>
</file>