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sldIdLst>
    <p:sldId id="256" r:id="rId2"/>
    <p:sldId id="257" r:id="rId3"/>
    <p:sldId id="261" r:id="rId4"/>
    <p:sldId id="274" r:id="rId5"/>
    <p:sldId id="276" r:id="rId6"/>
    <p:sldId id="277" r:id="rId7"/>
    <p:sldId id="281" r:id="rId8"/>
    <p:sldId id="282" r:id="rId9"/>
    <p:sldId id="283" r:id="rId10"/>
    <p:sldId id="284" r:id="rId11"/>
    <p:sldId id="280" r:id="rId12"/>
    <p:sldId id="278" r:id="rId13"/>
    <p:sldId id="279" r:id="rId14"/>
    <p:sldId id="285" r:id="rId15"/>
    <p:sldId id="273" r:id="rId16"/>
    <p:sldId id="269" r:id="rId17"/>
    <p:sldId id="272"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6" autoAdjust="0"/>
    <p:restoredTop sz="56780" autoAdjust="0"/>
  </p:normalViewPr>
  <p:slideViewPr>
    <p:cSldViewPr snapToGrid="0">
      <p:cViewPr varScale="1">
        <p:scale>
          <a:sx n="55" d="100"/>
          <a:sy n="55"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BD622-3AB3-4EE6-B061-DA7C32BAF8CC}"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D814B-62EC-4F54-8014-0196706DE5D7}" type="slidenum">
              <a:rPr lang="en-US" smtClean="0"/>
              <a:t>‹#›</a:t>
            </a:fld>
            <a:endParaRPr lang="en-US"/>
          </a:p>
        </p:txBody>
      </p:sp>
    </p:spTree>
    <p:extLst>
      <p:ext uri="{BB962C8B-B14F-4D97-AF65-F5344CB8AC3E}">
        <p14:creationId xmlns:p14="http://schemas.microsoft.com/office/powerpoint/2010/main" val="17016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a:t>
            </a:r>
            <a:r>
              <a:rPr lang="en-US" sz="1200" dirty="0">
                <a:solidFill>
                  <a:srgbClr val="EBEBEB"/>
                </a:solidFill>
              </a:rPr>
              <a:t>January 18, 2024 </a:t>
            </a:r>
            <a:r>
              <a:rPr lang="en-US" dirty="0"/>
              <a:t>edition of the Technical Services Open Forum.</a:t>
            </a:r>
          </a:p>
          <a:p>
            <a:r>
              <a:rPr lang="en-US" dirty="0"/>
              <a:t>Thanks to Peggy Lau from Cal State East Bay for sharing this screenshot from the new Netflix TV show The Brothers Sun, there is apparently a 24</a:t>
            </a:r>
            <a:r>
              <a:rPr lang="en-US" baseline="30000" dirty="0"/>
              <a:t>th</a:t>
            </a:r>
            <a:r>
              <a:rPr lang="en-US" dirty="0"/>
              <a:t> CSU campus now named California State University, San Gabriel!</a:t>
            </a:r>
          </a:p>
          <a:p>
            <a:r>
              <a:rPr lang="en-US" dirty="0"/>
              <a:t>I am not familiar with the show but I did read that the shots of this 24</a:t>
            </a:r>
            <a:r>
              <a:rPr lang="en-US" baseline="30000" dirty="0"/>
              <a:t>th</a:t>
            </a:r>
            <a:r>
              <a:rPr lang="en-US" dirty="0"/>
              <a:t> CSU campus were filmed at Woodbury University in Burbank, not at a real CSU.</a:t>
            </a:r>
          </a:p>
        </p:txBody>
      </p:sp>
      <p:sp>
        <p:nvSpPr>
          <p:cNvPr id="4" name="Slide Number Placeholder 3"/>
          <p:cNvSpPr>
            <a:spLocks noGrp="1"/>
          </p:cNvSpPr>
          <p:nvPr>
            <p:ph type="sldNum" sz="quarter" idx="5"/>
          </p:nvPr>
        </p:nvSpPr>
        <p:spPr/>
        <p:txBody>
          <a:bodyPr/>
          <a:lstStyle/>
          <a:p>
            <a:fld id="{EEED814B-62EC-4F54-8014-0196706DE5D7}" type="slidenum">
              <a:rPr lang="en-US" smtClean="0"/>
              <a:t>1</a:t>
            </a:fld>
            <a:endParaRPr lang="en-US"/>
          </a:p>
        </p:txBody>
      </p:sp>
    </p:spTree>
    <p:extLst>
      <p:ext uri="{BB962C8B-B14F-4D97-AF65-F5344CB8AC3E}">
        <p14:creationId xmlns:p14="http://schemas.microsoft.com/office/powerpoint/2010/main" val="1589339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The emails from Ex Libris look like this…it says service disruption, then they link to the status page. You can see the tiny people are working on the problem in the image.</a:t>
            </a:r>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10</a:t>
            </a:fld>
            <a:endParaRPr lang="en-US"/>
          </a:p>
        </p:txBody>
      </p:sp>
    </p:spTree>
    <p:extLst>
      <p:ext uri="{BB962C8B-B14F-4D97-AF65-F5344CB8AC3E}">
        <p14:creationId xmlns:p14="http://schemas.microsoft.com/office/powerpoint/2010/main" val="1712044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*Next, we encourage you to check our CSU ULMS listservs for updates, especially tech services and access services</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will make an announcement on those if we know something. I apologize that I did not post this on access services when this happened on Jan 3 and I missed some folks, I misunderstood who all was subscribed to each of the listservs. My department at the CO will be reviewing soon who is on what listservs, so we know who we are reaching but also so you don’t get updates on 5 different listservs.</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*Anyway, if you still don’t see anything on the CSU Slack, and the Ex Libris status page and the ULMS listservs, and you aren’t sure what’s going on, please email library@calstate.edu. That goes to me and David and Jessica and Chris Lee, one of us will be able to respond to it and it might be the first we are hearing of this issue.</a:t>
            </a:r>
          </a:p>
        </p:txBody>
      </p:sp>
      <p:sp>
        <p:nvSpPr>
          <p:cNvPr id="4" name="Slide Number Placeholder 3"/>
          <p:cNvSpPr>
            <a:spLocks noGrp="1"/>
          </p:cNvSpPr>
          <p:nvPr>
            <p:ph type="sldNum" sz="quarter" idx="5"/>
          </p:nvPr>
        </p:nvSpPr>
        <p:spPr/>
        <p:txBody>
          <a:bodyPr/>
          <a:lstStyle/>
          <a:p>
            <a:fld id="{EEED814B-62EC-4F54-8014-0196706DE5D7}" type="slidenum">
              <a:rPr lang="en-US" smtClean="0"/>
              <a:t>11</a:t>
            </a:fld>
            <a:endParaRPr lang="en-US"/>
          </a:p>
        </p:txBody>
      </p:sp>
    </p:spTree>
    <p:extLst>
      <p:ext uri="{BB962C8B-B14F-4D97-AF65-F5344CB8AC3E}">
        <p14:creationId xmlns:p14="http://schemas.microsoft.com/office/powerpoint/2010/main" val="1649240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*Another place to check are the Ex Libris product specific listservs – ALMA-L, PRIMO-L, etc.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*Once again, our own CSU folks were reporting in here, Jung Ah Lee from San Jose State and some others.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*But then we also saw that other non-CSU folks were reporting this, here’s someone at a Miami library, folks from several other institutions chimed in as well</a:t>
            </a:r>
          </a:p>
        </p:txBody>
      </p:sp>
      <p:sp>
        <p:nvSpPr>
          <p:cNvPr id="4" name="Slide Number Placeholder 3"/>
          <p:cNvSpPr>
            <a:spLocks noGrp="1"/>
          </p:cNvSpPr>
          <p:nvPr>
            <p:ph type="sldNum" sz="quarter" idx="5"/>
          </p:nvPr>
        </p:nvSpPr>
        <p:spPr/>
        <p:txBody>
          <a:bodyPr/>
          <a:lstStyle/>
          <a:p>
            <a:fld id="{EEED814B-62EC-4F54-8014-0196706DE5D7}" type="slidenum">
              <a:rPr lang="en-US" smtClean="0"/>
              <a:t>12</a:t>
            </a:fld>
            <a:endParaRPr lang="en-US"/>
          </a:p>
        </p:txBody>
      </p:sp>
    </p:spTree>
    <p:extLst>
      <p:ext uri="{BB962C8B-B14F-4D97-AF65-F5344CB8AC3E}">
        <p14:creationId xmlns:p14="http://schemas.microsoft.com/office/powerpoint/2010/main" val="3791401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then we just wait. We might need to open a Salesforce case but with something like this, Ex Libris was quite aware of the problem so no need to waste time opening a case.</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*There’s not much you can do in the meantime but keep checking email and Slack and the status page</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our case, Kevin Phillips at Fullerton let us know they were back up, hooray! And others quickly chimed in about their campus.</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Ex Libris status update came about 15 minutes later, they have to be sure it is really fixed first so check our Slack and ULMS listservs as we might have something first.</a:t>
            </a:r>
          </a:p>
        </p:txBody>
      </p:sp>
      <p:sp>
        <p:nvSpPr>
          <p:cNvPr id="4" name="Slide Number Placeholder 3"/>
          <p:cNvSpPr>
            <a:spLocks noGrp="1"/>
          </p:cNvSpPr>
          <p:nvPr>
            <p:ph type="sldNum" sz="quarter" idx="5"/>
          </p:nvPr>
        </p:nvSpPr>
        <p:spPr/>
        <p:txBody>
          <a:bodyPr/>
          <a:lstStyle/>
          <a:p>
            <a:fld id="{EEED814B-62EC-4F54-8014-0196706DE5D7}" type="slidenum">
              <a:rPr lang="en-US" smtClean="0"/>
              <a:t>13</a:t>
            </a:fld>
            <a:endParaRPr lang="en-US"/>
          </a:p>
        </p:txBody>
      </p:sp>
    </p:spTree>
    <p:extLst>
      <p:ext uri="{BB962C8B-B14F-4D97-AF65-F5344CB8AC3E}">
        <p14:creationId xmlns:p14="http://schemas.microsoft.com/office/powerpoint/2010/main" val="3002669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the we are back emails look like this</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*Here’s the one from me on the ULMS listservs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the one from Ex Libris about 15 minutes later. The image is different on this one than the first email, they are visually showing you that all is well but they are still working.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That was just a really quick run-through of things you can check in the future when these things happen…there is a lot more we will cover in later webinars but I wanted to share this now while it was fresh.</a:t>
            </a:r>
          </a:p>
          <a:p>
            <a:r>
              <a:rPr lang="en-US" sz="1800" dirty="0">
                <a:effectLst/>
                <a:latin typeface="Aptos" panose="020B0004020202020204" pitchFamily="34" charset="0"/>
                <a:ea typeface="Aptos" panose="020B0004020202020204" pitchFamily="34" charset="0"/>
                <a:cs typeface="Times New Roman" panose="02020603050405020304" pitchFamily="18" charset="0"/>
              </a:rPr>
              <a:t>Any questions? </a:t>
            </a:r>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14</a:t>
            </a:fld>
            <a:endParaRPr lang="en-US"/>
          </a:p>
        </p:txBody>
      </p:sp>
    </p:spTree>
    <p:extLst>
      <p:ext uri="{BB962C8B-B14F-4D97-AF65-F5344CB8AC3E}">
        <p14:creationId xmlns:p14="http://schemas.microsoft.com/office/powerpoint/2010/main" val="482815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up, I want to introduce our guest speakers from our University of California campuses that will be talking to us about their cataloging time tracking experience.</a:t>
            </a:r>
          </a:p>
          <a:p>
            <a:r>
              <a:rPr lang="en-US" dirty="0"/>
              <a:t>The speakers are (not necessarily in this order):</a:t>
            </a:r>
          </a:p>
          <a:p>
            <a:pPr marL="457200" marR="0">
              <a:spcBef>
                <a:spcPts val="0"/>
              </a:spcBef>
              <a:spcAft>
                <a:spcPts val="0"/>
              </a:spcAft>
            </a:pPr>
            <a:r>
              <a:rPr lang="en-US" sz="1800" dirty="0">
                <a:effectLst/>
                <a:latin typeface="Calibri" panose="020F0502020204030204" pitchFamily="34" charset="0"/>
                <a:ea typeface="Aptos" panose="020B0004020202020204" pitchFamily="34" charset="0"/>
              </a:rPr>
              <a:t>Adam Baron, UC Berkeley, Head of Metadata Services;</a:t>
            </a:r>
          </a:p>
          <a:p>
            <a:pPr marL="45720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Aptos" panose="020B0004020202020204" pitchFamily="34" charset="0"/>
              </a:rPr>
              <a:t>Hermine Vermeij, UCLA, Team Leader, Subject Specialist Catalogers; Music Cataloger; </a:t>
            </a:r>
          </a:p>
          <a:p>
            <a:pPr marL="457200" marR="0">
              <a:spcBef>
                <a:spcPts val="0"/>
              </a:spcBef>
              <a:spcAft>
                <a:spcPts val="0"/>
              </a:spcAft>
            </a:pPr>
            <a:r>
              <a:rPr lang="en-US" sz="1800" dirty="0">
                <a:effectLst/>
                <a:latin typeface="Calibri" panose="020F0502020204030204" pitchFamily="34" charset="0"/>
                <a:ea typeface="Aptos" panose="020B0004020202020204" pitchFamily="34" charset="0"/>
              </a:rPr>
              <a:t>Elizabeth Miraglia, UC San Diego, Assistant Program Director for Metadata Services and Head of Books &amp; Serials Metadata.</a:t>
            </a:r>
          </a:p>
          <a:p>
            <a:pPr marL="457200" marR="0">
              <a:spcBef>
                <a:spcPts val="0"/>
              </a:spcBef>
              <a:spcAft>
                <a:spcPts val="0"/>
              </a:spcAft>
            </a:pPr>
            <a:endParaRPr lang="en-US" sz="1800" dirty="0">
              <a:effectLst/>
              <a:latin typeface="Calibri" panose="020F0502020204030204" pitchFamily="34" charset="0"/>
              <a:ea typeface="Aptos" panose="020B0004020202020204" pitchFamily="34" charset="0"/>
              <a:cs typeface="Aptos" panose="020B0004020202020204" pitchFamily="34" charset="0"/>
            </a:endParaRPr>
          </a:p>
          <a:p>
            <a:pPr marL="45720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We’ll have lots of time for Q&amp;A after their presentations, so you can find out more about their processes and impact on their work and projects. This might give us some ideas of projects we could try in the CSU.</a:t>
            </a:r>
          </a:p>
          <a:p>
            <a:pPr marL="457200" marR="0">
              <a:spcBef>
                <a:spcPts val="0"/>
              </a:spcBef>
              <a:spcAft>
                <a:spcPts val="0"/>
              </a:spcAft>
            </a:pPr>
            <a:r>
              <a:rPr lang="en-US" sz="1800" dirty="0">
                <a:effectLst/>
                <a:latin typeface="Aptos" panose="020B0004020202020204" pitchFamily="34" charset="0"/>
                <a:ea typeface="Aptos" panose="020B0004020202020204" pitchFamily="34" charset="0"/>
              </a:rPr>
              <a:t>Take it away!</a:t>
            </a:r>
            <a:endParaRPr lang="en-US" sz="1800" dirty="0">
              <a:effectLst/>
              <a:latin typeface="Calibri" panose="020F0502020204030204" pitchFamily="34" charset="0"/>
              <a:ea typeface="Aptos" panose="020B0004020202020204" pitchFamily="34"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15</a:t>
            </a:fld>
            <a:endParaRPr lang="en-US"/>
          </a:p>
        </p:txBody>
      </p:sp>
    </p:spTree>
    <p:extLst>
      <p:ext uri="{BB962C8B-B14F-4D97-AF65-F5344CB8AC3E}">
        <p14:creationId xmlns:p14="http://schemas.microsoft.com/office/powerpoint/2010/main" val="715029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Coming up next month!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*Thursday, February 15, 11am-noon.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day after Valentine’s Day or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*halfway to Leap Day, however you want to look at it.</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 official topics yet, we might have some speakers or an open forum about acquisitions issues, I’ll be sending email about that soon</a:t>
            </a:r>
          </a:p>
        </p:txBody>
      </p:sp>
      <p:sp>
        <p:nvSpPr>
          <p:cNvPr id="4" name="Slide Number Placeholder 3"/>
          <p:cNvSpPr>
            <a:spLocks noGrp="1"/>
          </p:cNvSpPr>
          <p:nvPr>
            <p:ph type="sldNum" sz="quarter" idx="5"/>
          </p:nvPr>
        </p:nvSpPr>
        <p:spPr/>
        <p:txBody>
          <a:bodyPr/>
          <a:lstStyle/>
          <a:p>
            <a:fld id="{EEED814B-62EC-4F54-8014-0196706DE5D7}" type="slidenum">
              <a:rPr lang="en-US" smtClean="0"/>
              <a:t>16</a:t>
            </a:fld>
            <a:endParaRPr lang="en-US"/>
          </a:p>
        </p:txBody>
      </p:sp>
    </p:spTree>
    <p:extLst>
      <p:ext uri="{BB962C8B-B14F-4D97-AF65-F5344CB8AC3E}">
        <p14:creationId xmlns:p14="http://schemas.microsoft.com/office/powerpoint/2010/main" val="2704838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*Then in March, we are starting to find that we have so many things we want to share and talk about that it is too much to fit into one meeting a month!</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we’ll have two TS Open Forums in March, one at the regular time/date on the third Thursday of the month</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this special one on the first Thursday of the month in March, March 7 from 11am-noon</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was organized by our host emeritus, Luiz Mendes of Northridge, thank you Luiz</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this will be training on using OCLC Record Manager, which TJ Kao of UC Davis talked about last month at the forum, using that to create and maintain local holdings records, or LHRs</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*Training will be provided by OCLC’s Valerie Chase, she is a OCLC Cataloging Specialist.</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look for that invite and more information in email soon. </a:t>
            </a: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17</a:t>
            </a:fld>
            <a:endParaRPr lang="en-US"/>
          </a:p>
        </p:txBody>
      </p:sp>
    </p:spTree>
    <p:extLst>
      <p:ext uri="{BB962C8B-B14F-4D97-AF65-F5344CB8AC3E}">
        <p14:creationId xmlns:p14="http://schemas.microsoft.com/office/powerpoint/2010/main" val="161407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Thanks for attending</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*Recording will be available &amp; posted later this week</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are welcome to hang out until 1pm (recording off)</a:t>
            </a:r>
          </a:p>
          <a:p>
            <a:pPr marL="0" marR="0">
              <a:lnSpc>
                <a:spcPct val="107000"/>
              </a:lnSpc>
              <a:spcBef>
                <a:spcPts val="0"/>
              </a:spcBef>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*And stay dry &amp; warm, there is going to be a lot of bad weather across the state in the coming days.</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18</a:t>
            </a:fld>
            <a:endParaRPr lang="en-US"/>
          </a:p>
        </p:txBody>
      </p:sp>
    </p:spTree>
    <p:extLst>
      <p:ext uri="{BB962C8B-B14F-4D97-AF65-F5344CB8AC3E}">
        <p14:creationId xmlns:p14="http://schemas.microsoft.com/office/powerpoint/2010/main" val="325146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Here’s the agenda for today. </a:t>
            </a:r>
          </a:p>
          <a:p>
            <a:pPr marL="285750" marR="0" indent="-285750">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Any announcements not on the agenda</a:t>
            </a:r>
          </a:p>
          <a:p>
            <a:pPr marL="285750" marR="0" lvl="0" indent="-285750">
              <a:spcBef>
                <a:spcPts val="0"/>
              </a:spcBef>
              <a:spcAft>
                <a:spcPts val="0"/>
              </a:spcAft>
              <a:buFont typeface="Arial" panose="020B0604020202020204" pitchFamily="34" charset="0"/>
              <a:buChar char="•"/>
            </a:pPr>
            <a:r>
              <a:rPr lang="en-US" sz="1800" kern="100" dirty="0">
                <a:effectLst/>
                <a:latin typeface="Aptos" panose="020B0004020202020204" pitchFamily="34" charset="0"/>
                <a:ea typeface="Times New Roman" panose="02020603050405020304" pitchFamily="18" charset="0"/>
                <a:cs typeface="Times New Roman" panose="02020603050405020304" pitchFamily="18" charset="0"/>
              </a:rPr>
              <a:t>The CSU libraries had an hour-long outage of all Ex Libris products on Wednesday, January 3, 2024 so I wanted to give a quick refresher on where to check for status updates if you suddenly cannot access Ex Libris products, those being: Alma/Rapido/Primo/Leganto/Rialto/</a:t>
            </a:r>
            <a:r>
              <a:rPr lang="en-US" sz="1800" kern="100" dirty="0" err="1">
                <a:effectLst/>
                <a:latin typeface="Aptos" panose="020B0004020202020204" pitchFamily="34" charset="0"/>
                <a:ea typeface="Times New Roman" panose="02020603050405020304" pitchFamily="18" charset="0"/>
                <a:cs typeface="Times New Roman" panose="02020603050405020304" pitchFamily="18" charset="0"/>
              </a:rPr>
              <a:t>Esploro</a:t>
            </a:r>
            <a:r>
              <a:rPr lang="en-US" sz="1800" kern="100" dirty="0">
                <a:effectLst/>
                <a:latin typeface="Aptos" panose="020B0004020202020204" pitchFamily="34" charset="0"/>
                <a:ea typeface="Times New Roman" panose="02020603050405020304" pitchFamily="18" charset="0"/>
                <a:cs typeface="Times New Roman" panose="02020603050405020304" pitchFamily="18" charset="0"/>
              </a:rPr>
              <a:t>.</a:t>
            </a:r>
          </a:p>
          <a:p>
            <a:pPr marL="0" marR="0" lvl="0" indent="0">
              <a:spcBef>
                <a:spcPts val="0"/>
              </a:spcBef>
              <a:spcAft>
                <a:spcPts val="0"/>
              </a:spcAft>
              <a:buFont typeface="+mj-lt"/>
              <a:buNone/>
            </a:pPr>
            <a:r>
              <a:rPr lang="en-US" sz="1800" dirty="0">
                <a:effectLst/>
                <a:latin typeface="Calibri" panose="020F0502020204030204" pitchFamily="34" charset="0"/>
                <a:ea typeface="Times New Roman" panose="02020603050405020304" pitchFamily="18" charset="0"/>
              </a:rPr>
              <a:t>* We have a trio of guest speakers from the University of California (UC) libraries, thanks to our ULMS Resource Management Functional Committee. </a:t>
            </a:r>
            <a:endParaRPr lang="en-US" sz="1800" dirty="0">
              <a:effectLst/>
              <a:latin typeface="Calibri" panose="020F0502020204030204" pitchFamily="34" charset="0"/>
              <a:ea typeface="Aptos" panose="020B0004020202020204" pitchFamily="34" charset="0"/>
            </a:endParaRPr>
          </a:p>
          <a:p>
            <a:r>
              <a:rPr lang="en-US" sz="1800" dirty="0">
                <a:effectLst/>
                <a:latin typeface="Aptos" panose="020B0004020202020204" pitchFamily="34" charset="0"/>
                <a:ea typeface="Aptos" panose="020B0004020202020204" pitchFamily="34" charset="0"/>
                <a:cs typeface="Aptos" panose="020B0004020202020204" pitchFamily="34" charset="0"/>
              </a:rPr>
              <a:t>The UCs are doing very interesting work with tracking how much time is spent on aspects of cataloging in a way that makes it easy to run reports on how much time is spent on cataloging overall and where and how. This helps with cataloging project management, deciding when to outsource or do work in-house, and figuring out resources and budgets for grant proposals. They will tell us where they track the data in the records (and what they track), getting catalogers and administrators on board with the process, the types of reports they run, and what the benefits have been. The campuses differ in their implementation so they will tell us some about that as well. </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So those presentations will be the bulk of our time today.</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Anything else if we have time</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Then at noon we’ll turn the recording off, we can hang out and talk about library work or if anything interesting will be going at your campuses next week, perhaps</a:t>
            </a:r>
          </a:p>
          <a:p>
            <a:pPr marL="285750" marR="0" indent="-285750">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2</a:t>
            </a:fld>
            <a:endParaRPr lang="en-US"/>
          </a:p>
        </p:txBody>
      </p:sp>
    </p:spTree>
    <p:extLst>
      <p:ext uri="{BB962C8B-B14F-4D97-AF65-F5344CB8AC3E}">
        <p14:creationId xmlns:p14="http://schemas.microsoft.com/office/powerpoint/2010/main" val="1394999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now I want to open this up to any announcements that folks have that might not be on the agenda, this is your time to speak and share!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put the word ‘announcement’ in an AI generator with ‘cute creature’ option and got this, it’s cute but sort of scary!</a:t>
            </a:r>
          </a:p>
          <a:p>
            <a:pPr marL="0" marR="0">
              <a:lnSpc>
                <a:spcPct val="107000"/>
              </a:lnSpc>
              <a:spcBef>
                <a:spcPts val="0"/>
              </a:spcBef>
              <a:spcAft>
                <a:spcPts val="800"/>
              </a:spcAft>
            </a:pPr>
            <a:br>
              <a:rPr lang="en-US" dirty="0">
                <a:effectLst/>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EEED814B-62EC-4F54-8014-0196706DE5D7}" type="slidenum">
              <a:rPr lang="en-US" smtClean="0"/>
              <a:t>3</a:t>
            </a:fld>
            <a:endParaRPr lang="en-US"/>
          </a:p>
        </p:txBody>
      </p:sp>
    </p:spTree>
    <p:extLst>
      <p:ext uri="{BB962C8B-B14F-4D97-AF65-F5344CB8AC3E}">
        <p14:creationId xmlns:p14="http://schemas.microsoft.com/office/powerpoint/2010/main" val="3245567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 I know January 3 seems like about a month ago but just to remind you, about 2 weeks ago, we had an outage on all our Ex Libris products for about an hour. Many of you were still on break, it was my first day back at work myself. We did our best to get the word out, but we missed some of you in our communications so I wanted to give a quick rundown of what you should check or do in the case of one of the Ex Libris products not working. </a:t>
            </a:r>
          </a:p>
          <a:p>
            <a:r>
              <a:rPr lang="en-US" dirty="0"/>
              <a:t>We won’t be going into opening a </a:t>
            </a:r>
            <a:r>
              <a:rPr lang="en-US" dirty="0" err="1"/>
              <a:t>SalesForce</a:t>
            </a:r>
            <a:r>
              <a:rPr lang="en-US" dirty="0"/>
              <a:t> case, that’s a webinar we have planned for another time. This is just in the case of an Ex Libris system down and it might be more than just your campus.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This is a great time to join CSU Slack but you have your preferences…at least try to ask someone at your site that does use Slack if they know about a system problem.</a:t>
            </a:r>
          </a:p>
          <a:p>
            <a:r>
              <a:rPr lang="en-US" dirty="0"/>
              <a:t>* So for the Jan 3 outage, Hannah Lee of CSUDH wins the prize as she was the first person to alert any of us in Slack. </a:t>
            </a:r>
          </a:p>
          <a:p>
            <a:r>
              <a:rPr lang="en-US" dirty="0"/>
              <a:t>* For those of you that don’t use Slack, or aren’t as familiar with it, you can do an “at sign: here in any channel and it will send a push notification to everyone in the channel that has notifications on. </a:t>
            </a:r>
          </a:p>
          <a:p>
            <a:r>
              <a:rPr lang="en-US" dirty="0"/>
              <a:t>Hannah did this in the #systems channel but you can ask in any of the channels you feel comfortable with.</a:t>
            </a:r>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4</a:t>
            </a:fld>
            <a:endParaRPr lang="en-US"/>
          </a:p>
        </p:txBody>
      </p:sp>
    </p:spTree>
    <p:extLst>
      <p:ext uri="{BB962C8B-B14F-4D97-AF65-F5344CB8AC3E}">
        <p14:creationId xmlns:p14="http://schemas.microsoft.com/office/powerpoint/2010/main" val="855431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very quickly in this case that folks from many other CSUs chimed in Slack that it was not limited to CSUDH and not to Primo, Alma was down as well. Eventually we learned all the Ex Libris products were down but this helped us know this was not just a Primo problem,</a:t>
            </a:r>
          </a:p>
          <a:p>
            <a:r>
              <a:rPr lang="en-US" dirty="0"/>
              <a:t>Don’t assume that someone has reported that you are down as well, please add anything you can!</a:t>
            </a:r>
          </a:p>
        </p:txBody>
      </p:sp>
      <p:sp>
        <p:nvSpPr>
          <p:cNvPr id="4" name="Slide Number Placeholder 3"/>
          <p:cNvSpPr>
            <a:spLocks noGrp="1"/>
          </p:cNvSpPr>
          <p:nvPr>
            <p:ph type="sldNum" sz="quarter" idx="5"/>
          </p:nvPr>
        </p:nvSpPr>
        <p:spPr/>
        <p:txBody>
          <a:bodyPr/>
          <a:lstStyle/>
          <a:p>
            <a:fld id="{EEED814B-62EC-4F54-8014-0196706DE5D7}" type="slidenum">
              <a:rPr lang="en-US" smtClean="0"/>
              <a:t>5</a:t>
            </a:fld>
            <a:endParaRPr lang="en-US"/>
          </a:p>
        </p:txBody>
      </p:sp>
    </p:spTree>
    <p:extLst>
      <p:ext uri="{BB962C8B-B14F-4D97-AF65-F5344CB8AC3E}">
        <p14:creationId xmlns:p14="http://schemas.microsoft.com/office/powerpoint/2010/main" val="82004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next thing to do is to check the Ex Libris status page. I’ll show you the site in a minute but here is the URL, and I’ll send that with the recording as well.</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*What you might need to know before you go to the page, is that all the CSU campuses are on the NA03 server.</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the CSU Slack will ALWAYS have updated information before Ex Libris…imagine that they really have to confirm the nature of the problem before updating us</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can see that discussion here in Slack as well, we knew there was a problem but Ex Libris had not said anything official yet, then they did.</a:t>
            </a:r>
          </a:p>
        </p:txBody>
      </p:sp>
      <p:sp>
        <p:nvSpPr>
          <p:cNvPr id="4" name="Slide Number Placeholder 3"/>
          <p:cNvSpPr>
            <a:spLocks noGrp="1"/>
          </p:cNvSpPr>
          <p:nvPr>
            <p:ph type="sldNum" sz="quarter" idx="5"/>
          </p:nvPr>
        </p:nvSpPr>
        <p:spPr/>
        <p:txBody>
          <a:bodyPr/>
          <a:lstStyle/>
          <a:p>
            <a:fld id="{EEED814B-62EC-4F54-8014-0196706DE5D7}" type="slidenum">
              <a:rPr lang="en-US" smtClean="0"/>
              <a:t>6</a:t>
            </a:fld>
            <a:endParaRPr lang="en-US"/>
          </a:p>
        </p:txBody>
      </p:sp>
    </p:spTree>
    <p:extLst>
      <p:ext uri="{BB962C8B-B14F-4D97-AF65-F5344CB8AC3E}">
        <p14:creationId xmlns:p14="http://schemas.microsoft.com/office/powerpoint/2010/main" val="3886204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Here’s an example of what the status page looks like when everything is good, all green with checkmarks.</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When you go to the status page, just look at what is being reported for the NA03 server.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Sometimes the outage is across Ex Libris products and servers but often it is server-specific</a:t>
            </a:r>
          </a:p>
        </p:txBody>
      </p:sp>
      <p:sp>
        <p:nvSpPr>
          <p:cNvPr id="4" name="Slide Number Placeholder 3"/>
          <p:cNvSpPr>
            <a:spLocks noGrp="1"/>
          </p:cNvSpPr>
          <p:nvPr>
            <p:ph type="sldNum" sz="quarter" idx="5"/>
          </p:nvPr>
        </p:nvSpPr>
        <p:spPr/>
        <p:txBody>
          <a:bodyPr/>
          <a:lstStyle/>
          <a:p>
            <a:fld id="{EEED814B-62EC-4F54-8014-0196706DE5D7}" type="slidenum">
              <a:rPr lang="en-US" smtClean="0"/>
              <a:t>7</a:t>
            </a:fld>
            <a:endParaRPr lang="en-US"/>
          </a:p>
        </p:txBody>
      </p:sp>
    </p:spTree>
    <p:extLst>
      <p:ext uri="{BB962C8B-B14F-4D97-AF65-F5344CB8AC3E}">
        <p14:creationId xmlns:p14="http://schemas.microsoft.com/office/powerpoint/2010/main" val="1993240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 didn’t get a screenshot of our particular problem and you can only see back a week on the status page but here’s one from earlier this week on the NA07 server</a:t>
            </a:r>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 can see something happened on January 15, if I can’t see red, then look for the dash or minus.</a:t>
            </a:r>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*And if I float over the red dash circle, this box will appear to tell you what happened and when it was resolved. It might be in Israel time so you might need to use a time zone convertor to determine exactly when the outage happened. </a:t>
            </a:r>
          </a:p>
        </p:txBody>
      </p:sp>
      <p:sp>
        <p:nvSpPr>
          <p:cNvPr id="4" name="Slide Number Placeholder 3"/>
          <p:cNvSpPr>
            <a:spLocks noGrp="1"/>
          </p:cNvSpPr>
          <p:nvPr>
            <p:ph type="sldNum" sz="quarter" idx="5"/>
          </p:nvPr>
        </p:nvSpPr>
        <p:spPr/>
        <p:txBody>
          <a:bodyPr/>
          <a:lstStyle/>
          <a:p>
            <a:fld id="{EEED814B-62EC-4F54-8014-0196706DE5D7}" type="slidenum">
              <a:rPr lang="en-US" smtClean="0"/>
              <a:t>8</a:t>
            </a:fld>
            <a:endParaRPr lang="en-US"/>
          </a:p>
        </p:txBody>
      </p:sp>
    </p:spTree>
    <p:extLst>
      <p:ext uri="{BB962C8B-B14F-4D97-AF65-F5344CB8AC3E}">
        <p14:creationId xmlns:p14="http://schemas.microsoft.com/office/powerpoint/2010/main" val="176865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realize you might be deep in cataloging or working with a patron so you might need to get an email when there is a problem like this, here’s how to do that so you are ready in the future</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Follow the instructions on this page to subscribe to one or all the Ex Libris product status updates, the URL is here and I’ll send it out with the recording as well.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Thanks to Jessica for creating this page, the subscription is not the easiest thing to set up but once you have it set up, you are good for life.</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can see here I got an email for all the products  but you can get some or all</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9</a:t>
            </a:fld>
            <a:endParaRPr lang="en-US"/>
          </a:p>
        </p:txBody>
      </p:sp>
    </p:spTree>
    <p:extLst>
      <p:ext uri="{BB962C8B-B14F-4D97-AF65-F5344CB8AC3E}">
        <p14:creationId xmlns:p14="http://schemas.microsoft.com/office/powerpoint/2010/main" val="2382153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930803B-76AC-4CB6-BDCF-4F13F795696C}" type="datetime1">
              <a:rPr lang="en-US" smtClean="0"/>
              <a:t>1/18/2024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da-DK"/>
              <a:t>TS Open Forum, January 18, 2024</a:t>
            </a:r>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024811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0DF7A3-E5D1-4A17-B2EC-2AF9C8F73260}" type="datetime1">
              <a:rPr lang="en-US" smtClean="0"/>
              <a:t>1/18/2024</a:t>
            </a:fld>
            <a:endParaRPr lang="en-US"/>
          </a:p>
        </p:txBody>
      </p:sp>
      <p:sp>
        <p:nvSpPr>
          <p:cNvPr id="6" name="Footer Placeholder 5"/>
          <p:cNvSpPr>
            <a:spLocks noGrp="1"/>
          </p:cNvSpPr>
          <p:nvPr>
            <p:ph type="ftr" sz="quarter" idx="11"/>
          </p:nvPr>
        </p:nvSpPr>
        <p:spPr/>
        <p:txBody>
          <a:bodyPr/>
          <a:lstStyle/>
          <a:p>
            <a:r>
              <a:rPr lang="da-DK"/>
              <a:t>TS Open Forum, January 18, 2024</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95094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D2BAC88-2F6F-473F-A223-5CF58B1B1B06}" type="datetime1">
              <a:rPr lang="en-US" smtClean="0"/>
              <a:t>1/18/2024</a:t>
            </a:fld>
            <a:endParaRPr lang="en-US"/>
          </a:p>
        </p:txBody>
      </p:sp>
      <p:sp>
        <p:nvSpPr>
          <p:cNvPr id="5" name="Footer Placeholder 4"/>
          <p:cNvSpPr>
            <a:spLocks noGrp="1"/>
          </p:cNvSpPr>
          <p:nvPr>
            <p:ph type="ftr" sz="quarter" idx="11"/>
          </p:nvPr>
        </p:nvSpPr>
        <p:spPr/>
        <p:txBody>
          <a:bodyPr/>
          <a:lstStyle/>
          <a:p>
            <a:r>
              <a:rPr lang="da-DK"/>
              <a:t>TS Open Forum, January 18, 2024</a:t>
            </a:r>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86203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611B451-5098-4E97-95F7-1DD5ECC597B9}" type="datetime1">
              <a:rPr lang="en-US" smtClean="0"/>
              <a:t>1/18/2024</a:t>
            </a:fld>
            <a:endParaRPr lang="en-US"/>
          </a:p>
        </p:txBody>
      </p:sp>
      <p:sp>
        <p:nvSpPr>
          <p:cNvPr id="5" name="Footer Placeholder 4"/>
          <p:cNvSpPr>
            <a:spLocks noGrp="1"/>
          </p:cNvSpPr>
          <p:nvPr>
            <p:ph type="ftr" sz="quarter" idx="11"/>
          </p:nvPr>
        </p:nvSpPr>
        <p:spPr/>
        <p:txBody>
          <a:bodyPr/>
          <a:lstStyle/>
          <a:p>
            <a:r>
              <a:rPr lang="da-DK"/>
              <a:t>TS Open Forum, January 18, 2024</a:t>
            </a:r>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10545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76E635-1E3F-4C54-B005-9E0B817166C0}" type="datetime1">
              <a:rPr lang="en-US" smtClean="0"/>
              <a:t>1/18/2024</a:t>
            </a:fld>
            <a:endParaRPr lang="en-US"/>
          </a:p>
        </p:txBody>
      </p:sp>
      <p:sp>
        <p:nvSpPr>
          <p:cNvPr id="5" name="Footer Placeholder 4"/>
          <p:cNvSpPr>
            <a:spLocks noGrp="1"/>
          </p:cNvSpPr>
          <p:nvPr>
            <p:ph type="ftr" sz="quarter" idx="11"/>
          </p:nvPr>
        </p:nvSpPr>
        <p:spPr/>
        <p:txBody>
          <a:bodyPr/>
          <a:lstStyle/>
          <a:p>
            <a:r>
              <a:rPr lang="da-DK"/>
              <a:t>TS Open Forum, January 18, 2024</a:t>
            </a: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777570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B37C24D-16D6-4AB7-9F7B-59147BC558B8}" type="datetime1">
              <a:rPr lang="en-US" smtClean="0"/>
              <a:t>1/18/2024</a:t>
            </a:fld>
            <a:endParaRPr lang="en-US"/>
          </a:p>
        </p:txBody>
      </p:sp>
      <p:sp>
        <p:nvSpPr>
          <p:cNvPr id="8" name="Footer Placeholder 7"/>
          <p:cNvSpPr>
            <a:spLocks noGrp="1"/>
          </p:cNvSpPr>
          <p:nvPr>
            <p:ph type="ftr" sz="quarter" idx="11"/>
          </p:nvPr>
        </p:nvSpPr>
        <p:spPr/>
        <p:txBody>
          <a:bodyPr/>
          <a:lstStyle/>
          <a:p>
            <a:r>
              <a:rPr lang="da-DK"/>
              <a:t>TS Open Forum, January 18, 2024</a:t>
            </a:r>
            <a:endParaRPr lang="en-US"/>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48041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BF028F5-FEC2-4155-AF02-E9A0773C728D}" type="datetime1">
              <a:rPr lang="en-US" smtClean="0"/>
              <a:t>1/18/2024</a:t>
            </a:fld>
            <a:endParaRPr lang="en-US"/>
          </a:p>
        </p:txBody>
      </p:sp>
      <p:sp>
        <p:nvSpPr>
          <p:cNvPr id="8" name="Footer Placeholder 7"/>
          <p:cNvSpPr>
            <a:spLocks noGrp="1"/>
          </p:cNvSpPr>
          <p:nvPr>
            <p:ph type="ftr" sz="quarter" idx="11"/>
          </p:nvPr>
        </p:nvSpPr>
        <p:spPr>
          <a:xfrm>
            <a:off x="561111" y="6391838"/>
            <a:ext cx="3644282" cy="304801"/>
          </a:xfrm>
        </p:spPr>
        <p:txBody>
          <a:bodyPr/>
          <a:lstStyle/>
          <a:p>
            <a:r>
              <a:rPr lang="da-DK"/>
              <a:t>TS Open Forum, January 18, 2024</a:t>
            </a:r>
            <a:endParaRPr lang="en-US"/>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438409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7A7CD27-7765-4DB0-A315-7B18DA19B11E}" type="datetime1">
              <a:rPr lang="en-US" smtClean="0"/>
              <a:t>1/18/2024</a:t>
            </a:fld>
            <a:endParaRPr lang="en-US"/>
          </a:p>
        </p:txBody>
      </p:sp>
      <p:sp>
        <p:nvSpPr>
          <p:cNvPr id="5" name="Footer Placeholder 4"/>
          <p:cNvSpPr>
            <a:spLocks noGrp="1"/>
          </p:cNvSpPr>
          <p:nvPr>
            <p:ph type="ftr" sz="quarter" idx="11"/>
          </p:nvPr>
        </p:nvSpPr>
        <p:spPr/>
        <p:txBody>
          <a:bodyPr/>
          <a:lstStyle/>
          <a:p>
            <a:r>
              <a:rPr lang="da-DK"/>
              <a:t>TS Open Forum, January 18, 2024</a:t>
            </a:r>
            <a:endParaRPr lang="en-US"/>
          </a:p>
        </p:txBody>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358877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0710FA8-4B24-4D66-95D8-92708BF01755}" type="datetime1">
              <a:rPr lang="en-US" smtClean="0"/>
              <a:t>1/18/2024</a:t>
            </a:fld>
            <a:endParaRPr lang="en-US"/>
          </a:p>
        </p:txBody>
      </p:sp>
      <p:sp>
        <p:nvSpPr>
          <p:cNvPr id="5" name="Footer Placeholder 4"/>
          <p:cNvSpPr>
            <a:spLocks noGrp="1"/>
          </p:cNvSpPr>
          <p:nvPr>
            <p:ph type="ftr" sz="quarter" idx="11"/>
          </p:nvPr>
        </p:nvSpPr>
        <p:spPr/>
        <p:txBody>
          <a:bodyPr/>
          <a:lstStyle/>
          <a:p>
            <a:r>
              <a:rPr lang="da-DK"/>
              <a:t>TS Open Forum, January 18, 2024</a:t>
            </a: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69975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1FE0B6-3CE8-42D6-B94C-BE4BC5030BB2}" type="datetime1">
              <a:rPr lang="en-US" smtClean="0"/>
              <a:t>1/18/2024</a:t>
            </a:fld>
            <a:endParaRPr lang="en-US"/>
          </a:p>
        </p:txBody>
      </p:sp>
      <p:sp>
        <p:nvSpPr>
          <p:cNvPr id="5" name="Footer Placeholder 4"/>
          <p:cNvSpPr>
            <a:spLocks noGrp="1"/>
          </p:cNvSpPr>
          <p:nvPr>
            <p:ph type="ftr" sz="quarter" idx="11"/>
          </p:nvPr>
        </p:nvSpPr>
        <p:spPr/>
        <p:txBody>
          <a:bodyPr/>
          <a:lstStyle/>
          <a:p>
            <a:r>
              <a:rPr lang="da-DK"/>
              <a:t>TS Open Forum, January 18, 2024</a:t>
            </a:r>
            <a:endParaRPr lang="en-US"/>
          </a:p>
        </p:txBody>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25179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1552A-282B-4DBA-B7FD-40448D87376F}" type="datetime1">
              <a:rPr lang="en-US" smtClean="0"/>
              <a:t>1/18/2024</a:t>
            </a:fld>
            <a:endParaRPr lang="en-US"/>
          </a:p>
        </p:txBody>
      </p:sp>
      <p:sp>
        <p:nvSpPr>
          <p:cNvPr id="5" name="Footer Placeholder 4"/>
          <p:cNvSpPr>
            <a:spLocks noGrp="1"/>
          </p:cNvSpPr>
          <p:nvPr>
            <p:ph type="ftr" sz="quarter" idx="11"/>
          </p:nvPr>
        </p:nvSpPr>
        <p:spPr/>
        <p:txBody>
          <a:bodyPr/>
          <a:lstStyle/>
          <a:p>
            <a:r>
              <a:rPr lang="da-DK"/>
              <a:t>TS Open Forum, January 18, 2024</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80730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7A32A7-7C88-4871-AF13-5C4EC596B432}" type="datetime1">
              <a:rPr lang="en-US" smtClean="0"/>
              <a:t>1/18/2024</a:t>
            </a:fld>
            <a:endParaRPr lang="en-US"/>
          </a:p>
        </p:txBody>
      </p:sp>
      <p:sp>
        <p:nvSpPr>
          <p:cNvPr id="6" name="Footer Placeholder 5"/>
          <p:cNvSpPr>
            <a:spLocks noGrp="1"/>
          </p:cNvSpPr>
          <p:nvPr>
            <p:ph type="ftr" sz="quarter" idx="11"/>
          </p:nvPr>
        </p:nvSpPr>
        <p:spPr/>
        <p:txBody>
          <a:bodyPr/>
          <a:lstStyle/>
          <a:p>
            <a:r>
              <a:rPr lang="da-DK"/>
              <a:t>TS Open Forum, January 18, 2024</a:t>
            </a:r>
            <a:endParaRPr lang="en-US"/>
          </a:p>
        </p:txBody>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05706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2C16E-FA03-4534-B210-2169512E4A6A}" type="datetime1">
              <a:rPr lang="en-US" smtClean="0"/>
              <a:t>1/18/2024</a:t>
            </a:fld>
            <a:endParaRPr lang="en-US"/>
          </a:p>
        </p:txBody>
      </p:sp>
      <p:sp>
        <p:nvSpPr>
          <p:cNvPr id="8" name="Footer Placeholder 7"/>
          <p:cNvSpPr>
            <a:spLocks noGrp="1"/>
          </p:cNvSpPr>
          <p:nvPr>
            <p:ph type="ftr" sz="quarter" idx="11"/>
          </p:nvPr>
        </p:nvSpPr>
        <p:spPr/>
        <p:txBody>
          <a:bodyPr/>
          <a:lstStyle/>
          <a:p>
            <a:r>
              <a:rPr lang="da-DK"/>
              <a:t>TS Open Forum, January 18, 2024</a:t>
            </a:r>
            <a:endParaRPr lang="en-US"/>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19551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BD86C0-441A-4FD6-B62F-68C771480D9A}" type="datetime1">
              <a:rPr lang="en-US" smtClean="0"/>
              <a:t>1/18/2024</a:t>
            </a:fld>
            <a:endParaRPr lang="en-US"/>
          </a:p>
        </p:txBody>
      </p:sp>
      <p:sp>
        <p:nvSpPr>
          <p:cNvPr id="4" name="Footer Placeholder 3"/>
          <p:cNvSpPr>
            <a:spLocks noGrp="1"/>
          </p:cNvSpPr>
          <p:nvPr>
            <p:ph type="ftr" sz="quarter" idx="11"/>
          </p:nvPr>
        </p:nvSpPr>
        <p:spPr/>
        <p:txBody>
          <a:bodyPr/>
          <a:lstStyle/>
          <a:p>
            <a:r>
              <a:rPr lang="da-DK"/>
              <a:t>TS Open Forum, January 18, 2024</a:t>
            </a:r>
            <a:endParaRPr lang="en-US"/>
          </a:p>
        </p:txBody>
      </p:sp>
      <p:sp>
        <p:nvSpPr>
          <p:cNvPr id="5" name="Slide Number Placeholder 4"/>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97694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040BA4-C0C4-465A-80D5-C0FAEF488DC0}" type="datetime1">
              <a:rPr lang="en-US" smtClean="0"/>
              <a:t>1/18/2024</a:t>
            </a:fld>
            <a:endParaRPr lang="en-US"/>
          </a:p>
        </p:txBody>
      </p:sp>
      <p:sp>
        <p:nvSpPr>
          <p:cNvPr id="3" name="Footer Placeholder 2"/>
          <p:cNvSpPr>
            <a:spLocks noGrp="1"/>
          </p:cNvSpPr>
          <p:nvPr>
            <p:ph type="ftr" sz="quarter" idx="11"/>
          </p:nvPr>
        </p:nvSpPr>
        <p:spPr/>
        <p:txBody>
          <a:bodyPr/>
          <a:lstStyle/>
          <a:p>
            <a:r>
              <a:rPr lang="da-DK"/>
              <a:t>TS Open Forum, January 18, 2024</a:t>
            </a:r>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90143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5B697A-1B12-4BBE-AE21-93F251264F7B}" type="datetime1">
              <a:rPr lang="en-US" smtClean="0"/>
              <a:t>1/18/2024</a:t>
            </a:fld>
            <a:endParaRPr lang="en-US"/>
          </a:p>
        </p:txBody>
      </p:sp>
      <p:sp>
        <p:nvSpPr>
          <p:cNvPr id="6" name="Footer Placeholder 5"/>
          <p:cNvSpPr>
            <a:spLocks noGrp="1"/>
          </p:cNvSpPr>
          <p:nvPr>
            <p:ph type="ftr" sz="quarter" idx="11"/>
          </p:nvPr>
        </p:nvSpPr>
        <p:spPr/>
        <p:txBody>
          <a:bodyPr/>
          <a:lstStyle/>
          <a:p>
            <a:r>
              <a:rPr lang="da-DK"/>
              <a:t>TS Open Forum, January 18, 2024</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11992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1CA650-99E9-4A5C-A012-38BC230004DD}" type="datetime1">
              <a:rPr lang="en-US" smtClean="0"/>
              <a:t>1/18/2024</a:t>
            </a:fld>
            <a:endParaRPr lang="en-US"/>
          </a:p>
        </p:txBody>
      </p:sp>
      <p:sp>
        <p:nvSpPr>
          <p:cNvPr id="6" name="Footer Placeholder 5"/>
          <p:cNvSpPr>
            <a:spLocks noGrp="1"/>
          </p:cNvSpPr>
          <p:nvPr>
            <p:ph type="ftr" sz="quarter" idx="11"/>
          </p:nvPr>
        </p:nvSpPr>
        <p:spPr/>
        <p:txBody>
          <a:bodyPr/>
          <a:lstStyle/>
          <a:p>
            <a:r>
              <a:rPr lang="da-DK"/>
              <a:t>TS Open Forum, January 18, 2024</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558256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E006ABC-259C-460A-B466-EB0B8030E16F}" type="datetime1">
              <a:rPr lang="en-US" smtClean="0"/>
              <a:t>1/18/2024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da-DK"/>
              <a:t>TS Open Forum, January 18, 2024</a:t>
            </a:r>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29BC735-8151-4FE6-98FD-78C3E43BB5EF}" type="slidenum">
              <a:rPr lang="en-US" smtClean="0"/>
              <a:t>‹#›</a:t>
            </a:fld>
            <a:endParaRPr lang="en-US"/>
          </a:p>
        </p:txBody>
      </p:sp>
    </p:spTree>
    <p:extLst>
      <p:ext uri="{BB962C8B-B14F-4D97-AF65-F5344CB8AC3E}">
        <p14:creationId xmlns:p14="http://schemas.microsoft.com/office/powerpoint/2010/main" val="1649697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mailto:library@calstate.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s://calstatelibraries.slack.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tus.exlibrisgroup.com/system_stat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calstate.atlassian.net/wiki/spaces/UEC/pages/2855632914/Ex+Libris+System+Statu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EE59-5BFA-52E7-82A0-9BF0AAE0FDA7}"/>
              </a:ext>
            </a:extLst>
          </p:cNvPr>
          <p:cNvSpPr>
            <a:spLocks noGrp="1"/>
          </p:cNvSpPr>
          <p:nvPr>
            <p:ph type="ctrTitle"/>
          </p:nvPr>
        </p:nvSpPr>
        <p:spPr>
          <a:xfrm>
            <a:off x="8382055" y="1241266"/>
            <a:ext cx="3161016" cy="3163094"/>
          </a:xfrm>
        </p:spPr>
        <p:txBody>
          <a:bodyPr>
            <a:normAutofit/>
          </a:bodyPr>
          <a:lstStyle/>
          <a:p>
            <a:pPr algn="ctr">
              <a:lnSpc>
                <a:spcPct val="90000"/>
              </a:lnSpc>
            </a:pPr>
            <a:r>
              <a:rPr lang="en-US" sz="3800" dirty="0">
                <a:solidFill>
                  <a:srgbClr val="EBEBEB"/>
                </a:solidFill>
              </a:rPr>
              <a:t>January 18, 2024</a:t>
            </a:r>
            <a:br>
              <a:rPr lang="en-US" sz="3800" dirty="0">
                <a:solidFill>
                  <a:srgbClr val="EBEBEB"/>
                </a:solidFill>
              </a:rPr>
            </a:br>
            <a:r>
              <a:rPr lang="en-US" sz="3800" dirty="0">
                <a:solidFill>
                  <a:srgbClr val="EBEBEB"/>
                </a:solidFill>
              </a:rPr>
              <a:t>Technical Services Open Forum</a:t>
            </a:r>
          </a:p>
        </p:txBody>
      </p:sp>
      <p:grpSp>
        <p:nvGrpSpPr>
          <p:cNvPr id="17" name="Group 16">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8" name="Rectangle 17">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5" name="Picture 4">
            <a:extLst>
              <a:ext uri="{FF2B5EF4-FFF2-40B4-BE49-F238E27FC236}">
                <a16:creationId xmlns:a16="http://schemas.microsoft.com/office/drawing/2014/main" id="{38704E56-7DC7-FD9D-CAD4-25D28A9E98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1529" y="1114621"/>
            <a:ext cx="4759648" cy="4628758"/>
          </a:xfrm>
          <a:prstGeom prst="rect">
            <a:avLst/>
          </a:prstGeom>
        </p:spPr>
      </p:pic>
      <p:pic>
        <p:nvPicPr>
          <p:cNvPr id="4" name="Picture 3" descr="A close-up of a sign&#10;&#10;Description automatically generated">
            <a:extLst>
              <a:ext uri="{FF2B5EF4-FFF2-40B4-BE49-F238E27FC236}">
                <a16:creationId xmlns:a16="http://schemas.microsoft.com/office/drawing/2014/main" id="{FF3717E6-1DEE-7714-7927-865A26207FF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09830" y="4422093"/>
            <a:ext cx="3558838" cy="2107207"/>
          </a:xfrm>
          <a:prstGeom prst="rect">
            <a:avLst/>
          </a:prstGeom>
        </p:spPr>
      </p:pic>
    </p:spTree>
    <p:extLst>
      <p:ext uri="{BB962C8B-B14F-4D97-AF65-F5344CB8AC3E}">
        <p14:creationId xmlns:p14="http://schemas.microsoft.com/office/powerpoint/2010/main" val="3633214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7" name="Rectangle 16">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0" name="Rectangle 19">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4" name="Rectangle 23">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6563C91-25DD-E699-3F41-8DBD8CFE5315}"/>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4600" b="0" i="0" kern="1200" dirty="0">
                <a:solidFill>
                  <a:srgbClr val="EBEBEB"/>
                </a:solidFill>
                <a:latin typeface="+mj-lt"/>
                <a:ea typeface="+mj-ea"/>
                <a:cs typeface="+mj-cs"/>
              </a:rPr>
              <a:t>Status update emails look like this</a:t>
            </a:r>
          </a:p>
        </p:txBody>
      </p:sp>
      <p:sp>
        <p:nvSpPr>
          <p:cNvPr id="5" name="Slide Number Placeholder 4">
            <a:extLst>
              <a:ext uri="{FF2B5EF4-FFF2-40B4-BE49-F238E27FC236}">
                <a16:creationId xmlns:a16="http://schemas.microsoft.com/office/drawing/2014/main" id="{9A34833D-79C4-DB85-B894-CEEE99A376A1}"/>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729BC735-8151-4FE6-98FD-78C3E43BB5EF}" type="slidenum">
              <a:rPr lang="en-US">
                <a:solidFill>
                  <a:srgbClr val="FFFFFF"/>
                </a:solidFill>
              </a:rPr>
              <a:pPr defTabSz="914400">
                <a:spcAft>
                  <a:spcPts val="600"/>
                </a:spcAft>
              </a:pPr>
              <a:t>10</a:t>
            </a:fld>
            <a:endParaRPr lang="en-US">
              <a:solidFill>
                <a:srgbClr val="FFFFFF"/>
              </a:solidFill>
            </a:endParaRPr>
          </a:p>
        </p:txBody>
      </p:sp>
      <p:sp>
        <p:nvSpPr>
          <p:cNvPr id="4" name="Footer Placeholder 3">
            <a:extLst>
              <a:ext uri="{FF2B5EF4-FFF2-40B4-BE49-F238E27FC236}">
                <a16:creationId xmlns:a16="http://schemas.microsoft.com/office/drawing/2014/main" id="{84EA7458-0678-9519-E5F5-DEF95E2CCD4B}"/>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defTabSz="914400">
              <a:spcAft>
                <a:spcPts val="600"/>
              </a:spcAft>
            </a:pPr>
            <a:r>
              <a:rPr lang="en-US" b="0" i="0" kern="1200">
                <a:latin typeface="+mn-lt"/>
                <a:ea typeface="+mn-ea"/>
                <a:cs typeface="+mn-cs"/>
              </a:rPr>
              <a:t>TS Open Forum, January 18, 2024</a:t>
            </a:r>
          </a:p>
        </p:txBody>
      </p:sp>
      <p:pic>
        <p:nvPicPr>
          <p:cNvPr id="11" name="Content Placeholder 10">
            <a:extLst>
              <a:ext uri="{FF2B5EF4-FFF2-40B4-BE49-F238E27FC236}">
                <a16:creationId xmlns:a16="http://schemas.microsoft.com/office/drawing/2014/main" id="{77B4064E-25B4-1AE3-9A89-398254522832}"/>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856637" y="1113063"/>
            <a:ext cx="4977158"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75588888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1744A-4479-77C3-4280-ED5CCC5D2B2B}"/>
              </a:ext>
            </a:extLst>
          </p:cNvPr>
          <p:cNvSpPr>
            <a:spLocks noGrp="1"/>
          </p:cNvSpPr>
          <p:nvPr>
            <p:ph type="title"/>
          </p:nvPr>
        </p:nvSpPr>
        <p:spPr/>
        <p:txBody>
          <a:bodyPr/>
          <a:lstStyle/>
          <a:p>
            <a:pPr algn="ctr"/>
            <a:r>
              <a:rPr lang="en-US" dirty="0"/>
              <a:t>Check the ULMS listservs</a:t>
            </a:r>
          </a:p>
        </p:txBody>
      </p:sp>
      <p:sp>
        <p:nvSpPr>
          <p:cNvPr id="3" name="Content Placeholder 2">
            <a:extLst>
              <a:ext uri="{FF2B5EF4-FFF2-40B4-BE49-F238E27FC236}">
                <a16:creationId xmlns:a16="http://schemas.microsoft.com/office/drawing/2014/main" id="{7EFBD262-DA1B-8009-39DE-D5D0D09FA713}"/>
              </a:ext>
            </a:extLst>
          </p:cNvPr>
          <p:cNvSpPr>
            <a:spLocks noGrp="1"/>
          </p:cNvSpPr>
          <p:nvPr>
            <p:ph idx="1"/>
          </p:nvPr>
        </p:nvSpPr>
        <p:spPr/>
        <p:txBody>
          <a:bodyPr/>
          <a:lstStyle/>
          <a:p>
            <a:r>
              <a:rPr lang="en-US" dirty="0"/>
              <a:t>ULMS-</a:t>
            </a:r>
            <a:r>
              <a:rPr lang="en-US" dirty="0" err="1"/>
              <a:t>techservices</a:t>
            </a:r>
            <a:r>
              <a:rPr lang="en-US" dirty="0"/>
              <a:t>, ULMS-</a:t>
            </a:r>
            <a:r>
              <a:rPr lang="en-US" dirty="0" err="1"/>
              <a:t>accesservices</a:t>
            </a:r>
            <a:r>
              <a:rPr lang="en-US" dirty="0"/>
              <a:t> in particular</a:t>
            </a:r>
          </a:p>
          <a:p>
            <a:r>
              <a:rPr lang="en-US" dirty="0"/>
              <a:t>We will make an announcement on those if we know something</a:t>
            </a:r>
          </a:p>
          <a:p>
            <a:r>
              <a:rPr lang="en-US" dirty="0"/>
              <a:t>Please email </a:t>
            </a:r>
            <a:r>
              <a:rPr lang="en-US" dirty="0">
                <a:hlinkClick r:id="rId3"/>
              </a:rPr>
              <a:t>library@calstate.edu</a:t>
            </a:r>
            <a:r>
              <a:rPr lang="en-US" dirty="0"/>
              <a:t> if you don’t see this anywhere, that gets all of us and we can make a local email</a:t>
            </a:r>
          </a:p>
        </p:txBody>
      </p:sp>
      <p:sp>
        <p:nvSpPr>
          <p:cNvPr id="4" name="Footer Placeholder 3">
            <a:extLst>
              <a:ext uri="{FF2B5EF4-FFF2-40B4-BE49-F238E27FC236}">
                <a16:creationId xmlns:a16="http://schemas.microsoft.com/office/drawing/2014/main" id="{E33571C4-430C-287F-75BB-D5B4F8F05605}"/>
              </a:ext>
            </a:extLst>
          </p:cNvPr>
          <p:cNvSpPr>
            <a:spLocks noGrp="1"/>
          </p:cNvSpPr>
          <p:nvPr>
            <p:ph type="ftr" sz="quarter" idx="11"/>
          </p:nvPr>
        </p:nvSpPr>
        <p:spPr/>
        <p:txBody>
          <a:bodyPr/>
          <a:lstStyle/>
          <a:p>
            <a:r>
              <a:rPr lang="da-DK"/>
              <a:t>TS Open Forum, January 18, 2024</a:t>
            </a:r>
            <a:endParaRPr lang="en-US"/>
          </a:p>
        </p:txBody>
      </p:sp>
      <p:sp>
        <p:nvSpPr>
          <p:cNvPr id="5" name="Slide Number Placeholder 4">
            <a:extLst>
              <a:ext uri="{FF2B5EF4-FFF2-40B4-BE49-F238E27FC236}">
                <a16:creationId xmlns:a16="http://schemas.microsoft.com/office/drawing/2014/main" id="{32E734AB-1C06-A91B-76AC-8C13D75B65A9}"/>
              </a:ext>
            </a:extLst>
          </p:cNvPr>
          <p:cNvSpPr>
            <a:spLocks noGrp="1"/>
          </p:cNvSpPr>
          <p:nvPr>
            <p:ph type="sldNum" sz="quarter" idx="12"/>
          </p:nvPr>
        </p:nvSpPr>
        <p:spPr/>
        <p:txBody>
          <a:bodyPr/>
          <a:lstStyle/>
          <a:p>
            <a:fld id="{729BC735-8151-4FE6-98FD-78C3E43BB5EF}" type="slidenum">
              <a:rPr lang="en-US" smtClean="0"/>
              <a:t>11</a:t>
            </a:fld>
            <a:endParaRPr lang="en-US"/>
          </a:p>
        </p:txBody>
      </p:sp>
      <p:pic>
        <p:nvPicPr>
          <p:cNvPr id="7" name="Picture 6">
            <a:extLst>
              <a:ext uri="{FF2B5EF4-FFF2-40B4-BE49-F238E27FC236}">
                <a16:creationId xmlns:a16="http://schemas.microsoft.com/office/drawing/2014/main" id="{CCE848D6-A440-26C8-DE2F-35480D065082}"/>
              </a:ext>
            </a:extLst>
          </p:cNvPr>
          <p:cNvPicPr>
            <a:picLocks noChangeAspect="1"/>
          </p:cNvPicPr>
          <p:nvPr/>
        </p:nvPicPr>
        <p:blipFill>
          <a:blip r:embed="rId4"/>
          <a:stretch>
            <a:fillRect/>
          </a:stretch>
        </p:blipFill>
        <p:spPr>
          <a:xfrm>
            <a:off x="4646151" y="4191256"/>
            <a:ext cx="6544588" cy="22005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8846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3ECC-729E-085C-90C9-ED6C44F0CA80}"/>
              </a:ext>
            </a:extLst>
          </p:cNvPr>
          <p:cNvSpPr>
            <a:spLocks noGrp="1"/>
          </p:cNvSpPr>
          <p:nvPr>
            <p:ph type="title"/>
          </p:nvPr>
        </p:nvSpPr>
        <p:spPr/>
        <p:txBody>
          <a:bodyPr/>
          <a:lstStyle/>
          <a:p>
            <a:pPr algn="ctr"/>
            <a:r>
              <a:rPr lang="en-US" dirty="0"/>
              <a:t>Check ALMA-L, PRIMO-L, etc.</a:t>
            </a:r>
          </a:p>
        </p:txBody>
      </p:sp>
      <p:sp>
        <p:nvSpPr>
          <p:cNvPr id="3" name="Content Placeholder 2">
            <a:extLst>
              <a:ext uri="{FF2B5EF4-FFF2-40B4-BE49-F238E27FC236}">
                <a16:creationId xmlns:a16="http://schemas.microsoft.com/office/drawing/2014/main" id="{23E65710-A315-E676-4A82-CD067FC17A8E}"/>
              </a:ext>
            </a:extLst>
          </p:cNvPr>
          <p:cNvSpPr>
            <a:spLocks noGrp="1"/>
          </p:cNvSpPr>
          <p:nvPr>
            <p:ph idx="1"/>
          </p:nvPr>
        </p:nvSpPr>
        <p:spPr/>
        <p:txBody>
          <a:bodyPr/>
          <a:lstStyle/>
          <a:p>
            <a:r>
              <a:rPr lang="en-US" dirty="0"/>
              <a:t>Check the Ex Libris listservs</a:t>
            </a:r>
          </a:p>
        </p:txBody>
      </p:sp>
      <p:sp>
        <p:nvSpPr>
          <p:cNvPr id="4" name="Footer Placeholder 3">
            <a:extLst>
              <a:ext uri="{FF2B5EF4-FFF2-40B4-BE49-F238E27FC236}">
                <a16:creationId xmlns:a16="http://schemas.microsoft.com/office/drawing/2014/main" id="{B2B479C4-5413-0C77-80FC-F512C069BCAD}"/>
              </a:ext>
            </a:extLst>
          </p:cNvPr>
          <p:cNvSpPr>
            <a:spLocks noGrp="1"/>
          </p:cNvSpPr>
          <p:nvPr>
            <p:ph type="ftr" sz="quarter" idx="11"/>
          </p:nvPr>
        </p:nvSpPr>
        <p:spPr/>
        <p:txBody>
          <a:bodyPr/>
          <a:lstStyle/>
          <a:p>
            <a:r>
              <a:rPr lang="da-DK"/>
              <a:t>TS Open Forum, January 18, 2024</a:t>
            </a:r>
            <a:endParaRPr lang="en-US"/>
          </a:p>
        </p:txBody>
      </p:sp>
      <p:sp>
        <p:nvSpPr>
          <p:cNvPr id="5" name="Slide Number Placeholder 4">
            <a:extLst>
              <a:ext uri="{FF2B5EF4-FFF2-40B4-BE49-F238E27FC236}">
                <a16:creationId xmlns:a16="http://schemas.microsoft.com/office/drawing/2014/main" id="{74BA85AC-43E1-F1C0-B6E0-1F25FF000A88}"/>
              </a:ext>
            </a:extLst>
          </p:cNvPr>
          <p:cNvSpPr>
            <a:spLocks noGrp="1"/>
          </p:cNvSpPr>
          <p:nvPr>
            <p:ph type="sldNum" sz="quarter" idx="12"/>
          </p:nvPr>
        </p:nvSpPr>
        <p:spPr/>
        <p:txBody>
          <a:bodyPr/>
          <a:lstStyle/>
          <a:p>
            <a:fld id="{729BC735-8151-4FE6-98FD-78C3E43BB5EF}" type="slidenum">
              <a:rPr lang="en-US" smtClean="0"/>
              <a:t>12</a:t>
            </a:fld>
            <a:endParaRPr lang="en-US"/>
          </a:p>
        </p:txBody>
      </p:sp>
      <p:pic>
        <p:nvPicPr>
          <p:cNvPr id="7" name="Picture 6">
            <a:extLst>
              <a:ext uri="{FF2B5EF4-FFF2-40B4-BE49-F238E27FC236}">
                <a16:creationId xmlns:a16="http://schemas.microsoft.com/office/drawing/2014/main" id="{51F4998B-10A3-AC96-A7C1-53708D36E33C}"/>
              </a:ext>
            </a:extLst>
          </p:cNvPr>
          <p:cNvPicPr>
            <a:picLocks noChangeAspect="1"/>
          </p:cNvPicPr>
          <p:nvPr/>
        </p:nvPicPr>
        <p:blipFill>
          <a:blip r:embed="rId3"/>
          <a:stretch>
            <a:fillRect/>
          </a:stretch>
        </p:blipFill>
        <p:spPr>
          <a:xfrm>
            <a:off x="7039151" y="2617470"/>
            <a:ext cx="4258269" cy="36104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a:extLst>
              <a:ext uri="{FF2B5EF4-FFF2-40B4-BE49-F238E27FC236}">
                <a16:creationId xmlns:a16="http://schemas.microsoft.com/office/drawing/2014/main" id="{19E50349-B5C6-3203-FF4D-768A379BF2B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84070" y="3429000"/>
            <a:ext cx="3543300" cy="2524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4643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113DD-4862-7FA5-C7F3-6C953536C7E6}"/>
              </a:ext>
            </a:extLst>
          </p:cNvPr>
          <p:cNvSpPr>
            <a:spLocks noGrp="1"/>
          </p:cNvSpPr>
          <p:nvPr>
            <p:ph type="title"/>
          </p:nvPr>
        </p:nvSpPr>
        <p:spPr/>
        <p:txBody>
          <a:bodyPr/>
          <a:lstStyle/>
          <a:p>
            <a:pPr algn="ctr"/>
            <a:r>
              <a:rPr lang="en-US" dirty="0"/>
              <a:t>Good news! We are back</a:t>
            </a:r>
          </a:p>
        </p:txBody>
      </p:sp>
      <p:sp>
        <p:nvSpPr>
          <p:cNvPr id="3" name="Content Placeholder 2">
            <a:extLst>
              <a:ext uri="{FF2B5EF4-FFF2-40B4-BE49-F238E27FC236}">
                <a16:creationId xmlns:a16="http://schemas.microsoft.com/office/drawing/2014/main" id="{A243D81F-F756-78DE-BAD4-73029060F8EC}"/>
              </a:ext>
            </a:extLst>
          </p:cNvPr>
          <p:cNvSpPr>
            <a:spLocks noGrp="1"/>
          </p:cNvSpPr>
          <p:nvPr>
            <p:ph idx="1"/>
          </p:nvPr>
        </p:nvSpPr>
        <p:spPr/>
        <p:txBody>
          <a:bodyPr/>
          <a:lstStyle/>
          <a:p>
            <a:r>
              <a:rPr lang="en-US" dirty="0"/>
              <a:t>Let people know when you are back up</a:t>
            </a:r>
          </a:p>
          <a:p>
            <a:r>
              <a:rPr lang="en-US" dirty="0"/>
              <a:t>Ex Libris status might be behind the rest of us</a:t>
            </a:r>
          </a:p>
        </p:txBody>
      </p:sp>
      <p:sp>
        <p:nvSpPr>
          <p:cNvPr id="4" name="Footer Placeholder 3">
            <a:extLst>
              <a:ext uri="{FF2B5EF4-FFF2-40B4-BE49-F238E27FC236}">
                <a16:creationId xmlns:a16="http://schemas.microsoft.com/office/drawing/2014/main" id="{D9231610-209C-0F84-D096-4FE9B7684C47}"/>
              </a:ext>
            </a:extLst>
          </p:cNvPr>
          <p:cNvSpPr>
            <a:spLocks noGrp="1"/>
          </p:cNvSpPr>
          <p:nvPr>
            <p:ph type="ftr" sz="quarter" idx="11"/>
          </p:nvPr>
        </p:nvSpPr>
        <p:spPr/>
        <p:txBody>
          <a:bodyPr/>
          <a:lstStyle/>
          <a:p>
            <a:r>
              <a:rPr lang="da-DK"/>
              <a:t>TS Open Forum, January 18, 2024</a:t>
            </a:r>
            <a:endParaRPr lang="en-US"/>
          </a:p>
        </p:txBody>
      </p:sp>
      <p:sp>
        <p:nvSpPr>
          <p:cNvPr id="5" name="Slide Number Placeholder 4">
            <a:extLst>
              <a:ext uri="{FF2B5EF4-FFF2-40B4-BE49-F238E27FC236}">
                <a16:creationId xmlns:a16="http://schemas.microsoft.com/office/drawing/2014/main" id="{A756593B-E704-C999-ACF2-F2BEABE9DF6A}"/>
              </a:ext>
            </a:extLst>
          </p:cNvPr>
          <p:cNvSpPr>
            <a:spLocks noGrp="1"/>
          </p:cNvSpPr>
          <p:nvPr>
            <p:ph type="sldNum" sz="quarter" idx="12"/>
          </p:nvPr>
        </p:nvSpPr>
        <p:spPr/>
        <p:txBody>
          <a:bodyPr/>
          <a:lstStyle/>
          <a:p>
            <a:fld id="{729BC735-8151-4FE6-98FD-78C3E43BB5EF}" type="slidenum">
              <a:rPr lang="en-US" smtClean="0"/>
              <a:t>13</a:t>
            </a:fld>
            <a:endParaRPr lang="en-US"/>
          </a:p>
        </p:txBody>
      </p:sp>
      <p:pic>
        <p:nvPicPr>
          <p:cNvPr id="9" name="Picture 8">
            <a:extLst>
              <a:ext uri="{FF2B5EF4-FFF2-40B4-BE49-F238E27FC236}">
                <a16:creationId xmlns:a16="http://schemas.microsoft.com/office/drawing/2014/main" id="{565A2334-2EAE-5C6C-6C3F-CF2AEC7816F8}"/>
              </a:ext>
            </a:extLst>
          </p:cNvPr>
          <p:cNvPicPr>
            <a:picLocks noChangeAspect="1"/>
          </p:cNvPicPr>
          <p:nvPr/>
        </p:nvPicPr>
        <p:blipFill>
          <a:blip r:embed="rId3"/>
          <a:stretch>
            <a:fillRect/>
          </a:stretch>
        </p:blipFill>
        <p:spPr>
          <a:xfrm>
            <a:off x="8792600" y="2451694"/>
            <a:ext cx="2667372" cy="2705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692499D6-2858-9874-23C3-CCC9EB0670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3403" y="3804433"/>
            <a:ext cx="7935003" cy="20123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7748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113DD-4862-7FA5-C7F3-6C953536C7E6}"/>
              </a:ext>
            </a:extLst>
          </p:cNvPr>
          <p:cNvSpPr>
            <a:spLocks noGrp="1"/>
          </p:cNvSpPr>
          <p:nvPr>
            <p:ph type="title"/>
          </p:nvPr>
        </p:nvSpPr>
        <p:spPr/>
        <p:txBody>
          <a:bodyPr/>
          <a:lstStyle/>
          <a:p>
            <a:r>
              <a:rPr lang="en-US" dirty="0"/>
              <a:t>‘We are back’ emails</a:t>
            </a:r>
          </a:p>
        </p:txBody>
      </p:sp>
      <p:sp>
        <p:nvSpPr>
          <p:cNvPr id="4" name="Footer Placeholder 3">
            <a:extLst>
              <a:ext uri="{FF2B5EF4-FFF2-40B4-BE49-F238E27FC236}">
                <a16:creationId xmlns:a16="http://schemas.microsoft.com/office/drawing/2014/main" id="{D9231610-209C-0F84-D096-4FE9B7684C47}"/>
              </a:ext>
            </a:extLst>
          </p:cNvPr>
          <p:cNvSpPr>
            <a:spLocks noGrp="1"/>
          </p:cNvSpPr>
          <p:nvPr>
            <p:ph type="ftr" sz="quarter" idx="11"/>
          </p:nvPr>
        </p:nvSpPr>
        <p:spPr/>
        <p:txBody>
          <a:bodyPr/>
          <a:lstStyle/>
          <a:p>
            <a:r>
              <a:rPr lang="da-DK"/>
              <a:t>TS Open Forum, January 18, 2024</a:t>
            </a:r>
            <a:endParaRPr lang="en-US"/>
          </a:p>
        </p:txBody>
      </p:sp>
      <p:sp>
        <p:nvSpPr>
          <p:cNvPr id="5" name="Slide Number Placeholder 4">
            <a:extLst>
              <a:ext uri="{FF2B5EF4-FFF2-40B4-BE49-F238E27FC236}">
                <a16:creationId xmlns:a16="http://schemas.microsoft.com/office/drawing/2014/main" id="{A756593B-E704-C999-ACF2-F2BEABE9DF6A}"/>
              </a:ext>
            </a:extLst>
          </p:cNvPr>
          <p:cNvSpPr>
            <a:spLocks noGrp="1"/>
          </p:cNvSpPr>
          <p:nvPr>
            <p:ph type="sldNum" sz="quarter" idx="12"/>
          </p:nvPr>
        </p:nvSpPr>
        <p:spPr/>
        <p:txBody>
          <a:bodyPr/>
          <a:lstStyle/>
          <a:p>
            <a:fld id="{729BC735-8151-4FE6-98FD-78C3E43BB5EF}" type="slidenum">
              <a:rPr lang="en-US" smtClean="0"/>
              <a:t>14</a:t>
            </a:fld>
            <a:endParaRPr lang="en-US"/>
          </a:p>
        </p:txBody>
      </p:sp>
      <p:pic>
        <p:nvPicPr>
          <p:cNvPr id="13" name="Picture 12">
            <a:extLst>
              <a:ext uri="{FF2B5EF4-FFF2-40B4-BE49-F238E27FC236}">
                <a16:creationId xmlns:a16="http://schemas.microsoft.com/office/drawing/2014/main" id="{7A4ACAE9-B6A3-1289-8EE3-7461B2A194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9052" y="1478714"/>
            <a:ext cx="4959845" cy="5065524"/>
          </a:xfrm>
          <a:prstGeom prst="rect">
            <a:avLst/>
          </a:prstGeom>
        </p:spPr>
      </p:pic>
      <p:pic>
        <p:nvPicPr>
          <p:cNvPr id="14" name="Picture 13">
            <a:extLst>
              <a:ext uri="{FF2B5EF4-FFF2-40B4-BE49-F238E27FC236}">
                <a16:creationId xmlns:a16="http://schemas.microsoft.com/office/drawing/2014/main" id="{A6979517-2AD0-F482-6725-5BCE8F2A7740}"/>
              </a:ext>
            </a:extLst>
          </p:cNvPr>
          <p:cNvPicPr>
            <a:picLocks noChangeAspect="1"/>
          </p:cNvPicPr>
          <p:nvPr/>
        </p:nvPicPr>
        <p:blipFill>
          <a:blip r:embed="rId4"/>
          <a:stretch>
            <a:fillRect/>
          </a:stretch>
        </p:blipFill>
        <p:spPr>
          <a:xfrm>
            <a:off x="561110" y="2490656"/>
            <a:ext cx="5992061" cy="1876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7706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16"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B88E8BF0-04D3-00F4-2D3F-4EDBA420E19F}"/>
              </a:ext>
            </a:extLst>
          </p:cNvPr>
          <p:cNvSpPr>
            <a:spLocks noGrp="1"/>
          </p:cNvSpPr>
          <p:nvPr>
            <p:ph type="title"/>
          </p:nvPr>
        </p:nvSpPr>
        <p:spPr>
          <a:xfrm>
            <a:off x="1154955" y="685800"/>
            <a:ext cx="2942210" cy="673100"/>
          </a:xfrm>
        </p:spPr>
        <p:txBody>
          <a:bodyPr>
            <a:normAutofit/>
          </a:bodyPr>
          <a:lstStyle/>
          <a:p>
            <a:r>
              <a:rPr lang="en-US" sz="3300" dirty="0">
                <a:solidFill>
                  <a:srgbClr val="EBEBEB"/>
                </a:solidFill>
              </a:rPr>
              <a:t>Our speakers</a:t>
            </a:r>
          </a:p>
        </p:txBody>
      </p:sp>
      <p:pic>
        <p:nvPicPr>
          <p:cNvPr id="7" name="Picture 6">
            <a:extLst>
              <a:ext uri="{FF2B5EF4-FFF2-40B4-BE49-F238E27FC236}">
                <a16:creationId xmlns:a16="http://schemas.microsoft.com/office/drawing/2014/main" id="{914F2637-81CC-332C-3E11-3376E5F1EA0A}"/>
              </a:ext>
            </a:extLst>
          </p:cNvPr>
          <p:cNvPicPr>
            <a:picLocks noChangeAspect="1"/>
          </p:cNvPicPr>
          <p:nvPr/>
        </p:nvPicPr>
        <p:blipFill>
          <a:blip r:embed="rId3"/>
          <a:stretch>
            <a:fillRect/>
          </a:stretch>
        </p:blipFill>
        <p:spPr>
          <a:xfrm>
            <a:off x="5970223" y="803751"/>
            <a:ext cx="4840301" cy="5250498"/>
          </a:xfrm>
          <a:prstGeom prst="rect">
            <a:avLst/>
          </a:prstGeom>
        </p:spPr>
      </p:pic>
      <p:sp>
        <p:nvSpPr>
          <p:cNvPr id="18" name="Rectangle 17">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6E4B07F-0DB3-C004-FA5A-3901D31C1181}"/>
              </a:ext>
            </a:extLst>
          </p:cNvPr>
          <p:cNvSpPr>
            <a:spLocks noGrp="1"/>
          </p:cNvSpPr>
          <p:nvPr>
            <p:ph idx="1"/>
          </p:nvPr>
        </p:nvSpPr>
        <p:spPr>
          <a:xfrm>
            <a:off x="1154955" y="1358900"/>
            <a:ext cx="3133726" cy="4660900"/>
          </a:xfrm>
        </p:spPr>
        <p:txBody>
          <a:bodyPr>
            <a:normAutofit lnSpcReduction="10000"/>
          </a:bodyPr>
          <a:lstStyle/>
          <a:p>
            <a:pPr marL="457200" marR="0">
              <a:spcBef>
                <a:spcPts val="0"/>
              </a:spcBef>
              <a:spcAft>
                <a:spcPts val="0"/>
              </a:spcAft>
            </a:pPr>
            <a:r>
              <a:rPr lang="en-US" sz="2200" dirty="0">
                <a:solidFill>
                  <a:srgbClr val="FFFFFF"/>
                </a:solidFill>
                <a:effectLst/>
                <a:latin typeface="Calibri" panose="020F0502020204030204" pitchFamily="34" charset="0"/>
                <a:ea typeface="Aptos" panose="020B0004020202020204" pitchFamily="34" charset="0"/>
              </a:rPr>
              <a:t>Adam Baron, UC Berkeley, Head of Metadata Services</a:t>
            </a:r>
          </a:p>
          <a:p>
            <a:pPr marL="457200" marR="0">
              <a:spcBef>
                <a:spcPts val="0"/>
              </a:spcBef>
              <a:spcAft>
                <a:spcPts val="0"/>
              </a:spcAft>
            </a:pPr>
            <a:r>
              <a:rPr lang="en-US" sz="2200" dirty="0">
                <a:solidFill>
                  <a:srgbClr val="FFFFFF"/>
                </a:solidFill>
                <a:effectLst/>
                <a:latin typeface="Calibri" panose="020F0502020204030204" pitchFamily="34" charset="0"/>
                <a:ea typeface="Aptos" panose="020B0004020202020204" pitchFamily="34" charset="0"/>
              </a:rPr>
              <a:t>Hermine Vermeij, UCLA, Team Leader, Subject Specialist Catalogers; Music Cataloger</a:t>
            </a:r>
          </a:p>
          <a:p>
            <a:pPr marL="457200" marR="0">
              <a:spcBef>
                <a:spcPts val="0"/>
              </a:spcBef>
              <a:spcAft>
                <a:spcPts val="0"/>
              </a:spcAft>
            </a:pPr>
            <a:r>
              <a:rPr lang="en-US" sz="2200" dirty="0">
                <a:solidFill>
                  <a:srgbClr val="FFFFFF"/>
                </a:solidFill>
                <a:effectLst/>
                <a:latin typeface="Calibri" panose="020F0502020204030204" pitchFamily="34" charset="0"/>
                <a:ea typeface="Aptos" panose="020B0004020202020204" pitchFamily="34" charset="0"/>
              </a:rPr>
              <a:t>Elizabeth Miraglia, UC San Diego, Assistant Program Director for Metadata Services and Head of Books &amp; Serials Metadata</a:t>
            </a:r>
          </a:p>
          <a:p>
            <a:endParaRPr lang="en-US" dirty="0">
              <a:solidFill>
                <a:srgbClr val="FFFFFF"/>
              </a:solidFill>
            </a:endParaRPr>
          </a:p>
        </p:txBody>
      </p:sp>
      <p:sp>
        <p:nvSpPr>
          <p:cNvPr id="24"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5" name="Slide Number Placeholder 4">
            <a:extLst>
              <a:ext uri="{FF2B5EF4-FFF2-40B4-BE49-F238E27FC236}">
                <a16:creationId xmlns:a16="http://schemas.microsoft.com/office/drawing/2014/main" id="{58CEE098-3B71-305F-8415-6E87401F4271}"/>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a:solidFill>
                  <a:srgbClr val="FFFFFF"/>
                </a:solidFill>
              </a:rPr>
              <a:pPr>
                <a:spcAft>
                  <a:spcPts val="600"/>
                </a:spcAft>
              </a:pPr>
              <a:t>15</a:t>
            </a:fld>
            <a:endParaRPr lang="en-US">
              <a:solidFill>
                <a:srgbClr val="FFFFFF"/>
              </a:solidFill>
            </a:endParaRPr>
          </a:p>
        </p:txBody>
      </p:sp>
      <p:sp>
        <p:nvSpPr>
          <p:cNvPr id="4" name="Footer Placeholder 3">
            <a:extLst>
              <a:ext uri="{FF2B5EF4-FFF2-40B4-BE49-F238E27FC236}">
                <a16:creationId xmlns:a16="http://schemas.microsoft.com/office/drawing/2014/main" id="{98E5DF9B-84B9-D0F1-E02D-73839BDF2900}"/>
              </a:ext>
            </a:extLst>
          </p:cNvPr>
          <p:cNvSpPr>
            <a:spLocks noGrp="1"/>
          </p:cNvSpPr>
          <p:nvPr>
            <p:ph type="ftr" sz="quarter" idx="11"/>
          </p:nvPr>
        </p:nvSpPr>
        <p:spPr>
          <a:xfrm>
            <a:off x="561110" y="6391838"/>
            <a:ext cx="3859795" cy="304801"/>
          </a:xfrm>
        </p:spPr>
        <p:txBody>
          <a:bodyPr>
            <a:normAutofit/>
          </a:bodyPr>
          <a:lstStyle/>
          <a:p>
            <a:pPr>
              <a:spcAft>
                <a:spcPts val="600"/>
              </a:spcAft>
            </a:pPr>
            <a:r>
              <a:rPr lang="da-DK"/>
              <a:t>TS Open Forum, January 18, 2024</a:t>
            </a:r>
            <a:endParaRPr lang="en-US"/>
          </a:p>
        </p:txBody>
      </p:sp>
    </p:spTree>
    <p:extLst>
      <p:ext uri="{BB962C8B-B14F-4D97-AF65-F5344CB8AC3E}">
        <p14:creationId xmlns:p14="http://schemas.microsoft.com/office/powerpoint/2010/main" val="5222626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16"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8ABE4149-2843-C79B-F13A-90B8D0569AEB}"/>
              </a:ext>
            </a:extLst>
          </p:cNvPr>
          <p:cNvSpPr>
            <a:spLocks noGrp="1"/>
          </p:cNvSpPr>
          <p:nvPr>
            <p:ph type="title"/>
          </p:nvPr>
        </p:nvSpPr>
        <p:spPr>
          <a:xfrm>
            <a:off x="1154955" y="973668"/>
            <a:ext cx="2942210" cy="1020232"/>
          </a:xfrm>
        </p:spPr>
        <p:txBody>
          <a:bodyPr>
            <a:normAutofit/>
          </a:bodyPr>
          <a:lstStyle/>
          <a:p>
            <a:r>
              <a:rPr lang="en-US" dirty="0">
                <a:solidFill>
                  <a:schemeClr val="tx1"/>
                </a:solidFill>
              </a:rPr>
              <a:t>Next time!</a:t>
            </a:r>
          </a:p>
        </p:txBody>
      </p:sp>
      <p:sp>
        <p:nvSpPr>
          <p:cNvPr id="18" name="Rectangle 17">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A67B6AE7-C954-C801-C2FC-4FECFE8A3DD6}"/>
              </a:ext>
            </a:extLst>
          </p:cNvPr>
          <p:cNvSpPr>
            <a:spLocks noGrp="1"/>
          </p:cNvSpPr>
          <p:nvPr>
            <p:ph idx="1"/>
          </p:nvPr>
        </p:nvSpPr>
        <p:spPr>
          <a:xfrm>
            <a:off x="1154955" y="2120900"/>
            <a:ext cx="3133726" cy="3898900"/>
          </a:xfrm>
        </p:spPr>
        <p:txBody>
          <a:bodyPr>
            <a:normAutofit/>
          </a:bodyPr>
          <a:lstStyle/>
          <a:p>
            <a:pPr>
              <a:buFont typeface="Wingdings" panose="05000000000000000000" pitchFamily="2" charset="2"/>
              <a:buChar char="Ø"/>
            </a:pPr>
            <a:r>
              <a:rPr lang="en-US" sz="2400" dirty="0">
                <a:solidFill>
                  <a:schemeClr val="tx1"/>
                </a:solidFill>
                <a:effectLst/>
                <a:ea typeface="Calibri" panose="020F0502020204030204" pitchFamily="34" charset="0"/>
              </a:rPr>
              <a:t>Thursday, </a:t>
            </a:r>
            <a:r>
              <a:rPr lang="en-US" sz="2400" dirty="0">
                <a:solidFill>
                  <a:schemeClr val="tx1"/>
                </a:solidFill>
                <a:ea typeface="Calibri" panose="020F0502020204030204" pitchFamily="34" charset="0"/>
              </a:rPr>
              <a:t>February 15, 2024,</a:t>
            </a:r>
            <a:r>
              <a:rPr lang="en-US" sz="2400" dirty="0">
                <a:solidFill>
                  <a:schemeClr val="tx1"/>
                </a:solidFill>
                <a:effectLst/>
                <a:ea typeface="Calibri" panose="020F0502020204030204" pitchFamily="34" charset="0"/>
              </a:rPr>
              <a:t>11am-noon</a:t>
            </a:r>
          </a:p>
          <a:p>
            <a:pPr>
              <a:buFont typeface="Wingdings" panose="05000000000000000000" pitchFamily="2" charset="2"/>
              <a:buChar char="Ø"/>
            </a:pPr>
            <a:r>
              <a:rPr lang="en-US" sz="2400" dirty="0">
                <a:solidFill>
                  <a:schemeClr val="tx1"/>
                </a:solidFill>
                <a:latin typeface="+mj-lt"/>
                <a:ea typeface="Calibri" panose="020F0502020204030204" pitchFamily="34" charset="0"/>
              </a:rPr>
              <a:t>A few things in the works, maybe acquisitions</a:t>
            </a:r>
          </a:p>
          <a:p>
            <a:endParaRPr lang="en-US" dirty="0">
              <a:solidFill>
                <a:schemeClr val="tx1"/>
              </a:solidFill>
              <a:effectLst/>
              <a:ea typeface="Calibri" panose="020F0502020204030204" pitchFamily="34" charset="0"/>
            </a:endParaRPr>
          </a:p>
        </p:txBody>
      </p:sp>
      <p:sp>
        <p:nvSpPr>
          <p:cNvPr id="24"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5" name="Slide Number Placeholder 4">
            <a:extLst>
              <a:ext uri="{FF2B5EF4-FFF2-40B4-BE49-F238E27FC236}">
                <a16:creationId xmlns:a16="http://schemas.microsoft.com/office/drawing/2014/main" id="{58313804-62E8-1706-3C65-1AD2E7006C49}"/>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a:solidFill>
                  <a:srgbClr val="FFFFFF"/>
                </a:solidFill>
              </a:rPr>
              <a:pPr>
                <a:spcAft>
                  <a:spcPts val="600"/>
                </a:spcAft>
              </a:pPr>
              <a:t>16</a:t>
            </a:fld>
            <a:endParaRPr lang="en-US">
              <a:solidFill>
                <a:srgbClr val="FFFFFF"/>
              </a:solidFill>
            </a:endParaRPr>
          </a:p>
        </p:txBody>
      </p:sp>
      <p:sp>
        <p:nvSpPr>
          <p:cNvPr id="4" name="Footer Placeholder 3">
            <a:extLst>
              <a:ext uri="{FF2B5EF4-FFF2-40B4-BE49-F238E27FC236}">
                <a16:creationId xmlns:a16="http://schemas.microsoft.com/office/drawing/2014/main" id="{8B43942E-E80D-57DD-DD51-31227FADA192}"/>
              </a:ext>
            </a:extLst>
          </p:cNvPr>
          <p:cNvSpPr>
            <a:spLocks noGrp="1"/>
          </p:cNvSpPr>
          <p:nvPr>
            <p:ph type="ftr" sz="quarter" idx="11"/>
          </p:nvPr>
        </p:nvSpPr>
        <p:spPr>
          <a:xfrm>
            <a:off x="561110" y="6391838"/>
            <a:ext cx="3859795" cy="304801"/>
          </a:xfrm>
        </p:spPr>
        <p:txBody>
          <a:bodyPr>
            <a:normAutofit/>
          </a:bodyPr>
          <a:lstStyle/>
          <a:p>
            <a:pPr>
              <a:spcAft>
                <a:spcPts val="600"/>
              </a:spcAft>
            </a:pPr>
            <a:r>
              <a:rPr lang="da-DK"/>
              <a:t>TS Open Forum, January 18, 2024</a:t>
            </a:r>
            <a:endParaRPr lang="en-US"/>
          </a:p>
        </p:txBody>
      </p:sp>
      <p:pic>
        <p:nvPicPr>
          <p:cNvPr id="7" name="Picture 6">
            <a:extLst>
              <a:ext uri="{FF2B5EF4-FFF2-40B4-BE49-F238E27FC236}">
                <a16:creationId xmlns:a16="http://schemas.microsoft.com/office/drawing/2014/main" id="{96B04C24-58B8-F851-FEB2-E3D85ED28B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6722" y="366698"/>
            <a:ext cx="3062883" cy="3091048"/>
          </a:xfrm>
          <a:prstGeom prst="rect">
            <a:avLst/>
          </a:prstGeom>
        </p:spPr>
      </p:pic>
      <p:pic>
        <p:nvPicPr>
          <p:cNvPr id="9" name="Picture 8">
            <a:extLst>
              <a:ext uri="{FF2B5EF4-FFF2-40B4-BE49-F238E27FC236}">
                <a16:creationId xmlns:a16="http://schemas.microsoft.com/office/drawing/2014/main" id="{994725C7-12A0-D32F-BDC6-7F766ACE50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89665" y="3149350"/>
            <a:ext cx="3470516" cy="3324218"/>
          </a:xfrm>
          <a:prstGeom prst="rect">
            <a:avLst/>
          </a:prstGeom>
        </p:spPr>
      </p:pic>
    </p:spTree>
    <p:extLst>
      <p:ext uri="{BB962C8B-B14F-4D97-AF65-F5344CB8AC3E}">
        <p14:creationId xmlns:p14="http://schemas.microsoft.com/office/powerpoint/2010/main" val="38745001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D2AE4EAD-EB14-0B52-6E54-41C5DA371CAE}"/>
              </a:ext>
            </a:extLst>
          </p:cNvPr>
          <p:cNvSpPr>
            <a:spLocks noGrp="1"/>
          </p:cNvSpPr>
          <p:nvPr>
            <p:ph type="title"/>
          </p:nvPr>
        </p:nvSpPr>
        <p:spPr>
          <a:xfrm>
            <a:off x="1154954" y="973668"/>
            <a:ext cx="8761413" cy="706964"/>
          </a:xfrm>
        </p:spPr>
        <p:txBody>
          <a:bodyPr>
            <a:normAutofit/>
          </a:bodyPr>
          <a:lstStyle/>
          <a:p>
            <a:pPr algn="ctr"/>
            <a:r>
              <a:rPr lang="en-US" dirty="0">
                <a:solidFill>
                  <a:schemeClr val="tx1"/>
                </a:solidFill>
              </a:rPr>
              <a:t>Special TS Open Forum edition</a:t>
            </a:r>
            <a:endParaRPr lang="en-US" dirty="0">
              <a:solidFill>
                <a:srgbClr val="FFFFFF"/>
              </a:solidFill>
            </a:endParaRPr>
          </a:p>
        </p:txBody>
      </p:sp>
      <p:sp>
        <p:nvSpPr>
          <p:cNvPr id="15" name="Rectangle 14">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937F63C5-EDB6-465F-0A36-C154FEC4DD84}"/>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smtClean="0">
                <a:solidFill>
                  <a:srgbClr val="FFFFFF"/>
                </a:solidFill>
              </a:rPr>
              <a:pPr>
                <a:spcAft>
                  <a:spcPts val="600"/>
                </a:spcAft>
              </a:pPr>
              <a:t>17</a:t>
            </a:fld>
            <a:endParaRPr lang="en-US">
              <a:solidFill>
                <a:srgbClr val="FFFFFF"/>
              </a:solidFill>
            </a:endParaRPr>
          </a:p>
        </p:txBody>
      </p:sp>
      <p:sp>
        <p:nvSpPr>
          <p:cNvPr id="4" name="Footer Placeholder 3">
            <a:extLst>
              <a:ext uri="{FF2B5EF4-FFF2-40B4-BE49-F238E27FC236}">
                <a16:creationId xmlns:a16="http://schemas.microsoft.com/office/drawing/2014/main" id="{0C699F35-A72D-5FE8-B7E2-DE59B6D35CC8}"/>
              </a:ext>
            </a:extLst>
          </p:cNvPr>
          <p:cNvSpPr>
            <a:spLocks noGrp="1"/>
          </p:cNvSpPr>
          <p:nvPr>
            <p:ph type="ftr" sz="quarter" idx="11"/>
          </p:nvPr>
        </p:nvSpPr>
        <p:spPr>
          <a:xfrm>
            <a:off x="561110" y="6391838"/>
            <a:ext cx="3859795" cy="304801"/>
          </a:xfrm>
        </p:spPr>
        <p:txBody>
          <a:bodyPr>
            <a:normAutofit/>
          </a:bodyPr>
          <a:lstStyle/>
          <a:p>
            <a:pPr>
              <a:spcAft>
                <a:spcPts val="600"/>
              </a:spcAft>
            </a:pPr>
            <a:r>
              <a:rPr lang="da-DK"/>
              <a:t>TS Open Forum, January 18, 2024</a:t>
            </a:r>
            <a:endParaRPr lang="en-US" dirty="0"/>
          </a:p>
        </p:txBody>
      </p:sp>
      <p:sp>
        <p:nvSpPr>
          <p:cNvPr id="6" name="Content Placeholder 5">
            <a:extLst>
              <a:ext uri="{FF2B5EF4-FFF2-40B4-BE49-F238E27FC236}">
                <a16:creationId xmlns:a16="http://schemas.microsoft.com/office/drawing/2014/main" id="{F5A26F75-31AC-72FA-24E3-A3A6BABA9FB3}"/>
              </a:ext>
            </a:extLst>
          </p:cNvPr>
          <p:cNvSpPr>
            <a:spLocks noGrp="1"/>
          </p:cNvSpPr>
          <p:nvPr>
            <p:ph idx="1"/>
          </p:nvPr>
        </p:nvSpPr>
        <p:spPr>
          <a:xfrm>
            <a:off x="1154954" y="2011680"/>
            <a:ext cx="6160245" cy="4008120"/>
          </a:xfrm>
        </p:spPr>
        <p:txBody>
          <a:bodyPr>
            <a:normAutofit fontScale="92500" lnSpcReduction="10000"/>
          </a:bodyPr>
          <a:lstStyle/>
          <a:p>
            <a:pPr>
              <a:buFont typeface="Wingdings" panose="05000000000000000000" pitchFamily="2" charset="2"/>
              <a:buChar char="Ø"/>
            </a:pPr>
            <a:r>
              <a:rPr lang="en-US" sz="3000" dirty="0">
                <a:solidFill>
                  <a:schemeClr val="tx1"/>
                </a:solidFill>
                <a:ea typeface="Calibri" panose="020F0502020204030204" pitchFamily="34" charset="0"/>
              </a:rPr>
              <a:t>Thursday, March 7, 2024,11am-noon</a:t>
            </a:r>
          </a:p>
          <a:p>
            <a:pPr>
              <a:buFont typeface="Wingdings" panose="05000000000000000000" pitchFamily="2" charset="2"/>
              <a:buChar char="Ø"/>
            </a:pPr>
            <a:r>
              <a:rPr lang="en-US" sz="3000" dirty="0"/>
              <a:t>Organized by Host Emeritus Luiz Mendes (Northridge)</a:t>
            </a:r>
          </a:p>
          <a:p>
            <a:r>
              <a:rPr lang="en-US" sz="3000" dirty="0"/>
              <a:t>Using OCLC Record Manager to create and maintain LHRs</a:t>
            </a:r>
          </a:p>
          <a:p>
            <a:r>
              <a:rPr lang="en-US" sz="3000" dirty="0"/>
              <a:t>Training  provided by Valerie Chase, OCLC Cataloging Specialist</a:t>
            </a:r>
            <a:endParaRPr lang="en-US" sz="3000" dirty="0">
              <a:solidFill>
                <a:schemeClr val="tx1"/>
              </a:solidFill>
              <a:ea typeface="Calibri" panose="020F0502020204030204" pitchFamily="34" charset="0"/>
            </a:endParaRPr>
          </a:p>
          <a:p>
            <a:pPr marL="0" lvl="0" indent="0">
              <a:buNone/>
            </a:pPr>
            <a:endParaRPr lang="en-US" sz="2400" dirty="0"/>
          </a:p>
        </p:txBody>
      </p:sp>
      <p:pic>
        <p:nvPicPr>
          <p:cNvPr id="3" name="Picture 2">
            <a:extLst>
              <a:ext uri="{FF2B5EF4-FFF2-40B4-BE49-F238E27FC236}">
                <a16:creationId xmlns:a16="http://schemas.microsoft.com/office/drawing/2014/main" id="{4AFCC8A4-EA9F-B5C5-85FB-94D947EB0839}"/>
              </a:ext>
            </a:extLst>
          </p:cNvPr>
          <p:cNvPicPr>
            <a:picLocks noChangeAspect="1"/>
          </p:cNvPicPr>
          <p:nvPr/>
        </p:nvPicPr>
        <p:blipFill>
          <a:blip r:embed="rId4"/>
          <a:stretch>
            <a:fillRect/>
          </a:stretch>
        </p:blipFill>
        <p:spPr>
          <a:xfrm>
            <a:off x="7589978" y="2704310"/>
            <a:ext cx="2847834" cy="1256398"/>
          </a:xfrm>
          <a:prstGeom prst="rect">
            <a:avLst/>
          </a:prstGeom>
        </p:spPr>
      </p:pic>
    </p:spTree>
    <p:extLst>
      <p:ext uri="{BB962C8B-B14F-4D97-AF65-F5344CB8AC3E}">
        <p14:creationId xmlns:p14="http://schemas.microsoft.com/office/powerpoint/2010/main" val="2332867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24"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D2AE4EAD-EB14-0B52-6E54-41C5DA371CAE}"/>
              </a:ext>
            </a:extLst>
          </p:cNvPr>
          <p:cNvSpPr>
            <a:spLocks noGrp="1"/>
          </p:cNvSpPr>
          <p:nvPr>
            <p:ph type="title"/>
          </p:nvPr>
        </p:nvSpPr>
        <p:spPr>
          <a:xfrm>
            <a:off x="1154955" y="973668"/>
            <a:ext cx="2942210" cy="1020232"/>
          </a:xfrm>
        </p:spPr>
        <p:txBody>
          <a:bodyPr>
            <a:normAutofit/>
          </a:bodyPr>
          <a:lstStyle/>
          <a:p>
            <a:pPr>
              <a:lnSpc>
                <a:spcPct val="90000"/>
              </a:lnSpc>
            </a:pPr>
            <a:r>
              <a:rPr lang="en-US" sz="3300">
                <a:solidFill>
                  <a:srgbClr val="EBEBEB"/>
                </a:solidFill>
              </a:rPr>
              <a:t>Thanks for attending!</a:t>
            </a:r>
          </a:p>
        </p:txBody>
      </p:sp>
      <p:pic>
        <p:nvPicPr>
          <p:cNvPr id="8" name="Picture 7">
            <a:extLst>
              <a:ext uri="{FF2B5EF4-FFF2-40B4-BE49-F238E27FC236}">
                <a16:creationId xmlns:a16="http://schemas.microsoft.com/office/drawing/2014/main" id="{09E0CB7B-42CF-15A9-E14A-C76BC09EB240}"/>
              </a:ext>
            </a:extLst>
          </p:cNvPr>
          <p:cNvPicPr>
            <a:picLocks noChangeAspect="1"/>
          </p:cNvPicPr>
          <p:nvPr/>
        </p:nvPicPr>
        <p:blipFill>
          <a:blip r:embed="rId3"/>
          <a:stretch>
            <a:fillRect/>
          </a:stretch>
        </p:blipFill>
        <p:spPr>
          <a:xfrm>
            <a:off x="5260046" y="1357558"/>
            <a:ext cx="6391533" cy="4905501"/>
          </a:xfrm>
          <a:prstGeom prst="rect">
            <a:avLst/>
          </a:prstGeom>
        </p:spPr>
      </p:pic>
      <p:sp>
        <p:nvSpPr>
          <p:cNvPr id="26" name="Rectangle 25">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Oval 27">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Oval 29">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5">
            <a:extLst>
              <a:ext uri="{FF2B5EF4-FFF2-40B4-BE49-F238E27FC236}">
                <a16:creationId xmlns:a16="http://schemas.microsoft.com/office/drawing/2014/main" id="{F5A26F75-31AC-72FA-24E3-A3A6BABA9FB3}"/>
              </a:ext>
            </a:extLst>
          </p:cNvPr>
          <p:cNvSpPr>
            <a:spLocks noGrp="1"/>
          </p:cNvSpPr>
          <p:nvPr>
            <p:ph idx="1"/>
          </p:nvPr>
        </p:nvSpPr>
        <p:spPr>
          <a:xfrm>
            <a:off x="1154955" y="2120900"/>
            <a:ext cx="3133726" cy="3898900"/>
          </a:xfrm>
        </p:spPr>
        <p:txBody>
          <a:bodyPr>
            <a:normAutofit lnSpcReduction="10000"/>
          </a:bodyPr>
          <a:lstStyle/>
          <a:p>
            <a:r>
              <a:rPr lang="en-US" sz="2400" dirty="0">
                <a:solidFill>
                  <a:srgbClr val="FFFFFF"/>
                </a:solidFill>
              </a:rPr>
              <a:t>Recording will be available &amp; posted later this week</a:t>
            </a:r>
          </a:p>
          <a:p>
            <a:r>
              <a:rPr lang="en-US" sz="2400" dirty="0">
                <a:solidFill>
                  <a:srgbClr val="FFFFFF"/>
                </a:solidFill>
              </a:rPr>
              <a:t>You are welcome to hang out until 1pm (recording off)</a:t>
            </a:r>
          </a:p>
          <a:p>
            <a:r>
              <a:rPr lang="en-US" sz="2400" dirty="0">
                <a:solidFill>
                  <a:srgbClr val="FFFFFF"/>
                </a:solidFill>
              </a:rPr>
              <a:t>Stay dry &amp; warm</a:t>
            </a:r>
          </a:p>
          <a:p>
            <a:pPr marL="0" lvl="0" indent="0">
              <a:buNone/>
            </a:pPr>
            <a:endParaRPr lang="en-US" dirty="0">
              <a:solidFill>
                <a:srgbClr val="FFFFFF"/>
              </a:solidFill>
            </a:endParaRPr>
          </a:p>
        </p:txBody>
      </p:sp>
      <p:sp>
        <p:nvSpPr>
          <p:cNvPr id="32"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5" name="Slide Number Placeholder 4">
            <a:extLst>
              <a:ext uri="{FF2B5EF4-FFF2-40B4-BE49-F238E27FC236}">
                <a16:creationId xmlns:a16="http://schemas.microsoft.com/office/drawing/2014/main" id="{937F63C5-EDB6-465F-0A36-C154FEC4DD84}"/>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smtClean="0">
                <a:solidFill>
                  <a:srgbClr val="FFFFFF"/>
                </a:solidFill>
              </a:rPr>
              <a:pPr>
                <a:spcAft>
                  <a:spcPts val="600"/>
                </a:spcAft>
              </a:pPr>
              <a:t>18</a:t>
            </a:fld>
            <a:endParaRPr lang="en-US">
              <a:solidFill>
                <a:srgbClr val="FFFFFF"/>
              </a:solidFill>
            </a:endParaRPr>
          </a:p>
        </p:txBody>
      </p:sp>
      <p:sp>
        <p:nvSpPr>
          <p:cNvPr id="4" name="Footer Placeholder 3">
            <a:extLst>
              <a:ext uri="{FF2B5EF4-FFF2-40B4-BE49-F238E27FC236}">
                <a16:creationId xmlns:a16="http://schemas.microsoft.com/office/drawing/2014/main" id="{0C699F35-A72D-5FE8-B7E2-DE59B6D35CC8}"/>
              </a:ext>
            </a:extLst>
          </p:cNvPr>
          <p:cNvSpPr>
            <a:spLocks noGrp="1"/>
          </p:cNvSpPr>
          <p:nvPr>
            <p:ph type="ftr" sz="quarter" idx="11"/>
          </p:nvPr>
        </p:nvSpPr>
        <p:spPr>
          <a:xfrm>
            <a:off x="561110" y="6391838"/>
            <a:ext cx="3859795" cy="304801"/>
          </a:xfrm>
        </p:spPr>
        <p:txBody>
          <a:bodyPr>
            <a:normAutofit/>
          </a:bodyPr>
          <a:lstStyle/>
          <a:p>
            <a:pPr>
              <a:spcAft>
                <a:spcPts val="600"/>
              </a:spcAft>
            </a:pPr>
            <a:r>
              <a:rPr lang="da-DK"/>
              <a:t>TS Open Forum, January 18, 2024</a:t>
            </a:r>
            <a:endParaRPr lang="en-US" dirty="0"/>
          </a:p>
        </p:txBody>
      </p:sp>
      <p:sp>
        <p:nvSpPr>
          <p:cNvPr id="10" name="TextBox 9">
            <a:extLst>
              <a:ext uri="{FF2B5EF4-FFF2-40B4-BE49-F238E27FC236}">
                <a16:creationId xmlns:a16="http://schemas.microsoft.com/office/drawing/2014/main" id="{F474EAB1-892F-DF54-8BFE-33DE2D5DA96D}"/>
              </a:ext>
            </a:extLst>
          </p:cNvPr>
          <p:cNvSpPr txBox="1"/>
          <p:nvPr/>
        </p:nvSpPr>
        <p:spPr>
          <a:xfrm>
            <a:off x="6443235" y="6364395"/>
            <a:ext cx="3554205" cy="369332"/>
          </a:xfrm>
          <a:prstGeom prst="rect">
            <a:avLst/>
          </a:prstGeom>
          <a:noFill/>
        </p:spPr>
        <p:txBody>
          <a:bodyPr wrap="square" rtlCol="0">
            <a:spAutoFit/>
          </a:bodyPr>
          <a:lstStyle/>
          <a:p>
            <a:r>
              <a:rPr lang="en-US" dirty="0">
                <a:solidFill>
                  <a:schemeClr val="bg1"/>
                </a:solidFill>
              </a:rPr>
              <a:t>Image: Weathernationtv.com</a:t>
            </a:r>
          </a:p>
        </p:txBody>
      </p:sp>
    </p:spTree>
    <p:extLst>
      <p:ext uri="{BB962C8B-B14F-4D97-AF65-F5344CB8AC3E}">
        <p14:creationId xmlns:p14="http://schemas.microsoft.com/office/powerpoint/2010/main" val="35328839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D2AE4EAD-EB14-0B52-6E54-41C5DA371CAE}"/>
              </a:ext>
            </a:extLst>
          </p:cNvPr>
          <p:cNvSpPr>
            <a:spLocks noGrp="1"/>
          </p:cNvSpPr>
          <p:nvPr>
            <p:ph type="title"/>
          </p:nvPr>
        </p:nvSpPr>
        <p:spPr>
          <a:xfrm>
            <a:off x="1154954" y="973668"/>
            <a:ext cx="8761413" cy="706964"/>
          </a:xfrm>
        </p:spPr>
        <p:txBody>
          <a:bodyPr>
            <a:normAutofit/>
          </a:bodyPr>
          <a:lstStyle/>
          <a:p>
            <a:pPr algn="ctr"/>
            <a:r>
              <a:rPr lang="en-US" dirty="0">
                <a:solidFill>
                  <a:srgbClr val="FFFFFF"/>
                </a:solidFill>
              </a:rPr>
              <a:t>Today’s agenda</a:t>
            </a:r>
          </a:p>
        </p:txBody>
      </p:sp>
      <p:sp>
        <p:nvSpPr>
          <p:cNvPr id="15" name="Rectangle 14">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937F63C5-EDB6-465F-0A36-C154FEC4DD84}"/>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smtClean="0">
                <a:solidFill>
                  <a:srgbClr val="FFFFFF"/>
                </a:solidFill>
              </a:rPr>
              <a:pPr>
                <a:spcAft>
                  <a:spcPts val="600"/>
                </a:spcAft>
              </a:pPr>
              <a:t>2</a:t>
            </a:fld>
            <a:endParaRPr lang="en-US">
              <a:solidFill>
                <a:srgbClr val="FFFFFF"/>
              </a:solidFill>
            </a:endParaRPr>
          </a:p>
        </p:txBody>
      </p:sp>
      <p:sp>
        <p:nvSpPr>
          <p:cNvPr id="4" name="Footer Placeholder 3">
            <a:extLst>
              <a:ext uri="{FF2B5EF4-FFF2-40B4-BE49-F238E27FC236}">
                <a16:creationId xmlns:a16="http://schemas.microsoft.com/office/drawing/2014/main" id="{0C699F35-A72D-5FE8-B7E2-DE59B6D35CC8}"/>
              </a:ext>
            </a:extLst>
          </p:cNvPr>
          <p:cNvSpPr>
            <a:spLocks noGrp="1"/>
          </p:cNvSpPr>
          <p:nvPr>
            <p:ph type="ftr" sz="quarter" idx="11"/>
          </p:nvPr>
        </p:nvSpPr>
        <p:spPr>
          <a:xfrm>
            <a:off x="561110" y="6391838"/>
            <a:ext cx="3859795" cy="304801"/>
          </a:xfrm>
        </p:spPr>
        <p:txBody>
          <a:bodyPr>
            <a:normAutofit/>
          </a:bodyPr>
          <a:lstStyle/>
          <a:p>
            <a:pPr>
              <a:spcAft>
                <a:spcPts val="600"/>
              </a:spcAft>
            </a:pPr>
            <a:r>
              <a:rPr lang="da-DK"/>
              <a:t>TS Open Forum, January 18, 2024</a:t>
            </a:r>
            <a:endParaRPr lang="en-US" dirty="0"/>
          </a:p>
        </p:txBody>
      </p:sp>
      <p:sp>
        <p:nvSpPr>
          <p:cNvPr id="6" name="Content Placeholder 5">
            <a:extLst>
              <a:ext uri="{FF2B5EF4-FFF2-40B4-BE49-F238E27FC236}">
                <a16:creationId xmlns:a16="http://schemas.microsoft.com/office/drawing/2014/main" id="{F5A26F75-31AC-72FA-24E3-A3A6BABA9FB3}"/>
              </a:ext>
            </a:extLst>
          </p:cNvPr>
          <p:cNvSpPr>
            <a:spLocks noGrp="1"/>
          </p:cNvSpPr>
          <p:nvPr>
            <p:ph idx="1"/>
          </p:nvPr>
        </p:nvSpPr>
        <p:spPr>
          <a:xfrm>
            <a:off x="1154955" y="2011679"/>
            <a:ext cx="4727686" cy="4218797"/>
          </a:xfrm>
        </p:spPr>
        <p:txBody>
          <a:bodyPr>
            <a:normAutofit/>
          </a:bodyPr>
          <a:lstStyle/>
          <a:p>
            <a:pPr lvl="0"/>
            <a:r>
              <a:rPr lang="en-US" sz="2800" b="0" i="0" dirty="0"/>
              <a:t>Announcements</a:t>
            </a:r>
            <a:endParaRPr lang="en-US" sz="2800" dirty="0"/>
          </a:p>
          <a:p>
            <a:r>
              <a:rPr lang="en-US" sz="2800" dirty="0"/>
              <a:t>Ex Libris system down - where to check status?</a:t>
            </a:r>
          </a:p>
          <a:p>
            <a:pPr lvl="0"/>
            <a:r>
              <a:rPr lang="en-US" sz="2800" dirty="0"/>
              <a:t>Catalog time tracking from University of California </a:t>
            </a:r>
          </a:p>
          <a:p>
            <a:pPr lvl="0"/>
            <a:r>
              <a:rPr lang="en-US" sz="2800" dirty="0"/>
              <a:t>What else?</a:t>
            </a:r>
          </a:p>
          <a:p>
            <a:pPr lvl="0"/>
            <a:r>
              <a:rPr lang="en-US" sz="2800" dirty="0"/>
              <a:t>Hang out</a:t>
            </a:r>
          </a:p>
        </p:txBody>
      </p:sp>
      <p:pic>
        <p:nvPicPr>
          <p:cNvPr id="7" name="Picture 6">
            <a:extLst>
              <a:ext uri="{FF2B5EF4-FFF2-40B4-BE49-F238E27FC236}">
                <a16:creationId xmlns:a16="http://schemas.microsoft.com/office/drawing/2014/main" id="{A6C70951-2847-F28C-143D-2EFCC6032734}"/>
              </a:ext>
            </a:extLst>
          </p:cNvPr>
          <p:cNvPicPr>
            <a:picLocks noChangeAspect="1"/>
          </p:cNvPicPr>
          <p:nvPr/>
        </p:nvPicPr>
        <p:blipFill>
          <a:blip r:embed="rId4"/>
          <a:stretch>
            <a:fillRect/>
          </a:stretch>
        </p:blipFill>
        <p:spPr>
          <a:xfrm>
            <a:off x="6570528" y="1974944"/>
            <a:ext cx="4201111" cy="3877216"/>
          </a:xfrm>
          <a:prstGeom prst="rect">
            <a:avLst/>
          </a:prstGeom>
        </p:spPr>
      </p:pic>
    </p:spTree>
    <p:extLst>
      <p:ext uri="{BB962C8B-B14F-4D97-AF65-F5344CB8AC3E}">
        <p14:creationId xmlns:p14="http://schemas.microsoft.com/office/powerpoint/2010/main" val="15235125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6" name="Rectangle 1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0" name="Rectangle 19">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F34DD6E-6383-91A3-7DF9-AACE4711B724}"/>
              </a:ext>
            </a:extLst>
          </p:cNvPr>
          <p:cNvSpPr>
            <a:spLocks noGrp="1"/>
          </p:cNvSpPr>
          <p:nvPr>
            <p:ph type="title"/>
          </p:nvPr>
        </p:nvSpPr>
        <p:spPr>
          <a:xfrm>
            <a:off x="6690361" y="1681244"/>
            <a:ext cx="3382297" cy="1904458"/>
          </a:xfrm>
        </p:spPr>
        <p:txBody>
          <a:bodyPr vert="horz" lIns="91440" tIns="45720" rIns="91440" bIns="45720" rtlCol="0" anchor="b">
            <a:normAutofit/>
          </a:bodyPr>
          <a:lstStyle/>
          <a:p>
            <a:r>
              <a:rPr lang="en-US" sz="3000" b="0" i="0" kern="1200" dirty="0">
                <a:solidFill>
                  <a:srgbClr val="EBEBEB"/>
                </a:solidFill>
                <a:latin typeface="+mj-lt"/>
                <a:ea typeface="+mj-ea"/>
                <a:cs typeface="+mj-cs"/>
              </a:rPr>
              <a:t>Announcements</a:t>
            </a:r>
          </a:p>
        </p:txBody>
      </p:sp>
      <p:sp>
        <p:nvSpPr>
          <p:cNvPr id="5" name="Slide Number Placeholder 4">
            <a:extLst>
              <a:ext uri="{FF2B5EF4-FFF2-40B4-BE49-F238E27FC236}">
                <a16:creationId xmlns:a16="http://schemas.microsoft.com/office/drawing/2014/main" id="{E3024934-2E10-A1F0-F0CF-4FA470609ADF}"/>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729BC735-8151-4FE6-98FD-78C3E43BB5EF}" type="slidenum">
              <a:rPr lang="en-US">
                <a:solidFill>
                  <a:srgbClr val="FFFFFF"/>
                </a:solidFill>
              </a:rPr>
              <a:pPr defTabSz="914400">
                <a:spcAft>
                  <a:spcPts val="600"/>
                </a:spcAft>
              </a:pPr>
              <a:t>3</a:t>
            </a:fld>
            <a:endParaRPr lang="en-US">
              <a:solidFill>
                <a:srgbClr val="FFFFFF"/>
              </a:solidFill>
            </a:endParaRPr>
          </a:p>
        </p:txBody>
      </p:sp>
      <p:sp>
        <p:nvSpPr>
          <p:cNvPr id="4" name="Footer Placeholder 3">
            <a:extLst>
              <a:ext uri="{FF2B5EF4-FFF2-40B4-BE49-F238E27FC236}">
                <a16:creationId xmlns:a16="http://schemas.microsoft.com/office/drawing/2014/main" id="{BF0DAC49-CABA-C5A3-573F-BE987F68F31B}"/>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defTabSz="914400">
              <a:spcAft>
                <a:spcPts val="600"/>
              </a:spcAft>
            </a:pPr>
            <a:r>
              <a:rPr lang="da-DK" b="0" i="0" kern="1200">
                <a:latin typeface="+mn-lt"/>
                <a:ea typeface="+mn-ea"/>
                <a:cs typeface="+mn-cs"/>
              </a:rPr>
              <a:t>TS Open Forum, January 18, 2024</a:t>
            </a:r>
            <a:endParaRPr lang="en-US" b="0" i="0" kern="1200">
              <a:latin typeface="+mn-lt"/>
              <a:ea typeface="+mn-ea"/>
              <a:cs typeface="+mn-cs"/>
            </a:endParaRPr>
          </a:p>
        </p:txBody>
      </p:sp>
      <p:pic>
        <p:nvPicPr>
          <p:cNvPr id="9" name="Picture 8">
            <a:extLst>
              <a:ext uri="{FF2B5EF4-FFF2-40B4-BE49-F238E27FC236}">
                <a16:creationId xmlns:a16="http://schemas.microsoft.com/office/drawing/2014/main" id="{E988B4CE-245F-455E-9B47-92EB2CAAA7D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261047" y="1849426"/>
            <a:ext cx="3464696" cy="3472552"/>
          </a:xfrm>
          <a:prstGeom prst="rect">
            <a:avLst/>
          </a:prstGeom>
        </p:spPr>
      </p:pic>
    </p:spTree>
    <p:extLst>
      <p:ext uri="{BB962C8B-B14F-4D97-AF65-F5344CB8AC3E}">
        <p14:creationId xmlns:p14="http://schemas.microsoft.com/office/powerpoint/2010/main" val="191840121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D80E1-00F6-2340-B2AA-B81B65EBA3C2}"/>
              </a:ext>
            </a:extLst>
          </p:cNvPr>
          <p:cNvSpPr>
            <a:spLocks noGrp="1"/>
          </p:cNvSpPr>
          <p:nvPr>
            <p:ph type="title"/>
          </p:nvPr>
        </p:nvSpPr>
        <p:spPr>
          <a:xfrm>
            <a:off x="1154954" y="685800"/>
            <a:ext cx="8761413" cy="1188720"/>
          </a:xfrm>
        </p:spPr>
        <p:txBody>
          <a:bodyPr/>
          <a:lstStyle/>
          <a:p>
            <a:pPr algn="ctr"/>
            <a:r>
              <a:rPr lang="en-US" dirty="0"/>
              <a:t>Reminder of things to check/do for an Ex Libris system down</a:t>
            </a:r>
          </a:p>
        </p:txBody>
      </p:sp>
      <p:sp>
        <p:nvSpPr>
          <p:cNvPr id="3" name="Content Placeholder 2">
            <a:extLst>
              <a:ext uri="{FF2B5EF4-FFF2-40B4-BE49-F238E27FC236}">
                <a16:creationId xmlns:a16="http://schemas.microsoft.com/office/drawing/2014/main" id="{88332A71-2CFB-46AE-32A6-8FA5A07324F6}"/>
              </a:ext>
            </a:extLst>
          </p:cNvPr>
          <p:cNvSpPr>
            <a:spLocks noGrp="1"/>
          </p:cNvSpPr>
          <p:nvPr>
            <p:ph idx="1"/>
          </p:nvPr>
        </p:nvSpPr>
        <p:spPr/>
        <p:txBody>
          <a:bodyPr>
            <a:normAutofit/>
          </a:bodyPr>
          <a:lstStyle/>
          <a:p>
            <a:r>
              <a:rPr lang="en-US" sz="2400" dirty="0"/>
              <a:t>Wednesday, January 3, 2024 – All Ex Libris products were down for about an hour</a:t>
            </a:r>
          </a:p>
          <a:p>
            <a:r>
              <a:rPr lang="en-US" sz="2400" dirty="0"/>
              <a:t>Check in CSU Slack for current messages: </a:t>
            </a:r>
            <a:r>
              <a:rPr lang="en-US" sz="2400" dirty="0">
                <a:hlinkClick r:id="rId3"/>
              </a:rPr>
              <a:t>https://calstatelibraries.slack.com/</a:t>
            </a:r>
            <a:endParaRPr lang="en-US" sz="2400" dirty="0"/>
          </a:p>
          <a:p>
            <a:r>
              <a:rPr lang="en-US" sz="2400" dirty="0"/>
              <a:t>Post a message to @here if you are comfortable</a:t>
            </a:r>
          </a:p>
        </p:txBody>
      </p:sp>
      <p:sp>
        <p:nvSpPr>
          <p:cNvPr id="4" name="Footer Placeholder 3">
            <a:extLst>
              <a:ext uri="{FF2B5EF4-FFF2-40B4-BE49-F238E27FC236}">
                <a16:creationId xmlns:a16="http://schemas.microsoft.com/office/drawing/2014/main" id="{54846E12-C955-AFBB-06CC-8B93AEF45A6D}"/>
              </a:ext>
            </a:extLst>
          </p:cNvPr>
          <p:cNvSpPr>
            <a:spLocks noGrp="1"/>
          </p:cNvSpPr>
          <p:nvPr>
            <p:ph type="ftr" sz="quarter" idx="11"/>
          </p:nvPr>
        </p:nvSpPr>
        <p:spPr/>
        <p:txBody>
          <a:bodyPr/>
          <a:lstStyle/>
          <a:p>
            <a:r>
              <a:rPr lang="da-DK"/>
              <a:t>TS Open Forum, January 18, 2024</a:t>
            </a:r>
            <a:endParaRPr lang="en-US"/>
          </a:p>
        </p:txBody>
      </p:sp>
      <p:sp>
        <p:nvSpPr>
          <p:cNvPr id="5" name="Slide Number Placeholder 4">
            <a:extLst>
              <a:ext uri="{FF2B5EF4-FFF2-40B4-BE49-F238E27FC236}">
                <a16:creationId xmlns:a16="http://schemas.microsoft.com/office/drawing/2014/main" id="{64D61BB4-18BB-F8BD-6655-A9FB5A1988B1}"/>
              </a:ext>
            </a:extLst>
          </p:cNvPr>
          <p:cNvSpPr>
            <a:spLocks noGrp="1"/>
          </p:cNvSpPr>
          <p:nvPr>
            <p:ph type="sldNum" sz="quarter" idx="12"/>
          </p:nvPr>
        </p:nvSpPr>
        <p:spPr/>
        <p:txBody>
          <a:bodyPr/>
          <a:lstStyle/>
          <a:p>
            <a:fld id="{729BC735-8151-4FE6-98FD-78C3E43BB5EF}" type="slidenum">
              <a:rPr lang="en-US" smtClean="0"/>
              <a:t>4</a:t>
            </a:fld>
            <a:endParaRPr lang="en-US"/>
          </a:p>
        </p:txBody>
      </p:sp>
      <p:pic>
        <p:nvPicPr>
          <p:cNvPr id="9" name="Picture 8">
            <a:extLst>
              <a:ext uri="{FF2B5EF4-FFF2-40B4-BE49-F238E27FC236}">
                <a16:creationId xmlns:a16="http://schemas.microsoft.com/office/drawing/2014/main" id="{363D40C5-B36E-ED5C-F5CB-2A6EBC9E7EC4}"/>
              </a:ext>
            </a:extLst>
          </p:cNvPr>
          <p:cNvPicPr>
            <a:picLocks noChangeAspect="1"/>
          </p:cNvPicPr>
          <p:nvPr/>
        </p:nvPicPr>
        <p:blipFill>
          <a:blip r:embed="rId4"/>
          <a:stretch>
            <a:fillRect/>
          </a:stretch>
        </p:blipFill>
        <p:spPr>
          <a:xfrm>
            <a:off x="989573" y="4860290"/>
            <a:ext cx="9614426" cy="13119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8951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D80E1-00F6-2340-B2AA-B81B65EBA3C2}"/>
              </a:ext>
            </a:extLst>
          </p:cNvPr>
          <p:cNvSpPr>
            <a:spLocks noGrp="1"/>
          </p:cNvSpPr>
          <p:nvPr>
            <p:ph type="title"/>
          </p:nvPr>
        </p:nvSpPr>
        <p:spPr>
          <a:xfrm>
            <a:off x="1154954" y="973668"/>
            <a:ext cx="8761413" cy="706964"/>
          </a:xfrm>
        </p:spPr>
        <p:txBody>
          <a:bodyPr>
            <a:normAutofit/>
          </a:bodyPr>
          <a:lstStyle/>
          <a:p>
            <a:pPr algn="ctr"/>
            <a:r>
              <a:rPr lang="en-US" dirty="0"/>
              <a:t>Add what you can!</a:t>
            </a:r>
          </a:p>
        </p:txBody>
      </p:sp>
      <p:sp>
        <p:nvSpPr>
          <p:cNvPr id="5" name="Slide Number Placeholder 4">
            <a:extLst>
              <a:ext uri="{FF2B5EF4-FFF2-40B4-BE49-F238E27FC236}">
                <a16:creationId xmlns:a16="http://schemas.microsoft.com/office/drawing/2014/main" id="{64D61BB4-18BB-F8BD-6655-A9FB5A1988B1}"/>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smtClean="0"/>
              <a:pPr>
                <a:spcAft>
                  <a:spcPts val="600"/>
                </a:spcAft>
              </a:pPr>
              <a:t>5</a:t>
            </a:fld>
            <a:endParaRPr lang="en-US"/>
          </a:p>
        </p:txBody>
      </p:sp>
      <p:sp>
        <p:nvSpPr>
          <p:cNvPr id="3" name="Content Placeholder 2">
            <a:extLst>
              <a:ext uri="{FF2B5EF4-FFF2-40B4-BE49-F238E27FC236}">
                <a16:creationId xmlns:a16="http://schemas.microsoft.com/office/drawing/2014/main" id="{88332A71-2CFB-46AE-32A6-8FA5A07324F6}"/>
              </a:ext>
            </a:extLst>
          </p:cNvPr>
          <p:cNvSpPr>
            <a:spLocks noGrp="1"/>
          </p:cNvSpPr>
          <p:nvPr>
            <p:ph idx="1"/>
          </p:nvPr>
        </p:nvSpPr>
        <p:spPr>
          <a:xfrm>
            <a:off x="750479" y="2468032"/>
            <a:ext cx="3670425" cy="3416300"/>
          </a:xfrm>
        </p:spPr>
        <p:txBody>
          <a:bodyPr anchor="ctr">
            <a:normAutofit/>
          </a:bodyPr>
          <a:lstStyle/>
          <a:p>
            <a:r>
              <a:rPr lang="en-US" sz="3200" dirty="0"/>
              <a:t>If you have more to add, chime in</a:t>
            </a:r>
          </a:p>
          <a:p>
            <a:pPr marL="0" indent="0">
              <a:buNone/>
            </a:pPr>
            <a:endParaRPr lang="en-US" sz="1600" dirty="0"/>
          </a:p>
        </p:txBody>
      </p:sp>
      <p:pic>
        <p:nvPicPr>
          <p:cNvPr id="7" name="Picture 6">
            <a:extLst>
              <a:ext uri="{FF2B5EF4-FFF2-40B4-BE49-F238E27FC236}">
                <a16:creationId xmlns:a16="http://schemas.microsoft.com/office/drawing/2014/main" id="{B37BEE26-BF4F-E981-2155-C5622EDE57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105" b="-2"/>
          <a:stretch/>
        </p:blipFill>
        <p:spPr>
          <a:xfrm>
            <a:off x="4330877" y="2721785"/>
            <a:ext cx="6859862" cy="3416300"/>
          </a:xfrm>
          <a:prstGeom prst="roundRect">
            <a:avLst>
              <a:gd name="adj" fmla="val 1858"/>
            </a:avLst>
          </a:prstGeom>
          <a:solidFill>
            <a:srgbClr val="FFFFFF">
              <a:shade val="85000"/>
            </a:srgbClr>
          </a:solidFill>
          <a:effectLst>
            <a:outerShdw blurRad="50800" dist="50800" dir="5400000" algn="tl" rotWithShape="0">
              <a:srgbClr val="000000">
                <a:alpha val="43000"/>
              </a:srgbClr>
            </a:outerShdw>
          </a:effectLst>
          <a:scene3d>
            <a:camera prst="orthographicFront"/>
            <a:lightRig rig="twoPt" dir="t">
              <a:rot lat="0" lon="0" rev="7200000"/>
            </a:lightRig>
          </a:scene3d>
          <a:sp3d>
            <a:bevelT w="25400" h="19050"/>
            <a:contourClr>
              <a:srgbClr val="FFFFFF"/>
            </a:contourClr>
          </a:sp3d>
        </p:spPr>
      </p:pic>
      <p:sp>
        <p:nvSpPr>
          <p:cNvPr id="4" name="Footer Placeholder 3">
            <a:extLst>
              <a:ext uri="{FF2B5EF4-FFF2-40B4-BE49-F238E27FC236}">
                <a16:creationId xmlns:a16="http://schemas.microsoft.com/office/drawing/2014/main" id="{54846E12-C955-AFBB-06CC-8B93AEF45A6D}"/>
              </a:ext>
            </a:extLst>
          </p:cNvPr>
          <p:cNvSpPr>
            <a:spLocks noGrp="1"/>
          </p:cNvSpPr>
          <p:nvPr>
            <p:ph type="ftr" sz="quarter" idx="11"/>
          </p:nvPr>
        </p:nvSpPr>
        <p:spPr>
          <a:xfrm>
            <a:off x="561110" y="6391838"/>
            <a:ext cx="3859795" cy="304801"/>
          </a:xfrm>
        </p:spPr>
        <p:txBody>
          <a:bodyPr>
            <a:normAutofit/>
          </a:bodyPr>
          <a:lstStyle/>
          <a:p>
            <a:pPr>
              <a:spcAft>
                <a:spcPts val="600"/>
              </a:spcAft>
            </a:pPr>
            <a:r>
              <a:rPr lang="da-DK"/>
              <a:t>TS Open Forum, January 18, 2024</a:t>
            </a:r>
            <a:endParaRPr lang="en-US"/>
          </a:p>
        </p:txBody>
      </p:sp>
    </p:spTree>
    <p:extLst>
      <p:ext uri="{BB962C8B-B14F-4D97-AF65-F5344CB8AC3E}">
        <p14:creationId xmlns:p14="http://schemas.microsoft.com/office/powerpoint/2010/main" val="1725026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185D8-D6CD-54D5-0558-083CB7583DE6}"/>
              </a:ext>
            </a:extLst>
          </p:cNvPr>
          <p:cNvSpPr>
            <a:spLocks noGrp="1"/>
          </p:cNvSpPr>
          <p:nvPr>
            <p:ph type="title"/>
          </p:nvPr>
        </p:nvSpPr>
        <p:spPr>
          <a:xfrm>
            <a:off x="1154954" y="973668"/>
            <a:ext cx="8761413" cy="706964"/>
          </a:xfrm>
        </p:spPr>
        <p:txBody>
          <a:bodyPr>
            <a:normAutofit/>
          </a:bodyPr>
          <a:lstStyle/>
          <a:p>
            <a:pPr algn="ctr"/>
            <a:r>
              <a:rPr lang="en-US" dirty="0"/>
              <a:t>Check the Ex Libris status page</a:t>
            </a:r>
          </a:p>
        </p:txBody>
      </p:sp>
      <p:sp>
        <p:nvSpPr>
          <p:cNvPr id="5" name="Slide Number Placeholder 4">
            <a:extLst>
              <a:ext uri="{FF2B5EF4-FFF2-40B4-BE49-F238E27FC236}">
                <a16:creationId xmlns:a16="http://schemas.microsoft.com/office/drawing/2014/main" id="{5233BE20-DDAE-26C9-AD51-FF8636D3C132}"/>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smtClean="0"/>
              <a:pPr>
                <a:spcAft>
                  <a:spcPts val="600"/>
                </a:spcAft>
              </a:pPr>
              <a:t>6</a:t>
            </a:fld>
            <a:endParaRPr lang="en-US"/>
          </a:p>
        </p:txBody>
      </p:sp>
      <p:sp>
        <p:nvSpPr>
          <p:cNvPr id="3" name="Content Placeholder 2">
            <a:extLst>
              <a:ext uri="{FF2B5EF4-FFF2-40B4-BE49-F238E27FC236}">
                <a16:creationId xmlns:a16="http://schemas.microsoft.com/office/drawing/2014/main" id="{757F5A9E-4770-4C49-0418-3D88EA9C273B}"/>
              </a:ext>
            </a:extLst>
          </p:cNvPr>
          <p:cNvSpPr>
            <a:spLocks noGrp="1"/>
          </p:cNvSpPr>
          <p:nvPr>
            <p:ph idx="1"/>
          </p:nvPr>
        </p:nvSpPr>
        <p:spPr>
          <a:xfrm>
            <a:off x="561110" y="2026920"/>
            <a:ext cx="4074899" cy="3992880"/>
          </a:xfrm>
        </p:spPr>
        <p:txBody>
          <a:bodyPr anchor="ctr">
            <a:normAutofit lnSpcReduction="10000"/>
          </a:bodyPr>
          <a:lstStyle/>
          <a:p>
            <a:r>
              <a:rPr lang="en-US" sz="2400" dirty="0"/>
              <a:t>Look for all Ex Libris status updates on this page: </a:t>
            </a:r>
            <a:r>
              <a:rPr lang="en-US" sz="2400" dirty="0">
                <a:hlinkClick r:id="rId3"/>
              </a:rPr>
              <a:t>https://status.exlibrisgroup.com/system_status</a:t>
            </a:r>
            <a:endParaRPr lang="en-US" sz="2400" dirty="0"/>
          </a:p>
          <a:p>
            <a:r>
              <a:rPr lang="en-US" sz="2400" dirty="0"/>
              <a:t>All the CSU is on ‘NA03’ server</a:t>
            </a:r>
          </a:p>
          <a:p>
            <a:r>
              <a:rPr lang="en-US" sz="2400" dirty="0"/>
              <a:t>CSU Slack will always have this information before Ex Libris </a:t>
            </a:r>
          </a:p>
        </p:txBody>
      </p:sp>
      <p:pic>
        <p:nvPicPr>
          <p:cNvPr id="13" name="Picture 12">
            <a:extLst>
              <a:ext uri="{FF2B5EF4-FFF2-40B4-BE49-F238E27FC236}">
                <a16:creationId xmlns:a16="http://schemas.microsoft.com/office/drawing/2014/main" id="{9A487EF3-FB1B-19D1-8FB8-45AE16977B0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8718" b="1"/>
          <a:stretch/>
        </p:blipFill>
        <p:spPr>
          <a:xfrm>
            <a:off x="5117306" y="2640483"/>
            <a:ext cx="6513584" cy="3243849"/>
          </a:xfrm>
          <a:prstGeom prst="roundRect">
            <a:avLst>
              <a:gd name="adj" fmla="val 1858"/>
            </a:avLst>
          </a:prstGeom>
          <a:effectLst>
            <a:outerShdw blurRad="50800" dist="50800" dir="5400000" algn="tl" rotWithShape="0">
              <a:srgbClr val="000000">
                <a:alpha val="43000"/>
              </a:srgbClr>
            </a:outerShdw>
          </a:effectLst>
        </p:spPr>
      </p:pic>
      <p:sp>
        <p:nvSpPr>
          <p:cNvPr id="4" name="Footer Placeholder 3">
            <a:extLst>
              <a:ext uri="{FF2B5EF4-FFF2-40B4-BE49-F238E27FC236}">
                <a16:creationId xmlns:a16="http://schemas.microsoft.com/office/drawing/2014/main" id="{EAF18872-3E62-8A18-D611-72DF109DFD88}"/>
              </a:ext>
            </a:extLst>
          </p:cNvPr>
          <p:cNvSpPr>
            <a:spLocks noGrp="1"/>
          </p:cNvSpPr>
          <p:nvPr>
            <p:ph type="ftr" sz="quarter" idx="11"/>
          </p:nvPr>
        </p:nvSpPr>
        <p:spPr>
          <a:xfrm>
            <a:off x="561110" y="6391838"/>
            <a:ext cx="3859795" cy="304801"/>
          </a:xfrm>
        </p:spPr>
        <p:txBody>
          <a:bodyPr>
            <a:normAutofit/>
          </a:bodyPr>
          <a:lstStyle/>
          <a:p>
            <a:pPr>
              <a:spcAft>
                <a:spcPts val="600"/>
              </a:spcAft>
            </a:pPr>
            <a:r>
              <a:rPr lang="da-DK"/>
              <a:t>TS Open Forum, January 18, 2024</a:t>
            </a:r>
            <a:endParaRPr lang="en-US"/>
          </a:p>
        </p:txBody>
      </p:sp>
    </p:spTree>
    <p:extLst>
      <p:ext uri="{BB962C8B-B14F-4D97-AF65-F5344CB8AC3E}">
        <p14:creationId xmlns:p14="http://schemas.microsoft.com/office/powerpoint/2010/main" val="279657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67059-F6D9-1193-FD19-9B5276F9CD6A}"/>
              </a:ext>
            </a:extLst>
          </p:cNvPr>
          <p:cNvSpPr>
            <a:spLocks noGrp="1"/>
          </p:cNvSpPr>
          <p:nvPr>
            <p:ph type="title"/>
          </p:nvPr>
        </p:nvSpPr>
        <p:spPr/>
        <p:txBody>
          <a:bodyPr/>
          <a:lstStyle/>
          <a:p>
            <a:pPr algn="ctr"/>
            <a:r>
              <a:rPr lang="en-US" dirty="0"/>
              <a:t>A clear status page looks like this</a:t>
            </a:r>
          </a:p>
        </p:txBody>
      </p:sp>
      <p:sp>
        <p:nvSpPr>
          <p:cNvPr id="3" name="Content Placeholder 2">
            <a:extLst>
              <a:ext uri="{FF2B5EF4-FFF2-40B4-BE49-F238E27FC236}">
                <a16:creationId xmlns:a16="http://schemas.microsoft.com/office/drawing/2014/main" id="{EFC36FE4-A04F-5F09-6114-1C6E7F1057C3}"/>
              </a:ext>
            </a:extLst>
          </p:cNvPr>
          <p:cNvSpPr>
            <a:spLocks noGrp="1"/>
          </p:cNvSpPr>
          <p:nvPr>
            <p:ph idx="1"/>
          </p:nvPr>
        </p:nvSpPr>
        <p:spPr/>
        <p:txBody>
          <a:bodyPr/>
          <a:lstStyle/>
          <a:p>
            <a:r>
              <a:rPr lang="en-US" dirty="0"/>
              <a:t>Just look at NA03</a:t>
            </a:r>
          </a:p>
        </p:txBody>
      </p:sp>
      <p:sp>
        <p:nvSpPr>
          <p:cNvPr id="4" name="Footer Placeholder 3">
            <a:extLst>
              <a:ext uri="{FF2B5EF4-FFF2-40B4-BE49-F238E27FC236}">
                <a16:creationId xmlns:a16="http://schemas.microsoft.com/office/drawing/2014/main" id="{79DF350D-DC1A-AF7B-87BB-7DADC4EA0511}"/>
              </a:ext>
            </a:extLst>
          </p:cNvPr>
          <p:cNvSpPr>
            <a:spLocks noGrp="1"/>
          </p:cNvSpPr>
          <p:nvPr>
            <p:ph type="ftr" sz="quarter" idx="11"/>
          </p:nvPr>
        </p:nvSpPr>
        <p:spPr/>
        <p:txBody>
          <a:bodyPr/>
          <a:lstStyle/>
          <a:p>
            <a:r>
              <a:rPr lang="da-DK"/>
              <a:t>TS Open Forum, January 18, 2024</a:t>
            </a:r>
            <a:endParaRPr lang="en-US"/>
          </a:p>
        </p:txBody>
      </p:sp>
      <p:sp>
        <p:nvSpPr>
          <p:cNvPr id="5" name="Slide Number Placeholder 4">
            <a:extLst>
              <a:ext uri="{FF2B5EF4-FFF2-40B4-BE49-F238E27FC236}">
                <a16:creationId xmlns:a16="http://schemas.microsoft.com/office/drawing/2014/main" id="{2B275E51-AF49-6450-6ED0-836CDE68C665}"/>
              </a:ext>
            </a:extLst>
          </p:cNvPr>
          <p:cNvSpPr>
            <a:spLocks noGrp="1"/>
          </p:cNvSpPr>
          <p:nvPr>
            <p:ph type="sldNum" sz="quarter" idx="12"/>
          </p:nvPr>
        </p:nvSpPr>
        <p:spPr/>
        <p:txBody>
          <a:bodyPr/>
          <a:lstStyle/>
          <a:p>
            <a:fld id="{729BC735-8151-4FE6-98FD-78C3E43BB5EF}" type="slidenum">
              <a:rPr lang="en-US" smtClean="0"/>
              <a:t>7</a:t>
            </a:fld>
            <a:endParaRPr lang="en-US"/>
          </a:p>
        </p:txBody>
      </p:sp>
      <p:pic>
        <p:nvPicPr>
          <p:cNvPr id="7" name="Picture 6">
            <a:extLst>
              <a:ext uri="{FF2B5EF4-FFF2-40B4-BE49-F238E27FC236}">
                <a16:creationId xmlns:a16="http://schemas.microsoft.com/office/drawing/2014/main" id="{758520ED-4E66-8058-7565-128D14484F31}"/>
              </a:ext>
            </a:extLst>
          </p:cNvPr>
          <p:cNvPicPr>
            <a:picLocks noChangeAspect="1"/>
          </p:cNvPicPr>
          <p:nvPr/>
        </p:nvPicPr>
        <p:blipFill>
          <a:blip r:embed="rId3"/>
          <a:stretch>
            <a:fillRect/>
          </a:stretch>
        </p:blipFill>
        <p:spPr>
          <a:xfrm>
            <a:off x="353513" y="3429000"/>
            <a:ext cx="11698333" cy="22958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30266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D101D-9D10-51DA-3AE1-DAAC1778BF16}"/>
              </a:ext>
            </a:extLst>
          </p:cNvPr>
          <p:cNvSpPr>
            <a:spLocks noGrp="1"/>
          </p:cNvSpPr>
          <p:nvPr>
            <p:ph type="title"/>
          </p:nvPr>
        </p:nvSpPr>
        <p:spPr/>
        <p:txBody>
          <a:bodyPr/>
          <a:lstStyle/>
          <a:p>
            <a:pPr algn="ctr"/>
            <a:r>
              <a:rPr lang="en-US" dirty="0"/>
              <a:t>Look for a red dash for issues</a:t>
            </a:r>
          </a:p>
        </p:txBody>
      </p:sp>
      <p:pic>
        <p:nvPicPr>
          <p:cNvPr id="7" name="Content Placeholder 6">
            <a:extLst>
              <a:ext uri="{FF2B5EF4-FFF2-40B4-BE49-F238E27FC236}">
                <a16:creationId xmlns:a16="http://schemas.microsoft.com/office/drawing/2014/main" id="{D797D488-FA76-1342-BFB8-BB4CF0A05B52}"/>
              </a:ext>
            </a:extLst>
          </p:cNvPr>
          <p:cNvPicPr>
            <a:picLocks noGrp="1" noChangeAspect="1"/>
          </p:cNvPicPr>
          <p:nvPr>
            <p:ph idx="1"/>
          </p:nvPr>
        </p:nvPicPr>
        <p:blipFill>
          <a:blip r:embed="rId3"/>
          <a:stretch>
            <a:fillRect/>
          </a:stretch>
        </p:blipFill>
        <p:spPr>
          <a:xfrm>
            <a:off x="3698591" y="4162656"/>
            <a:ext cx="8145012" cy="23815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Footer Placeholder 3">
            <a:extLst>
              <a:ext uri="{FF2B5EF4-FFF2-40B4-BE49-F238E27FC236}">
                <a16:creationId xmlns:a16="http://schemas.microsoft.com/office/drawing/2014/main" id="{53305A0C-B090-0C1A-3584-723EBC2057A9}"/>
              </a:ext>
            </a:extLst>
          </p:cNvPr>
          <p:cNvSpPr>
            <a:spLocks noGrp="1"/>
          </p:cNvSpPr>
          <p:nvPr>
            <p:ph type="ftr" sz="quarter" idx="11"/>
          </p:nvPr>
        </p:nvSpPr>
        <p:spPr/>
        <p:txBody>
          <a:bodyPr/>
          <a:lstStyle/>
          <a:p>
            <a:r>
              <a:rPr lang="da-DK"/>
              <a:t>TS Open Forum, January 18, 2024</a:t>
            </a:r>
            <a:endParaRPr lang="en-US"/>
          </a:p>
        </p:txBody>
      </p:sp>
      <p:sp>
        <p:nvSpPr>
          <p:cNvPr id="5" name="Slide Number Placeholder 4">
            <a:extLst>
              <a:ext uri="{FF2B5EF4-FFF2-40B4-BE49-F238E27FC236}">
                <a16:creationId xmlns:a16="http://schemas.microsoft.com/office/drawing/2014/main" id="{4B811E62-C997-9798-6CB3-2384CC3B74B2}"/>
              </a:ext>
            </a:extLst>
          </p:cNvPr>
          <p:cNvSpPr>
            <a:spLocks noGrp="1"/>
          </p:cNvSpPr>
          <p:nvPr>
            <p:ph type="sldNum" sz="quarter" idx="12"/>
          </p:nvPr>
        </p:nvSpPr>
        <p:spPr/>
        <p:txBody>
          <a:bodyPr/>
          <a:lstStyle/>
          <a:p>
            <a:fld id="{729BC735-8151-4FE6-98FD-78C3E43BB5EF}" type="slidenum">
              <a:rPr lang="en-US" smtClean="0"/>
              <a:t>8</a:t>
            </a:fld>
            <a:endParaRPr lang="en-US"/>
          </a:p>
        </p:txBody>
      </p:sp>
      <p:pic>
        <p:nvPicPr>
          <p:cNvPr id="9" name="Picture 8">
            <a:extLst>
              <a:ext uri="{FF2B5EF4-FFF2-40B4-BE49-F238E27FC236}">
                <a16:creationId xmlns:a16="http://schemas.microsoft.com/office/drawing/2014/main" id="{AB62A683-4D08-44C3-3631-5A7E2C4A48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399" y="1708116"/>
            <a:ext cx="9118795" cy="2290586"/>
          </a:xfrm>
          <a:prstGeom prst="rect">
            <a:avLst/>
          </a:prstGeom>
        </p:spPr>
      </p:pic>
    </p:spTree>
    <p:extLst>
      <p:ext uri="{BB962C8B-B14F-4D97-AF65-F5344CB8AC3E}">
        <p14:creationId xmlns:p14="http://schemas.microsoft.com/office/powerpoint/2010/main" val="225779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F3439-EA12-F49A-BCF7-8BD18BFE3E1F}"/>
              </a:ext>
            </a:extLst>
          </p:cNvPr>
          <p:cNvSpPr>
            <a:spLocks noGrp="1"/>
          </p:cNvSpPr>
          <p:nvPr>
            <p:ph type="title"/>
          </p:nvPr>
        </p:nvSpPr>
        <p:spPr/>
        <p:txBody>
          <a:bodyPr/>
          <a:lstStyle/>
          <a:p>
            <a:pPr algn="ctr"/>
            <a:r>
              <a:rPr lang="en-US" dirty="0"/>
              <a:t>Subscribe to status updates</a:t>
            </a:r>
          </a:p>
        </p:txBody>
      </p:sp>
      <p:sp>
        <p:nvSpPr>
          <p:cNvPr id="3" name="Content Placeholder 2">
            <a:extLst>
              <a:ext uri="{FF2B5EF4-FFF2-40B4-BE49-F238E27FC236}">
                <a16:creationId xmlns:a16="http://schemas.microsoft.com/office/drawing/2014/main" id="{770CD0CA-8D88-97D8-8ACF-32EA64D0300E}"/>
              </a:ext>
            </a:extLst>
          </p:cNvPr>
          <p:cNvSpPr>
            <a:spLocks noGrp="1"/>
          </p:cNvSpPr>
          <p:nvPr>
            <p:ph idx="1"/>
          </p:nvPr>
        </p:nvSpPr>
        <p:spPr/>
        <p:txBody>
          <a:bodyPr/>
          <a:lstStyle/>
          <a:p>
            <a:r>
              <a:rPr lang="en-US" dirty="0"/>
              <a:t>Follow the instructions on this page: </a:t>
            </a:r>
            <a:r>
              <a:rPr lang="en-US" dirty="0">
                <a:hlinkClick r:id="rId3"/>
              </a:rPr>
              <a:t>https://calstate.atlassian.net/wiki/spaces/UEC/pages/2855632914/Ex+Libris+System+Status</a:t>
            </a:r>
            <a:r>
              <a:rPr lang="en-US" dirty="0"/>
              <a:t> </a:t>
            </a:r>
          </a:p>
          <a:p>
            <a:pPr marL="0" indent="0">
              <a:buNone/>
            </a:pPr>
            <a:endParaRPr lang="en-US" dirty="0"/>
          </a:p>
        </p:txBody>
      </p:sp>
      <p:sp>
        <p:nvSpPr>
          <p:cNvPr id="4" name="Footer Placeholder 3">
            <a:extLst>
              <a:ext uri="{FF2B5EF4-FFF2-40B4-BE49-F238E27FC236}">
                <a16:creationId xmlns:a16="http://schemas.microsoft.com/office/drawing/2014/main" id="{0793E318-E03E-1AB4-730D-1F21518B0D73}"/>
              </a:ext>
            </a:extLst>
          </p:cNvPr>
          <p:cNvSpPr>
            <a:spLocks noGrp="1"/>
          </p:cNvSpPr>
          <p:nvPr>
            <p:ph type="ftr" sz="quarter" idx="11"/>
          </p:nvPr>
        </p:nvSpPr>
        <p:spPr/>
        <p:txBody>
          <a:bodyPr/>
          <a:lstStyle/>
          <a:p>
            <a:r>
              <a:rPr lang="da-DK"/>
              <a:t>TS Open Forum, January 18, 2024</a:t>
            </a:r>
            <a:endParaRPr lang="en-US"/>
          </a:p>
        </p:txBody>
      </p:sp>
      <p:sp>
        <p:nvSpPr>
          <p:cNvPr id="5" name="Slide Number Placeholder 4">
            <a:extLst>
              <a:ext uri="{FF2B5EF4-FFF2-40B4-BE49-F238E27FC236}">
                <a16:creationId xmlns:a16="http://schemas.microsoft.com/office/drawing/2014/main" id="{8D698D79-0FB2-A750-066C-F90672AFF39C}"/>
              </a:ext>
            </a:extLst>
          </p:cNvPr>
          <p:cNvSpPr>
            <a:spLocks noGrp="1"/>
          </p:cNvSpPr>
          <p:nvPr>
            <p:ph type="sldNum" sz="quarter" idx="12"/>
          </p:nvPr>
        </p:nvSpPr>
        <p:spPr/>
        <p:txBody>
          <a:bodyPr/>
          <a:lstStyle/>
          <a:p>
            <a:fld id="{729BC735-8151-4FE6-98FD-78C3E43BB5EF}" type="slidenum">
              <a:rPr lang="en-US" smtClean="0"/>
              <a:t>9</a:t>
            </a:fld>
            <a:endParaRPr lang="en-US"/>
          </a:p>
        </p:txBody>
      </p:sp>
      <p:pic>
        <p:nvPicPr>
          <p:cNvPr id="9" name="Picture 8">
            <a:extLst>
              <a:ext uri="{FF2B5EF4-FFF2-40B4-BE49-F238E27FC236}">
                <a16:creationId xmlns:a16="http://schemas.microsoft.com/office/drawing/2014/main" id="{A7E035FA-7EE0-B982-6A1B-769E65699B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1127" y="3531023"/>
            <a:ext cx="8761413" cy="2720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142379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2997</TotalTime>
  <Words>2720</Words>
  <Application>Microsoft Office PowerPoint</Application>
  <PresentationFormat>Widescreen</PresentationFormat>
  <Paragraphs>182</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Arial</vt:lpstr>
      <vt:lpstr>Calibri</vt:lpstr>
      <vt:lpstr>Century Gothic</vt:lpstr>
      <vt:lpstr>Wingdings</vt:lpstr>
      <vt:lpstr>Wingdings 3</vt:lpstr>
      <vt:lpstr>Ion Boardroom</vt:lpstr>
      <vt:lpstr>January 18, 2024 Technical Services Open Forum</vt:lpstr>
      <vt:lpstr>Today’s agenda</vt:lpstr>
      <vt:lpstr>Announcements</vt:lpstr>
      <vt:lpstr>Reminder of things to check/do for an Ex Libris system down</vt:lpstr>
      <vt:lpstr>Add what you can!</vt:lpstr>
      <vt:lpstr>Check the Ex Libris status page</vt:lpstr>
      <vt:lpstr>A clear status page looks like this</vt:lpstr>
      <vt:lpstr>Look for a red dash for issues</vt:lpstr>
      <vt:lpstr>Subscribe to status updates</vt:lpstr>
      <vt:lpstr>Status update emails look like this</vt:lpstr>
      <vt:lpstr>Check the ULMS listservs</vt:lpstr>
      <vt:lpstr>Check ALMA-L, PRIMO-L, etc.</vt:lpstr>
      <vt:lpstr>Good news! We are back</vt:lpstr>
      <vt:lpstr>‘We are back’ emails</vt:lpstr>
      <vt:lpstr>Our speakers</vt:lpstr>
      <vt:lpstr>Next time!</vt:lpstr>
      <vt:lpstr>Special TS Open Forum edition</vt:lpstr>
      <vt:lpstr>Thanks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19, 2023 Technical Services Open Forum</dc:title>
  <dc:creator>Christina Hennessey</dc:creator>
  <cp:lastModifiedBy>Christina Hennessey</cp:lastModifiedBy>
  <cp:revision>198</cp:revision>
  <dcterms:created xsi:type="dcterms:W3CDTF">2023-10-16T21:42:06Z</dcterms:created>
  <dcterms:modified xsi:type="dcterms:W3CDTF">2024-01-19T01:41:26Z</dcterms:modified>
</cp:coreProperties>
</file>