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4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699D67-6BFB-4BC1-A32C-8CAC11FA1C47}">
  <a:tblStyle styleId="{C6699D67-6BFB-4BC1-A32C-8CAC11FA1C47}"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6247" autoAdjust="0"/>
  </p:normalViewPr>
  <p:slideViewPr>
    <p:cSldViewPr snapToGrid="0">
      <p:cViewPr varScale="1">
        <p:scale>
          <a:sx n="146" d="100"/>
          <a:sy n="146" d="100"/>
        </p:scale>
        <p:origin x="522"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8e9c8a7477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8e9c8a7477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8e9c8a7477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8e9c8a7477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8e9c8a7477_0_8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8e9c8a7477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8e9c8a7477_0_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8e9c8a7477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28e9c8a7477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28e9c8a747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8e9c8a7477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8e9c8a747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b082f72e30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2b082f72e30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2b0ed907be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2b0ed907be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b082f72e30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2b082f72e30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b082f72e30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2b082f72e30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1" indent="-355600" algn="l" rtl="0">
              <a:lnSpc>
                <a:spcPct val="115000"/>
              </a:lnSpc>
              <a:spcBef>
                <a:spcPts val="0"/>
              </a:spcBef>
              <a:spcAft>
                <a:spcPts val="0"/>
              </a:spcAft>
              <a:buClr>
                <a:srgbClr val="595959"/>
              </a:buClr>
              <a:buSzPts val="2000"/>
              <a:buFont typeface="Calibri"/>
              <a:buChar char="○"/>
            </a:pPr>
            <a:r>
              <a:rPr lang="en" sz="2000">
                <a:solidFill>
                  <a:srgbClr val="595959"/>
                </a:solidFill>
                <a:latin typeface="Calibri"/>
                <a:ea typeface="Calibri"/>
                <a:cs typeface="Calibri"/>
                <a:sym typeface="Calibri"/>
              </a:rPr>
              <a:t>Stats reports can also be generated using the data from Analytics in excel and lookups to the cataloger/task code tables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f77e909140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f77e909140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2b082f72e30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2b082f72e30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2b082f72e30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2b082f72e30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2b0ed907bed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2b0ed907bed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b082f72e30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b082f72e30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2b082f72e30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2b082f72e30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8e9c8a7477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28e9c8a7477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b0a025e4e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2b0a025e4e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2b0a025e4e4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2b0a025e4e4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2b0a025e4e4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2b0a025e4e4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2b0a025e4e4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2b0a025e4e4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8e9c8a7477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8e9c8a7477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2b0a025e4e4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1" name="Google Shape;261;g2b0a025e4e4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2b0a025e4e4_0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2b0a025e4e4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2b0a025e4e4_0_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2b0a025e4e4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2b0a025e4e4_0_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2b0a025e4e4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2b0a025e4e4_0_1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2b0a025e4e4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2b0a025e4e4_0_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2b0a025e4e4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2b0a025e4e4_0_1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2b0a025e4e4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2b0a025e4e4_0_1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2b0a025e4e4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2b0a025e4e4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2b0a025e4e4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g2b0a025e4e4_0_1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2" name="Google Shape;332;g2b0a025e4e4_0_1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8e9c8a7477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28e9c8a7477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2b0a025e4e4_0_1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2b0a025e4e4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28e9c8a7477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28e9c8a7477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28e9c8a7477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28e9c8a7477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8e9c8a7477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8e9c8a7477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b0ed933892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b0ed933892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b0ed93389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b0ed93389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8e9c8a7477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28e9c8a7477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5"/>
        <p:cNvGrpSpPr/>
        <p:nvPr/>
      </p:nvGrpSpPr>
      <p:grpSpPr>
        <a:xfrm>
          <a:off x="0" y="0"/>
          <a:ext cx="0" cy="0"/>
          <a:chOff x="0" y="0"/>
          <a:chExt cx="0" cy="0"/>
        </a:xfrm>
      </p:grpSpPr>
      <p:sp>
        <p:nvSpPr>
          <p:cNvPr id="46" name="Google Shape;46;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8" name="Google Shape;48;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9"/>
        <p:cNvGrpSpPr/>
        <p:nvPr/>
      </p:nvGrpSpPr>
      <p:grpSpPr>
        <a:xfrm>
          <a:off x="0" y="0"/>
          <a:ext cx="0" cy="0"/>
          <a:chOff x="0" y="0"/>
          <a:chExt cx="0" cy="0"/>
        </a:xfrm>
      </p:grpSpPr>
      <p:sp>
        <p:nvSpPr>
          <p:cNvPr id="50" name="Google Shape;5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Google Shape;22;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3" name="Google Shape;23;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Google Shape;27;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1" name="Google Shape;31;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3"/>
        <p:cNvGrpSpPr/>
        <p:nvPr/>
      </p:nvGrpSpPr>
      <p:grpSpPr>
        <a:xfrm>
          <a:off x="0" y="0"/>
          <a:ext cx="0" cy="0"/>
          <a:chOff x="0" y="0"/>
          <a:chExt cx="0" cy="0"/>
        </a:xfrm>
      </p:grpSpPr>
      <p:sp>
        <p:nvSpPr>
          <p:cNvPr id="34" name="Google Shape;34;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5" name="Google Shape;35;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9" name="Google Shape;39;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0" name="Google Shape;40;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1" name="Google Shape;4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4" name="Google Shape;4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Calibri"/>
              <a:buNone/>
              <a:defRPr sz="2800">
                <a:solidFill>
                  <a:schemeClr val="dk1"/>
                </a:solidFill>
                <a:latin typeface="Calibri"/>
                <a:ea typeface="Calibri"/>
                <a:cs typeface="Calibri"/>
                <a:sym typeface="Calibri"/>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Calibri"/>
              <a:buChar char="●"/>
              <a:defRPr sz="1800">
                <a:solidFill>
                  <a:schemeClr val="dk2"/>
                </a:solidFill>
                <a:latin typeface="Calibri"/>
                <a:ea typeface="Calibri"/>
                <a:cs typeface="Calibri"/>
                <a:sym typeface="Calibri"/>
              </a:defRPr>
            </a:lvl1pPr>
            <a:lvl2pPr marL="914400" lvl="1"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2pPr>
            <a:lvl3pPr marL="1371600" lvl="2"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3pPr>
            <a:lvl4pPr marL="1828800" lvl="3"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4pPr>
            <a:lvl5pPr marL="2286000" lvl="4"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5pPr>
            <a:lvl6pPr marL="2743200" lvl="5"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6pPr>
            <a:lvl7pPr marL="3200400" lvl="6"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7pPr>
            <a:lvl8pPr marL="3657600" lvl="7"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8pPr>
            <a:lvl9pPr marL="4114800" lvl="8" indent="-317500">
              <a:lnSpc>
                <a:spcPct val="115000"/>
              </a:lnSpc>
              <a:spcBef>
                <a:spcPts val="0"/>
              </a:spcBef>
              <a:spcAft>
                <a:spcPts val="0"/>
              </a:spcAft>
              <a:buClr>
                <a:schemeClr val="dk2"/>
              </a:buClr>
              <a:buSzPts val="1400"/>
              <a:buFont typeface="Calibri"/>
              <a:buChar char="■"/>
              <a:defRPr>
                <a:solidFill>
                  <a:schemeClr val="dk2"/>
                </a:solidFill>
                <a:latin typeface="Calibri"/>
                <a:ea typeface="Calibri"/>
                <a:cs typeface="Calibri"/>
                <a:sym typeface="Calibri"/>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3">
            <a:alphaModFix/>
          </a:blip>
          <a:stretch>
            <a:fillRect/>
          </a:stretch>
        </p:blipFill>
        <p:spPr>
          <a:xfrm>
            <a:off x="8263545" y="55050"/>
            <a:ext cx="833805" cy="4802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pot.ucsd.edu/toolbox/_files/Statistics%20Reporting%20Report--2015FINAL.xltx"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uc-sils.atlassian.net/l/cp/8i1qtGDm"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www.lib.berkeley.edu/Staff/staff-docs/sils/resource-management/local-fields-and-extensions-for-uc-berkeley#955-cataloging-statistics"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www.lib.berkeley.edu/Staff/staff-docs/sils/resource-management/cataloging-statistics-in-alma"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3.xml"/><Relationship Id="rId1" Type="http://schemas.openxmlformats.org/officeDocument/2006/relationships/slideLayout" Target="../slideLayouts/slideLayout3.xml"/><Relationship Id="rId5" Type="http://schemas.openxmlformats.org/officeDocument/2006/relationships/hyperlink" Target="https://www.lib.berkeley.edu/Staff/staff-docs/sils/resource-management/cataloging-statistics-in-alma#obtaining-cataloging-statistics" TargetMode="External"/><Relationship Id="rId4" Type="http://schemas.openxmlformats.org/officeDocument/2006/relationships/image" Target="../media/image16.png"/></Relationships>
</file>

<file path=ppt/slides/_rels/slide3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5.xml"/><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3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mailto:hermine@library.ucla.edu"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hyperlink" Target="mailto:adam.baron@berkeley.edu" TargetMode="External"/><Relationship Id="rId4" Type="http://schemas.openxmlformats.org/officeDocument/2006/relationships/hyperlink" Target="mailto:emiraglia@ucsd.edu"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drive/folders/1YPxgjSY3PW7codzGCrd_56On4vxdI_ai?usp=sharin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drive/folders/1YPxgjSY3PW7codzGCrd_56On4vxdI_ai?usp=sharing"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github.com/UCLALibrary/cataloging-statistics/tree/main"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3"/>
          <p:cNvSpPr txBox="1">
            <a:spLocks noGrp="1"/>
          </p:cNvSpPr>
          <p:nvPr>
            <p:ph type="ctrTitle"/>
          </p:nvPr>
        </p:nvSpPr>
        <p:spPr>
          <a:xfrm>
            <a:off x="3719803" y="744575"/>
            <a:ext cx="5112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SzPts val="990"/>
              <a:buNone/>
            </a:pPr>
            <a:r>
              <a:rPr lang="en" sz="4480" b="1" dirty="0">
                <a:solidFill>
                  <a:srgbClr val="0B5394"/>
                </a:solidFill>
                <a:latin typeface="Calibri"/>
                <a:ea typeface="Calibri"/>
                <a:cs typeface="Calibri"/>
                <a:sym typeface="Calibri"/>
              </a:rPr>
              <a:t>C</a:t>
            </a:r>
            <a:r>
              <a:rPr lang="en" sz="4480" b="1" dirty="0">
                <a:solidFill>
                  <a:srgbClr val="0B5394"/>
                </a:solidFill>
              </a:rPr>
              <a:t>S</a:t>
            </a:r>
            <a:r>
              <a:rPr lang="en" sz="4480" b="1" dirty="0">
                <a:solidFill>
                  <a:srgbClr val="0B5394"/>
                </a:solidFill>
                <a:latin typeface="Calibri"/>
                <a:ea typeface="Calibri"/>
                <a:cs typeface="Calibri"/>
                <a:sym typeface="Calibri"/>
              </a:rPr>
              <a:t>U Technical Services Open Forum</a:t>
            </a:r>
            <a:endParaRPr sz="4480" b="1" dirty="0">
              <a:solidFill>
                <a:srgbClr val="0B5394"/>
              </a:solidFill>
              <a:latin typeface="Calibri"/>
              <a:ea typeface="Calibri"/>
              <a:cs typeface="Calibri"/>
              <a:sym typeface="Calibri"/>
            </a:endParaRPr>
          </a:p>
        </p:txBody>
      </p:sp>
      <p:sp>
        <p:nvSpPr>
          <p:cNvPr id="56" name="Google Shape;56;p13"/>
          <p:cNvSpPr txBox="1">
            <a:spLocks noGrp="1"/>
          </p:cNvSpPr>
          <p:nvPr>
            <p:ph type="subTitle" idx="1"/>
          </p:nvPr>
        </p:nvSpPr>
        <p:spPr>
          <a:xfrm>
            <a:off x="110675" y="3244325"/>
            <a:ext cx="7258500" cy="1586400"/>
          </a:xfrm>
          <a:prstGeom prst="rect">
            <a:avLst/>
          </a:prstGeom>
        </p:spPr>
        <p:txBody>
          <a:bodyPr spcFirstLastPara="1" wrap="square" lIns="91425" tIns="91425" rIns="91425" bIns="91425" anchor="t" anchorCtr="0">
            <a:normAutofit fontScale="70000" lnSpcReduction="20000"/>
          </a:bodyPr>
          <a:lstStyle/>
          <a:p>
            <a:pPr marL="0" lvl="0" indent="0" algn="ctr" rtl="0">
              <a:lnSpc>
                <a:spcPct val="115000"/>
              </a:lnSpc>
              <a:spcBef>
                <a:spcPts val="0"/>
              </a:spcBef>
              <a:spcAft>
                <a:spcPts val="0"/>
              </a:spcAft>
              <a:buNone/>
            </a:pPr>
            <a:r>
              <a:rPr lang="en">
                <a:latin typeface="Calibri"/>
                <a:ea typeface="Calibri"/>
                <a:cs typeface="Calibri"/>
                <a:sym typeface="Calibri"/>
              </a:rPr>
              <a:t>January 18, 2024</a:t>
            </a:r>
            <a:endParaRPr>
              <a:latin typeface="Calibri"/>
              <a:ea typeface="Calibri"/>
              <a:cs typeface="Calibri"/>
              <a:sym typeface="Calibri"/>
            </a:endParaRPr>
          </a:p>
          <a:p>
            <a:pPr marL="0" lvl="0" indent="0" algn="ctr" rtl="0">
              <a:lnSpc>
                <a:spcPct val="115000"/>
              </a:lnSpc>
              <a:spcBef>
                <a:spcPts val="0"/>
              </a:spcBef>
              <a:spcAft>
                <a:spcPts val="0"/>
              </a:spcAft>
              <a:buNone/>
            </a:pPr>
            <a:r>
              <a:rPr lang="en">
                <a:latin typeface="Calibri"/>
                <a:ea typeface="Calibri"/>
                <a:cs typeface="Calibri"/>
                <a:sym typeface="Calibri"/>
              </a:rPr>
              <a:t>Hermine Vermeij (UCLA)</a:t>
            </a:r>
            <a:endParaRPr>
              <a:latin typeface="Calibri"/>
              <a:ea typeface="Calibri"/>
              <a:cs typeface="Calibri"/>
              <a:sym typeface="Calibri"/>
            </a:endParaRPr>
          </a:p>
          <a:p>
            <a:pPr marL="0" lvl="0" indent="0" algn="ctr" rtl="0">
              <a:lnSpc>
                <a:spcPct val="115000"/>
              </a:lnSpc>
              <a:spcBef>
                <a:spcPts val="0"/>
              </a:spcBef>
              <a:spcAft>
                <a:spcPts val="0"/>
              </a:spcAft>
              <a:buNone/>
            </a:pPr>
            <a:r>
              <a:rPr lang="en"/>
              <a:t>Elizabeth Miraglia (UCSD)</a:t>
            </a:r>
            <a:endParaRPr/>
          </a:p>
          <a:p>
            <a:pPr marL="0" lvl="0" indent="0" algn="ctr" rtl="0">
              <a:lnSpc>
                <a:spcPct val="115000"/>
              </a:lnSpc>
              <a:spcBef>
                <a:spcPts val="0"/>
              </a:spcBef>
              <a:spcAft>
                <a:spcPts val="0"/>
              </a:spcAft>
              <a:buNone/>
            </a:pPr>
            <a:r>
              <a:rPr lang="en">
                <a:latin typeface="Calibri"/>
                <a:ea typeface="Calibri"/>
                <a:cs typeface="Calibri"/>
                <a:sym typeface="Calibri"/>
              </a:rPr>
              <a:t>Adam Baron (UC Berkeley)</a:t>
            </a:r>
            <a:endParaRPr>
              <a:latin typeface="Calibri"/>
              <a:ea typeface="Calibri"/>
              <a:cs typeface="Calibri"/>
              <a:sym typeface="Calibri"/>
            </a:endParaRPr>
          </a:p>
          <a:p>
            <a:pPr marL="0" lvl="0" indent="0" algn="ctr" rtl="0">
              <a:spcBef>
                <a:spcPts val="0"/>
              </a:spcBef>
              <a:spcAft>
                <a:spcPts val="0"/>
              </a:spcAft>
              <a:buNone/>
            </a:pPr>
            <a:endParaRPr>
              <a:latin typeface="Calibri"/>
              <a:ea typeface="Calibri"/>
              <a:cs typeface="Calibri"/>
              <a:sym typeface="Calibri"/>
            </a:endParaRPr>
          </a:p>
        </p:txBody>
      </p:sp>
      <p:pic>
        <p:nvPicPr>
          <p:cNvPr id="57" name="Google Shape;57;p13"/>
          <p:cNvPicPr preferRelativeResize="0"/>
          <p:nvPr/>
        </p:nvPicPr>
        <p:blipFill rotWithShape="1">
          <a:blip r:embed="rId3">
            <a:alphaModFix/>
          </a:blip>
          <a:srcRect/>
          <a:stretch/>
        </p:blipFill>
        <p:spPr>
          <a:xfrm>
            <a:off x="463500" y="672200"/>
            <a:ext cx="3070325" cy="1768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Reporting Tool</a:t>
            </a:r>
            <a:endParaRPr/>
          </a:p>
        </p:txBody>
      </p:sp>
      <p:sp>
        <p:nvSpPr>
          <p:cNvPr id="125" name="Google Shape;125;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Available by direct link; generally not shared beyond cataloging supervisors.</a:t>
            </a:r>
            <a:endParaRPr/>
          </a:p>
          <a:p>
            <a:pPr marL="0" lvl="0" indent="0" algn="l" rtl="0">
              <a:spcBef>
                <a:spcPts val="1200"/>
              </a:spcBef>
              <a:spcAft>
                <a:spcPts val="1200"/>
              </a:spcAft>
              <a:buNone/>
            </a:pPr>
            <a:endParaRPr/>
          </a:p>
        </p:txBody>
      </p:sp>
      <p:sp>
        <p:nvSpPr>
          <p:cNvPr id="126" name="Google Shape;126;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10</a:t>
            </a:fld>
            <a:endParaRPr/>
          </a:p>
        </p:txBody>
      </p:sp>
      <p:pic>
        <p:nvPicPr>
          <p:cNvPr id="127" name="Google Shape;127;p22"/>
          <p:cNvPicPr preferRelativeResize="0"/>
          <p:nvPr/>
        </p:nvPicPr>
        <p:blipFill>
          <a:blip r:embed="rId3">
            <a:alphaModFix/>
          </a:blip>
          <a:stretch>
            <a:fillRect/>
          </a:stretch>
        </p:blipFill>
        <p:spPr>
          <a:xfrm>
            <a:off x="742713" y="1646838"/>
            <a:ext cx="5857875" cy="32099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11</a:t>
            </a:fld>
            <a:endParaRPr/>
          </a:p>
        </p:txBody>
      </p:sp>
      <p:sp>
        <p:nvSpPr>
          <p:cNvPr id="133" name="Google Shape;133;p23"/>
          <p:cNvSpPr txBox="1"/>
          <p:nvPr/>
        </p:nvSpPr>
        <p:spPr>
          <a:xfrm>
            <a:off x="4562675" y="1462775"/>
            <a:ext cx="2959800" cy="1887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latin typeface="Calibri"/>
                <a:ea typeface="Calibri"/>
                <a:cs typeface="Calibri"/>
                <a:sym typeface="Calibri"/>
              </a:rPr>
              <a:t>Everything cataloged by RAMS in December 2023, including difficulty level.</a:t>
            </a:r>
            <a:endParaRPr sz="1800">
              <a:solidFill>
                <a:schemeClr val="dk2"/>
              </a:solidFill>
              <a:latin typeface="Calibri"/>
              <a:ea typeface="Calibri"/>
              <a:cs typeface="Calibri"/>
              <a:sym typeface="Calibri"/>
            </a:endParaRPr>
          </a:p>
        </p:txBody>
      </p:sp>
      <p:pic>
        <p:nvPicPr>
          <p:cNvPr id="134" name="Google Shape;134;p23"/>
          <p:cNvPicPr preferRelativeResize="0"/>
          <p:nvPr/>
        </p:nvPicPr>
        <p:blipFill>
          <a:blip r:embed="rId3">
            <a:alphaModFix/>
          </a:blip>
          <a:stretch>
            <a:fillRect/>
          </a:stretch>
        </p:blipFill>
        <p:spPr>
          <a:xfrm>
            <a:off x="421427" y="0"/>
            <a:ext cx="3274496" cy="51435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12</a:t>
            </a:fld>
            <a:endParaRPr/>
          </a:p>
        </p:txBody>
      </p:sp>
      <p:pic>
        <p:nvPicPr>
          <p:cNvPr id="140" name="Google Shape;140;p24"/>
          <p:cNvPicPr preferRelativeResize="0"/>
          <p:nvPr/>
        </p:nvPicPr>
        <p:blipFill>
          <a:blip r:embed="rId3">
            <a:alphaModFix/>
          </a:blip>
          <a:stretch>
            <a:fillRect/>
          </a:stretch>
        </p:blipFill>
        <p:spPr>
          <a:xfrm>
            <a:off x="152400" y="152400"/>
            <a:ext cx="4414918" cy="4838700"/>
          </a:xfrm>
          <a:prstGeom prst="rect">
            <a:avLst/>
          </a:prstGeom>
          <a:noFill/>
          <a:ln>
            <a:noFill/>
          </a:ln>
        </p:spPr>
      </p:pic>
      <p:sp>
        <p:nvSpPr>
          <p:cNvPr id="141" name="Google Shape;141;p24"/>
          <p:cNvSpPr txBox="1"/>
          <p:nvPr/>
        </p:nvSpPr>
        <p:spPr>
          <a:xfrm>
            <a:off x="5338525" y="1299950"/>
            <a:ext cx="3133800" cy="2605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latin typeface="Calibri"/>
                <a:ea typeface="Calibri"/>
                <a:cs typeface="Calibri"/>
                <a:sym typeface="Calibri"/>
              </a:rPr>
              <a:t>Arabic titles cataloged in 2023</a:t>
            </a:r>
            <a:endParaRPr sz="1800">
              <a:solidFill>
                <a:schemeClr val="dk2"/>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13</a:t>
            </a:fld>
            <a:endParaRPr/>
          </a:p>
        </p:txBody>
      </p:sp>
      <p:pic>
        <p:nvPicPr>
          <p:cNvPr id="147" name="Google Shape;147;p25"/>
          <p:cNvPicPr preferRelativeResize="0"/>
          <p:nvPr/>
        </p:nvPicPr>
        <p:blipFill>
          <a:blip r:embed="rId3">
            <a:alphaModFix/>
          </a:blip>
          <a:stretch>
            <a:fillRect/>
          </a:stretch>
        </p:blipFill>
        <p:spPr>
          <a:xfrm>
            <a:off x="152400" y="152400"/>
            <a:ext cx="5332292" cy="4838699"/>
          </a:xfrm>
          <a:prstGeom prst="rect">
            <a:avLst/>
          </a:prstGeom>
          <a:noFill/>
          <a:ln>
            <a:noFill/>
          </a:ln>
        </p:spPr>
      </p:pic>
      <p:sp>
        <p:nvSpPr>
          <p:cNvPr id="148" name="Google Shape;148;p25"/>
          <p:cNvSpPr txBox="1"/>
          <p:nvPr/>
        </p:nvSpPr>
        <p:spPr>
          <a:xfrm>
            <a:off x="6056875" y="1874650"/>
            <a:ext cx="2796900" cy="189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chemeClr val="dk2"/>
                </a:solidFill>
                <a:latin typeface="Calibri"/>
                <a:ea typeface="Calibri"/>
                <a:cs typeface="Calibri"/>
                <a:sym typeface="Calibri"/>
              </a:rPr>
              <a:t>BIBCO (bf) and replace (e) statistics for a particular cataloger in 2023</a:t>
            </a:r>
            <a:endParaRPr sz="1800">
              <a:solidFill>
                <a:schemeClr val="dk2"/>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Benefits	</a:t>
            </a:r>
            <a:endParaRPr/>
          </a:p>
        </p:txBody>
      </p:sp>
      <p:sp>
        <p:nvSpPr>
          <p:cNvPr id="154" name="Google Shape;154;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Helps with staff evaluations </a:t>
            </a:r>
            <a:endParaRPr/>
          </a:p>
          <a:p>
            <a:pPr marL="914400" lvl="1" indent="-317500" algn="l" rtl="0">
              <a:spcBef>
                <a:spcPts val="0"/>
              </a:spcBef>
              <a:spcAft>
                <a:spcPts val="0"/>
              </a:spcAft>
              <a:buSzPts val="1400"/>
              <a:buChar char="○"/>
            </a:pPr>
            <a:r>
              <a:rPr lang="en"/>
              <a:t>The obvious: so-and-so cataloged more this year than last year!</a:t>
            </a:r>
            <a:endParaRPr/>
          </a:p>
          <a:p>
            <a:pPr marL="914400" lvl="1" indent="-317500" algn="l" rtl="0">
              <a:spcBef>
                <a:spcPts val="0"/>
              </a:spcBef>
              <a:spcAft>
                <a:spcPts val="0"/>
              </a:spcAft>
              <a:buSzPts val="1400"/>
              <a:buChar char="○"/>
            </a:pPr>
            <a:r>
              <a:rPr lang="en"/>
              <a:t>The less obvious: so-and-so cataloged less this year, but more records were at a higher difficulty level, requiring more time and expertise.</a:t>
            </a:r>
            <a:endParaRPr/>
          </a:p>
          <a:p>
            <a:pPr marL="457200" lvl="0" indent="-342900" algn="l" rtl="0">
              <a:spcBef>
                <a:spcPts val="0"/>
              </a:spcBef>
              <a:spcAft>
                <a:spcPts val="0"/>
              </a:spcAft>
              <a:buSzPts val="1800"/>
              <a:buChar char="●"/>
            </a:pPr>
            <a:r>
              <a:rPr lang="en"/>
              <a:t>Provides information about department productivity - tracking workflow improvements, effects of losing or gaining staff, etc. </a:t>
            </a:r>
            <a:endParaRPr/>
          </a:p>
          <a:p>
            <a:pPr marL="457200" lvl="0" indent="-342900" algn="l" rtl="0">
              <a:spcBef>
                <a:spcPts val="0"/>
              </a:spcBef>
              <a:spcAft>
                <a:spcPts val="0"/>
              </a:spcAft>
              <a:buSzPts val="1800"/>
              <a:buChar char="●"/>
            </a:pPr>
            <a:r>
              <a:rPr lang="en"/>
              <a:t>Estimating how much time/money would go into cataloging a project in house vs. outsourcing</a:t>
            </a:r>
            <a:endParaRPr/>
          </a:p>
        </p:txBody>
      </p:sp>
      <p:sp>
        <p:nvSpPr>
          <p:cNvPr id="155" name="Google Shape;155;p2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UCSD</a:t>
            </a:r>
            <a:endParaRPr/>
          </a:p>
        </p:txBody>
      </p:sp>
      <p:sp>
        <p:nvSpPr>
          <p:cNvPr id="161" name="Google Shape;161;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History</a:t>
            </a:r>
            <a:endParaRPr/>
          </a:p>
        </p:txBody>
      </p:sp>
      <p:sp>
        <p:nvSpPr>
          <p:cNvPr id="167" name="Google Shape;167;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16</a:t>
            </a:fld>
            <a:endParaRPr/>
          </a:p>
        </p:txBody>
      </p:sp>
      <p:sp>
        <p:nvSpPr>
          <p:cNvPr id="168" name="Google Shape;168;p28"/>
          <p:cNvSpPr txBox="1">
            <a:spLocks noGrp="1"/>
          </p:cNvSpPr>
          <p:nvPr>
            <p:ph type="body" idx="1"/>
          </p:nvPr>
        </p:nvSpPr>
        <p:spPr>
          <a:xfrm>
            <a:off x="311700" y="1017725"/>
            <a:ext cx="8520600" cy="3990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Like UCLA, have been collecting stats for as long as anyone can remember. Our current shared drive has reports dating back to 1987</a:t>
            </a:r>
            <a:endParaRPr/>
          </a:p>
          <a:p>
            <a:pPr marL="457200" lvl="0" indent="-342900" algn="l" rtl="0">
              <a:spcBef>
                <a:spcPts val="0"/>
              </a:spcBef>
              <a:spcAft>
                <a:spcPts val="0"/>
              </a:spcAft>
              <a:buSzPts val="1800"/>
              <a:buChar char="●"/>
            </a:pPr>
            <a:r>
              <a:rPr lang="en"/>
              <a:t>In Millennium we used a 949 field (more or less identical to the one still used by SCP) and often relied on text strings and macros in Connexion to export stats into our local system</a:t>
            </a:r>
            <a:endParaRPr/>
          </a:p>
          <a:p>
            <a:pPr marL="457200" lvl="0" indent="-342900" algn="l" rtl="0">
              <a:spcBef>
                <a:spcPts val="0"/>
              </a:spcBef>
              <a:spcAft>
                <a:spcPts val="0"/>
              </a:spcAft>
              <a:buSzPts val="1800"/>
              <a:buChar char="●"/>
            </a:pPr>
            <a:r>
              <a:rPr lang="en"/>
              <a:t>Stats notes were stored in item records (converted during export or added manually)</a:t>
            </a:r>
            <a:endParaRPr/>
          </a:p>
          <a:p>
            <a:pPr marL="457200" lvl="0" indent="-342900" algn="l" rtl="0">
              <a:spcBef>
                <a:spcPts val="0"/>
              </a:spcBef>
              <a:spcAft>
                <a:spcPts val="0"/>
              </a:spcAft>
              <a:buSzPts val="1800"/>
              <a:buChar char="●"/>
            </a:pPr>
            <a:r>
              <a:rPr lang="en"/>
              <a:t>Reports have always included information about the type of cataloging being performed, number of items/titles, and resource types</a:t>
            </a:r>
            <a:endParaRPr/>
          </a:p>
          <a:p>
            <a:pPr marL="457200" lvl="0" indent="-342900" algn="l" rtl="0">
              <a:spcBef>
                <a:spcPts val="0"/>
              </a:spcBef>
              <a:spcAft>
                <a:spcPts val="0"/>
              </a:spcAft>
              <a:buSzPts val="1800"/>
              <a:buChar char="●"/>
            </a:pPr>
            <a:r>
              <a:rPr lang="en"/>
              <a:t>UCSD also developed a </a:t>
            </a:r>
            <a:r>
              <a:rPr lang="en" u="sng">
                <a:solidFill>
                  <a:schemeClr val="hlink"/>
                </a:solidFill>
                <a:hlinkClick r:id="rId3"/>
              </a:rPr>
              <a:t>local tool</a:t>
            </a:r>
            <a:r>
              <a:rPr lang="en"/>
              <a:t> that catalogers and managers could use in conjunction with stats reports to assess progress and standardize expected productivity</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17</a:t>
            </a:fld>
            <a:endParaRPr/>
          </a:p>
        </p:txBody>
      </p:sp>
      <p:pic>
        <p:nvPicPr>
          <p:cNvPr id="174" name="Google Shape;174;p29"/>
          <p:cNvPicPr preferRelativeResize="0"/>
          <p:nvPr/>
        </p:nvPicPr>
        <p:blipFill>
          <a:blip r:embed="rId3">
            <a:alphaModFix/>
          </a:blip>
          <a:stretch>
            <a:fillRect/>
          </a:stretch>
        </p:blipFill>
        <p:spPr>
          <a:xfrm>
            <a:off x="152400" y="152400"/>
            <a:ext cx="7375789" cy="48387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we collect now</a:t>
            </a:r>
            <a:endParaRPr/>
          </a:p>
        </p:txBody>
      </p:sp>
      <p:sp>
        <p:nvSpPr>
          <p:cNvPr id="180" name="Google Shape;180;p30"/>
          <p:cNvSpPr txBox="1">
            <a:spLocks noGrp="1"/>
          </p:cNvSpPr>
          <p:nvPr>
            <p:ph type="body" idx="1"/>
          </p:nvPr>
        </p:nvSpPr>
        <p:spPr>
          <a:xfrm>
            <a:off x="311700" y="1152475"/>
            <a:ext cx="8520600" cy="20295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Types of cataloging: original, subject analysis, copy, updates to existing records, merges in OCLC</a:t>
            </a:r>
            <a:endParaRPr/>
          </a:p>
          <a:p>
            <a:pPr marL="457200" lvl="0" indent="-342900" algn="l" rtl="0">
              <a:spcBef>
                <a:spcPts val="0"/>
              </a:spcBef>
              <a:spcAft>
                <a:spcPts val="0"/>
              </a:spcAft>
              <a:buSzPts val="1800"/>
              <a:buChar char="●"/>
            </a:pPr>
            <a:r>
              <a:rPr lang="en"/>
              <a:t>Number of impacted titles</a:t>
            </a:r>
            <a:endParaRPr/>
          </a:p>
          <a:p>
            <a:pPr marL="457200" lvl="0" indent="-342900" algn="l" rtl="0">
              <a:spcBef>
                <a:spcPts val="0"/>
              </a:spcBef>
              <a:spcAft>
                <a:spcPts val="0"/>
              </a:spcAft>
              <a:buSzPts val="1800"/>
              <a:buChar char="●"/>
            </a:pPr>
            <a:r>
              <a:rPr lang="en"/>
              <a:t>PCC work: CONSER and BIBCO (NACO is tracked separately)</a:t>
            </a:r>
            <a:endParaRPr/>
          </a:p>
          <a:p>
            <a:pPr marL="457200" lvl="0" indent="-342900" algn="l" rtl="0">
              <a:spcBef>
                <a:spcPts val="0"/>
              </a:spcBef>
              <a:spcAft>
                <a:spcPts val="0"/>
              </a:spcAft>
              <a:buSzPts val="1800"/>
              <a:buChar char="●"/>
            </a:pPr>
            <a:r>
              <a:rPr lang="en"/>
              <a:t>Batch statistics: package names, title counts, partial vs. full batch</a:t>
            </a:r>
            <a:endParaRPr/>
          </a:p>
        </p:txBody>
      </p:sp>
      <p:sp>
        <p:nvSpPr>
          <p:cNvPr id="181" name="Google Shape;181;p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practice</a:t>
            </a:r>
            <a:endParaRPr/>
          </a:p>
        </p:txBody>
      </p:sp>
      <p:sp>
        <p:nvSpPr>
          <p:cNvPr id="187" name="Google Shape;187;p31"/>
          <p:cNvSpPr txBox="1">
            <a:spLocks noGrp="1"/>
          </p:cNvSpPr>
          <p:nvPr>
            <p:ph type="body" idx="1"/>
          </p:nvPr>
        </p:nvSpPr>
        <p:spPr>
          <a:xfrm>
            <a:off x="311700" y="864875"/>
            <a:ext cx="8520600" cy="4191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Stats are stored in local 993 fields using this structure:</a:t>
            </a:r>
            <a:endParaRPr sz="2000"/>
          </a:p>
          <a:p>
            <a:pPr marL="914400" lvl="1" indent="-355600" algn="l" rtl="0">
              <a:spcBef>
                <a:spcPts val="0"/>
              </a:spcBef>
              <a:spcAft>
                <a:spcPts val="0"/>
              </a:spcAft>
              <a:buSzPts val="2000"/>
              <a:buChar char="○"/>
            </a:pPr>
            <a:r>
              <a:rPr lang="en" sz="2000"/>
              <a:t>993 $$a cat[mmm][yy];[initials];[title count];[task code]</a:t>
            </a:r>
            <a:endParaRPr sz="2000"/>
          </a:p>
          <a:p>
            <a:pPr marL="457200" lvl="0" indent="-355600" algn="l" rtl="0">
              <a:spcBef>
                <a:spcPts val="0"/>
              </a:spcBef>
              <a:spcAft>
                <a:spcPts val="0"/>
              </a:spcAft>
              <a:buSzPts val="2000"/>
              <a:buChar char="●"/>
            </a:pPr>
            <a:r>
              <a:rPr lang="en" sz="2000"/>
              <a:t>Catalogers add stats via Alma templates or manual keying, we are not able to use Connexion to export the data any longer</a:t>
            </a:r>
            <a:endParaRPr sz="2000"/>
          </a:p>
          <a:p>
            <a:pPr marL="457200" lvl="0" indent="-355600" algn="l" rtl="0">
              <a:spcBef>
                <a:spcPts val="0"/>
              </a:spcBef>
              <a:spcAft>
                <a:spcPts val="0"/>
              </a:spcAft>
              <a:buSzPts val="2000"/>
              <a:buChar char="●"/>
            </a:pPr>
            <a:r>
              <a:rPr lang="en" sz="2000"/>
              <a:t>We maintain tables of cataloger initials and task codes</a:t>
            </a:r>
            <a:endParaRPr sz="2000"/>
          </a:p>
          <a:p>
            <a:pPr marL="457200" lvl="0" indent="-355600" algn="l" rtl="0">
              <a:spcBef>
                <a:spcPts val="0"/>
              </a:spcBef>
              <a:spcAft>
                <a:spcPts val="0"/>
              </a:spcAft>
              <a:buSzPts val="2000"/>
              <a:buChar char="●"/>
            </a:pPr>
            <a:r>
              <a:rPr lang="en" sz="2000"/>
              <a:t>A saved Analytics report is updated each month to collect stats</a:t>
            </a:r>
            <a:endParaRPr sz="2000"/>
          </a:p>
          <a:p>
            <a:pPr marL="457200" lvl="0" indent="-355600" algn="l" rtl="0">
              <a:spcBef>
                <a:spcPts val="0"/>
              </a:spcBef>
              <a:spcAft>
                <a:spcPts val="0"/>
              </a:spcAft>
              <a:buSzPts val="2000"/>
              <a:buChar char="●"/>
            </a:pPr>
            <a:r>
              <a:rPr lang="en" sz="2000"/>
              <a:t>A custom script is run using the Alma IZ API to gather the Analytics data and generate reports for each cataloger, along with raw data and any stats with errors in them</a:t>
            </a:r>
            <a:endParaRPr sz="2000"/>
          </a:p>
          <a:p>
            <a:pPr marL="457200" lvl="0" indent="-355600" algn="l" rtl="0">
              <a:spcBef>
                <a:spcPts val="0"/>
              </a:spcBef>
              <a:spcAft>
                <a:spcPts val="0"/>
              </a:spcAft>
              <a:buSzPts val="2000"/>
              <a:buChar char="●"/>
            </a:pPr>
            <a:r>
              <a:rPr lang="en" sz="2000"/>
              <a:t>Reports are sent to each cataloger and their supervisor by designated staff along with a picture of a cat</a:t>
            </a:r>
            <a:endParaRPr sz="2000"/>
          </a:p>
          <a:p>
            <a:pPr marL="0" lvl="0" indent="0" algn="l" rtl="0">
              <a:spcBef>
                <a:spcPts val="1200"/>
              </a:spcBef>
              <a:spcAft>
                <a:spcPts val="1200"/>
              </a:spcAft>
              <a:buNone/>
            </a:pPr>
            <a:endParaRPr/>
          </a:p>
        </p:txBody>
      </p:sp>
      <p:sp>
        <p:nvSpPr>
          <p:cNvPr id="188" name="Google Shape;188;p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Cataloging Statistics at the University of California</a:t>
            </a:r>
            <a:endParaRPr/>
          </a:p>
        </p:txBody>
      </p:sp>
      <p:sp>
        <p:nvSpPr>
          <p:cNvPr id="63" name="Google Shape;63;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Migrated to a shared system (Alma) for the first time in 2021</a:t>
            </a:r>
            <a:endParaRPr/>
          </a:p>
          <a:p>
            <a:pPr marL="457200" lvl="0" indent="-342900" algn="l" rtl="0">
              <a:spcBef>
                <a:spcPts val="0"/>
              </a:spcBef>
              <a:spcAft>
                <a:spcPts val="0"/>
              </a:spcAft>
              <a:buSzPts val="1800"/>
              <a:buChar char="●"/>
            </a:pPr>
            <a:r>
              <a:rPr lang="en"/>
              <a:t>No previous harmonization for statistics at all</a:t>
            </a:r>
            <a:endParaRPr/>
          </a:p>
          <a:p>
            <a:pPr marL="457200" lvl="0" indent="-342900" algn="l" rtl="0">
              <a:spcBef>
                <a:spcPts val="0"/>
              </a:spcBef>
              <a:spcAft>
                <a:spcPts val="0"/>
              </a:spcAft>
              <a:buSzPts val="1800"/>
              <a:buChar char="●"/>
            </a:pPr>
            <a:r>
              <a:rPr lang="en"/>
              <a:t>Defined local field in NZ (949) for Shared Cataloging Program cataloger statistics</a:t>
            </a:r>
            <a:endParaRPr sz="1400"/>
          </a:p>
          <a:p>
            <a:pPr marL="914400" lvl="1" indent="-317500" algn="l" rtl="0">
              <a:spcBef>
                <a:spcPts val="0"/>
              </a:spcBef>
              <a:spcAft>
                <a:spcPts val="0"/>
              </a:spcAft>
              <a:buSzPts val="1400"/>
              <a:buChar char="○"/>
            </a:pPr>
            <a:r>
              <a:rPr lang="en"/>
              <a:t>Harmonization of local fields: </a:t>
            </a:r>
            <a:r>
              <a:rPr lang="en" u="sng">
                <a:solidFill>
                  <a:schemeClr val="hlink"/>
                </a:solidFill>
                <a:hlinkClick r:id="rId3"/>
              </a:rPr>
              <a:t>https://uc-sils.atlassian.net/l/cp/8i1qtGDm</a:t>
            </a:r>
            <a:r>
              <a:rPr lang="en"/>
              <a:t> </a:t>
            </a:r>
            <a:endParaRPr/>
          </a:p>
          <a:p>
            <a:pPr marL="914400" lvl="1" indent="-317500" algn="l" rtl="0">
              <a:spcBef>
                <a:spcPts val="0"/>
              </a:spcBef>
              <a:spcAft>
                <a:spcPts val="0"/>
              </a:spcAft>
              <a:buSzPts val="1400"/>
              <a:buChar char="○"/>
            </a:pPr>
            <a:r>
              <a:rPr lang="en"/>
              <a:t>Example: </a:t>
            </a:r>
            <a:endParaRPr/>
          </a:p>
          <a:p>
            <a:pPr marL="457200" lvl="0" indent="0" algn="l" rtl="0">
              <a:spcBef>
                <a:spcPts val="1200"/>
              </a:spcBef>
              <a:spcAft>
                <a:spcPts val="0"/>
              </a:spcAft>
              <a:buNone/>
            </a:pPr>
            <a:endParaRPr/>
          </a:p>
          <a:p>
            <a:pPr marL="0" lvl="0" indent="0" algn="l" rtl="0">
              <a:spcBef>
                <a:spcPts val="1200"/>
              </a:spcBef>
              <a:spcAft>
                <a:spcPts val="0"/>
              </a:spcAft>
              <a:buNone/>
            </a:pPr>
            <a:r>
              <a:rPr lang="en"/>
              <a:t>No other harmonization for cataloging statistics--campuses may define available local fields if they wish. </a:t>
            </a:r>
            <a:endParaRPr/>
          </a:p>
          <a:p>
            <a:pPr marL="0" lvl="0" indent="0" algn="l" rtl="0">
              <a:spcBef>
                <a:spcPts val="1200"/>
              </a:spcBef>
              <a:spcAft>
                <a:spcPts val="1200"/>
              </a:spcAft>
              <a:buNone/>
            </a:pPr>
            <a:endParaRPr/>
          </a:p>
        </p:txBody>
      </p:sp>
      <p:sp>
        <p:nvSpPr>
          <p:cNvPr id="64" name="Google Shape;64;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a:t>
            </a:fld>
            <a:endParaRPr/>
          </a:p>
        </p:txBody>
      </p:sp>
      <p:pic>
        <p:nvPicPr>
          <p:cNvPr id="65" name="Google Shape;65;p14"/>
          <p:cNvPicPr preferRelativeResize="0"/>
          <p:nvPr/>
        </p:nvPicPr>
        <p:blipFill>
          <a:blip r:embed="rId4">
            <a:alphaModFix/>
          </a:blip>
          <a:stretch>
            <a:fillRect/>
          </a:stretch>
        </p:blipFill>
        <p:spPr>
          <a:xfrm>
            <a:off x="2005350" y="2536825"/>
            <a:ext cx="3543300" cy="6477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Alma Analytics</a:t>
            </a:r>
            <a:endParaRPr/>
          </a:p>
        </p:txBody>
      </p:sp>
      <p:sp>
        <p:nvSpPr>
          <p:cNvPr id="194" name="Google Shape;194;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
        <p:nvSpPr>
          <p:cNvPr id="195" name="Google Shape;195;p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20</a:t>
            </a:fld>
            <a:endParaRPr/>
          </a:p>
        </p:txBody>
      </p:sp>
      <p:pic>
        <p:nvPicPr>
          <p:cNvPr id="196" name="Google Shape;196;p32"/>
          <p:cNvPicPr preferRelativeResize="0"/>
          <p:nvPr/>
        </p:nvPicPr>
        <p:blipFill>
          <a:blip r:embed="rId3">
            <a:alphaModFix/>
          </a:blip>
          <a:stretch>
            <a:fillRect/>
          </a:stretch>
        </p:blipFill>
        <p:spPr>
          <a:xfrm>
            <a:off x="311700" y="1152475"/>
            <a:ext cx="8520601" cy="13211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Sample report</a:t>
            </a:r>
            <a:endParaRPr/>
          </a:p>
        </p:txBody>
      </p:sp>
      <p:sp>
        <p:nvSpPr>
          <p:cNvPr id="202" name="Google Shape;202;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
        <p:nvSpPr>
          <p:cNvPr id="203" name="Google Shape;203;p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21</a:t>
            </a:fld>
            <a:endParaRPr/>
          </a:p>
        </p:txBody>
      </p:sp>
      <p:pic>
        <p:nvPicPr>
          <p:cNvPr id="204" name="Google Shape;204;p33"/>
          <p:cNvPicPr preferRelativeResize="0"/>
          <p:nvPr/>
        </p:nvPicPr>
        <p:blipFill>
          <a:blip r:embed="rId3">
            <a:alphaModFix/>
          </a:blip>
          <a:stretch>
            <a:fillRect/>
          </a:stretch>
        </p:blipFill>
        <p:spPr>
          <a:xfrm>
            <a:off x="909638" y="1828800"/>
            <a:ext cx="7324725" cy="14859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22</a:t>
            </a:fld>
            <a:endParaRPr/>
          </a:p>
        </p:txBody>
      </p:sp>
      <p:pic>
        <p:nvPicPr>
          <p:cNvPr id="210" name="Google Shape;210;p34"/>
          <p:cNvPicPr preferRelativeResize="0"/>
          <p:nvPr/>
        </p:nvPicPr>
        <p:blipFill>
          <a:blip r:embed="rId3">
            <a:alphaModFix/>
          </a:blip>
          <a:stretch>
            <a:fillRect/>
          </a:stretch>
        </p:blipFill>
        <p:spPr>
          <a:xfrm>
            <a:off x="2214874" y="274750"/>
            <a:ext cx="4094075" cy="44668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Applications and benefits</a:t>
            </a:r>
            <a:endParaRPr/>
          </a:p>
        </p:txBody>
      </p:sp>
      <p:sp>
        <p:nvSpPr>
          <p:cNvPr id="216" name="Google Shape;216;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68300" algn="l" rtl="0">
              <a:spcBef>
                <a:spcPts val="0"/>
              </a:spcBef>
              <a:spcAft>
                <a:spcPts val="0"/>
              </a:spcAft>
              <a:buSzPts val="2200"/>
              <a:buChar char="●"/>
            </a:pPr>
            <a:r>
              <a:rPr lang="en" sz="2200"/>
              <a:t>Catalogers and their supervisors can track progress regularly and often use stats reports in their 1:1 meetings</a:t>
            </a:r>
            <a:endParaRPr sz="2200"/>
          </a:p>
          <a:p>
            <a:pPr marL="457200" lvl="0" indent="-368300" algn="l" rtl="0">
              <a:spcBef>
                <a:spcPts val="0"/>
              </a:spcBef>
              <a:spcAft>
                <a:spcPts val="0"/>
              </a:spcAft>
              <a:buSzPts val="2200"/>
              <a:buChar char="●"/>
            </a:pPr>
            <a:r>
              <a:rPr lang="en" sz="2200"/>
              <a:t>Quantifiable data for goal setting and annual reports for catalogers, units, and the entire program</a:t>
            </a:r>
            <a:endParaRPr sz="2200"/>
          </a:p>
          <a:p>
            <a:pPr marL="457200" lvl="0" indent="-368300" algn="l" rtl="0">
              <a:spcBef>
                <a:spcPts val="0"/>
              </a:spcBef>
              <a:spcAft>
                <a:spcPts val="0"/>
              </a:spcAft>
              <a:buSzPts val="2200"/>
              <a:buChar char="●"/>
            </a:pPr>
            <a:r>
              <a:rPr lang="en" sz="2200"/>
              <a:t>Justifications for recruitment</a:t>
            </a:r>
            <a:endParaRPr sz="2200"/>
          </a:p>
          <a:p>
            <a:pPr marL="457200" lvl="0" indent="-368300" algn="l" rtl="0">
              <a:spcBef>
                <a:spcPts val="0"/>
              </a:spcBef>
              <a:spcAft>
                <a:spcPts val="0"/>
              </a:spcAft>
              <a:buSzPts val="2200"/>
              <a:buChar char="●"/>
            </a:pPr>
            <a:r>
              <a:rPr lang="en" sz="2200"/>
              <a:t>Workload assessment</a:t>
            </a:r>
            <a:endParaRPr sz="2200"/>
          </a:p>
          <a:p>
            <a:pPr marL="457200" lvl="0" indent="-368300" algn="l" rtl="0">
              <a:spcBef>
                <a:spcPts val="0"/>
              </a:spcBef>
              <a:spcAft>
                <a:spcPts val="0"/>
              </a:spcAft>
              <a:buSzPts val="2200"/>
              <a:buChar char="●"/>
            </a:pPr>
            <a:r>
              <a:rPr lang="en" sz="2200"/>
              <a:t>Data for tracking trends (increased shelf ready, more batch processes, etc.)</a:t>
            </a:r>
            <a:endParaRPr sz="2200"/>
          </a:p>
        </p:txBody>
      </p:sp>
      <p:sp>
        <p:nvSpPr>
          <p:cNvPr id="217" name="Google Shape;217;p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Continuing development</a:t>
            </a:r>
            <a:endParaRPr/>
          </a:p>
        </p:txBody>
      </p:sp>
      <p:sp>
        <p:nvSpPr>
          <p:cNvPr id="223" name="Google Shape;223;p3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81000" algn="l" rtl="0">
              <a:spcBef>
                <a:spcPts val="0"/>
              </a:spcBef>
              <a:spcAft>
                <a:spcPts val="0"/>
              </a:spcAft>
              <a:buSzPts val="2400"/>
              <a:buChar char="●"/>
            </a:pPr>
            <a:r>
              <a:rPr lang="en" sz="2400"/>
              <a:t>Reassess our task codes</a:t>
            </a:r>
            <a:endParaRPr sz="2400"/>
          </a:p>
          <a:p>
            <a:pPr marL="914400" lvl="1" indent="-355600" algn="l" rtl="0">
              <a:spcBef>
                <a:spcPts val="0"/>
              </a:spcBef>
              <a:spcAft>
                <a:spcPts val="0"/>
              </a:spcAft>
              <a:buSzPts val="2000"/>
              <a:buChar char="○"/>
            </a:pPr>
            <a:r>
              <a:rPr lang="en" sz="2000"/>
              <a:t>“Subject analysis” varies widely in the time/expertise needed</a:t>
            </a:r>
            <a:endParaRPr sz="2000"/>
          </a:p>
          <a:p>
            <a:pPr marL="914400" lvl="1" indent="-355600" algn="l" rtl="0">
              <a:spcBef>
                <a:spcPts val="0"/>
              </a:spcBef>
              <a:spcAft>
                <a:spcPts val="0"/>
              </a:spcAft>
              <a:buSzPts val="2000"/>
              <a:buChar char="○"/>
            </a:pPr>
            <a:r>
              <a:rPr lang="en" sz="2000"/>
              <a:t>Identify new areas for reporting, particularly in e-resources</a:t>
            </a:r>
            <a:endParaRPr sz="2000"/>
          </a:p>
          <a:p>
            <a:pPr marL="457200" lvl="0" indent="-381000" algn="l" rtl="0">
              <a:spcBef>
                <a:spcPts val="0"/>
              </a:spcBef>
              <a:spcAft>
                <a:spcPts val="0"/>
              </a:spcAft>
              <a:buSzPts val="2400"/>
              <a:buChar char="●"/>
            </a:pPr>
            <a:r>
              <a:rPr lang="en" sz="2400"/>
              <a:t>Try to reduce manual input for catalogers</a:t>
            </a:r>
            <a:endParaRPr sz="2400"/>
          </a:p>
          <a:p>
            <a:pPr marL="457200" lvl="0" indent="-381000" algn="l" rtl="0">
              <a:spcBef>
                <a:spcPts val="0"/>
              </a:spcBef>
              <a:spcAft>
                <a:spcPts val="0"/>
              </a:spcAft>
              <a:buSzPts val="2400"/>
              <a:buChar char="●"/>
            </a:pPr>
            <a:r>
              <a:rPr lang="en" sz="2400"/>
              <a:t>Monitor Alma developments for ways to rely on system data</a:t>
            </a:r>
            <a:endParaRPr sz="2400"/>
          </a:p>
          <a:p>
            <a:pPr marL="457200" lvl="0" indent="-381000" algn="l" rtl="0">
              <a:spcBef>
                <a:spcPts val="0"/>
              </a:spcBef>
              <a:spcAft>
                <a:spcPts val="0"/>
              </a:spcAft>
              <a:buSzPts val="2400"/>
              <a:buChar char="●"/>
            </a:pPr>
            <a:r>
              <a:rPr lang="en" sz="2400"/>
              <a:t>Revisit reporting tool </a:t>
            </a:r>
            <a:endParaRPr sz="2400"/>
          </a:p>
          <a:p>
            <a:pPr marL="457200" lvl="0" indent="0" algn="l" rtl="0">
              <a:spcBef>
                <a:spcPts val="1200"/>
              </a:spcBef>
              <a:spcAft>
                <a:spcPts val="1200"/>
              </a:spcAft>
              <a:buNone/>
            </a:pPr>
            <a:endParaRPr/>
          </a:p>
        </p:txBody>
      </p:sp>
      <p:sp>
        <p:nvSpPr>
          <p:cNvPr id="224" name="Google Shape;224;p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UC Berkeley</a:t>
            </a:r>
            <a:endParaRPr/>
          </a:p>
        </p:txBody>
      </p:sp>
      <p:sp>
        <p:nvSpPr>
          <p:cNvPr id="230" name="Google Shape;230;p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History</a:t>
            </a:r>
            <a:endParaRPr/>
          </a:p>
        </p:txBody>
      </p:sp>
      <p:sp>
        <p:nvSpPr>
          <p:cNvPr id="236" name="Google Shape;236;p3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26</a:t>
            </a:fld>
            <a:endParaRPr/>
          </a:p>
        </p:txBody>
      </p:sp>
      <p:sp>
        <p:nvSpPr>
          <p:cNvPr id="237" name="Google Shape;237;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UC Berkeley has been recording cataloging statistics in MARC bibliographic records for over 10 years.</a:t>
            </a:r>
            <a:br>
              <a:rPr lang="en"/>
            </a:br>
            <a:endParaRPr/>
          </a:p>
          <a:p>
            <a:pPr marL="457200" lvl="0" indent="-342900" algn="l" rtl="0">
              <a:spcBef>
                <a:spcPts val="0"/>
              </a:spcBef>
              <a:spcAft>
                <a:spcPts val="0"/>
              </a:spcAft>
              <a:buSzPts val="1800"/>
              <a:buChar char="●"/>
            </a:pPr>
            <a:r>
              <a:rPr lang="en"/>
              <a:t>After the migration to Alma in July 2021, staff recorded cataloging statistics in local extension 955 following the previous practice. In addition, staff were required to enter their statistics in a spreadsheet because it was unclear how to generate the reports from Alma Analytics.</a:t>
            </a:r>
            <a:br>
              <a:rPr lang="en"/>
            </a:br>
            <a:endParaRPr/>
          </a:p>
          <a:p>
            <a:pPr marL="457200" lvl="0" indent="-342900" algn="l" rtl="0">
              <a:spcBef>
                <a:spcPts val="0"/>
              </a:spcBef>
              <a:spcAft>
                <a:spcPts val="0"/>
              </a:spcAft>
              <a:buSzPts val="1800"/>
              <a:buChar char="●"/>
            </a:pPr>
            <a:r>
              <a:rPr lang="en"/>
              <a:t>On July 1, 2022, UCB fully implemented recording cataloging statistics in Alma, with revised practices and definitions.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955 Cataloging Statistics</a:t>
            </a:r>
            <a:endParaRPr/>
          </a:p>
        </p:txBody>
      </p:sp>
      <p:sp>
        <p:nvSpPr>
          <p:cNvPr id="243" name="Google Shape;243;p3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27</a:t>
            </a:fld>
            <a:endParaRPr/>
          </a:p>
        </p:txBody>
      </p:sp>
      <p:sp>
        <p:nvSpPr>
          <p:cNvPr id="244" name="Google Shape;244;p3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en" b="1"/>
              <a:t>Field definition and scope</a:t>
            </a:r>
            <a:endParaRPr b="1"/>
          </a:p>
          <a:p>
            <a:pPr marL="457200" lvl="0" indent="-334327" algn="l" rtl="0">
              <a:spcBef>
                <a:spcPts val="1200"/>
              </a:spcBef>
              <a:spcAft>
                <a:spcPts val="0"/>
              </a:spcAft>
              <a:buSzPct val="100000"/>
              <a:buChar char="●"/>
            </a:pPr>
            <a:r>
              <a:rPr lang="en"/>
              <a:t>A local extension used to record cataloging statistics.</a:t>
            </a:r>
            <a:endParaRPr/>
          </a:p>
          <a:p>
            <a:pPr marL="0" lvl="0" indent="0" algn="l" rtl="0">
              <a:spcBef>
                <a:spcPts val="1200"/>
              </a:spcBef>
              <a:spcAft>
                <a:spcPts val="0"/>
              </a:spcAft>
              <a:buNone/>
            </a:pPr>
            <a:r>
              <a:rPr lang="en" b="1"/>
              <a:t>Subfield codes</a:t>
            </a:r>
            <a:endParaRPr b="1"/>
          </a:p>
          <a:p>
            <a:pPr marL="457200" lvl="0" indent="-334327" algn="l" rtl="0">
              <a:spcBef>
                <a:spcPts val="1200"/>
              </a:spcBef>
              <a:spcAft>
                <a:spcPts val="0"/>
              </a:spcAft>
              <a:buSzPct val="100000"/>
              <a:buChar char="●"/>
            </a:pPr>
            <a:r>
              <a:rPr lang="en"/>
              <a:t>$a - Date</a:t>
            </a:r>
            <a:endParaRPr/>
          </a:p>
          <a:p>
            <a:pPr marL="914400" lvl="1" indent="-310832" algn="l" rtl="0">
              <a:spcBef>
                <a:spcPts val="0"/>
              </a:spcBef>
              <a:spcAft>
                <a:spcPts val="0"/>
              </a:spcAft>
              <a:buSzPct val="100000"/>
              <a:buChar char="○"/>
            </a:pPr>
            <a:r>
              <a:rPr lang="en"/>
              <a:t>In either </a:t>
            </a:r>
            <a:r>
              <a:rPr lang="en" i="1"/>
              <a:t>yyyymmdd</a:t>
            </a:r>
            <a:r>
              <a:rPr lang="en"/>
              <a:t> or </a:t>
            </a:r>
            <a:r>
              <a:rPr lang="en" i="1"/>
              <a:t>yyyymm</a:t>
            </a:r>
            <a:r>
              <a:rPr lang="en"/>
              <a:t> format depending on department</a:t>
            </a:r>
            <a:endParaRPr/>
          </a:p>
          <a:p>
            <a:pPr marL="457200" lvl="0" indent="-334327" algn="l" rtl="0">
              <a:spcBef>
                <a:spcPts val="0"/>
              </a:spcBef>
              <a:spcAft>
                <a:spcPts val="0"/>
              </a:spcAft>
              <a:buSzPct val="100000"/>
              <a:buChar char="●"/>
            </a:pPr>
            <a:r>
              <a:rPr lang="en"/>
              <a:t>$b - Cataloger initials</a:t>
            </a:r>
            <a:endParaRPr/>
          </a:p>
          <a:p>
            <a:pPr marL="914400" lvl="1" indent="-310832" algn="l" rtl="0">
              <a:spcBef>
                <a:spcPts val="0"/>
              </a:spcBef>
              <a:spcAft>
                <a:spcPts val="0"/>
              </a:spcAft>
              <a:buSzPct val="100000"/>
              <a:buChar char="○"/>
            </a:pPr>
            <a:r>
              <a:rPr lang="en"/>
              <a:t>Initials include the library code followed by initials of the cataloger</a:t>
            </a:r>
            <a:endParaRPr/>
          </a:p>
          <a:p>
            <a:pPr marL="457200" lvl="0" indent="-334327" algn="l" rtl="0">
              <a:spcBef>
                <a:spcPts val="0"/>
              </a:spcBef>
              <a:spcAft>
                <a:spcPts val="0"/>
              </a:spcAft>
              <a:buSzPct val="100000"/>
              <a:buChar char="●"/>
            </a:pPr>
            <a:r>
              <a:rPr lang="en"/>
              <a:t>$c - Statistics code</a:t>
            </a:r>
            <a:endParaRPr/>
          </a:p>
          <a:p>
            <a:pPr marL="457200" lvl="0" indent="-334327" algn="l" rtl="0">
              <a:spcBef>
                <a:spcPts val="0"/>
              </a:spcBef>
              <a:spcAft>
                <a:spcPts val="0"/>
              </a:spcAft>
              <a:buSzPct val="131620"/>
              <a:buChar char="●"/>
            </a:pPr>
            <a:r>
              <a:rPr lang="en"/>
              <a:t>$d - Format code </a:t>
            </a:r>
            <a:r>
              <a:rPr lang="en" sz="1367" i="1"/>
              <a:t>(Optional)</a:t>
            </a:r>
            <a:endParaRPr sz="1367" i="1"/>
          </a:p>
          <a:p>
            <a:pPr marL="457200" lvl="0" indent="-334327" algn="l" rtl="0">
              <a:spcBef>
                <a:spcPts val="0"/>
              </a:spcBef>
              <a:spcAft>
                <a:spcPts val="0"/>
              </a:spcAft>
              <a:buSzPct val="100000"/>
              <a:buChar char="●"/>
            </a:pPr>
            <a:r>
              <a:rPr lang="en"/>
              <a:t>$e - Library/department code </a:t>
            </a:r>
            <a:r>
              <a:rPr lang="en" sz="1367" i="1"/>
              <a:t>(Optional)</a:t>
            </a:r>
            <a:endParaRPr/>
          </a:p>
          <a:p>
            <a:pPr marL="0" lvl="0" indent="0" algn="l" rtl="0">
              <a:spcBef>
                <a:spcPts val="1200"/>
              </a:spcBef>
              <a:spcAft>
                <a:spcPts val="1200"/>
              </a:spcAft>
              <a:buNone/>
            </a:pPr>
            <a:r>
              <a:rPr lang="en" u="sng">
                <a:solidFill>
                  <a:schemeClr val="hlink"/>
                </a:solidFill>
                <a:hlinkClick r:id="rId3"/>
              </a:rPr>
              <a:t>Documentation</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955 $c Statistics Code</a:t>
            </a:r>
            <a:endParaRPr/>
          </a:p>
        </p:txBody>
      </p:sp>
      <p:sp>
        <p:nvSpPr>
          <p:cNvPr id="250" name="Google Shape;250;p4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Over 30 codes defined to record the type of work performed, including archival cataloging, PCC work, special projects, and deposits at the Northern Regional Library Facility (NRLF).</a:t>
            </a:r>
            <a:br>
              <a:rPr lang="en"/>
            </a:br>
            <a:endParaRPr/>
          </a:p>
          <a:p>
            <a:pPr marL="457200" lvl="0" indent="-342900" algn="l" rtl="0">
              <a:spcBef>
                <a:spcPts val="0"/>
              </a:spcBef>
              <a:spcAft>
                <a:spcPts val="0"/>
              </a:spcAft>
              <a:buSzPts val="1800"/>
              <a:buChar char="●"/>
            </a:pPr>
            <a:r>
              <a:rPr lang="en"/>
              <a:t>Codes are assigned for the type of cataloging, with additional codes for PCC work and special projects.</a:t>
            </a:r>
            <a:br>
              <a:rPr lang="en"/>
            </a:br>
            <a:endParaRPr/>
          </a:p>
          <a:p>
            <a:pPr marL="457200" lvl="0" indent="-342900" algn="l" rtl="0">
              <a:spcBef>
                <a:spcPts val="0"/>
              </a:spcBef>
              <a:spcAft>
                <a:spcPts val="0"/>
              </a:spcAft>
              <a:buSzPts val="1800"/>
              <a:buChar char="●"/>
            </a:pPr>
            <a:r>
              <a:rPr lang="en"/>
              <a:t>Libraries/departments can choose which codes to use and may decide to use codes with slightly different definitions from each other.</a:t>
            </a:r>
            <a:endParaRPr/>
          </a:p>
        </p:txBody>
      </p:sp>
      <p:sp>
        <p:nvSpPr>
          <p:cNvPr id="251" name="Google Shape;251;p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955 $c Statistics Code: Commonly Used Codes for Cataloging</a:t>
            </a:r>
            <a:endParaRPr/>
          </a:p>
        </p:txBody>
      </p:sp>
      <p:sp>
        <p:nvSpPr>
          <p:cNvPr id="257" name="Google Shape;257;p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29</a:t>
            </a:fld>
            <a:endParaRPr/>
          </a:p>
        </p:txBody>
      </p:sp>
      <p:graphicFrame>
        <p:nvGraphicFramePr>
          <p:cNvPr id="258" name="Google Shape;258;p41"/>
          <p:cNvGraphicFramePr/>
          <p:nvPr/>
        </p:nvGraphicFramePr>
        <p:xfrm>
          <a:off x="311700" y="1159800"/>
          <a:ext cx="3000000" cy="3000000"/>
        </p:xfrm>
        <a:graphic>
          <a:graphicData uri="http://schemas.openxmlformats.org/drawingml/2006/table">
            <a:tbl>
              <a:tblPr>
                <a:noFill/>
                <a:tableStyleId>{C6699D67-6BFB-4BC1-A32C-8CAC11FA1C47}</a:tableStyleId>
              </a:tblPr>
              <a:tblGrid>
                <a:gridCol w="859650">
                  <a:extLst>
                    <a:ext uri="{9D8B030D-6E8A-4147-A177-3AD203B41FA5}">
                      <a16:colId xmlns:a16="http://schemas.microsoft.com/office/drawing/2014/main" val="20000"/>
                    </a:ext>
                  </a:extLst>
                </a:gridCol>
                <a:gridCol w="2670250">
                  <a:extLst>
                    <a:ext uri="{9D8B030D-6E8A-4147-A177-3AD203B41FA5}">
                      <a16:colId xmlns:a16="http://schemas.microsoft.com/office/drawing/2014/main" val="20001"/>
                    </a:ext>
                  </a:extLst>
                </a:gridCol>
                <a:gridCol w="4990700">
                  <a:extLst>
                    <a:ext uri="{9D8B030D-6E8A-4147-A177-3AD203B41FA5}">
                      <a16:colId xmlns:a16="http://schemas.microsoft.com/office/drawing/2014/main" val="20002"/>
                    </a:ext>
                  </a:extLst>
                </a:gridCol>
              </a:tblGrid>
              <a:tr h="418250">
                <a:tc>
                  <a:txBody>
                    <a:bodyPr/>
                    <a:lstStyle/>
                    <a:p>
                      <a:pPr marL="0" lvl="0" indent="0" algn="l" rtl="0">
                        <a:spcBef>
                          <a:spcPts val="0"/>
                        </a:spcBef>
                        <a:spcAft>
                          <a:spcPts val="0"/>
                        </a:spcAft>
                        <a:buNone/>
                      </a:pPr>
                      <a:r>
                        <a:rPr lang="en" b="1">
                          <a:solidFill>
                            <a:schemeClr val="dk2"/>
                          </a:solidFill>
                        </a:rPr>
                        <a:t>Code</a:t>
                      </a:r>
                      <a:endParaRPr b="1">
                        <a:solidFill>
                          <a:schemeClr val="dk2"/>
                        </a:solidFill>
                      </a:endParaRPr>
                    </a:p>
                  </a:txBody>
                  <a:tcPr marL="91425" marR="91425" marT="91425" marB="91425"/>
                </a:tc>
                <a:tc>
                  <a:txBody>
                    <a:bodyPr/>
                    <a:lstStyle/>
                    <a:p>
                      <a:pPr marL="0" lvl="0" indent="0" algn="l" rtl="0">
                        <a:spcBef>
                          <a:spcPts val="0"/>
                        </a:spcBef>
                        <a:spcAft>
                          <a:spcPts val="0"/>
                        </a:spcAft>
                        <a:buNone/>
                      </a:pPr>
                      <a:r>
                        <a:rPr lang="en" b="1">
                          <a:solidFill>
                            <a:schemeClr val="dk2"/>
                          </a:solidFill>
                        </a:rPr>
                        <a:t>Type of Work</a:t>
                      </a:r>
                      <a:endParaRPr b="1">
                        <a:solidFill>
                          <a:schemeClr val="dk2"/>
                        </a:solidFill>
                      </a:endParaRPr>
                    </a:p>
                  </a:txBody>
                  <a:tcPr marL="91425" marR="91425" marT="91425" marB="91425"/>
                </a:tc>
                <a:tc>
                  <a:txBody>
                    <a:bodyPr/>
                    <a:lstStyle/>
                    <a:p>
                      <a:pPr marL="0" lvl="0" indent="0" algn="l" rtl="0">
                        <a:spcBef>
                          <a:spcPts val="0"/>
                        </a:spcBef>
                        <a:spcAft>
                          <a:spcPts val="0"/>
                        </a:spcAft>
                        <a:buNone/>
                      </a:pPr>
                      <a:r>
                        <a:rPr lang="en" b="1">
                          <a:solidFill>
                            <a:schemeClr val="dk2"/>
                          </a:solidFill>
                        </a:rPr>
                        <a:t>Definition</a:t>
                      </a:r>
                      <a:endParaRPr b="1">
                        <a:solidFill>
                          <a:schemeClr val="dk2"/>
                        </a:solidFill>
                      </a:endParaRPr>
                    </a:p>
                  </a:txBody>
                  <a:tcPr marL="91425" marR="91425" marT="91425" marB="91425"/>
                </a:tc>
                <a:extLst>
                  <a:ext uri="{0D108BD9-81ED-4DB2-BD59-A6C34878D82A}">
                    <a16:rowId xmlns:a16="http://schemas.microsoft.com/office/drawing/2014/main" val="10000"/>
                  </a:ext>
                </a:extLst>
              </a:tr>
              <a:tr h="794475">
                <a:tc>
                  <a:txBody>
                    <a:bodyPr/>
                    <a:lstStyle/>
                    <a:p>
                      <a:pPr marL="0" lvl="0" indent="0" algn="l" rtl="0">
                        <a:spcBef>
                          <a:spcPts val="0"/>
                        </a:spcBef>
                        <a:spcAft>
                          <a:spcPts val="0"/>
                        </a:spcAft>
                        <a:buNone/>
                      </a:pPr>
                      <a:r>
                        <a:rPr lang="en">
                          <a:solidFill>
                            <a:schemeClr val="dk2"/>
                          </a:solidFill>
                        </a:rPr>
                        <a:t>CC</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Copy cataloging, No edits</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a MARC record exists in WorldCat or the Alma NZ and exactly matches the item in hand, including classification and subject headings.</a:t>
                      </a:r>
                      <a:endParaRPr>
                        <a:solidFill>
                          <a:schemeClr val="dk2"/>
                        </a:solidFill>
                      </a:endParaRPr>
                    </a:p>
                  </a:txBody>
                  <a:tcPr marL="91425" marR="91425" marT="91425" marB="91425"/>
                </a:tc>
                <a:extLst>
                  <a:ext uri="{0D108BD9-81ED-4DB2-BD59-A6C34878D82A}">
                    <a16:rowId xmlns:a16="http://schemas.microsoft.com/office/drawing/2014/main" val="10001"/>
                  </a:ext>
                </a:extLst>
              </a:tr>
              <a:tr h="418250">
                <a:tc>
                  <a:txBody>
                    <a:bodyPr/>
                    <a:lstStyle/>
                    <a:p>
                      <a:pPr marL="0" lvl="0" indent="0" algn="l" rtl="0">
                        <a:spcBef>
                          <a:spcPts val="0"/>
                        </a:spcBef>
                        <a:spcAft>
                          <a:spcPts val="0"/>
                        </a:spcAft>
                        <a:buNone/>
                      </a:pPr>
                      <a:r>
                        <a:rPr lang="en">
                          <a:solidFill>
                            <a:schemeClr val="dk2"/>
                          </a:solidFill>
                        </a:rPr>
                        <a:t>CCE</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Copy cataloging, Edits</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a MARC record exists in WorldCat or the Alma NZ with classification AND subject headings but requires the addition or correction of other bibliographic elements.</a:t>
                      </a:r>
                      <a:endParaRPr>
                        <a:solidFill>
                          <a:schemeClr val="dk2"/>
                        </a:solidFill>
                      </a:endParaRPr>
                    </a:p>
                  </a:txBody>
                  <a:tcPr marL="91425" marR="91425" marT="91425" marB="91425"/>
                </a:tc>
                <a:extLst>
                  <a:ext uri="{0D108BD9-81ED-4DB2-BD59-A6C34878D82A}">
                    <a16:rowId xmlns:a16="http://schemas.microsoft.com/office/drawing/2014/main" val="10002"/>
                  </a:ext>
                </a:extLst>
              </a:tr>
              <a:tr h="380725">
                <a:tc>
                  <a:txBody>
                    <a:bodyPr/>
                    <a:lstStyle/>
                    <a:p>
                      <a:pPr marL="0" lvl="0" indent="0" algn="l" rtl="0">
                        <a:spcBef>
                          <a:spcPts val="0"/>
                        </a:spcBef>
                        <a:spcAft>
                          <a:spcPts val="0"/>
                        </a:spcAft>
                        <a:buNone/>
                      </a:pPr>
                      <a:r>
                        <a:rPr lang="en">
                          <a:solidFill>
                            <a:schemeClr val="dk2"/>
                          </a:solidFill>
                        </a:rPr>
                        <a:t>CO</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Cataloging, Original</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no matching MARC record is found in WorldCat and a full record will be created or derived.</a:t>
                      </a:r>
                      <a:endParaRPr>
                        <a:solidFill>
                          <a:schemeClr val="dk2"/>
                        </a:solidFill>
                      </a:endParaRPr>
                    </a:p>
                  </a:txBody>
                  <a:tcPr marL="91425" marR="91425" marT="91425" marB="91425"/>
                </a:tc>
                <a:extLst>
                  <a:ext uri="{0D108BD9-81ED-4DB2-BD59-A6C34878D82A}">
                    <a16:rowId xmlns:a16="http://schemas.microsoft.com/office/drawing/2014/main" val="10003"/>
                  </a:ext>
                </a:extLst>
              </a:tr>
              <a:tr h="380725">
                <a:tc>
                  <a:txBody>
                    <a:bodyPr/>
                    <a:lstStyle/>
                    <a:p>
                      <a:pPr marL="0" lvl="0" indent="0" algn="l" rtl="0">
                        <a:spcBef>
                          <a:spcPts val="0"/>
                        </a:spcBef>
                        <a:spcAft>
                          <a:spcPts val="0"/>
                        </a:spcAft>
                        <a:buNone/>
                      </a:pPr>
                      <a:r>
                        <a:rPr lang="en">
                          <a:solidFill>
                            <a:schemeClr val="dk2"/>
                          </a:solidFill>
                        </a:rPr>
                        <a:t>COM</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Copy cataloging, Complex</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a MARC record exists in WorldCat or the Alma NZ but (1) lacks classification, subject headings, or both; or (2) requires complete re-creation, including classification, subject headings, and access points.</a:t>
                      </a:r>
                      <a:endParaRPr>
                        <a:solidFill>
                          <a:schemeClr val="dk2"/>
                        </a:solidFill>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UCLA</a:t>
            </a:r>
            <a:endParaRPr/>
          </a:p>
        </p:txBody>
      </p:sp>
      <p:sp>
        <p:nvSpPr>
          <p:cNvPr id="71" name="Google Shape;71;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955 $c Statistics Code: Commonly Used Codes for PCC</a:t>
            </a:r>
            <a:endParaRPr/>
          </a:p>
        </p:txBody>
      </p:sp>
      <p:sp>
        <p:nvSpPr>
          <p:cNvPr id="264" name="Google Shape;264;p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30</a:t>
            </a:fld>
            <a:endParaRPr/>
          </a:p>
        </p:txBody>
      </p:sp>
      <p:graphicFrame>
        <p:nvGraphicFramePr>
          <p:cNvPr id="265" name="Google Shape;265;p42"/>
          <p:cNvGraphicFramePr/>
          <p:nvPr/>
        </p:nvGraphicFramePr>
        <p:xfrm>
          <a:off x="311700" y="1159800"/>
          <a:ext cx="3000000" cy="3000000"/>
        </p:xfrm>
        <a:graphic>
          <a:graphicData uri="http://schemas.openxmlformats.org/drawingml/2006/table">
            <a:tbl>
              <a:tblPr>
                <a:noFill/>
                <a:tableStyleId>{C6699D67-6BFB-4BC1-A32C-8CAC11FA1C47}</a:tableStyleId>
              </a:tblPr>
              <a:tblGrid>
                <a:gridCol w="859650">
                  <a:extLst>
                    <a:ext uri="{9D8B030D-6E8A-4147-A177-3AD203B41FA5}">
                      <a16:colId xmlns:a16="http://schemas.microsoft.com/office/drawing/2014/main" val="20000"/>
                    </a:ext>
                  </a:extLst>
                </a:gridCol>
                <a:gridCol w="2670250">
                  <a:extLst>
                    <a:ext uri="{9D8B030D-6E8A-4147-A177-3AD203B41FA5}">
                      <a16:colId xmlns:a16="http://schemas.microsoft.com/office/drawing/2014/main" val="20001"/>
                    </a:ext>
                  </a:extLst>
                </a:gridCol>
                <a:gridCol w="4990700">
                  <a:extLst>
                    <a:ext uri="{9D8B030D-6E8A-4147-A177-3AD203B41FA5}">
                      <a16:colId xmlns:a16="http://schemas.microsoft.com/office/drawing/2014/main" val="20002"/>
                    </a:ext>
                  </a:extLst>
                </a:gridCol>
              </a:tblGrid>
              <a:tr h="418250">
                <a:tc>
                  <a:txBody>
                    <a:bodyPr/>
                    <a:lstStyle/>
                    <a:p>
                      <a:pPr marL="0" lvl="0" indent="0" algn="l" rtl="0">
                        <a:spcBef>
                          <a:spcPts val="0"/>
                        </a:spcBef>
                        <a:spcAft>
                          <a:spcPts val="0"/>
                        </a:spcAft>
                        <a:buNone/>
                      </a:pPr>
                      <a:r>
                        <a:rPr lang="en" b="1">
                          <a:solidFill>
                            <a:schemeClr val="dk2"/>
                          </a:solidFill>
                        </a:rPr>
                        <a:t>Code</a:t>
                      </a:r>
                      <a:endParaRPr b="1">
                        <a:solidFill>
                          <a:schemeClr val="dk2"/>
                        </a:solidFill>
                      </a:endParaRPr>
                    </a:p>
                  </a:txBody>
                  <a:tcPr marL="91425" marR="91425" marT="91425" marB="91425"/>
                </a:tc>
                <a:tc>
                  <a:txBody>
                    <a:bodyPr/>
                    <a:lstStyle/>
                    <a:p>
                      <a:pPr marL="0" lvl="0" indent="0" algn="l" rtl="0">
                        <a:spcBef>
                          <a:spcPts val="0"/>
                        </a:spcBef>
                        <a:spcAft>
                          <a:spcPts val="0"/>
                        </a:spcAft>
                        <a:buNone/>
                      </a:pPr>
                      <a:r>
                        <a:rPr lang="en" b="1">
                          <a:solidFill>
                            <a:schemeClr val="dk2"/>
                          </a:solidFill>
                        </a:rPr>
                        <a:t>Type of Work</a:t>
                      </a:r>
                      <a:endParaRPr b="1">
                        <a:solidFill>
                          <a:schemeClr val="dk2"/>
                        </a:solidFill>
                      </a:endParaRPr>
                    </a:p>
                  </a:txBody>
                  <a:tcPr marL="91425" marR="91425" marT="91425" marB="91425"/>
                </a:tc>
                <a:tc>
                  <a:txBody>
                    <a:bodyPr/>
                    <a:lstStyle/>
                    <a:p>
                      <a:pPr marL="0" lvl="0" indent="0" algn="l" rtl="0">
                        <a:spcBef>
                          <a:spcPts val="0"/>
                        </a:spcBef>
                        <a:spcAft>
                          <a:spcPts val="0"/>
                        </a:spcAft>
                        <a:buNone/>
                      </a:pPr>
                      <a:r>
                        <a:rPr lang="en" b="1">
                          <a:solidFill>
                            <a:schemeClr val="dk2"/>
                          </a:solidFill>
                        </a:rPr>
                        <a:t>Definition</a:t>
                      </a:r>
                      <a:endParaRPr b="1">
                        <a:solidFill>
                          <a:schemeClr val="dk2"/>
                        </a:solidFill>
                      </a:endParaRPr>
                    </a:p>
                  </a:txBody>
                  <a:tcPr marL="91425" marR="91425" marT="91425" marB="91425"/>
                </a:tc>
                <a:extLst>
                  <a:ext uri="{0D108BD9-81ED-4DB2-BD59-A6C34878D82A}">
                    <a16:rowId xmlns:a16="http://schemas.microsoft.com/office/drawing/2014/main" val="10000"/>
                  </a:ext>
                </a:extLst>
              </a:tr>
              <a:tr h="794475">
                <a:tc>
                  <a:txBody>
                    <a:bodyPr/>
                    <a:lstStyle/>
                    <a:p>
                      <a:pPr marL="0" lvl="0" indent="0" algn="l" rtl="0">
                        <a:spcBef>
                          <a:spcPts val="0"/>
                        </a:spcBef>
                        <a:spcAft>
                          <a:spcPts val="0"/>
                        </a:spcAft>
                        <a:buNone/>
                      </a:pPr>
                      <a:r>
                        <a:rPr lang="en">
                          <a:solidFill>
                            <a:schemeClr val="dk2"/>
                          </a:solidFill>
                        </a:rPr>
                        <a:t>BSR</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BIBCO standard record (PCC) new</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no matching MARC record is found in WorldCat and a BIBCO record will be created or derived or when a non-BIBCO MARC record exists in WorldCat and will be authenticated as a BIBCO record.</a:t>
                      </a:r>
                      <a:endParaRPr>
                        <a:solidFill>
                          <a:schemeClr val="dk2"/>
                        </a:solidFill>
                      </a:endParaRPr>
                    </a:p>
                  </a:txBody>
                  <a:tcPr marL="91425" marR="91425" marT="91425" marB="91425"/>
                </a:tc>
                <a:extLst>
                  <a:ext uri="{0D108BD9-81ED-4DB2-BD59-A6C34878D82A}">
                    <a16:rowId xmlns:a16="http://schemas.microsoft.com/office/drawing/2014/main" val="10001"/>
                  </a:ext>
                </a:extLst>
              </a:tr>
              <a:tr h="418250">
                <a:tc>
                  <a:txBody>
                    <a:bodyPr/>
                    <a:lstStyle/>
                    <a:p>
                      <a:pPr marL="0" lvl="0" indent="0" algn="l" rtl="0">
                        <a:spcBef>
                          <a:spcPts val="0"/>
                        </a:spcBef>
                        <a:spcAft>
                          <a:spcPts val="0"/>
                        </a:spcAft>
                        <a:buNone/>
                      </a:pPr>
                      <a:r>
                        <a:rPr lang="en">
                          <a:solidFill>
                            <a:schemeClr val="dk2"/>
                          </a:solidFill>
                        </a:rPr>
                        <a:t>BSRM</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BIBCO standard record (PCC) enhanced</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for all updates to existing BIBCO records in WorldCat by a BIBCO member.</a:t>
                      </a:r>
                      <a:endParaRPr>
                        <a:solidFill>
                          <a:schemeClr val="dk2"/>
                        </a:solidFill>
                      </a:endParaRPr>
                    </a:p>
                  </a:txBody>
                  <a:tcPr marL="91425" marR="91425" marT="91425" marB="91425"/>
                </a:tc>
                <a:extLst>
                  <a:ext uri="{0D108BD9-81ED-4DB2-BD59-A6C34878D82A}">
                    <a16:rowId xmlns:a16="http://schemas.microsoft.com/office/drawing/2014/main" val="10002"/>
                  </a:ext>
                </a:extLst>
              </a:tr>
              <a:tr h="380725">
                <a:tc>
                  <a:txBody>
                    <a:bodyPr/>
                    <a:lstStyle/>
                    <a:p>
                      <a:pPr marL="0" lvl="0" indent="0" algn="l" rtl="0">
                        <a:spcBef>
                          <a:spcPts val="0"/>
                        </a:spcBef>
                        <a:spcAft>
                          <a:spcPts val="0"/>
                        </a:spcAft>
                        <a:buNone/>
                      </a:pPr>
                      <a:r>
                        <a:rPr lang="en">
                          <a:solidFill>
                            <a:schemeClr val="dk2"/>
                          </a:solidFill>
                        </a:rPr>
                        <a:t>NACO</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NACO new</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for new NACO authority records contributed to the LC/NACO Authority File. Include one 955 field for each NACO authority record contributed.</a:t>
                      </a:r>
                      <a:endParaRPr>
                        <a:solidFill>
                          <a:schemeClr val="dk2"/>
                        </a:solidFill>
                      </a:endParaRPr>
                    </a:p>
                  </a:txBody>
                  <a:tcPr marL="91425" marR="91425" marT="91425" marB="91425"/>
                </a:tc>
                <a:extLst>
                  <a:ext uri="{0D108BD9-81ED-4DB2-BD59-A6C34878D82A}">
                    <a16:rowId xmlns:a16="http://schemas.microsoft.com/office/drawing/2014/main" val="10003"/>
                  </a:ext>
                </a:extLst>
              </a:tr>
              <a:tr h="380725">
                <a:tc>
                  <a:txBody>
                    <a:bodyPr/>
                    <a:lstStyle/>
                    <a:p>
                      <a:pPr marL="0" lvl="0" indent="0" algn="l" rtl="0">
                        <a:spcBef>
                          <a:spcPts val="0"/>
                        </a:spcBef>
                        <a:spcAft>
                          <a:spcPts val="0"/>
                        </a:spcAft>
                        <a:buNone/>
                      </a:pPr>
                      <a:r>
                        <a:rPr lang="en">
                          <a:solidFill>
                            <a:schemeClr val="dk2"/>
                          </a:solidFill>
                        </a:rPr>
                        <a:t>NACOM</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NACO enhanced</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for all updates to existing NACO authority records. Include one 955 field for each NACO authority record updated.</a:t>
                      </a:r>
                      <a:endParaRPr>
                        <a:solidFill>
                          <a:schemeClr val="dk2"/>
                        </a:solidFill>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955 $c Statistics Code: Codes Used for Special Projects</a:t>
            </a:r>
            <a:endParaRPr/>
          </a:p>
        </p:txBody>
      </p:sp>
      <p:sp>
        <p:nvSpPr>
          <p:cNvPr id="271" name="Google Shape;271;p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31</a:t>
            </a:fld>
            <a:endParaRPr/>
          </a:p>
        </p:txBody>
      </p:sp>
      <p:graphicFrame>
        <p:nvGraphicFramePr>
          <p:cNvPr id="272" name="Google Shape;272;p43"/>
          <p:cNvGraphicFramePr/>
          <p:nvPr/>
        </p:nvGraphicFramePr>
        <p:xfrm>
          <a:off x="311700" y="1159800"/>
          <a:ext cx="3000000" cy="3000000"/>
        </p:xfrm>
        <a:graphic>
          <a:graphicData uri="http://schemas.openxmlformats.org/drawingml/2006/table">
            <a:tbl>
              <a:tblPr>
                <a:noFill/>
                <a:tableStyleId>{C6699D67-6BFB-4BC1-A32C-8CAC11FA1C47}</a:tableStyleId>
              </a:tblPr>
              <a:tblGrid>
                <a:gridCol w="1073950">
                  <a:extLst>
                    <a:ext uri="{9D8B030D-6E8A-4147-A177-3AD203B41FA5}">
                      <a16:colId xmlns:a16="http://schemas.microsoft.com/office/drawing/2014/main" val="20000"/>
                    </a:ext>
                  </a:extLst>
                </a:gridCol>
                <a:gridCol w="2455950">
                  <a:extLst>
                    <a:ext uri="{9D8B030D-6E8A-4147-A177-3AD203B41FA5}">
                      <a16:colId xmlns:a16="http://schemas.microsoft.com/office/drawing/2014/main" val="20001"/>
                    </a:ext>
                  </a:extLst>
                </a:gridCol>
                <a:gridCol w="4990700">
                  <a:extLst>
                    <a:ext uri="{9D8B030D-6E8A-4147-A177-3AD203B41FA5}">
                      <a16:colId xmlns:a16="http://schemas.microsoft.com/office/drawing/2014/main" val="20002"/>
                    </a:ext>
                  </a:extLst>
                </a:gridCol>
              </a:tblGrid>
              <a:tr h="418250">
                <a:tc>
                  <a:txBody>
                    <a:bodyPr/>
                    <a:lstStyle/>
                    <a:p>
                      <a:pPr marL="0" lvl="0" indent="0" algn="l" rtl="0">
                        <a:spcBef>
                          <a:spcPts val="0"/>
                        </a:spcBef>
                        <a:spcAft>
                          <a:spcPts val="0"/>
                        </a:spcAft>
                        <a:buNone/>
                      </a:pPr>
                      <a:r>
                        <a:rPr lang="en" b="1">
                          <a:solidFill>
                            <a:schemeClr val="dk2"/>
                          </a:solidFill>
                        </a:rPr>
                        <a:t>Code</a:t>
                      </a:r>
                      <a:endParaRPr b="1">
                        <a:solidFill>
                          <a:schemeClr val="dk2"/>
                        </a:solidFill>
                      </a:endParaRPr>
                    </a:p>
                  </a:txBody>
                  <a:tcPr marL="91425" marR="91425" marT="91425" marB="91425"/>
                </a:tc>
                <a:tc>
                  <a:txBody>
                    <a:bodyPr/>
                    <a:lstStyle/>
                    <a:p>
                      <a:pPr marL="0" lvl="0" indent="0" algn="l" rtl="0">
                        <a:spcBef>
                          <a:spcPts val="0"/>
                        </a:spcBef>
                        <a:spcAft>
                          <a:spcPts val="0"/>
                        </a:spcAft>
                        <a:buNone/>
                      </a:pPr>
                      <a:r>
                        <a:rPr lang="en" b="1">
                          <a:solidFill>
                            <a:schemeClr val="dk2"/>
                          </a:solidFill>
                        </a:rPr>
                        <a:t>Type of Work</a:t>
                      </a:r>
                      <a:endParaRPr b="1">
                        <a:solidFill>
                          <a:schemeClr val="dk2"/>
                        </a:solidFill>
                      </a:endParaRPr>
                    </a:p>
                  </a:txBody>
                  <a:tcPr marL="91425" marR="91425" marT="91425" marB="91425"/>
                </a:tc>
                <a:tc>
                  <a:txBody>
                    <a:bodyPr/>
                    <a:lstStyle/>
                    <a:p>
                      <a:pPr marL="0" lvl="0" indent="0" algn="l" rtl="0">
                        <a:spcBef>
                          <a:spcPts val="0"/>
                        </a:spcBef>
                        <a:spcAft>
                          <a:spcPts val="0"/>
                        </a:spcAft>
                        <a:buNone/>
                      </a:pPr>
                      <a:r>
                        <a:rPr lang="en" b="1">
                          <a:solidFill>
                            <a:schemeClr val="dk2"/>
                          </a:solidFill>
                        </a:rPr>
                        <a:t>Definition</a:t>
                      </a:r>
                      <a:endParaRPr b="1">
                        <a:solidFill>
                          <a:schemeClr val="dk2"/>
                        </a:solidFill>
                      </a:endParaRPr>
                    </a:p>
                  </a:txBody>
                  <a:tcPr marL="91425" marR="91425" marT="91425" marB="91425"/>
                </a:tc>
                <a:extLst>
                  <a:ext uri="{0D108BD9-81ED-4DB2-BD59-A6C34878D82A}">
                    <a16:rowId xmlns:a16="http://schemas.microsoft.com/office/drawing/2014/main" val="10000"/>
                  </a:ext>
                </a:extLst>
              </a:tr>
              <a:tr h="794475">
                <a:tc>
                  <a:txBody>
                    <a:bodyPr/>
                    <a:lstStyle/>
                    <a:p>
                      <a:pPr marL="0" lvl="0" indent="0" algn="l" rtl="0">
                        <a:spcBef>
                          <a:spcPts val="0"/>
                        </a:spcBef>
                        <a:spcAft>
                          <a:spcPts val="0"/>
                        </a:spcAft>
                        <a:buNone/>
                      </a:pPr>
                      <a:r>
                        <a:rPr lang="en">
                          <a:solidFill>
                            <a:schemeClr val="dk2"/>
                          </a:solidFill>
                        </a:rPr>
                        <a:t>OMP</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OCLC member merge project</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merging WorldCat records. Regardless of the number of records merged in WorldCat, only add one 955 field with this code.</a:t>
                      </a:r>
                      <a:endParaRPr>
                        <a:solidFill>
                          <a:schemeClr val="dk2"/>
                        </a:solidFill>
                      </a:endParaRPr>
                    </a:p>
                  </a:txBody>
                  <a:tcPr marL="91425" marR="91425" marT="91425" marB="91425"/>
                </a:tc>
                <a:extLst>
                  <a:ext uri="{0D108BD9-81ED-4DB2-BD59-A6C34878D82A}">
                    <a16:rowId xmlns:a16="http://schemas.microsoft.com/office/drawing/2014/main" val="10001"/>
                  </a:ext>
                </a:extLst>
              </a:tr>
              <a:tr h="418250">
                <a:tc>
                  <a:txBody>
                    <a:bodyPr/>
                    <a:lstStyle/>
                    <a:p>
                      <a:pPr marL="0" lvl="0" indent="0" algn="l" rtl="0">
                        <a:spcBef>
                          <a:spcPts val="0"/>
                        </a:spcBef>
                        <a:spcAft>
                          <a:spcPts val="0"/>
                        </a:spcAft>
                        <a:buNone/>
                      </a:pPr>
                      <a:r>
                        <a:rPr lang="en">
                          <a:solidFill>
                            <a:schemeClr val="dk2"/>
                          </a:solidFill>
                        </a:rPr>
                        <a:t>Remote</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MdS remote work</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cataloging from scan. Add as separate field from cataloger statistics field: 955 $$a yyyymm $$b [initials] $$c Remote</a:t>
                      </a:r>
                      <a:endParaRPr>
                        <a:solidFill>
                          <a:schemeClr val="dk2"/>
                        </a:solidFill>
                      </a:endParaRPr>
                    </a:p>
                  </a:txBody>
                  <a:tcPr marL="91425" marR="91425" marT="91425" marB="91425"/>
                </a:tc>
                <a:extLst>
                  <a:ext uri="{0D108BD9-81ED-4DB2-BD59-A6C34878D82A}">
                    <a16:rowId xmlns:a16="http://schemas.microsoft.com/office/drawing/2014/main" val="10002"/>
                  </a:ext>
                </a:extLst>
              </a:tr>
              <a:tr h="380725">
                <a:tc>
                  <a:txBody>
                    <a:bodyPr/>
                    <a:lstStyle/>
                    <a:p>
                      <a:pPr marL="0" lvl="0" indent="0" algn="l" rtl="0">
                        <a:spcBef>
                          <a:spcPts val="0"/>
                        </a:spcBef>
                        <a:spcAft>
                          <a:spcPts val="0"/>
                        </a:spcAft>
                        <a:buNone/>
                      </a:pPr>
                      <a:r>
                        <a:rPr lang="en">
                          <a:solidFill>
                            <a:schemeClr val="dk2"/>
                          </a:solidFill>
                        </a:rPr>
                        <a:t>REQUEST</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MdS requested item</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solidFill>
                            <a:schemeClr val="dk2"/>
                          </a:solidFill>
                        </a:rPr>
                        <a:t>Use when cataloging a requested item. Add as a separate field from cataloger statistics field. Include a 955 field for each item requested.</a:t>
                      </a:r>
                      <a:endParaRPr>
                        <a:solidFill>
                          <a:schemeClr val="dk2"/>
                        </a:solidFill>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Entering Cataloging Statistics in Local Extension 955</a:t>
            </a:r>
            <a:endParaRPr/>
          </a:p>
        </p:txBody>
      </p:sp>
      <p:sp>
        <p:nvSpPr>
          <p:cNvPr id="278" name="Google Shape;278;p4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Catalogers are </a:t>
            </a:r>
            <a:r>
              <a:rPr lang="en" b="1"/>
              <a:t>strongly encouraged</a:t>
            </a:r>
            <a:r>
              <a:rPr lang="en"/>
              <a:t> to enter their cataloging statistics in Alma using templates to ensure the field is entered correctly.</a:t>
            </a:r>
            <a:br>
              <a:rPr lang="en"/>
            </a:br>
            <a:endParaRPr/>
          </a:p>
          <a:p>
            <a:pPr marL="457200" lvl="0" indent="-342900" algn="l" rtl="0">
              <a:spcBef>
                <a:spcPts val="0"/>
              </a:spcBef>
              <a:spcAft>
                <a:spcPts val="0"/>
              </a:spcAft>
              <a:buSzPts val="1800"/>
              <a:buChar char="●"/>
            </a:pPr>
            <a:r>
              <a:rPr lang="en"/>
              <a:t>Catalogers create their own private templates, which they update each month to change the date.</a:t>
            </a:r>
            <a:br>
              <a:rPr lang="en"/>
            </a:br>
            <a:endParaRPr/>
          </a:p>
          <a:p>
            <a:pPr marL="457200" lvl="0" indent="-342900" algn="l" rtl="0">
              <a:spcBef>
                <a:spcPts val="0"/>
              </a:spcBef>
              <a:spcAft>
                <a:spcPts val="0"/>
              </a:spcAft>
              <a:buSzPts val="1800"/>
              <a:buChar char="●"/>
            </a:pPr>
            <a:r>
              <a:rPr lang="en"/>
              <a:t>See UCB procedure </a:t>
            </a:r>
            <a:r>
              <a:rPr lang="en" u="sng">
                <a:solidFill>
                  <a:schemeClr val="hlink"/>
                </a:solidFill>
                <a:hlinkClick r:id="rId3"/>
              </a:rPr>
              <a:t>Cataloging statistics in Alma</a:t>
            </a:r>
            <a:r>
              <a:rPr lang="en"/>
              <a:t> for creating and managing templates, and entering cataloging statistics using templates.</a:t>
            </a:r>
            <a:endParaRPr/>
          </a:p>
        </p:txBody>
      </p:sp>
      <p:sp>
        <p:nvSpPr>
          <p:cNvPr id="279" name="Google Shape;279;p4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Obtaining Cataloging Statistics</a:t>
            </a:r>
            <a:endParaRPr/>
          </a:p>
        </p:txBody>
      </p:sp>
      <p:sp>
        <p:nvSpPr>
          <p:cNvPr id="285" name="Google Shape;285;p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a:pPr>
            <a:r>
              <a:rPr lang="en"/>
              <a:t>In </a:t>
            </a:r>
            <a:r>
              <a:rPr lang="en" b="1"/>
              <a:t>Alma Analytics</a:t>
            </a:r>
            <a:r>
              <a:rPr lang="en"/>
              <a:t>, create a new report using Local Param 02 and filtering by date or library. Export the report as an Excel data file.</a:t>
            </a:r>
            <a:endParaRPr/>
          </a:p>
          <a:p>
            <a:pPr marL="0" lvl="0" indent="0" algn="l" rtl="0">
              <a:spcBef>
                <a:spcPts val="1200"/>
              </a:spcBef>
              <a:spcAft>
                <a:spcPts val="1200"/>
              </a:spcAft>
              <a:buNone/>
            </a:pPr>
            <a:endParaRPr/>
          </a:p>
        </p:txBody>
      </p:sp>
      <p:sp>
        <p:nvSpPr>
          <p:cNvPr id="286" name="Google Shape;286;p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33</a:t>
            </a:fld>
            <a:endParaRPr/>
          </a:p>
        </p:txBody>
      </p:sp>
      <p:pic>
        <p:nvPicPr>
          <p:cNvPr id="287" name="Google Shape;287;p45"/>
          <p:cNvPicPr preferRelativeResize="0"/>
          <p:nvPr/>
        </p:nvPicPr>
        <p:blipFill>
          <a:blip r:embed="rId3">
            <a:alphaModFix/>
          </a:blip>
          <a:stretch>
            <a:fillRect/>
          </a:stretch>
        </p:blipFill>
        <p:spPr>
          <a:xfrm>
            <a:off x="834100" y="2090100"/>
            <a:ext cx="3600450" cy="2533650"/>
          </a:xfrm>
          <a:prstGeom prst="rect">
            <a:avLst/>
          </a:prstGeom>
          <a:noFill/>
          <a:ln>
            <a:noFill/>
          </a:ln>
        </p:spPr>
      </p:pic>
      <p:pic>
        <p:nvPicPr>
          <p:cNvPr id="288" name="Google Shape;288;p45"/>
          <p:cNvPicPr preferRelativeResize="0"/>
          <p:nvPr/>
        </p:nvPicPr>
        <p:blipFill rotWithShape="1">
          <a:blip r:embed="rId4">
            <a:alphaModFix/>
          </a:blip>
          <a:srcRect b="7424"/>
          <a:stretch/>
        </p:blipFill>
        <p:spPr>
          <a:xfrm>
            <a:off x="4667600" y="2080950"/>
            <a:ext cx="3804850" cy="2487925"/>
          </a:xfrm>
          <a:prstGeom prst="rect">
            <a:avLst/>
          </a:prstGeom>
          <a:noFill/>
          <a:ln>
            <a:noFill/>
          </a:ln>
        </p:spPr>
      </p:pic>
      <p:sp>
        <p:nvSpPr>
          <p:cNvPr id="289" name="Google Shape;289;p45"/>
          <p:cNvSpPr txBox="1"/>
          <p:nvPr/>
        </p:nvSpPr>
        <p:spPr>
          <a:xfrm>
            <a:off x="96075" y="4568875"/>
            <a:ext cx="17883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u="sng">
                <a:solidFill>
                  <a:schemeClr val="hlink"/>
                </a:solidFill>
                <a:latin typeface="Calibri"/>
                <a:ea typeface="Calibri"/>
                <a:cs typeface="Calibri"/>
                <a:sym typeface="Calibri"/>
                <a:hlinkClick r:id="rId5"/>
              </a:rPr>
              <a:t>Documentation</a:t>
            </a:r>
            <a:endParaRPr sz="1800">
              <a:solidFill>
                <a:schemeClr val="dk2"/>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Obtaining Cataloging Statistics</a:t>
            </a:r>
            <a:endParaRPr/>
          </a:p>
        </p:txBody>
      </p:sp>
      <p:sp>
        <p:nvSpPr>
          <p:cNvPr id="295" name="Google Shape;295;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startAt="2"/>
            </a:pPr>
            <a:r>
              <a:rPr lang="en"/>
              <a:t>In </a:t>
            </a:r>
            <a:r>
              <a:rPr lang="en" b="1"/>
              <a:t>Excel</a:t>
            </a:r>
            <a:r>
              <a:rPr lang="en"/>
              <a:t>, select and copy all results in the Local Param 02 column and paste into </a:t>
            </a:r>
            <a:r>
              <a:rPr lang="en" b="1"/>
              <a:t>Notepad++</a:t>
            </a:r>
            <a:r>
              <a:rPr lang="en"/>
              <a:t>.</a:t>
            </a:r>
            <a:endParaRPr/>
          </a:p>
        </p:txBody>
      </p:sp>
      <p:sp>
        <p:nvSpPr>
          <p:cNvPr id="296" name="Google Shape;296;p4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34</a:t>
            </a:fld>
            <a:endParaRPr/>
          </a:p>
        </p:txBody>
      </p:sp>
      <p:pic>
        <p:nvPicPr>
          <p:cNvPr id="297" name="Google Shape;297;p46"/>
          <p:cNvPicPr preferRelativeResize="0"/>
          <p:nvPr/>
        </p:nvPicPr>
        <p:blipFill rotWithShape="1">
          <a:blip r:embed="rId3">
            <a:alphaModFix/>
          </a:blip>
          <a:srcRect t="1594"/>
          <a:stretch/>
        </p:blipFill>
        <p:spPr>
          <a:xfrm>
            <a:off x="792050" y="2110038"/>
            <a:ext cx="4924425" cy="2043275"/>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Obtaining Cataloging Statistics</a:t>
            </a:r>
            <a:endParaRPr/>
          </a:p>
        </p:txBody>
      </p:sp>
      <p:sp>
        <p:nvSpPr>
          <p:cNvPr id="303" name="Google Shape;303;p4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startAt="3"/>
            </a:pPr>
            <a:r>
              <a:rPr lang="en"/>
              <a:t>In </a:t>
            </a:r>
            <a:r>
              <a:rPr lang="en" b="1"/>
              <a:t>Notepad++</a:t>
            </a:r>
            <a:r>
              <a:rPr lang="en"/>
              <a:t>, split multiple 955 fields into separate lines.</a:t>
            </a:r>
            <a:endParaRPr/>
          </a:p>
        </p:txBody>
      </p:sp>
      <p:sp>
        <p:nvSpPr>
          <p:cNvPr id="304" name="Google Shape;304;p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35</a:t>
            </a:fld>
            <a:endParaRPr/>
          </a:p>
        </p:txBody>
      </p:sp>
      <p:pic>
        <p:nvPicPr>
          <p:cNvPr id="305" name="Google Shape;305;p47"/>
          <p:cNvPicPr preferRelativeResize="0"/>
          <p:nvPr/>
        </p:nvPicPr>
        <p:blipFill>
          <a:blip r:embed="rId3">
            <a:alphaModFix/>
          </a:blip>
          <a:stretch>
            <a:fillRect/>
          </a:stretch>
        </p:blipFill>
        <p:spPr>
          <a:xfrm>
            <a:off x="810759" y="1900450"/>
            <a:ext cx="4001316" cy="2282437"/>
          </a:xfrm>
          <a:prstGeom prst="rect">
            <a:avLst/>
          </a:prstGeom>
          <a:noFill/>
          <a:ln w="9525" cap="flat" cmpd="sng">
            <a:solidFill>
              <a:schemeClr val="dk2"/>
            </a:solidFill>
            <a:prstDash val="solid"/>
            <a:round/>
            <a:headEnd type="none" w="sm" len="sm"/>
            <a:tailEnd type="none" w="sm" len="sm"/>
          </a:ln>
        </p:spPr>
      </p:pic>
      <p:pic>
        <p:nvPicPr>
          <p:cNvPr id="306" name="Google Shape;306;p47"/>
          <p:cNvPicPr preferRelativeResize="0"/>
          <p:nvPr/>
        </p:nvPicPr>
        <p:blipFill rotWithShape="1">
          <a:blip r:embed="rId4">
            <a:alphaModFix/>
          </a:blip>
          <a:srcRect t="21073"/>
          <a:stretch/>
        </p:blipFill>
        <p:spPr>
          <a:xfrm>
            <a:off x="5356400" y="1758825"/>
            <a:ext cx="2571750" cy="2728975"/>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4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Obtaining Cataloging Statistics</a:t>
            </a:r>
            <a:endParaRPr/>
          </a:p>
        </p:txBody>
      </p:sp>
      <p:sp>
        <p:nvSpPr>
          <p:cNvPr id="312" name="Google Shape;312;p4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startAt="4"/>
            </a:pPr>
            <a:r>
              <a:rPr lang="en" sz="1800"/>
              <a:t>In </a:t>
            </a:r>
            <a:r>
              <a:rPr lang="en" sz="1800" b="1"/>
              <a:t>Excel</a:t>
            </a:r>
            <a:r>
              <a:rPr lang="en" sz="1800"/>
              <a:t>, review and modify the data as follows:</a:t>
            </a:r>
            <a:endParaRPr sz="1800"/>
          </a:p>
          <a:p>
            <a:pPr marL="914400" lvl="1" indent="-330200" algn="l" rtl="0">
              <a:spcBef>
                <a:spcPts val="0"/>
              </a:spcBef>
              <a:spcAft>
                <a:spcPts val="0"/>
              </a:spcAft>
              <a:buSzPts val="1600"/>
              <a:buAutoNum type="alphaLcPeriod"/>
            </a:pPr>
            <a:r>
              <a:rPr lang="en" sz="1600"/>
              <a:t>Separate the different 955 subfield values into columns.</a:t>
            </a:r>
            <a:endParaRPr sz="1600"/>
          </a:p>
          <a:p>
            <a:pPr marL="914400" lvl="1" indent="-330200" algn="l" rtl="0">
              <a:spcBef>
                <a:spcPts val="0"/>
              </a:spcBef>
              <a:spcAft>
                <a:spcPts val="0"/>
              </a:spcAft>
              <a:buSzPts val="1600"/>
              <a:buAutoNum type="alphaLcPeriod"/>
            </a:pPr>
            <a:r>
              <a:rPr lang="en" sz="1600"/>
              <a:t>Insert a header row.</a:t>
            </a:r>
            <a:endParaRPr sz="1600"/>
          </a:p>
          <a:p>
            <a:pPr marL="914400" lvl="1" indent="-330200" algn="l" rtl="0">
              <a:spcBef>
                <a:spcPts val="0"/>
              </a:spcBef>
              <a:spcAft>
                <a:spcPts val="0"/>
              </a:spcAft>
              <a:buSzPts val="1600"/>
              <a:buAutoNum type="alphaLcPeriod"/>
            </a:pPr>
            <a:r>
              <a:rPr lang="en" sz="1600"/>
              <a:t>Use the filters to identify and delete irrelevant data or correct incorrect data</a:t>
            </a:r>
            <a:endParaRPr sz="1600"/>
          </a:p>
          <a:p>
            <a:pPr marL="914400" lvl="1" indent="-330200" algn="l" rtl="0">
              <a:spcBef>
                <a:spcPts val="0"/>
              </a:spcBef>
              <a:spcAft>
                <a:spcPts val="0"/>
              </a:spcAft>
              <a:buSzPts val="1600"/>
              <a:buAutoNum type="alphaLcPeriod"/>
            </a:pPr>
            <a:r>
              <a:rPr lang="en" sz="1600"/>
              <a:t>After verifying the accuracy of the data, add a 1 in the Count column for each row.</a:t>
            </a:r>
            <a:endParaRPr sz="1600"/>
          </a:p>
        </p:txBody>
      </p:sp>
      <p:sp>
        <p:nvSpPr>
          <p:cNvPr id="313" name="Google Shape;313;p4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36</a:t>
            </a:fld>
            <a:endParaRPr/>
          </a:p>
        </p:txBody>
      </p:sp>
      <p:pic>
        <p:nvPicPr>
          <p:cNvPr id="314" name="Google Shape;314;p48"/>
          <p:cNvPicPr preferRelativeResize="0"/>
          <p:nvPr/>
        </p:nvPicPr>
        <p:blipFill>
          <a:blip r:embed="rId3">
            <a:alphaModFix/>
          </a:blip>
          <a:stretch>
            <a:fillRect/>
          </a:stretch>
        </p:blipFill>
        <p:spPr>
          <a:xfrm>
            <a:off x="5470275" y="1498600"/>
            <a:ext cx="2724150" cy="2724150"/>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4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Obtaining Cataloging Statistics</a:t>
            </a:r>
            <a:endParaRPr/>
          </a:p>
        </p:txBody>
      </p:sp>
      <p:sp>
        <p:nvSpPr>
          <p:cNvPr id="320" name="Google Shape;320;p4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AutoNum type="arabicPeriod" startAt="5"/>
            </a:pPr>
            <a:r>
              <a:rPr lang="en"/>
              <a:t>In </a:t>
            </a:r>
            <a:r>
              <a:rPr lang="en" b="1"/>
              <a:t>Excel</a:t>
            </a:r>
            <a:r>
              <a:rPr lang="en"/>
              <a:t>, create a pivot table to calculate the cataloging statistics.</a:t>
            </a:r>
            <a:endParaRPr/>
          </a:p>
        </p:txBody>
      </p:sp>
      <p:sp>
        <p:nvSpPr>
          <p:cNvPr id="321" name="Google Shape;321;p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37</a:t>
            </a:fld>
            <a:endParaRPr/>
          </a:p>
        </p:txBody>
      </p:sp>
      <p:pic>
        <p:nvPicPr>
          <p:cNvPr id="322" name="Google Shape;322;p49"/>
          <p:cNvPicPr preferRelativeResize="0"/>
          <p:nvPr/>
        </p:nvPicPr>
        <p:blipFill>
          <a:blip r:embed="rId3">
            <a:alphaModFix/>
          </a:blip>
          <a:stretch>
            <a:fillRect/>
          </a:stretch>
        </p:blipFill>
        <p:spPr>
          <a:xfrm>
            <a:off x="805525" y="1655675"/>
            <a:ext cx="6749599" cy="2992625"/>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5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How Cataloging Statistics are used in Metadata Services</a:t>
            </a:r>
            <a:endParaRPr/>
          </a:p>
        </p:txBody>
      </p:sp>
      <p:sp>
        <p:nvSpPr>
          <p:cNvPr id="328" name="Google Shape;328;p5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Char char="●"/>
            </a:pPr>
            <a:r>
              <a:rPr lang="en"/>
              <a:t>Report is run monthly and “cleaned” data is added to bottom of an existing spreadsheet.</a:t>
            </a:r>
            <a:br>
              <a:rPr lang="en"/>
            </a:br>
            <a:endParaRPr/>
          </a:p>
          <a:p>
            <a:pPr marL="457200" lvl="0" indent="-342900" algn="l" rtl="0">
              <a:spcBef>
                <a:spcPts val="0"/>
              </a:spcBef>
              <a:spcAft>
                <a:spcPts val="0"/>
              </a:spcAft>
              <a:buSzPts val="1800"/>
              <a:buChar char="●"/>
            </a:pPr>
            <a:r>
              <a:rPr lang="en"/>
              <a:t>The “cleaned” data populates three pivot tables:</a:t>
            </a:r>
            <a:endParaRPr/>
          </a:p>
          <a:p>
            <a:pPr marL="914400" lvl="1" indent="-317500" algn="l" rtl="0">
              <a:spcBef>
                <a:spcPts val="0"/>
              </a:spcBef>
              <a:spcAft>
                <a:spcPts val="0"/>
              </a:spcAft>
              <a:buSzPts val="1400"/>
              <a:buChar char="○"/>
            </a:pPr>
            <a:r>
              <a:rPr lang="en"/>
              <a:t>(1) Broken out by cataloger with date filter</a:t>
            </a:r>
            <a:endParaRPr/>
          </a:p>
          <a:p>
            <a:pPr marL="1371600" lvl="2" indent="-317500" algn="l" rtl="0">
              <a:spcBef>
                <a:spcPts val="0"/>
              </a:spcBef>
              <a:spcAft>
                <a:spcPts val="0"/>
              </a:spcAft>
              <a:buSzPts val="1400"/>
              <a:buChar char="■"/>
            </a:pPr>
            <a:r>
              <a:rPr lang="en"/>
              <a:t>For a selected month(s), can compare cataloger productivity</a:t>
            </a:r>
            <a:endParaRPr/>
          </a:p>
          <a:p>
            <a:pPr marL="914400" lvl="1" indent="-317500" algn="l" rtl="0">
              <a:spcBef>
                <a:spcPts val="0"/>
              </a:spcBef>
              <a:spcAft>
                <a:spcPts val="0"/>
              </a:spcAft>
              <a:buSzPts val="1400"/>
              <a:buChar char="○"/>
            </a:pPr>
            <a:r>
              <a:rPr lang="en"/>
              <a:t>(2) Broken out by date with cataloger filter</a:t>
            </a:r>
            <a:endParaRPr/>
          </a:p>
          <a:p>
            <a:pPr marL="1371600" lvl="2" indent="-317500" algn="l" rtl="0">
              <a:spcBef>
                <a:spcPts val="0"/>
              </a:spcBef>
              <a:spcAft>
                <a:spcPts val="0"/>
              </a:spcAft>
              <a:buSzPts val="1400"/>
              <a:buChar char="■"/>
            </a:pPr>
            <a:r>
              <a:rPr lang="en"/>
              <a:t>For department, can see productivity by month</a:t>
            </a:r>
            <a:endParaRPr/>
          </a:p>
          <a:p>
            <a:pPr marL="1371600" lvl="2" indent="-317500" algn="l" rtl="0">
              <a:spcBef>
                <a:spcPts val="0"/>
              </a:spcBef>
              <a:spcAft>
                <a:spcPts val="0"/>
              </a:spcAft>
              <a:buSzPts val="1400"/>
              <a:buChar char="■"/>
            </a:pPr>
            <a:r>
              <a:rPr lang="en"/>
              <a:t>When filtered to a specific cataloger, can see their productivity by month over time</a:t>
            </a:r>
            <a:endParaRPr/>
          </a:p>
          <a:p>
            <a:pPr marL="914400" lvl="1" indent="-317500" algn="l" rtl="0">
              <a:spcBef>
                <a:spcPts val="0"/>
              </a:spcBef>
              <a:spcAft>
                <a:spcPts val="0"/>
              </a:spcAft>
              <a:buSzPts val="1400"/>
              <a:buChar char="○"/>
            </a:pPr>
            <a:r>
              <a:rPr lang="en"/>
              <a:t>(3) Titles cataloged</a:t>
            </a:r>
            <a:endParaRPr/>
          </a:p>
          <a:p>
            <a:pPr marL="1371600" lvl="2" indent="-317500" algn="l" rtl="0">
              <a:spcBef>
                <a:spcPts val="0"/>
              </a:spcBef>
              <a:spcAft>
                <a:spcPts val="0"/>
              </a:spcAft>
              <a:buSzPts val="1400"/>
              <a:buChar char="■"/>
            </a:pPr>
            <a:r>
              <a:rPr lang="en"/>
              <a:t>Includes only those codes that likely indicate a title was cataloged for the first time (i.e., CC, CCE, CM, CO, COM)</a:t>
            </a:r>
            <a:endParaRPr/>
          </a:p>
          <a:p>
            <a:pPr marL="1371600" lvl="2" indent="-317500" algn="l" rtl="0">
              <a:spcBef>
                <a:spcPts val="0"/>
              </a:spcBef>
              <a:spcAft>
                <a:spcPts val="0"/>
              </a:spcAft>
              <a:buSzPts val="1400"/>
              <a:buChar char="■"/>
            </a:pPr>
            <a:r>
              <a:rPr lang="en"/>
              <a:t>Excludes all PCC and special project codes</a:t>
            </a:r>
            <a:endParaRPr/>
          </a:p>
        </p:txBody>
      </p:sp>
      <p:sp>
        <p:nvSpPr>
          <p:cNvPr id="329" name="Google Shape;329;p5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38</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5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How Cataloging Statistics are used in Metadata Services</a:t>
            </a:r>
            <a:endParaRPr/>
          </a:p>
        </p:txBody>
      </p:sp>
      <p:sp>
        <p:nvSpPr>
          <p:cNvPr id="335" name="Google Shape;335;p5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39</a:t>
            </a:fld>
            <a:endParaRPr/>
          </a:p>
        </p:txBody>
      </p:sp>
      <p:pic>
        <p:nvPicPr>
          <p:cNvPr id="336" name="Google Shape;336;p51"/>
          <p:cNvPicPr preferRelativeResize="0"/>
          <p:nvPr/>
        </p:nvPicPr>
        <p:blipFill>
          <a:blip r:embed="rId3">
            <a:alphaModFix/>
          </a:blip>
          <a:stretch>
            <a:fillRect/>
          </a:stretch>
        </p:blipFill>
        <p:spPr>
          <a:xfrm>
            <a:off x="1845450" y="1152475"/>
            <a:ext cx="5453100" cy="34164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History of cataloging statistics at UCLA</a:t>
            </a:r>
            <a:endParaRPr/>
          </a:p>
        </p:txBody>
      </p:sp>
      <p:sp>
        <p:nvSpPr>
          <p:cNvPr id="77" name="Google Shape;77;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We’ve kept statistics for as long as anyone can remember. </a:t>
            </a:r>
            <a:endParaRPr/>
          </a:p>
          <a:p>
            <a:pPr marL="457200" lvl="0" indent="-342900" algn="l" rtl="0">
              <a:spcBef>
                <a:spcPts val="0"/>
              </a:spcBef>
              <a:spcAft>
                <a:spcPts val="0"/>
              </a:spcAft>
              <a:buSzPts val="1800"/>
              <a:buChar char="●"/>
            </a:pPr>
            <a:r>
              <a:rPr lang="en"/>
              <a:t>There has also always been a 9XX field for cataloger initials (just initials and date).</a:t>
            </a:r>
            <a:endParaRPr/>
          </a:p>
          <a:p>
            <a:pPr marL="457200" lvl="0" indent="-342900" algn="l" rtl="0">
              <a:spcBef>
                <a:spcPts val="0"/>
              </a:spcBef>
              <a:spcAft>
                <a:spcPts val="0"/>
              </a:spcAft>
              <a:buSzPts val="1800"/>
              <a:buChar char="●"/>
            </a:pPr>
            <a:r>
              <a:rPr lang="en"/>
              <a:t>Originally more detailed statistics were recorded on paper; in the mid-2000s we moved to recording them in an additional 9XX field. </a:t>
            </a:r>
            <a:endParaRPr/>
          </a:p>
          <a:p>
            <a:pPr marL="457200" lvl="0" indent="-342900" algn="l" rtl="0">
              <a:spcBef>
                <a:spcPts val="0"/>
              </a:spcBef>
              <a:spcAft>
                <a:spcPts val="0"/>
              </a:spcAft>
              <a:buSzPts val="1800"/>
              <a:buChar char="●"/>
            </a:pPr>
            <a:r>
              <a:rPr lang="en"/>
              <a:t>Old (pre-migration) practice:</a:t>
            </a:r>
            <a:endParaRPr/>
          </a:p>
          <a:p>
            <a:pPr marL="914400" lvl="1" indent="-317500" algn="l" rtl="0">
              <a:spcBef>
                <a:spcPts val="0"/>
              </a:spcBef>
              <a:spcAft>
                <a:spcPts val="0"/>
              </a:spcAft>
              <a:buSzPts val="1400"/>
              <a:buChar char="○"/>
            </a:pPr>
            <a:r>
              <a:rPr lang="en"/>
              <a:t>910 ## $a hv 240116</a:t>
            </a:r>
            <a:endParaRPr/>
          </a:p>
          <a:p>
            <a:pPr marL="914400" lvl="1" indent="-317500" algn="l" rtl="0">
              <a:spcBef>
                <a:spcPts val="0"/>
              </a:spcBef>
              <a:spcAft>
                <a:spcPts val="0"/>
              </a:spcAft>
              <a:buSzPts val="1400"/>
              <a:buChar char="○"/>
            </a:pPr>
            <a:r>
              <a:rPr lang="en"/>
              <a:t>948 ## $a cmc $b hv $c 20240116 $d 4 $h bf $h e $i 1n</a:t>
            </a:r>
            <a:endParaRPr/>
          </a:p>
          <a:p>
            <a:pPr marL="457200" lvl="0" indent="-342900" algn="l" rtl="0">
              <a:spcBef>
                <a:spcPts val="0"/>
              </a:spcBef>
              <a:spcAft>
                <a:spcPts val="0"/>
              </a:spcAft>
              <a:buSzPts val="1800"/>
              <a:buChar char="●"/>
            </a:pPr>
            <a:r>
              <a:rPr lang="en"/>
              <a:t>After migration, we had to change 9XX fields, and we discontinued the duplicative 9XX field (it’s now only used for vendor loads). </a:t>
            </a:r>
            <a:endParaRPr/>
          </a:p>
          <a:p>
            <a:pPr marL="0" lvl="0" indent="0" algn="l" rtl="0">
              <a:spcBef>
                <a:spcPts val="1200"/>
              </a:spcBef>
              <a:spcAft>
                <a:spcPts val="1200"/>
              </a:spcAft>
              <a:buNone/>
            </a:pPr>
            <a:endParaRPr/>
          </a:p>
        </p:txBody>
      </p:sp>
      <p:sp>
        <p:nvSpPr>
          <p:cNvPr id="78" name="Google Shape;78;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5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Cataloging Statistics for Shelf-Ready Materials</a:t>
            </a:r>
            <a:endParaRPr/>
          </a:p>
        </p:txBody>
      </p:sp>
      <p:sp>
        <p:nvSpPr>
          <p:cNvPr id="342" name="Google Shape;342;p5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In November 2023, UCB asked our shelf-ready vendors to add cataloging statistics in 955 fields in all of their records they send us.</a:t>
            </a:r>
            <a:br>
              <a:rPr lang="en"/>
            </a:br>
            <a:endParaRPr/>
          </a:p>
          <a:p>
            <a:pPr marL="457200" lvl="0" indent="-342900" algn="l" rtl="0">
              <a:spcBef>
                <a:spcPts val="0"/>
              </a:spcBef>
              <a:spcAft>
                <a:spcPts val="0"/>
              </a:spcAft>
              <a:buSzPts val="1800"/>
              <a:buChar char="●"/>
            </a:pPr>
            <a:r>
              <a:rPr lang="en"/>
              <a:t>Each vendor was assigned a code to use in subfield $b.</a:t>
            </a:r>
            <a:br>
              <a:rPr lang="en"/>
            </a:br>
            <a:endParaRPr/>
          </a:p>
          <a:p>
            <a:pPr marL="457200" lvl="0" indent="-342900" algn="l" rtl="0">
              <a:spcBef>
                <a:spcPts val="0"/>
              </a:spcBef>
              <a:spcAft>
                <a:spcPts val="0"/>
              </a:spcAft>
              <a:buSzPts val="1800"/>
              <a:buChar char="●"/>
            </a:pPr>
            <a:r>
              <a:rPr lang="en"/>
              <a:t>Vendors are using a subset of the cataloging codes in subfield $c, namely:</a:t>
            </a:r>
            <a:endParaRPr/>
          </a:p>
          <a:p>
            <a:pPr marL="914400" lvl="1" indent="-317500" algn="l" rtl="0">
              <a:spcBef>
                <a:spcPts val="0"/>
              </a:spcBef>
              <a:spcAft>
                <a:spcPts val="0"/>
              </a:spcAft>
              <a:buSzPts val="1400"/>
              <a:buChar char="○"/>
            </a:pPr>
            <a:r>
              <a:rPr lang="en"/>
              <a:t>CC = Copy cataloging, No edits</a:t>
            </a:r>
            <a:endParaRPr/>
          </a:p>
          <a:p>
            <a:pPr marL="914400" lvl="1" indent="-317500" algn="l" rtl="0">
              <a:spcBef>
                <a:spcPts val="0"/>
              </a:spcBef>
              <a:spcAft>
                <a:spcPts val="0"/>
              </a:spcAft>
              <a:buSzPts val="1400"/>
              <a:buChar char="○"/>
            </a:pPr>
            <a:r>
              <a:rPr lang="en"/>
              <a:t>CCE = Copy cataloging, Edits</a:t>
            </a:r>
            <a:endParaRPr/>
          </a:p>
          <a:p>
            <a:pPr marL="914400" lvl="1" indent="-317500" algn="l" rtl="0">
              <a:spcBef>
                <a:spcPts val="0"/>
              </a:spcBef>
              <a:spcAft>
                <a:spcPts val="0"/>
              </a:spcAft>
              <a:buSzPts val="1400"/>
              <a:buChar char="○"/>
            </a:pPr>
            <a:r>
              <a:rPr lang="en"/>
              <a:t>CO = Cataloging, Original</a:t>
            </a:r>
            <a:br>
              <a:rPr lang="en"/>
            </a:br>
            <a:endParaRPr/>
          </a:p>
          <a:p>
            <a:pPr marL="457200" lvl="0" indent="-342900" algn="l" rtl="0">
              <a:spcBef>
                <a:spcPts val="0"/>
              </a:spcBef>
              <a:spcAft>
                <a:spcPts val="0"/>
              </a:spcAft>
              <a:buSzPts val="1800"/>
              <a:buChar char="●"/>
            </a:pPr>
            <a:r>
              <a:rPr lang="en"/>
              <a:t>Vendors include $9 LOCAL so it is loaded as a local extension.</a:t>
            </a:r>
            <a:endParaRPr/>
          </a:p>
        </p:txBody>
      </p:sp>
      <p:sp>
        <p:nvSpPr>
          <p:cNvPr id="343" name="Google Shape;343;p5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40</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Questions?</a:t>
            </a:r>
            <a:endParaRPr/>
          </a:p>
        </p:txBody>
      </p:sp>
      <p:sp>
        <p:nvSpPr>
          <p:cNvPr id="349" name="Google Shape;349;p5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41</a:t>
            </a:fld>
            <a:endParaRPr/>
          </a:p>
        </p:txBody>
      </p:sp>
      <p:sp>
        <p:nvSpPr>
          <p:cNvPr id="350" name="Google Shape;350;p53"/>
          <p:cNvSpPr txBox="1"/>
          <p:nvPr/>
        </p:nvSpPr>
        <p:spPr>
          <a:xfrm>
            <a:off x="2139400" y="3253900"/>
            <a:ext cx="5335200" cy="1360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800" u="sng">
                <a:solidFill>
                  <a:schemeClr val="hlink"/>
                </a:solidFill>
                <a:latin typeface="Calibri"/>
                <a:ea typeface="Calibri"/>
                <a:cs typeface="Calibri"/>
                <a:sym typeface="Calibri"/>
                <a:hlinkClick r:id="rId3"/>
              </a:rPr>
              <a:t>hermine@library.ucla.edu</a:t>
            </a:r>
            <a:endParaRPr sz="1800">
              <a:solidFill>
                <a:schemeClr val="dk2"/>
              </a:solidFill>
              <a:latin typeface="Calibri"/>
              <a:ea typeface="Calibri"/>
              <a:cs typeface="Calibri"/>
              <a:sym typeface="Calibri"/>
            </a:endParaRPr>
          </a:p>
          <a:p>
            <a:pPr marL="0" lvl="0" indent="0" algn="l" rtl="0">
              <a:spcBef>
                <a:spcPts val="0"/>
              </a:spcBef>
              <a:spcAft>
                <a:spcPts val="0"/>
              </a:spcAft>
              <a:buNone/>
            </a:pPr>
            <a:r>
              <a:rPr lang="en" sz="1800" u="sng">
                <a:solidFill>
                  <a:schemeClr val="hlink"/>
                </a:solidFill>
                <a:latin typeface="Calibri"/>
                <a:ea typeface="Calibri"/>
                <a:cs typeface="Calibri"/>
                <a:sym typeface="Calibri"/>
                <a:hlinkClick r:id="rId4"/>
              </a:rPr>
              <a:t>emiraglia@ucsd.edu</a:t>
            </a:r>
            <a:endParaRPr sz="1800">
              <a:solidFill>
                <a:schemeClr val="dk2"/>
              </a:solidFill>
              <a:latin typeface="Calibri"/>
              <a:ea typeface="Calibri"/>
              <a:cs typeface="Calibri"/>
              <a:sym typeface="Calibri"/>
            </a:endParaRPr>
          </a:p>
          <a:p>
            <a:pPr marL="0" lvl="0" indent="0" algn="l" rtl="0">
              <a:spcBef>
                <a:spcPts val="0"/>
              </a:spcBef>
              <a:spcAft>
                <a:spcPts val="0"/>
              </a:spcAft>
              <a:buNone/>
            </a:pPr>
            <a:r>
              <a:rPr lang="en" sz="1800" u="sng">
                <a:solidFill>
                  <a:schemeClr val="hlink"/>
                </a:solidFill>
                <a:latin typeface="Calibri"/>
                <a:ea typeface="Calibri"/>
                <a:cs typeface="Calibri"/>
                <a:sym typeface="Calibri"/>
                <a:hlinkClick r:id="rId5"/>
              </a:rPr>
              <a:t>adam.baron@berkeley.edu</a:t>
            </a:r>
            <a:r>
              <a:rPr lang="en" sz="1800">
                <a:solidFill>
                  <a:schemeClr val="dk2"/>
                </a:solidFill>
                <a:latin typeface="Calibri"/>
                <a:ea typeface="Calibri"/>
                <a:cs typeface="Calibri"/>
                <a:sym typeface="Calibri"/>
              </a:rPr>
              <a:t> </a:t>
            </a:r>
            <a:endParaRPr sz="1800">
              <a:solidFill>
                <a:schemeClr val="dk2"/>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practice</a:t>
            </a:r>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a:t>962 field - required fields</a:t>
            </a:r>
            <a:endParaRPr/>
          </a:p>
          <a:p>
            <a:pPr marL="457200" lvl="0" indent="-342900" algn="l" rtl="0">
              <a:spcBef>
                <a:spcPts val="1200"/>
              </a:spcBef>
              <a:spcAft>
                <a:spcPts val="0"/>
              </a:spcAft>
              <a:buSzPts val="1800"/>
              <a:buChar char="●"/>
            </a:pPr>
            <a:r>
              <a:rPr lang="en"/>
              <a:t>$a - Cataloging Center code (e.g., rams for Resource Acquisitions &amp; Metadata Center; clk for Clark Library</a:t>
            </a:r>
            <a:endParaRPr/>
          </a:p>
          <a:p>
            <a:pPr marL="457200" lvl="0" indent="-342900" algn="l" rtl="0">
              <a:spcBef>
                <a:spcPts val="0"/>
              </a:spcBef>
              <a:spcAft>
                <a:spcPts val="0"/>
              </a:spcAft>
              <a:buSzPts val="1800"/>
              <a:buChar char="●"/>
            </a:pPr>
            <a:r>
              <a:rPr lang="en"/>
              <a:t>$b - initials (we keep a master list on Confluence)</a:t>
            </a:r>
            <a:endParaRPr/>
          </a:p>
          <a:p>
            <a:pPr marL="457200" lvl="0" indent="-342900" algn="l" rtl="0">
              <a:spcBef>
                <a:spcPts val="0"/>
              </a:spcBef>
              <a:spcAft>
                <a:spcPts val="0"/>
              </a:spcAft>
              <a:buSzPts val="1800"/>
              <a:buChar char="●"/>
            </a:pPr>
            <a:r>
              <a:rPr lang="en"/>
              <a:t>$c - date (YYYYMMDD)</a:t>
            </a:r>
            <a:endParaRPr/>
          </a:p>
          <a:p>
            <a:pPr marL="457200" lvl="0" indent="-342900" algn="l" rtl="0">
              <a:spcBef>
                <a:spcPts val="0"/>
              </a:spcBef>
              <a:spcAft>
                <a:spcPts val="0"/>
              </a:spcAft>
              <a:buSzPts val="1800"/>
              <a:buChar char="●"/>
            </a:pPr>
            <a:r>
              <a:rPr lang="en"/>
              <a:t>$d - effort level </a:t>
            </a:r>
            <a:endParaRPr/>
          </a:p>
          <a:p>
            <a:pPr marL="914400" lvl="1" indent="-317500" algn="l" rtl="0">
              <a:spcBef>
                <a:spcPts val="0"/>
              </a:spcBef>
              <a:spcAft>
                <a:spcPts val="0"/>
              </a:spcAft>
              <a:buSzPts val="1400"/>
              <a:buChar char="○"/>
            </a:pPr>
            <a:r>
              <a:rPr lang="en"/>
              <a:t>1 - Copy cataloging with no editing</a:t>
            </a:r>
            <a:endParaRPr/>
          </a:p>
          <a:p>
            <a:pPr marL="914400" lvl="1" indent="-317500" algn="l" rtl="0">
              <a:spcBef>
                <a:spcPts val="0"/>
              </a:spcBef>
              <a:spcAft>
                <a:spcPts val="0"/>
              </a:spcAft>
              <a:buSzPts val="1400"/>
              <a:buChar char="○"/>
            </a:pPr>
            <a:r>
              <a:rPr lang="en"/>
              <a:t>2 - Copy cataloging with some editing</a:t>
            </a:r>
            <a:endParaRPr/>
          </a:p>
          <a:p>
            <a:pPr marL="914400" lvl="1" indent="-317500" algn="l" rtl="0">
              <a:spcBef>
                <a:spcPts val="0"/>
              </a:spcBef>
              <a:spcAft>
                <a:spcPts val="0"/>
              </a:spcAft>
              <a:buSzPts val="1400"/>
              <a:buChar char="○"/>
            </a:pPr>
            <a:r>
              <a:rPr lang="en"/>
              <a:t>3 - Original minimal record OR copy cataloging with significant editing (e.g., addition of subject heading)</a:t>
            </a:r>
            <a:endParaRPr/>
          </a:p>
          <a:p>
            <a:pPr marL="914400" lvl="1" indent="-317500" algn="l" rtl="0">
              <a:spcBef>
                <a:spcPts val="0"/>
              </a:spcBef>
              <a:spcAft>
                <a:spcPts val="0"/>
              </a:spcAft>
              <a:buSzPts val="1400"/>
              <a:buChar char="○"/>
            </a:pPr>
            <a:r>
              <a:rPr lang="en"/>
              <a:t>4 - Full original cataloging (including from minimal vendor record)</a:t>
            </a:r>
            <a:endParaRPr/>
          </a:p>
          <a:p>
            <a:pPr marL="914400" lvl="1" indent="-317500" algn="l" rtl="0">
              <a:spcBef>
                <a:spcPts val="0"/>
              </a:spcBef>
              <a:spcAft>
                <a:spcPts val="0"/>
              </a:spcAft>
              <a:buSzPts val="1400"/>
              <a:buChar char="○"/>
            </a:pPr>
            <a:r>
              <a:rPr lang="en"/>
              <a:t>When revising records, we add a suffix to the effort level, e.g. 2rev for a minor revision; or 1loc for processing an added location</a:t>
            </a:r>
            <a:endParaRPr/>
          </a:p>
        </p:txBody>
      </p:sp>
      <p:sp>
        <p:nvSpPr>
          <p:cNvPr id="85" name="Google Shape;85;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86" name="Google Shape;86;p17"/>
          <p:cNvSpPr txBox="1"/>
          <p:nvPr/>
        </p:nvSpPr>
        <p:spPr>
          <a:xfrm>
            <a:off x="147125" y="4652325"/>
            <a:ext cx="4300500" cy="393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Clr>
                <a:schemeClr val="dk1"/>
              </a:buClr>
              <a:buSzPts val="1100"/>
              <a:buFont typeface="Arial"/>
              <a:buNone/>
            </a:pPr>
            <a:r>
              <a:rPr lang="en" sz="1800" u="sng">
                <a:solidFill>
                  <a:schemeClr val="accent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Full documentation</a:t>
            </a:r>
            <a:endParaRPr sz="1800">
              <a:solidFill>
                <a:schemeClr val="dk2"/>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practice (cont.)</a:t>
            </a:r>
            <a:endParaRPr/>
          </a:p>
        </p:txBody>
      </p:sp>
      <p:sp>
        <p:nvSpPr>
          <p:cNvPr id="92" name="Google Shape;92;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962 field - optional fields</a:t>
            </a:r>
            <a:endParaRPr/>
          </a:p>
          <a:p>
            <a:pPr marL="457200" lvl="0" indent="-342900" algn="l" rtl="0">
              <a:spcBef>
                <a:spcPts val="1200"/>
              </a:spcBef>
              <a:spcAft>
                <a:spcPts val="0"/>
              </a:spcAft>
              <a:buSzPts val="1800"/>
              <a:buChar char="●"/>
            </a:pPr>
            <a:r>
              <a:rPr lang="en"/>
              <a:t>$e - Format of material (we use “in” for internet; other cataloging centers use other codes)</a:t>
            </a:r>
            <a:endParaRPr/>
          </a:p>
          <a:p>
            <a:pPr marL="457200" lvl="0" indent="-342900" algn="l" rtl="0">
              <a:spcBef>
                <a:spcPts val="0"/>
              </a:spcBef>
              <a:spcAft>
                <a:spcPts val="0"/>
              </a:spcAft>
              <a:buSzPts val="1800"/>
              <a:buChar char="●"/>
            </a:pPr>
            <a:r>
              <a:rPr lang="en"/>
              <a:t>$f - Number of physical pieces (not widely used anymore)</a:t>
            </a:r>
            <a:endParaRPr/>
          </a:p>
          <a:p>
            <a:pPr marL="457200" lvl="0" indent="-342900" algn="l" rtl="0">
              <a:spcBef>
                <a:spcPts val="0"/>
              </a:spcBef>
              <a:spcAft>
                <a:spcPts val="0"/>
              </a:spcAft>
              <a:buSzPts val="1800"/>
              <a:buChar char="●"/>
            </a:pPr>
            <a:r>
              <a:rPr lang="en"/>
              <a:t>$g - Specific maintenance information</a:t>
            </a:r>
            <a:endParaRPr/>
          </a:p>
          <a:p>
            <a:pPr marL="457200" lvl="0" indent="-342900" algn="l" rtl="0">
              <a:spcBef>
                <a:spcPts val="0"/>
              </a:spcBef>
              <a:spcAft>
                <a:spcPts val="0"/>
              </a:spcAft>
              <a:buSzPts val="1800"/>
              <a:buChar char="●"/>
            </a:pPr>
            <a:r>
              <a:rPr lang="en"/>
              <a:t>$h - National contribution (e.g., e = Enhance (replacing the record in OCLC))</a:t>
            </a:r>
            <a:endParaRPr/>
          </a:p>
          <a:p>
            <a:pPr marL="457200" lvl="0" indent="-342900" algn="l" rtl="0">
              <a:spcBef>
                <a:spcPts val="0"/>
              </a:spcBef>
              <a:spcAft>
                <a:spcPts val="0"/>
              </a:spcAft>
              <a:buSzPts val="1800"/>
              <a:buChar char="●"/>
            </a:pPr>
            <a:r>
              <a:rPr lang="en"/>
              <a:t>$i - NACO contributions (e.g., 1n = 1 NACO record created)</a:t>
            </a:r>
            <a:endParaRPr/>
          </a:p>
          <a:p>
            <a:pPr marL="457200" lvl="0" indent="-342900" algn="l" rtl="0">
              <a:spcBef>
                <a:spcPts val="0"/>
              </a:spcBef>
              <a:spcAft>
                <a:spcPts val="0"/>
              </a:spcAft>
              <a:buSzPts val="1800"/>
              <a:buChar char="●"/>
            </a:pPr>
            <a:r>
              <a:rPr lang="en"/>
              <a:t>$j - SACO contributions</a:t>
            </a:r>
            <a:endParaRPr/>
          </a:p>
          <a:p>
            <a:pPr marL="457200" lvl="0" indent="-342900" algn="l" rtl="0">
              <a:spcBef>
                <a:spcPts val="0"/>
              </a:spcBef>
              <a:spcAft>
                <a:spcPts val="0"/>
              </a:spcAft>
              <a:buSzPts val="1800"/>
              <a:buChar char="●"/>
            </a:pPr>
            <a:r>
              <a:rPr lang="en"/>
              <a:t>$k - Locally defined (used for electronic collections; tracking projects) </a:t>
            </a:r>
            <a:endParaRPr/>
          </a:p>
          <a:p>
            <a:pPr marL="0" lvl="0" indent="0" algn="l" rtl="0">
              <a:spcBef>
                <a:spcPts val="1200"/>
              </a:spcBef>
              <a:spcAft>
                <a:spcPts val="1200"/>
              </a:spcAft>
              <a:buNone/>
            </a:pPr>
            <a:r>
              <a:rPr lang="en"/>
              <a:t>Catalogers add the 962 using Alma templates or via a Macro Express macro.</a:t>
            </a:r>
            <a:endParaRPr/>
          </a:p>
        </p:txBody>
      </p:sp>
      <p:sp>
        <p:nvSpPr>
          <p:cNvPr id="93" name="Google Shape;93;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94" name="Google Shape;94;p18"/>
          <p:cNvSpPr txBox="1"/>
          <p:nvPr/>
        </p:nvSpPr>
        <p:spPr>
          <a:xfrm>
            <a:off x="147125" y="4652325"/>
            <a:ext cx="4300500" cy="393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en" sz="1800" u="sng">
                <a:solidFill>
                  <a:schemeClr val="accent5"/>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Full documentation</a:t>
            </a:r>
            <a:endParaRPr sz="1800">
              <a:solidFill>
                <a:schemeClr val="dk2"/>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practice (examples)</a:t>
            </a:r>
            <a:endParaRPr/>
          </a:p>
        </p:txBody>
      </p:sp>
      <p:sp>
        <p:nvSpPr>
          <p:cNvPr id="100" name="Google Shape;100;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Basic copy cataloging:</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r>
              <a:rPr lang="en"/>
              <a:t>Originally cataloged in 2020 (with some edits); copy added in 2023:</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
        <p:nvSpPr>
          <p:cNvPr id="101" name="Google Shape;101;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7</a:t>
            </a:fld>
            <a:endParaRPr/>
          </a:p>
        </p:txBody>
      </p:sp>
      <p:pic>
        <p:nvPicPr>
          <p:cNvPr id="102" name="Google Shape;102;p19"/>
          <p:cNvPicPr preferRelativeResize="0"/>
          <p:nvPr/>
        </p:nvPicPr>
        <p:blipFill>
          <a:blip r:embed="rId3">
            <a:alphaModFix/>
          </a:blip>
          <a:stretch>
            <a:fillRect/>
          </a:stretch>
        </p:blipFill>
        <p:spPr>
          <a:xfrm>
            <a:off x="663913" y="1740625"/>
            <a:ext cx="4924425" cy="781050"/>
          </a:xfrm>
          <a:prstGeom prst="rect">
            <a:avLst/>
          </a:prstGeom>
          <a:noFill/>
          <a:ln>
            <a:noFill/>
          </a:ln>
        </p:spPr>
      </p:pic>
      <p:pic>
        <p:nvPicPr>
          <p:cNvPr id="103" name="Google Shape;103;p19"/>
          <p:cNvPicPr preferRelativeResize="0"/>
          <p:nvPr/>
        </p:nvPicPr>
        <p:blipFill>
          <a:blip r:embed="rId4">
            <a:alphaModFix/>
          </a:blip>
          <a:stretch>
            <a:fillRect/>
          </a:stretch>
        </p:blipFill>
        <p:spPr>
          <a:xfrm>
            <a:off x="520163" y="3100675"/>
            <a:ext cx="5362575" cy="10668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practice (vendors)</a:t>
            </a:r>
            <a:endParaRPr/>
          </a:p>
        </p:txBody>
      </p:sp>
      <p:sp>
        <p:nvSpPr>
          <p:cNvPr id="109" name="Google Shape;109;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457200" lvl="0" indent="-342900" algn="l" rtl="0">
              <a:spcBef>
                <a:spcPts val="0"/>
              </a:spcBef>
              <a:spcAft>
                <a:spcPts val="0"/>
              </a:spcAft>
              <a:buSzPts val="1800"/>
              <a:buChar char="●"/>
            </a:pPr>
            <a:r>
              <a:rPr lang="en"/>
              <a:t>951 field with code and date - no information about difficulty level</a:t>
            </a:r>
            <a:endParaRPr/>
          </a:p>
          <a:p>
            <a:pPr marL="457200" lvl="0" indent="-342900" algn="l" rtl="0">
              <a:spcBef>
                <a:spcPts val="0"/>
              </a:spcBef>
              <a:spcAft>
                <a:spcPts val="0"/>
              </a:spcAft>
              <a:buSzPts val="1800"/>
              <a:buChar char="●"/>
            </a:pPr>
            <a:r>
              <a:rPr lang="en"/>
              <a:t>Really just used to get numbers and trace record provenance</a:t>
            </a:r>
            <a:endParaRPr/>
          </a:p>
          <a:p>
            <a:pPr marL="457200" lvl="0" indent="-342900" algn="l" rtl="0">
              <a:spcBef>
                <a:spcPts val="0"/>
              </a:spcBef>
              <a:spcAft>
                <a:spcPts val="0"/>
              </a:spcAft>
              <a:buSzPts val="1800"/>
              <a:buChar char="●"/>
            </a:pPr>
            <a:r>
              <a:rPr lang="en"/>
              <a:t>Example: </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r>
              <a:rPr lang="en"/>
              <a:t>All statistics fields are coded as local extensions, so they are not visible to other campuses.</a:t>
            </a:r>
            <a:endParaRPr/>
          </a:p>
          <a:p>
            <a:pPr marL="0" lvl="0" indent="0" algn="l" rtl="0">
              <a:spcBef>
                <a:spcPts val="1200"/>
              </a:spcBef>
              <a:spcAft>
                <a:spcPts val="1200"/>
              </a:spcAft>
              <a:buNone/>
            </a:pPr>
            <a:r>
              <a:rPr lang="en"/>
              <a:t>We’ve defined local indexes for them, so anyone can search for their own records in Alma.</a:t>
            </a:r>
            <a:endParaRPr/>
          </a:p>
        </p:txBody>
      </p:sp>
      <p:sp>
        <p:nvSpPr>
          <p:cNvPr id="110" name="Google Shape;110;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8</a:t>
            </a:fld>
            <a:endParaRPr/>
          </a:p>
        </p:txBody>
      </p:sp>
      <p:pic>
        <p:nvPicPr>
          <p:cNvPr id="111" name="Google Shape;111;p20"/>
          <p:cNvPicPr preferRelativeResize="0"/>
          <p:nvPr/>
        </p:nvPicPr>
        <p:blipFill>
          <a:blip r:embed="rId3">
            <a:alphaModFix/>
          </a:blip>
          <a:stretch>
            <a:fillRect/>
          </a:stretch>
        </p:blipFill>
        <p:spPr>
          <a:xfrm>
            <a:off x="1859038" y="1952613"/>
            <a:ext cx="4314825" cy="6191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Reports</a:t>
            </a:r>
            <a:endParaRPr/>
          </a:p>
        </p:txBody>
      </p:sp>
      <p:sp>
        <p:nvSpPr>
          <p:cNvPr id="117" name="Google Shape;117;p21"/>
          <p:cNvSpPr txBox="1">
            <a:spLocks noGrp="1"/>
          </p:cNvSpPr>
          <p:nvPr>
            <p:ph type="body" idx="1"/>
          </p:nvPr>
        </p:nvSpPr>
        <p:spPr>
          <a:xfrm>
            <a:off x="311700" y="1152475"/>
            <a:ext cx="8520600" cy="3904500"/>
          </a:xfrm>
          <a:prstGeom prst="rect">
            <a:avLst/>
          </a:prstGeom>
        </p:spPr>
        <p:txBody>
          <a:bodyPr spcFirstLastPara="1" wrap="square" lIns="91425" tIns="91425" rIns="91425" bIns="91425" anchor="t" anchorCtr="0">
            <a:normAutofit fontScale="92500" lnSpcReduction="20000"/>
          </a:bodyPr>
          <a:lstStyle/>
          <a:p>
            <a:pPr marL="457200" lvl="0" indent="-334327" algn="l" rtl="0">
              <a:spcBef>
                <a:spcPts val="0"/>
              </a:spcBef>
              <a:spcAft>
                <a:spcPts val="0"/>
              </a:spcAft>
              <a:buSzPct val="100000"/>
              <a:buChar char="●"/>
            </a:pPr>
            <a:r>
              <a:rPr lang="en"/>
              <a:t>Pre-Alma, we had a homegrown web form for retrieving statistics information. </a:t>
            </a:r>
            <a:endParaRPr/>
          </a:p>
          <a:p>
            <a:pPr marL="457200" lvl="0" indent="-334327" algn="l" rtl="0">
              <a:spcBef>
                <a:spcPts val="0"/>
              </a:spcBef>
              <a:spcAft>
                <a:spcPts val="0"/>
              </a:spcAft>
              <a:buSzPct val="100000"/>
              <a:buChar char="●"/>
            </a:pPr>
            <a:r>
              <a:rPr lang="en"/>
              <a:t>After migration, we investigated using Analytics, but there were too many problems</a:t>
            </a:r>
            <a:endParaRPr/>
          </a:p>
          <a:p>
            <a:pPr marL="914400" lvl="1" indent="-310832" algn="l" rtl="0">
              <a:spcBef>
                <a:spcPts val="0"/>
              </a:spcBef>
              <a:spcAft>
                <a:spcPts val="0"/>
              </a:spcAft>
              <a:buSzPct val="100000"/>
              <a:buChar char="○"/>
            </a:pPr>
            <a:r>
              <a:rPr lang="en"/>
              <a:t>No parsing subfields within the 962</a:t>
            </a:r>
            <a:endParaRPr/>
          </a:p>
          <a:p>
            <a:pPr marL="914400" lvl="1" indent="-310832" algn="l" rtl="0">
              <a:spcBef>
                <a:spcPts val="0"/>
              </a:spcBef>
              <a:spcAft>
                <a:spcPts val="0"/>
              </a:spcAft>
              <a:buSzPct val="100000"/>
              <a:buChar char="○"/>
            </a:pPr>
            <a:r>
              <a:rPr lang="en"/>
              <a:t>All 962 fields were strung together</a:t>
            </a:r>
            <a:endParaRPr/>
          </a:p>
          <a:p>
            <a:pPr marL="457200" lvl="0" indent="-334327" algn="l" rtl="0">
              <a:spcBef>
                <a:spcPts val="0"/>
              </a:spcBef>
              <a:spcAft>
                <a:spcPts val="0"/>
              </a:spcAft>
              <a:buSzPct val="100000"/>
              <a:buChar char="●"/>
            </a:pPr>
            <a:r>
              <a:rPr lang="en"/>
              <a:t>Luckily, an in-house programmer was able to recreate the form using an Analytics report as the base:</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r>
              <a:rPr lang="en"/>
              <a:t>F</a:t>
            </a:r>
            <a:endParaRPr/>
          </a:p>
          <a:p>
            <a:pPr marL="0" lvl="0" indent="0" algn="l" rtl="0">
              <a:spcBef>
                <a:spcPts val="1200"/>
              </a:spcBef>
              <a:spcAft>
                <a:spcPts val="1200"/>
              </a:spcAft>
              <a:buNone/>
            </a:pPr>
            <a:r>
              <a:rPr lang="en"/>
              <a:t>Full work on GitHub: </a:t>
            </a:r>
            <a:r>
              <a:rPr lang="en" u="sng">
                <a:solidFill>
                  <a:schemeClr val="hlink"/>
                </a:solidFill>
                <a:hlinkClick r:id="rId3"/>
              </a:rPr>
              <a:t>https://github.com/UCLALibrary/cataloging-statistics/tree/main</a:t>
            </a:r>
            <a:r>
              <a:rPr lang="en"/>
              <a:t> </a:t>
            </a:r>
            <a:endParaRPr/>
          </a:p>
        </p:txBody>
      </p:sp>
      <p:sp>
        <p:nvSpPr>
          <p:cNvPr id="118" name="Google Shape;118;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p>
            <a:pPr marL="0" lvl="0" indent="0" algn="r" rtl="0">
              <a:spcBef>
                <a:spcPts val="0"/>
              </a:spcBef>
              <a:spcAft>
                <a:spcPts val="0"/>
              </a:spcAft>
              <a:buNone/>
            </a:pPr>
            <a:fld id="{00000000-1234-1234-1234-123412341234}" type="slidenum">
              <a:rPr lang="en"/>
              <a:t>9</a:t>
            </a:fld>
            <a:endParaRPr/>
          </a:p>
        </p:txBody>
      </p:sp>
      <p:pic>
        <p:nvPicPr>
          <p:cNvPr id="119" name="Google Shape;119;p21"/>
          <p:cNvPicPr preferRelativeResize="0"/>
          <p:nvPr/>
        </p:nvPicPr>
        <p:blipFill>
          <a:blip r:embed="rId4">
            <a:alphaModFix/>
          </a:blip>
          <a:stretch>
            <a:fillRect/>
          </a:stretch>
        </p:blipFill>
        <p:spPr>
          <a:xfrm>
            <a:off x="223750" y="2537275"/>
            <a:ext cx="8430026" cy="212595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2354</Words>
  <Application>Microsoft Office PowerPoint</Application>
  <PresentationFormat>On-screen Show (16:9)</PresentationFormat>
  <Paragraphs>268</Paragraphs>
  <Slides>41</Slides>
  <Notes>41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Simple Light</vt:lpstr>
      <vt:lpstr>CSU Technical Services Open Forum</vt:lpstr>
      <vt:lpstr>Cataloging Statistics at the University of California</vt:lpstr>
      <vt:lpstr>UCLA</vt:lpstr>
      <vt:lpstr>History of cataloging statistics at UCLA</vt:lpstr>
      <vt:lpstr>Current practice</vt:lpstr>
      <vt:lpstr>Current practice (cont.)</vt:lpstr>
      <vt:lpstr>Current practice (examples)</vt:lpstr>
      <vt:lpstr>Current practice (vendors)</vt:lpstr>
      <vt:lpstr>Reports</vt:lpstr>
      <vt:lpstr>Current Reporting Tool</vt:lpstr>
      <vt:lpstr>PowerPoint Presentation</vt:lpstr>
      <vt:lpstr>PowerPoint Presentation</vt:lpstr>
      <vt:lpstr>PowerPoint Presentation</vt:lpstr>
      <vt:lpstr>Benefits </vt:lpstr>
      <vt:lpstr>UCSD</vt:lpstr>
      <vt:lpstr>History</vt:lpstr>
      <vt:lpstr>PowerPoint Presentation</vt:lpstr>
      <vt:lpstr>What we collect now</vt:lpstr>
      <vt:lpstr>Current practice</vt:lpstr>
      <vt:lpstr>Alma Analytics</vt:lpstr>
      <vt:lpstr>Sample report</vt:lpstr>
      <vt:lpstr>PowerPoint Presentation</vt:lpstr>
      <vt:lpstr>Applications and benefits</vt:lpstr>
      <vt:lpstr>Continuing development</vt:lpstr>
      <vt:lpstr>UC Berkeley</vt:lpstr>
      <vt:lpstr>History</vt:lpstr>
      <vt:lpstr>955 Cataloging Statistics</vt:lpstr>
      <vt:lpstr>955 $c Statistics Code</vt:lpstr>
      <vt:lpstr>955 $c Statistics Code: Commonly Used Codes for Cataloging</vt:lpstr>
      <vt:lpstr>955 $c Statistics Code: Commonly Used Codes for PCC</vt:lpstr>
      <vt:lpstr>955 $c Statistics Code: Codes Used for Special Projects</vt:lpstr>
      <vt:lpstr>Entering Cataloging Statistics in Local Extension 955</vt:lpstr>
      <vt:lpstr>Obtaining Cataloging Statistics</vt:lpstr>
      <vt:lpstr>Obtaining Cataloging Statistics</vt:lpstr>
      <vt:lpstr>Obtaining Cataloging Statistics</vt:lpstr>
      <vt:lpstr>Obtaining Cataloging Statistics</vt:lpstr>
      <vt:lpstr>Obtaining Cataloging Statistics</vt:lpstr>
      <vt:lpstr>How Cataloging Statistics are used in Metadata Services</vt:lpstr>
      <vt:lpstr>How Cataloging Statistics are used in Metadata Services</vt:lpstr>
      <vt:lpstr>Cataloging Statistics for Shelf-Ready Materials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CSU Technical Services Open Forum</dc:title>
  <cp:lastModifiedBy>Christina Hennessey</cp:lastModifiedBy>
  <cp:revision>1</cp:revision>
  <dcterms:modified xsi:type="dcterms:W3CDTF">2024-01-18T20:59:43Z</dcterms:modified>
</cp:coreProperties>
</file>