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
  </p:notesMasterIdLst>
  <p:sldIdLst>
    <p:sldId id="256" r:id="rId2"/>
    <p:sldId id="257" r:id="rId3"/>
    <p:sldId id="261" r:id="rId4"/>
    <p:sldId id="269" r:id="rId5"/>
    <p:sldId id="275"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7" autoAdjust="0"/>
    <p:restoredTop sz="56780" autoAdjust="0"/>
  </p:normalViewPr>
  <p:slideViewPr>
    <p:cSldViewPr snapToGrid="0">
      <p:cViewPr varScale="1">
        <p:scale>
          <a:sx n="63" d="100"/>
          <a:sy n="63" d="100"/>
        </p:scale>
        <p:origin x="240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BD622-3AB3-4EE6-B061-DA7C32BAF8CC}" type="datetimeFigureOut">
              <a:rPr lang="en-US" smtClean="0"/>
              <a:t>6/20/2024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D814B-62EC-4F54-8014-0196706DE5D7}" type="slidenum">
              <a:rPr lang="en-US" smtClean="0"/>
              <a:t>‹#›</a:t>
            </a:fld>
            <a:endParaRPr lang="en-US"/>
          </a:p>
        </p:txBody>
      </p:sp>
    </p:spTree>
    <p:extLst>
      <p:ext uri="{BB962C8B-B14F-4D97-AF65-F5344CB8AC3E}">
        <p14:creationId xmlns:p14="http://schemas.microsoft.com/office/powerpoint/2010/main" val="17016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alstate.atlassian.net/wiki/spaces/URM/pages/144572459/Technical+Services+Open+Foru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Welcome to the June 20, 2024 edition of the Technical Services Open Forum.</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hope everyone had a nice day off yesterday for Juneteenth, thank you for the CSU for giving us a day off yesterday to celebrate or reflect or spend time with friends and family.</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For those of you that it is your first time at the Technical Services Open Forum, welcome, and we are glad to have you here. I am Christina Hennessey, director of the unified library management system or ULMS for the California State University system, and I am your host for today. We meet once a month at this time, 3</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rd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Thursday of the month at 11am-noon.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believe we have some new attendees since this particular presentation was announced to all 900+ CSU library employees, so you might be here to hear about Rialto from our Ex Libris and Clarivate colleagues. But you are welcome to join us any month or check out our recordings on this page (link to it). You don’t have to be in technical services to share with your CSU colleagues and attend this meeting and all are welcome always.</a:t>
            </a:r>
          </a:p>
          <a:p>
            <a:pPr marL="0" marR="0">
              <a:spcBef>
                <a:spcPts val="0"/>
              </a:spcBef>
              <a:spcAft>
                <a:spcPts val="0"/>
              </a:spcAft>
            </a:pP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https://calstate.atlassian.net/wiki/spaces/URM/pages/144572459/Technical+Services+Open+Forum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EEED814B-62EC-4F54-8014-0196706DE5D7}" type="slidenum">
              <a:rPr lang="en-US" smtClean="0"/>
              <a:t>1</a:t>
            </a:fld>
            <a:endParaRPr lang="en-US"/>
          </a:p>
        </p:txBody>
      </p:sp>
    </p:spTree>
    <p:extLst>
      <p:ext uri="{BB962C8B-B14F-4D97-AF65-F5344CB8AC3E}">
        <p14:creationId xmlns:p14="http://schemas.microsoft.com/office/powerpoint/2010/main" val="1589339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Here’s the agenda for today.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I’ll call for any CSU library-related announcements not on the agenda, as usual. We have a lot to get through with our Rialto presentation so we’ll limit the announcements to 10 minutes but please speak up if you have something to share!</a:t>
            </a:r>
          </a:p>
          <a:p>
            <a:pPr marL="45720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Then we’ll do the meat of the day, what you all came for, we have </a:t>
            </a:r>
            <a:r>
              <a:rPr lang="en-US" sz="1800" b="0" kern="100" dirty="0">
                <a:effectLst/>
                <a:latin typeface="Aptos" panose="020B0004020202020204" pitchFamily="34" charset="0"/>
                <a:ea typeface="Aptos" panose="020B0004020202020204" pitchFamily="34" charset="0"/>
                <a:cs typeface="Times New Roman" panose="02020603050405020304" pitchFamily="18" charset="0"/>
              </a:rPr>
              <a:t>4</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presenters here from Ex Libris/Clarivate. The ULMS acquisitions task force has been talking about Rialto a lot in the CSU, 7 of our CSU libraries are using it now, and Fullerton is adding it now, so that’s 8 of our 23 CSU libraries.  I attended a few presentations on Rialto at the ELUNA conference last month and Mike Hommel from Clarivate reached out to me and asked if I would like a presentation specifically for the CSU on Rialto, and yes, I would, so here we are. I don’t think we’ve done a system-wide presentation in the CSU on Rialto yet so I wanted to bring this to all of you so you can find out about it and how it can help you and your library, you can see what it looks like, and ask your questions directly to the folks that work with it. </a:t>
            </a:r>
          </a:p>
          <a:p>
            <a:pPr marL="45720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 lot has changed with Rialto since the last time you might have seen a presentation on it, we have new employees all the time, we have some new deans and associate deans, so I wanted to bring this to all of you to help with your future collection development and acquisitions planning and workflows. We won’t be able to manage your contract at the CO for this one but we can share presentations and training through the ULMS in relation to Rialto going forward. We also have access to Rialto on one of the sandboxes if you want to look at it there.</a:t>
            </a:r>
          </a:p>
          <a:p>
            <a:pPr marL="45720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When the presentation is over, we’ll have some Q&amp;A for our presenters from all of you. That Q&amp;A might run over the end of the hour so we’ll stay in my Zoom room as long as you have questions. </a:t>
            </a:r>
          </a:p>
          <a:p>
            <a:pPr marL="45720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After the Q&amp;A, we’ll turn the recording off, we can hang out and talk about library work, what’s going at your campuses, and a reminder to not run on Major League Baseball fields or you might get tasered like this guy.</a:t>
            </a:r>
          </a:p>
          <a:p>
            <a:pPr marL="285750" marR="0" indent="-285750">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2</a:t>
            </a:fld>
            <a:endParaRPr lang="en-US"/>
          </a:p>
        </p:txBody>
      </p:sp>
    </p:spTree>
    <p:extLst>
      <p:ext uri="{BB962C8B-B14F-4D97-AF65-F5344CB8AC3E}">
        <p14:creationId xmlns:p14="http://schemas.microsoft.com/office/powerpoint/2010/main" val="1394999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now I want to open this up to any timely announcements, this is your time to speak and share! I have a few that people have passed on to me in the last few weeks so I will go first.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Lee Adams update on citation generator in Primo – need to update label/edition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CSU @ ALA, Clarivate link</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Update on seeing each other’s cases in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SalesForce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 the CSU</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Luiz/CSUN – Let him know if you want to meet with our OCLC rep, Eric, if you are at ALA next week.</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Christine H/SJSU – EBSCO UI update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Jessica/CO – update on Project Muse integration profile, she has the tokens you need</a:t>
            </a:r>
          </a:p>
        </p:txBody>
      </p:sp>
      <p:sp>
        <p:nvSpPr>
          <p:cNvPr id="4" name="Slide Number Placeholder 3"/>
          <p:cNvSpPr>
            <a:spLocks noGrp="1"/>
          </p:cNvSpPr>
          <p:nvPr>
            <p:ph type="sldNum" sz="quarter" idx="5"/>
          </p:nvPr>
        </p:nvSpPr>
        <p:spPr/>
        <p:txBody>
          <a:bodyPr/>
          <a:lstStyle/>
          <a:p>
            <a:fld id="{EEED814B-62EC-4F54-8014-0196706DE5D7}" type="slidenum">
              <a:rPr lang="en-US" smtClean="0"/>
              <a:t>3</a:t>
            </a:fld>
            <a:endParaRPr lang="en-US"/>
          </a:p>
        </p:txBody>
      </p:sp>
    </p:spTree>
    <p:extLst>
      <p:ext uri="{BB962C8B-B14F-4D97-AF65-F5344CB8AC3E}">
        <p14:creationId xmlns:p14="http://schemas.microsoft.com/office/powerpoint/2010/main" val="3245567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Coming up next month!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Thursday, July 18, 11am-noon.  Here is a description -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Artificial Intelligence (AI) is a hot topic in higher education, in mass media, and at the recent ELUNA annual conference. What are we doing in the CSU libraries in relation to AI? CSU Fullerton would like to share an illuminating and interesting pre-recorded analysis of AI-generated cataloging by Fullerton’s Jen Mitchell (LSS III Cataloger), with a live introduction by Fullerton’s Samuel T Barber (Cataloging and Metadata Librarian).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That won’t take the full hour on July 18 so we’re still looking for more topics. Another upcoming meeting will have best practices for opening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SalesForce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cases from me and some folks in the CO, I was originally going to do this in March before I got shingles but I’ll schedule this soon. This might be at the July 18 meeting, it depends on what else comes up between now and then. </a:t>
            </a:r>
          </a:p>
          <a:p>
            <a:pPr marL="45720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there has been requests for a ‘who does what in the CSUCO’ presentation so the people in my department: David, Chris, and Jessica; and in Ann Roll’s department, including Kirstie, will put something together for you, so it is clearer who to ask what questions about CSU system-wide things, even outside of libraries.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can always let me know about topics for future meetings, topics always help with the planning! And this is a great place to get online presentation experience, things to add to your c.v. and resume, we are a friendly group.</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EEED814B-62EC-4F54-8014-0196706DE5D7}" type="slidenum">
              <a:rPr lang="en-US" smtClean="0"/>
              <a:t>4</a:t>
            </a:fld>
            <a:endParaRPr lang="en-US"/>
          </a:p>
        </p:txBody>
      </p:sp>
    </p:spTree>
    <p:extLst>
      <p:ext uri="{BB962C8B-B14F-4D97-AF65-F5344CB8AC3E}">
        <p14:creationId xmlns:p14="http://schemas.microsoft.com/office/powerpoint/2010/main" val="2704838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Thanks for attending, I hope you have a nice first day of summer, and 4</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of July enjoying fireworks or however you celebrate. I went to a drone show this last weekend, here are some pictures I took from that - and that is my new favorite sky celebration thing, quieter for all our furry friends and better for the environment than fireworks!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*Recording for this meeting will be available &amp; posted later this week</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You are welcome to hang out until 1pm (recording off). Thank you </a:t>
            </a:r>
            <a:r>
              <a:rPr lang="en-US" sz="1800" kern="100">
                <a:effectLst/>
                <a:latin typeface="Aptos" panose="020B0004020202020204" pitchFamily="34" charset="0"/>
                <a:ea typeface="Aptos" panose="020B0004020202020204" pitchFamily="34" charset="0"/>
                <a:cs typeface="Times New Roman" panose="02020603050405020304" pitchFamily="18" charset="0"/>
              </a:rPr>
              <a:t>for coming!</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5</a:t>
            </a:fld>
            <a:endParaRPr lang="en-US"/>
          </a:p>
        </p:txBody>
      </p:sp>
    </p:spTree>
    <p:extLst>
      <p:ext uri="{BB962C8B-B14F-4D97-AF65-F5344CB8AC3E}">
        <p14:creationId xmlns:p14="http://schemas.microsoft.com/office/powerpoint/2010/main" val="3251465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EB50229-E28A-4260-8E31-7950B4DDB7AD}" type="datetime1">
              <a:rPr lang="en-US" smtClean="0"/>
              <a:t>6/20/2024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TS Open Forum, June 20, 2024</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024811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4D287D-B401-46DF-963A-3FEEE2DB5702}" type="datetime1">
              <a:rPr lang="en-US" smtClean="0"/>
              <a:t>6/20/2024</a:t>
            </a:fld>
            <a:endParaRPr lang="en-US"/>
          </a:p>
        </p:txBody>
      </p:sp>
      <p:sp>
        <p:nvSpPr>
          <p:cNvPr id="6" name="Footer Placeholder 5"/>
          <p:cNvSpPr>
            <a:spLocks noGrp="1"/>
          </p:cNvSpPr>
          <p:nvPr>
            <p:ph type="ftr" sz="quarter" idx="11"/>
          </p:nvPr>
        </p:nvSpPr>
        <p:spPr/>
        <p:txBody>
          <a:bodyPr/>
          <a:lstStyle/>
          <a:p>
            <a:r>
              <a:rPr lang="en-US"/>
              <a:t>TS Open Forum, June 20,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95094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3F29408-6149-4563-903F-687BCE32E36F}" type="datetime1">
              <a:rPr lang="en-US" smtClean="0"/>
              <a:t>6/20/2024</a:t>
            </a:fld>
            <a:endParaRPr lang="en-US"/>
          </a:p>
        </p:txBody>
      </p:sp>
      <p:sp>
        <p:nvSpPr>
          <p:cNvPr id="5" name="Footer Placeholder 4"/>
          <p:cNvSpPr>
            <a:spLocks noGrp="1"/>
          </p:cNvSpPr>
          <p:nvPr>
            <p:ph type="ftr" sz="quarter" idx="11"/>
          </p:nvPr>
        </p:nvSpPr>
        <p:spPr/>
        <p:txBody>
          <a:bodyPr/>
          <a:lstStyle/>
          <a:p>
            <a:r>
              <a:rPr lang="en-US"/>
              <a:t>TS Open Forum, June 20, 2024</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86203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33B8367-6FE0-4C47-9230-585B9A203144}" type="datetime1">
              <a:rPr lang="en-US" smtClean="0"/>
              <a:t>6/20/2024</a:t>
            </a:fld>
            <a:endParaRPr lang="en-US"/>
          </a:p>
        </p:txBody>
      </p:sp>
      <p:sp>
        <p:nvSpPr>
          <p:cNvPr id="5" name="Footer Placeholder 4"/>
          <p:cNvSpPr>
            <a:spLocks noGrp="1"/>
          </p:cNvSpPr>
          <p:nvPr>
            <p:ph type="ftr" sz="quarter" idx="11"/>
          </p:nvPr>
        </p:nvSpPr>
        <p:spPr/>
        <p:txBody>
          <a:bodyPr/>
          <a:lstStyle/>
          <a:p>
            <a:r>
              <a:rPr lang="en-US"/>
              <a:t>TS Open Forum, June 20, 2024</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10545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9DAEE1-86B1-4E2F-B22B-28ACCEDF4FEA}" type="datetime1">
              <a:rPr lang="en-US" smtClean="0"/>
              <a:t>6/20/2024</a:t>
            </a:fld>
            <a:endParaRPr lang="en-US"/>
          </a:p>
        </p:txBody>
      </p:sp>
      <p:sp>
        <p:nvSpPr>
          <p:cNvPr id="5" name="Footer Placeholder 4"/>
          <p:cNvSpPr>
            <a:spLocks noGrp="1"/>
          </p:cNvSpPr>
          <p:nvPr>
            <p:ph type="ftr" sz="quarter" idx="11"/>
          </p:nvPr>
        </p:nvSpPr>
        <p:spPr/>
        <p:txBody>
          <a:bodyPr/>
          <a:lstStyle/>
          <a:p>
            <a:r>
              <a:rPr lang="en-US"/>
              <a:t>TS Open Forum, June 20, 2024</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777570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9763270-86CA-42B9-81D6-DD06E0AE883F}" type="datetime1">
              <a:rPr lang="en-US" smtClean="0"/>
              <a:t>6/20/2024</a:t>
            </a:fld>
            <a:endParaRPr lang="en-US"/>
          </a:p>
        </p:txBody>
      </p:sp>
      <p:sp>
        <p:nvSpPr>
          <p:cNvPr id="8" name="Footer Placeholder 7"/>
          <p:cNvSpPr>
            <a:spLocks noGrp="1"/>
          </p:cNvSpPr>
          <p:nvPr>
            <p:ph type="ftr" sz="quarter" idx="11"/>
          </p:nvPr>
        </p:nvSpPr>
        <p:spPr/>
        <p:txBody>
          <a:bodyPr/>
          <a:lstStyle/>
          <a:p>
            <a:r>
              <a:rPr lang="en-US"/>
              <a:t>TS Open Forum, June 20, 2024</a:t>
            </a:r>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48041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A8AFB67-F999-413C-BD62-B3A67D3A779B}" type="datetime1">
              <a:rPr lang="en-US" smtClean="0"/>
              <a:t>6/20/2024</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en-US"/>
              <a:t>TS Open Forum, June 20, 2024</a:t>
            </a:r>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438409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C88766E-4831-423D-85F4-10C503D48559}" type="datetime1">
              <a:rPr lang="en-US" smtClean="0"/>
              <a:t>6/20/2024</a:t>
            </a:fld>
            <a:endParaRPr lang="en-US"/>
          </a:p>
        </p:txBody>
      </p:sp>
      <p:sp>
        <p:nvSpPr>
          <p:cNvPr id="5" name="Footer Placeholder 4"/>
          <p:cNvSpPr>
            <a:spLocks noGrp="1"/>
          </p:cNvSpPr>
          <p:nvPr>
            <p:ph type="ftr" sz="quarter" idx="11"/>
          </p:nvPr>
        </p:nvSpPr>
        <p:spPr/>
        <p:txBody>
          <a:bodyPr/>
          <a:lstStyle/>
          <a:p>
            <a:r>
              <a:rPr lang="en-US"/>
              <a:t>TS Open Forum, June 20, 2024</a:t>
            </a:r>
          </a:p>
        </p:txBody>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358877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3655D104-6BC8-407B-A1AD-577AC8D603DE}" type="datetime1">
              <a:rPr lang="en-US" smtClean="0"/>
              <a:t>6/20/2024</a:t>
            </a:fld>
            <a:endParaRPr lang="en-US"/>
          </a:p>
        </p:txBody>
      </p:sp>
      <p:sp>
        <p:nvSpPr>
          <p:cNvPr id="5" name="Footer Placeholder 4"/>
          <p:cNvSpPr>
            <a:spLocks noGrp="1"/>
          </p:cNvSpPr>
          <p:nvPr>
            <p:ph type="ftr" sz="quarter" idx="11"/>
          </p:nvPr>
        </p:nvSpPr>
        <p:spPr/>
        <p:txBody>
          <a:bodyPr/>
          <a:lstStyle/>
          <a:p>
            <a:r>
              <a:rPr lang="en-US"/>
              <a:t>TS Open Forum, June 20, 2024</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69975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13655-36D1-4FA0-9E42-7839E4347CF7}" type="datetime1">
              <a:rPr lang="en-US" smtClean="0"/>
              <a:t>6/20/2024</a:t>
            </a:fld>
            <a:endParaRPr lang="en-US"/>
          </a:p>
        </p:txBody>
      </p:sp>
      <p:sp>
        <p:nvSpPr>
          <p:cNvPr id="5" name="Footer Placeholder 4"/>
          <p:cNvSpPr>
            <a:spLocks noGrp="1"/>
          </p:cNvSpPr>
          <p:nvPr>
            <p:ph type="ftr" sz="quarter" idx="11"/>
          </p:nvPr>
        </p:nvSpPr>
        <p:spPr/>
        <p:txBody>
          <a:bodyPr/>
          <a:lstStyle/>
          <a:p>
            <a:r>
              <a:rPr lang="en-US"/>
              <a:t>TS Open Forum, June 20, 2024</a:t>
            </a:r>
          </a:p>
        </p:txBody>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25179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7B5576-39B6-48C2-BF99-ACF6273AB848}" type="datetime1">
              <a:rPr lang="en-US" smtClean="0"/>
              <a:t>6/20/2024</a:t>
            </a:fld>
            <a:endParaRPr lang="en-US"/>
          </a:p>
        </p:txBody>
      </p:sp>
      <p:sp>
        <p:nvSpPr>
          <p:cNvPr id="5" name="Footer Placeholder 4"/>
          <p:cNvSpPr>
            <a:spLocks noGrp="1"/>
          </p:cNvSpPr>
          <p:nvPr>
            <p:ph type="ftr" sz="quarter" idx="11"/>
          </p:nvPr>
        </p:nvSpPr>
        <p:spPr/>
        <p:txBody>
          <a:bodyPr/>
          <a:lstStyle/>
          <a:p>
            <a:r>
              <a:rPr lang="en-US"/>
              <a:t>TS Open Forum, June 20,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80730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B1610E-7F31-4239-812B-03A973C280D8}" type="datetime1">
              <a:rPr lang="en-US" smtClean="0"/>
              <a:t>6/20/2024</a:t>
            </a:fld>
            <a:endParaRPr lang="en-US"/>
          </a:p>
        </p:txBody>
      </p:sp>
      <p:sp>
        <p:nvSpPr>
          <p:cNvPr id="6" name="Footer Placeholder 5"/>
          <p:cNvSpPr>
            <a:spLocks noGrp="1"/>
          </p:cNvSpPr>
          <p:nvPr>
            <p:ph type="ftr" sz="quarter" idx="11"/>
          </p:nvPr>
        </p:nvSpPr>
        <p:spPr/>
        <p:txBody>
          <a:bodyPr/>
          <a:lstStyle/>
          <a:p>
            <a:r>
              <a:rPr lang="en-US"/>
              <a:t>TS Open Forum, June 20, 2024</a:t>
            </a:r>
          </a:p>
        </p:txBody>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05706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E0F7F0-7492-48C7-AA7A-15A99BDEDE66}" type="datetime1">
              <a:rPr lang="en-US" smtClean="0"/>
              <a:t>6/20/2024</a:t>
            </a:fld>
            <a:endParaRPr lang="en-US"/>
          </a:p>
        </p:txBody>
      </p:sp>
      <p:sp>
        <p:nvSpPr>
          <p:cNvPr id="8" name="Footer Placeholder 7"/>
          <p:cNvSpPr>
            <a:spLocks noGrp="1"/>
          </p:cNvSpPr>
          <p:nvPr>
            <p:ph type="ftr" sz="quarter" idx="11"/>
          </p:nvPr>
        </p:nvSpPr>
        <p:spPr/>
        <p:txBody>
          <a:bodyPr/>
          <a:lstStyle/>
          <a:p>
            <a:r>
              <a:rPr lang="en-US"/>
              <a:t>TS Open Forum, June 20, 2024</a:t>
            </a:r>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19551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FBA7C4-E9E4-4D8C-A732-7ACF6378611E}" type="datetime1">
              <a:rPr lang="en-US" smtClean="0"/>
              <a:t>6/20/2024</a:t>
            </a:fld>
            <a:endParaRPr lang="en-US"/>
          </a:p>
        </p:txBody>
      </p:sp>
      <p:sp>
        <p:nvSpPr>
          <p:cNvPr id="4" name="Footer Placeholder 3"/>
          <p:cNvSpPr>
            <a:spLocks noGrp="1"/>
          </p:cNvSpPr>
          <p:nvPr>
            <p:ph type="ftr" sz="quarter" idx="11"/>
          </p:nvPr>
        </p:nvSpPr>
        <p:spPr/>
        <p:txBody>
          <a:bodyPr/>
          <a:lstStyle/>
          <a:p>
            <a:r>
              <a:rPr lang="en-US"/>
              <a:t>TS Open Forum, June 20, 2024</a:t>
            </a:r>
          </a:p>
        </p:txBody>
      </p:sp>
      <p:sp>
        <p:nvSpPr>
          <p:cNvPr id="5" name="Slide Number Placeholder 4"/>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97694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384B0-BA12-4392-95D4-0A19A6DCF738}" type="datetime1">
              <a:rPr lang="en-US" smtClean="0"/>
              <a:t>6/20/2024</a:t>
            </a:fld>
            <a:endParaRPr lang="en-US"/>
          </a:p>
        </p:txBody>
      </p:sp>
      <p:sp>
        <p:nvSpPr>
          <p:cNvPr id="3" name="Footer Placeholder 2"/>
          <p:cNvSpPr>
            <a:spLocks noGrp="1"/>
          </p:cNvSpPr>
          <p:nvPr>
            <p:ph type="ftr" sz="quarter" idx="11"/>
          </p:nvPr>
        </p:nvSpPr>
        <p:spPr/>
        <p:txBody>
          <a:bodyPr/>
          <a:lstStyle/>
          <a:p>
            <a:r>
              <a:rPr lang="en-US"/>
              <a:t>TS Open Forum, June 20, 2024</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90143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4D4ACB-2712-4153-B5E6-C54040116ED6}" type="datetime1">
              <a:rPr lang="en-US" smtClean="0"/>
              <a:t>6/20/2024</a:t>
            </a:fld>
            <a:endParaRPr lang="en-US"/>
          </a:p>
        </p:txBody>
      </p:sp>
      <p:sp>
        <p:nvSpPr>
          <p:cNvPr id="6" name="Footer Placeholder 5"/>
          <p:cNvSpPr>
            <a:spLocks noGrp="1"/>
          </p:cNvSpPr>
          <p:nvPr>
            <p:ph type="ftr" sz="quarter" idx="11"/>
          </p:nvPr>
        </p:nvSpPr>
        <p:spPr/>
        <p:txBody>
          <a:bodyPr/>
          <a:lstStyle/>
          <a:p>
            <a:r>
              <a:rPr lang="en-US"/>
              <a:t>TS Open Forum, June 20,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11992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A38806-EF25-48E6-A415-56569B3A7D77}" type="datetime1">
              <a:rPr lang="en-US" smtClean="0"/>
              <a:t>6/20/2024</a:t>
            </a:fld>
            <a:endParaRPr lang="en-US"/>
          </a:p>
        </p:txBody>
      </p:sp>
      <p:sp>
        <p:nvSpPr>
          <p:cNvPr id="6" name="Footer Placeholder 5"/>
          <p:cNvSpPr>
            <a:spLocks noGrp="1"/>
          </p:cNvSpPr>
          <p:nvPr>
            <p:ph type="ftr" sz="quarter" idx="11"/>
          </p:nvPr>
        </p:nvSpPr>
        <p:spPr/>
        <p:txBody>
          <a:bodyPr/>
          <a:lstStyle/>
          <a:p>
            <a:r>
              <a:rPr lang="en-US"/>
              <a:t>TS Open Forum, June 20,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558256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982FF36-ACB7-43B2-9B47-19C791D7E01F}" type="datetime1">
              <a:rPr lang="en-US" smtClean="0"/>
              <a:t>6/20/2024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TS Open Forum, June 20, 2024</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29BC735-8151-4FE6-98FD-78C3E43BB5EF}" type="slidenum">
              <a:rPr lang="en-US" smtClean="0"/>
              <a:t>‹#›</a:t>
            </a:fld>
            <a:endParaRPr lang="en-US"/>
          </a:p>
        </p:txBody>
      </p:sp>
    </p:spTree>
    <p:extLst>
      <p:ext uri="{BB962C8B-B14F-4D97-AF65-F5344CB8AC3E}">
        <p14:creationId xmlns:p14="http://schemas.microsoft.com/office/powerpoint/2010/main" val="1649697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EE59-5BFA-52E7-82A0-9BF0AAE0FDA7}"/>
              </a:ext>
            </a:extLst>
          </p:cNvPr>
          <p:cNvSpPr>
            <a:spLocks noGrp="1"/>
          </p:cNvSpPr>
          <p:nvPr>
            <p:ph type="ctrTitle"/>
          </p:nvPr>
        </p:nvSpPr>
        <p:spPr>
          <a:xfrm>
            <a:off x="8382055" y="1241266"/>
            <a:ext cx="3161016" cy="3163094"/>
          </a:xfrm>
        </p:spPr>
        <p:txBody>
          <a:bodyPr>
            <a:normAutofit/>
          </a:bodyPr>
          <a:lstStyle/>
          <a:p>
            <a:pPr algn="ctr">
              <a:lnSpc>
                <a:spcPct val="90000"/>
              </a:lnSpc>
            </a:pPr>
            <a:r>
              <a:rPr lang="en-US" sz="3800" dirty="0">
                <a:solidFill>
                  <a:srgbClr val="EBEBEB"/>
                </a:solidFill>
              </a:rPr>
              <a:t>June 20, 2024</a:t>
            </a:r>
            <a:br>
              <a:rPr lang="en-US" sz="3800" dirty="0">
                <a:solidFill>
                  <a:srgbClr val="EBEBEB"/>
                </a:solidFill>
              </a:rPr>
            </a:br>
            <a:r>
              <a:rPr lang="en-US" sz="3800" dirty="0">
                <a:solidFill>
                  <a:srgbClr val="EBEBEB"/>
                </a:solidFill>
              </a:rPr>
              <a:t>Technical Services Open Forum</a:t>
            </a:r>
          </a:p>
        </p:txBody>
      </p:sp>
      <p:grpSp>
        <p:nvGrpSpPr>
          <p:cNvPr id="17" name="Group 16">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8" name="Rectangle 17">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5" name="Picture 4">
            <a:extLst>
              <a:ext uri="{FF2B5EF4-FFF2-40B4-BE49-F238E27FC236}">
                <a16:creationId xmlns:a16="http://schemas.microsoft.com/office/drawing/2014/main" id="{38704E56-7DC7-FD9D-CAD4-25D28A9E98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1529" y="1114621"/>
            <a:ext cx="4759648" cy="4628758"/>
          </a:xfrm>
          <a:prstGeom prst="rect">
            <a:avLst/>
          </a:prstGeom>
        </p:spPr>
      </p:pic>
      <p:pic>
        <p:nvPicPr>
          <p:cNvPr id="4" name="Picture 3">
            <a:extLst>
              <a:ext uri="{FF2B5EF4-FFF2-40B4-BE49-F238E27FC236}">
                <a16:creationId xmlns:a16="http://schemas.microsoft.com/office/drawing/2014/main" id="{50F617E3-3C21-4554-98B2-D671FE167E6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82055" y="4443254"/>
            <a:ext cx="3161016" cy="1917787"/>
          </a:xfrm>
          <a:prstGeom prst="rect">
            <a:avLst/>
          </a:prstGeom>
        </p:spPr>
      </p:pic>
    </p:spTree>
    <p:extLst>
      <p:ext uri="{BB962C8B-B14F-4D97-AF65-F5344CB8AC3E}">
        <p14:creationId xmlns:p14="http://schemas.microsoft.com/office/powerpoint/2010/main" val="3633214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D2AE4EAD-EB14-0B52-6E54-41C5DA371CAE}"/>
              </a:ext>
            </a:extLst>
          </p:cNvPr>
          <p:cNvSpPr>
            <a:spLocks noGrp="1"/>
          </p:cNvSpPr>
          <p:nvPr>
            <p:ph type="title"/>
          </p:nvPr>
        </p:nvSpPr>
        <p:spPr>
          <a:xfrm>
            <a:off x="1154954" y="973668"/>
            <a:ext cx="8761413" cy="706964"/>
          </a:xfrm>
        </p:spPr>
        <p:txBody>
          <a:bodyPr>
            <a:normAutofit/>
          </a:bodyPr>
          <a:lstStyle/>
          <a:p>
            <a:pPr algn="ctr"/>
            <a:r>
              <a:rPr lang="en-US" dirty="0">
                <a:solidFill>
                  <a:srgbClr val="FFFFFF"/>
                </a:solidFill>
              </a:rPr>
              <a:t>Today’s agenda</a:t>
            </a:r>
          </a:p>
        </p:txBody>
      </p:sp>
      <p:sp>
        <p:nvSpPr>
          <p:cNvPr id="15" name="Rectangle 14">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937F63C5-EDB6-465F-0A36-C154FEC4DD84}"/>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solidFill>
                  <a:srgbClr val="FFFFFF"/>
                </a:solidFill>
              </a:rPr>
              <a:pPr>
                <a:spcAft>
                  <a:spcPts val="600"/>
                </a:spcAft>
              </a:pPr>
              <a:t>2</a:t>
            </a:fld>
            <a:endParaRPr lang="en-US">
              <a:solidFill>
                <a:srgbClr val="FFFFFF"/>
              </a:solidFill>
            </a:endParaRPr>
          </a:p>
        </p:txBody>
      </p:sp>
      <p:sp>
        <p:nvSpPr>
          <p:cNvPr id="4" name="Footer Placeholder 3">
            <a:extLst>
              <a:ext uri="{FF2B5EF4-FFF2-40B4-BE49-F238E27FC236}">
                <a16:creationId xmlns:a16="http://schemas.microsoft.com/office/drawing/2014/main" id="{0C699F35-A72D-5FE8-B7E2-DE59B6D35CC8}"/>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June 20, 2024</a:t>
            </a:r>
            <a:endParaRPr lang="en-US" dirty="0"/>
          </a:p>
        </p:txBody>
      </p:sp>
      <p:sp>
        <p:nvSpPr>
          <p:cNvPr id="6" name="Content Placeholder 5">
            <a:extLst>
              <a:ext uri="{FF2B5EF4-FFF2-40B4-BE49-F238E27FC236}">
                <a16:creationId xmlns:a16="http://schemas.microsoft.com/office/drawing/2014/main" id="{F5A26F75-31AC-72FA-24E3-A3A6BABA9FB3}"/>
              </a:ext>
            </a:extLst>
          </p:cNvPr>
          <p:cNvSpPr>
            <a:spLocks noGrp="1"/>
          </p:cNvSpPr>
          <p:nvPr>
            <p:ph idx="1"/>
          </p:nvPr>
        </p:nvSpPr>
        <p:spPr>
          <a:xfrm>
            <a:off x="1154954" y="2011679"/>
            <a:ext cx="6834679" cy="4218797"/>
          </a:xfrm>
        </p:spPr>
        <p:txBody>
          <a:bodyPr>
            <a:normAutofit/>
          </a:bodyPr>
          <a:lstStyle/>
          <a:p>
            <a:pPr lvl="0"/>
            <a:r>
              <a:rPr lang="en-US" sz="2800" b="0" i="0" dirty="0"/>
              <a:t>Announcements</a:t>
            </a:r>
            <a:endParaRPr lang="en-US" sz="2800" dirty="0"/>
          </a:p>
          <a:p>
            <a:r>
              <a:rPr lang="en-US" sz="2800" dirty="0"/>
              <a:t>Rialto presentation from Ex Libris/Clarivate</a:t>
            </a:r>
          </a:p>
          <a:p>
            <a:r>
              <a:rPr lang="en-US" sz="2800" dirty="0"/>
              <a:t>Rialto Q&amp;A</a:t>
            </a:r>
          </a:p>
          <a:p>
            <a:pPr lvl="0"/>
            <a:r>
              <a:rPr lang="en-US" sz="2800" dirty="0"/>
              <a:t>Hang out</a:t>
            </a:r>
          </a:p>
        </p:txBody>
      </p:sp>
      <p:pic>
        <p:nvPicPr>
          <p:cNvPr id="9" name="Picture 8">
            <a:extLst>
              <a:ext uri="{FF2B5EF4-FFF2-40B4-BE49-F238E27FC236}">
                <a16:creationId xmlns:a16="http://schemas.microsoft.com/office/drawing/2014/main" id="{7333DC78-5825-5659-DAC9-662F9A813C41}"/>
              </a:ext>
            </a:extLst>
          </p:cNvPr>
          <p:cNvPicPr>
            <a:picLocks noChangeAspect="1"/>
          </p:cNvPicPr>
          <p:nvPr/>
        </p:nvPicPr>
        <p:blipFill>
          <a:blip r:embed="rId4"/>
          <a:stretch>
            <a:fillRect/>
          </a:stretch>
        </p:blipFill>
        <p:spPr>
          <a:xfrm>
            <a:off x="4897788" y="3263516"/>
            <a:ext cx="3378863" cy="2187148"/>
          </a:xfrm>
          <a:prstGeom prst="rect">
            <a:avLst/>
          </a:prstGeom>
        </p:spPr>
      </p:pic>
      <p:pic>
        <p:nvPicPr>
          <p:cNvPr id="14" name="Picture 13">
            <a:extLst>
              <a:ext uri="{FF2B5EF4-FFF2-40B4-BE49-F238E27FC236}">
                <a16:creationId xmlns:a16="http://schemas.microsoft.com/office/drawing/2014/main" id="{065C08A6-5465-DF60-D954-5EF3EA8E006C}"/>
              </a:ext>
            </a:extLst>
          </p:cNvPr>
          <p:cNvPicPr>
            <a:picLocks noChangeAspect="1"/>
          </p:cNvPicPr>
          <p:nvPr/>
        </p:nvPicPr>
        <p:blipFill>
          <a:blip r:embed="rId5"/>
          <a:stretch>
            <a:fillRect/>
          </a:stretch>
        </p:blipFill>
        <p:spPr>
          <a:xfrm>
            <a:off x="8940806" y="1483196"/>
            <a:ext cx="1540771" cy="4356004"/>
          </a:xfrm>
          <a:prstGeom prst="rect">
            <a:avLst/>
          </a:prstGeom>
        </p:spPr>
      </p:pic>
    </p:spTree>
    <p:extLst>
      <p:ext uri="{BB962C8B-B14F-4D97-AF65-F5344CB8AC3E}">
        <p14:creationId xmlns:p14="http://schemas.microsoft.com/office/powerpoint/2010/main" val="15235125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0" name="Rectangle 19">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F34DD6E-6383-91A3-7DF9-AACE4711B724}"/>
              </a:ext>
            </a:extLst>
          </p:cNvPr>
          <p:cNvSpPr>
            <a:spLocks noGrp="1"/>
          </p:cNvSpPr>
          <p:nvPr>
            <p:ph type="title"/>
          </p:nvPr>
        </p:nvSpPr>
        <p:spPr>
          <a:xfrm>
            <a:off x="6690361" y="1681244"/>
            <a:ext cx="3382297" cy="1904458"/>
          </a:xfrm>
        </p:spPr>
        <p:txBody>
          <a:bodyPr vert="horz" lIns="91440" tIns="45720" rIns="91440" bIns="45720" rtlCol="0" anchor="b">
            <a:normAutofit/>
          </a:bodyPr>
          <a:lstStyle/>
          <a:p>
            <a:r>
              <a:rPr lang="en-US" sz="3000" b="0" i="0" kern="1200" dirty="0">
                <a:solidFill>
                  <a:srgbClr val="EBEBEB"/>
                </a:solidFill>
                <a:latin typeface="+mj-lt"/>
                <a:ea typeface="+mj-ea"/>
                <a:cs typeface="+mj-cs"/>
              </a:rPr>
              <a:t>Announcements</a:t>
            </a:r>
          </a:p>
        </p:txBody>
      </p:sp>
      <p:sp>
        <p:nvSpPr>
          <p:cNvPr id="5" name="Slide Number Placeholder 4">
            <a:extLst>
              <a:ext uri="{FF2B5EF4-FFF2-40B4-BE49-F238E27FC236}">
                <a16:creationId xmlns:a16="http://schemas.microsoft.com/office/drawing/2014/main" id="{E3024934-2E10-A1F0-F0CF-4FA470609ADF}"/>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729BC735-8151-4FE6-98FD-78C3E43BB5EF}" type="slidenum">
              <a:rPr lang="en-US">
                <a:solidFill>
                  <a:srgbClr val="FFFFFF"/>
                </a:solidFill>
              </a:rPr>
              <a:pPr defTabSz="914400">
                <a:spcAft>
                  <a:spcPts val="600"/>
                </a:spcAft>
              </a:pPr>
              <a:t>3</a:t>
            </a:fld>
            <a:endParaRPr lang="en-US">
              <a:solidFill>
                <a:srgbClr val="FFFFFF"/>
              </a:solidFill>
            </a:endParaRPr>
          </a:p>
        </p:txBody>
      </p:sp>
      <p:sp>
        <p:nvSpPr>
          <p:cNvPr id="4" name="Footer Placeholder 3">
            <a:extLst>
              <a:ext uri="{FF2B5EF4-FFF2-40B4-BE49-F238E27FC236}">
                <a16:creationId xmlns:a16="http://schemas.microsoft.com/office/drawing/2014/main" id="{BF0DAC49-CABA-C5A3-573F-BE987F68F31B}"/>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defTabSz="914400">
              <a:spcAft>
                <a:spcPts val="600"/>
              </a:spcAft>
            </a:pPr>
            <a:r>
              <a:rPr lang="en-US" b="0" i="0" kern="1200">
                <a:latin typeface="+mn-lt"/>
                <a:ea typeface="+mn-ea"/>
                <a:cs typeface="+mn-cs"/>
              </a:rPr>
              <a:t>TS Open Forum, June 20, 2024</a:t>
            </a:r>
          </a:p>
        </p:txBody>
      </p:sp>
      <p:pic>
        <p:nvPicPr>
          <p:cNvPr id="6" name="Picture 5">
            <a:extLst>
              <a:ext uri="{FF2B5EF4-FFF2-40B4-BE49-F238E27FC236}">
                <a16:creationId xmlns:a16="http://schemas.microsoft.com/office/drawing/2014/main" id="{9E1B9230-9950-F351-349A-982F98409663}"/>
              </a:ext>
            </a:extLst>
          </p:cNvPr>
          <p:cNvPicPr>
            <a:picLocks noChangeAspect="1"/>
          </p:cNvPicPr>
          <p:nvPr/>
        </p:nvPicPr>
        <p:blipFill>
          <a:blip r:embed="rId4"/>
          <a:stretch>
            <a:fillRect/>
          </a:stretch>
        </p:blipFill>
        <p:spPr>
          <a:xfrm>
            <a:off x="1665784" y="1397911"/>
            <a:ext cx="4232095" cy="3741417"/>
          </a:xfrm>
          <a:prstGeom prst="rect">
            <a:avLst/>
          </a:prstGeom>
        </p:spPr>
      </p:pic>
    </p:spTree>
    <p:extLst>
      <p:ext uri="{BB962C8B-B14F-4D97-AF65-F5344CB8AC3E}">
        <p14:creationId xmlns:p14="http://schemas.microsoft.com/office/powerpoint/2010/main" val="191840121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16"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8ABE4149-2843-C79B-F13A-90B8D0569AEB}"/>
              </a:ext>
            </a:extLst>
          </p:cNvPr>
          <p:cNvSpPr>
            <a:spLocks noGrp="1"/>
          </p:cNvSpPr>
          <p:nvPr>
            <p:ph type="title"/>
          </p:nvPr>
        </p:nvSpPr>
        <p:spPr>
          <a:xfrm>
            <a:off x="1154955" y="973668"/>
            <a:ext cx="2942210" cy="1020232"/>
          </a:xfrm>
        </p:spPr>
        <p:txBody>
          <a:bodyPr>
            <a:normAutofit fontScale="90000"/>
          </a:bodyPr>
          <a:lstStyle/>
          <a:p>
            <a:r>
              <a:rPr lang="en-US" dirty="0">
                <a:solidFill>
                  <a:schemeClr val="tx1"/>
                </a:solidFill>
              </a:rPr>
              <a:t>Next regular meeting!</a:t>
            </a:r>
          </a:p>
        </p:txBody>
      </p:sp>
      <p:sp>
        <p:nvSpPr>
          <p:cNvPr id="18" name="Rectangle 17">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A67B6AE7-C954-C801-C2FC-4FECFE8A3DD6}"/>
              </a:ext>
            </a:extLst>
          </p:cNvPr>
          <p:cNvSpPr>
            <a:spLocks noGrp="1"/>
          </p:cNvSpPr>
          <p:nvPr>
            <p:ph idx="1"/>
          </p:nvPr>
        </p:nvSpPr>
        <p:spPr>
          <a:xfrm>
            <a:off x="1154955" y="2320720"/>
            <a:ext cx="3133726" cy="3699079"/>
          </a:xfrm>
        </p:spPr>
        <p:txBody>
          <a:bodyPr>
            <a:normAutofit fontScale="92500" lnSpcReduction="20000"/>
          </a:bodyPr>
          <a:lstStyle/>
          <a:p>
            <a:pPr>
              <a:buFont typeface="Wingdings" panose="05000000000000000000" pitchFamily="2" charset="2"/>
              <a:buChar char="Ø"/>
            </a:pPr>
            <a:r>
              <a:rPr lang="en-US" sz="2400" dirty="0">
                <a:solidFill>
                  <a:schemeClr val="tx1"/>
                </a:solidFill>
                <a:effectLst/>
                <a:ea typeface="Calibri" panose="020F0502020204030204" pitchFamily="34" charset="0"/>
              </a:rPr>
              <a:t>Thursday, </a:t>
            </a:r>
            <a:r>
              <a:rPr lang="en-US" sz="2400" dirty="0">
                <a:solidFill>
                  <a:schemeClr val="tx1"/>
                </a:solidFill>
                <a:ea typeface="Calibri" panose="020F0502020204030204" pitchFamily="34" charset="0"/>
              </a:rPr>
              <a:t>July 18,</a:t>
            </a:r>
            <a:r>
              <a:rPr lang="en-US" sz="2400" dirty="0">
                <a:solidFill>
                  <a:schemeClr val="tx1"/>
                </a:solidFill>
                <a:effectLst/>
                <a:ea typeface="Calibri" panose="020F0502020204030204" pitchFamily="34" charset="0"/>
              </a:rPr>
              <a:t>11am-noon</a:t>
            </a:r>
          </a:p>
          <a:p>
            <a:pPr>
              <a:buFont typeface="Wingdings" panose="05000000000000000000" pitchFamily="2" charset="2"/>
              <a:buChar char="Ø"/>
            </a:pPr>
            <a:r>
              <a:rPr lang="en-US" sz="2400" dirty="0"/>
              <a:t>Analysis of AI-generated cataloging from CSU Fullerton</a:t>
            </a:r>
          </a:p>
          <a:p>
            <a:pPr>
              <a:buFont typeface="Wingdings" panose="05000000000000000000" pitchFamily="2" charset="2"/>
              <a:buChar char="Ø"/>
            </a:pPr>
            <a:r>
              <a:rPr lang="en-US" sz="2400" dirty="0">
                <a:solidFill>
                  <a:schemeClr val="tx1"/>
                </a:solidFill>
                <a:effectLst/>
                <a:ea typeface="Calibri" panose="020F0502020204030204" pitchFamily="34" charset="0"/>
              </a:rPr>
              <a:t>Soon: </a:t>
            </a:r>
            <a:r>
              <a:rPr lang="en-US" sz="2400" kern="100" dirty="0">
                <a:latin typeface="+mj-lt"/>
                <a:ea typeface="Aptos" panose="020B0004020202020204" pitchFamily="34" charset="0"/>
                <a:cs typeface="Times New Roman" panose="02020603050405020304" pitchFamily="18" charset="0"/>
              </a:rPr>
              <a:t>best practices for opening </a:t>
            </a:r>
            <a:r>
              <a:rPr lang="en-US" sz="2400" kern="100" dirty="0" err="1">
                <a:latin typeface="+mj-lt"/>
                <a:ea typeface="Aptos" panose="020B0004020202020204" pitchFamily="34" charset="0"/>
                <a:cs typeface="Times New Roman" panose="02020603050405020304" pitchFamily="18" charset="0"/>
              </a:rPr>
              <a:t>SalesForce</a:t>
            </a:r>
            <a:r>
              <a:rPr lang="en-US" sz="2400" kern="100" dirty="0">
                <a:latin typeface="+mj-lt"/>
                <a:ea typeface="Aptos" panose="020B0004020202020204" pitchFamily="34" charset="0"/>
                <a:cs typeface="Times New Roman" panose="02020603050405020304" pitchFamily="18" charset="0"/>
              </a:rPr>
              <a:t> cases; who does what in the CSUCO</a:t>
            </a:r>
            <a:endParaRPr lang="en-US" sz="2400" dirty="0">
              <a:solidFill>
                <a:schemeClr val="tx1"/>
              </a:solidFill>
              <a:effectLst/>
              <a:latin typeface="+mj-lt"/>
              <a:ea typeface="Calibri" panose="020F0502020204030204" pitchFamily="34" charset="0"/>
            </a:endParaRPr>
          </a:p>
        </p:txBody>
      </p:sp>
      <p:sp>
        <p:nvSpPr>
          <p:cNvPr id="24"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5" name="Slide Number Placeholder 4">
            <a:extLst>
              <a:ext uri="{FF2B5EF4-FFF2-40B4-BE49-F238E27FC236}">
                <a16:creationId xmlns:a16="http://schemas.microsoft.com/office/drawing/2014/main" id="{58313804-62E8-1706-3C65-1AD2E7006C49}"/>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a:solidFill>
                  <a:srgbClr val="FFFFFF"/>
                </a:solidFill>
              </a:rPr>
              <a:pPr>
                <a:spcAft>
                  <a:spcPts val="600"/>
                </a:spcAft>
              </a:pPr>
              <a:t>4</a:t>
            </a:fld>
            <a:endParaRPr lang="en-US">
              <a:solidFill>
                <a:srgbClr val="FFFFFF"/>
              </a:solidFill>
            </a:endParaRPr>
          </a:p>
        </p:txBody>
      </p:sp>
      <p:sp>
        <p:nvSpPr>
          <p:cNvPr id="4" name="Footer Placeholder 3">
            <a:extLst>
              <a:ext uri="{FF2B5EF4-FFF2-40B4-BE49-F238E27FC236}">
                <a16:creationId xmlns:a16="http://schemas.microsoft.com/office/drawing/2014/main" id="{8B43942E-E80D-57DD-DD51-31227FADA192}"/>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June 20, 2024</a:t>
            </a:r>
          </a:p>
        </p:txBody>
      </p:sp>
      <p:pic>
        <p:nvPicPr>
          <p:cNvPr id="7" name="Picture 6">
            <a:extLst>
              <a:ext uri="{FF2B5EF4-FFF2-40B4-BE49-F238E27FC236}">
                <a16:creationId xmlns:a16="http://schemas.microsoft.com/office/drawing/2014/main" id="{18EEC184-1FD7-FFE1-B0EE-6F9C2A1C347F}"/>
              </a:ext>
            </a:extLst>
          </p:cNvPr>
          <p:cNvPicPr>
            <a:picLocks noChangeAspect="1"/>
          </p:cNvPicPr>
          <p:nvPr/>
        </p:nvPicPr>
        <p:blipFill>
          <a:blip r:embed="rId3"/>
          <a:stretch>
            <a:fillRect/>
          </a:stretch>
        </p:blipFill>
        <p:spPr>
          <a:xfrm>
            <a:off x="5172125" y="2338454"/>
            <a:ext cx="6788056" cy="4094516"/>
          </a:xfrm>
          <a:prstGeom prst="rect">
            <a:avLst/>
          </a:prstGeom>
        </p:spPr>
      </p:pic>
      <p:pic>
        <p:nvPicPr>
          <p:cNvPr id="9" name="Picture 8">
            <a:extLst>
              <a:ext uri="{FF2B5EF4-FFF2-40B4-BE49-F238E27FC236}">
                <a16:creationId xmlns:a16="http://schemas.microsoft.com/office/drawing/2014/main" id="{28BE4DE4-4512-A05A-B477-D70FB7DDCB57}"/>
              </a:ext>
            </a:extLst>
          </p:cNvPr>
          <p:cNvPicPr>
            <a:picLocks noChangeAspect="1"/>
          </p:cNvPicPr>
          <p:nvPr/>
        </p:nvPicPr>
        <p:blipFill>
          <a:blip r:embed="rId4"/>
          <a:stretch>
            <a:fillRect/>
          </a:stretch>
        </p:blipFill>
        <p:spPr>
          <a:xfrm>
            <a:off x="7441012" y="130588"/>
            <a:ext cx="2131307" cy="2190133"/>
          </a:xfrm>
          <a:prstGeom prst="rect">
            <a:avLst/>
          </a:prstGeom>
        </p:spPr>
      </p:pic>
    </p:spTree>
    <p:extLst>
      <p:ext uri="{BB962C8B-B14F-4D97-AF65-F5344CB8AC3E}">
        <p14:creationId xmlns:p14="http://schemas.microsoft.com/office/powerpoint/2010/main" val="38745001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24"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D2AE4EAD-EB14-0B52-6E54-41C5DA371CAE}"/>
              </a:ext>
            </a:extLst>
          </p:cNvPr>
          <p:cNvSpPr>
            <a:spLocks noGrp="1"/>
          </p:cNvSpPr>
          <p:nvPr>
            <p:ph type="title"/>
          </p:nvPr>
        </p:nvSpPr>
        <p:spPr>
          <a:xfrm>
            <a:off x="1154955" y="973668"/>
            <a:ext cx="2942210" cy="1020232"/>
          </a:xfrm>
        </p:spPr>
        <p:txBody>
          <a:bodyPr>
            <a:normAutofit/>
          </a:bodyPr>
          <a:lstStyle/>
          <a:p>
            <a:pPr>
              <a:lnSpc>
                <a:spcPct val="90000"/>
              </a:lnSpc>
            </a:pPr>
            <a:r>
              <a:rPr lang="en-US" sz="3300" dirty="0">
                <a:solidFill>
                  <a:srgbClr val="EBEBEB"/>
                </a:solidFill>
              </a:rPr>
              <a:t>Thanks for attending!</a:t>
            </a:r>
          </a:p>
        </p:txBody>
      </p:sp>
      <p:sp>
        <p:nvSpPr>
          <p:cNvPr id="26" name="Rectangle 25">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Oval 29">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F5A26F75-31AC-72FA-24E3-A3A6BABA9FB3}"/>
              </a:ext>
            </a:extLst>
          </p:cNvPr>
          <p:cNvSpPr>
            <a:spLocks noGrp="1"/>
          </p:cNvSpPr>
          <p:nvPr>
            <p:ph idx="1"/>
          </p:nvPr>
        </p:nvSpPr>
        <p:spPr>
          <a:xfrm>
            <a:off x="1154955" y="2120900"/>
            <a:ext cx="3133726" cy="3898900"/>
          </a:xfrm>
        </p:spPr>
        <p:txBody>
          <a:bodyPr>
            <a:normAutofit/>
          </a:bodyPr>
          <a:lstStyle/>
          <a:p>
            <a:r>
              <a:rPr lang="en-US" sz="2400" dirty="0">
                <a:solidFill>
                  <a:srgbClr val="FFFFFF"/>
                </a:solidFill>
              </a:rPr>
              <a:t>Recording will be available &amp; posted later this week</a:t>
            </a:r>
          </a:p>
          <a:p>
            <a:r>
              <a:rPr lang="en-US" sz="2400" dirty="0">
                <a:solidFill>
                  <a:srgbClr val="FFFFFF"/>
                </a:solidFill>
              </a:rPr>
              <a:t>You are welcome to hang out until 1pm (recording off)</a:t>
            </a:r>
          </a:p>
          <a:p>
            <a:pPr marL="0" lvl="0" indent="0">
              <a:buNone/>
            </a:pPr>
            <a:endParaRPr lang="en-US" dirty="0">
              <a:solidFill>
                <a:srgbClr val="FFFFFF"/>
              </a:solidFill>
            </a:endParaRPr>
          </a:p>
        </p:txBody>
      </p:sp>
      <p:sp>
        <p:nvSpPr>
          <p:cNvPr id="32"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5" name="Slide Number Placeholder 4">
            <a:extLst>
              <a:ext uri="{FF2B5EF4-FFF2-40B4-BE49-F238E27FC236}">
                <a16:creationId xmlns:a16="http://schemas.microsoft.com/office/drawing/2014/main" id="{937F63C5-EDB6-465F-0A36-C154FEC4DD84}"/>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solidFill>
                  <a:srgbClr val="FFFFFF"/>
                </a:solidFill>
              </a:rPr>
              <a:pPr>
                <a:spcAft>
                  <a:spcPts val="600"/>
                </a:spcAft>
              </a:pPr>
              <a:t>5</a:t>
            </a:fld>
            <a:endParaRPr lang="en-US">
              <a:solidFill>
                <a:srgbClr val="FFFFFF"/>
              </a:solidFill>
            </a:endParaRPr>
          </a:p>
        </p:txBody>
      </p:sp>
      <p:sp>
        <p:nvSpPr>
          <p:cNvPr id="4" name="Footer Placeholder 3">
            <a:extLst>
              <a:ext uri="{FF2B5EF4-FFF2-40B4-BE49-F238E27FC236}">
                <a16:creationId xmlns:a16="http://schemas.microsoft.com/office/drawing/2014/main" id="{0C699F35-A72D-5FE8-B7E2-DE59B6D35CC8}"/>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June 20, 2024</a:t>
            </a:r>
            <a:endParaRPr lang="en-US" dirty="0"/>
          </a:p>
        </p:txBody>
      </p:sp>
      <p:pic>
        <p:nvPicPr>
          <p:cNvPr id="7" name="Picture 6">
            <a:extLst>
              <a:ext uri="{FF2B5EF4-FFF2-40B4-BE49-F238E27FC236}">
                <a16:creationId xmlns:a16="http://schemas.microsoft.com/office/drawing/2014/main" id="{9FE1B667-DD2B-C2FF-FD8A-A51A01528560}"/>
              </a:ext>
            </a:extLst>
          </p:cNvPr>
          <p:cNvPicPr>
            <a:picLocks noChangeAspect="1"/>
          </p:cNvPicPr>
          <p:nvPr/>
        </p:nvPicPr>
        <p:blipFill>
          <a:blip r:embed="rId3"/>
          <a:stretch>
            <a:fillRect/>
          </a:stretch>
        </p:blipFill>
        <p:spPr>
          <a:xfrm>
            <a:off x="5427868" y="521320"/>
            <a:ext cx="4077269" cy="3153215"/>
          </a:xfrm>
          <a:prstGeom prst="rect">
            <a:avLst/>
          </a:prstGeom>
        </p:spPr>
      </p:pic>
      <p:pic>
        <p:nvPicPr>
          <p:cNvPr id="9" name="Picture 8">
            <a:extLst>
              <a:ext uri="{FF2B5EF4-FFF2-40B4-BE49-F238E27FC236}">
                <a16:creationId xmlns:a16="http://schemas.microsoft.com/office/drawing/2014/main" id="{C4265D3C-48E0-9735-2000-0AF8B2A2C7C0}"/>
              </a:ext>
            </a:extLst>
          </p:cNvPr>
          <p:cNvPicPr>
            <a:picLocks noChangeAspect="1"/>
          </p:cNvPicPr>
          <p:nvPr/>
        </p:nvPicPr>
        <p:blipFill>
          <a:blip r:embed="rId4"/>
          <a:stretch>
            <a:fillRect/>
          </a:stretch>
        </p:blipFill>
        <p:spPr>
          <a:xfrm>
            <a:off x="7147033" y="4076700"/>
            <a:ext cx="4206767" cy="2355790"/>
          </a:xfrm>
          <a:prstGeom prst="rect">
            <a:avLst/>
          </a:prstGeom>
        </p:spPr>
      </p:pic>
    </p:spTree>
    <p:extLst>
      <p:ext uri="{BB962C8B-B14F-4D97-AF65-F5344CB8AC3E}">
        <p14:creationId xmlns:p14="http://schemas.microsoft.com/office/powerpoint/2010/main" val="35328839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5684</TotalTime>
  <Words>1316</Words>
  <Application>Microsoft Office PowerPoint</Application>
  <PresentationFormat>Widescreen</PresentationFormat>
  <Paragraphs>67</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Aptos</vt:lpstr>
      <vt:lpstr>Arial</vt:lpstr>
      <vt:lpstr>Calibri</vt:lpstr>
      <vt:lpstr>Century Gothic</vt:lpstr>
      <vt:lpstr>Wingdings</vt:lpstr>
      <vt:lpstr>Wingdings 3</vt:lpstr>
      <vt:lpstr>Ion Boardroom</vt:lpstr>
      <vt:lpstr>June 20, 2024 Technical Services Open Forum</vt:lpstr>
      <vt:lpstr>Today’s agenda</vt:lpstr>
      <vt:lpstr>Announcements</vt:lpstr>
      <vt:lpstr>Next regular meeting!</vt:lpstr>
      <vt:lpstr>Thanks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19, 2023 Technical Services Open Forum</dc:title>
  <dc:creator>Christina Hennessey</dc:creator>
  <cp:lastModifiedBy>Christina Hennessey</cp:lastModifiedBy>
  <cp:revision>404</cp:revision>
  <dcterms:created xsi:type="dcterms:W3CDTF">2023-10-16T21:42:06Z</dcterms:created>
  <dcterms:modified xsi:type="dcterms:W3CDTF">2024-06-20T22:16:26Z</dcterms:modified>
</cp:coreProperties>
</file>