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9" r:id="rId4"/>
    <p:sldId id="260" r:id="rId5"/>
    <p:sldId id="257" r:id="rId6"/>
    <p:sldId id="263" r:id="rId7"/>
    <p:sldId id="262" r:id="rId8"/>
    <p:sldId id="264" r:id="rId9"/>
    <p:sldId id="265" r:id="rId10"/>
    <p:sldId id="266" r:id="rId11"/>
    <p:sldId id="268" r:id="rId12"/>
    <p:sldId id="267"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0BDC0-F9F6-49B2-BA9D-D986A0AD38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6BC55C-8684-4C27-90BA-A9C9B441B4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28087E-8C35-4F4F-92B7-B006C7F77CD2}"/>
              </a:ext>
            </a:extLst>
          </p:cNvPr>
          <p:cNvSpPr>
            <a:spLocks noGrp="1"/>
          </p:cNvSpPr>
          <p:nvPr>
            <p:ph type="dt" sz="half" idx="10"/>
          </p:nvPr>
        </p:nvSpPr>
        <p:spPr/>
        <p:txBody>
          <a:bodyPr/>
          <a:lstStyle/>
          <a:p>
            <a:fld id="{68E374FF-8C6A-4875-A496-D4BDC8509040}" type="datetimeFigureOut">
              <a:rPr lang="en-US" smtClean="0"/>
              <a:t>7/18/2024</a:t>
            </a:fld>
            <a:endParaRPr lang="en-US"/>
          </a:p>
        </p:txBody>
      </p:sp>
      <p:sp>
        <p:nvSpPr>
          <p:cNvPr id="5" name="Footer Placeholder 4">
            <a:extLst>
              <a:ext uri="{FF2B5EF4-FFF2-40B4-BE49-F238E27FC236}">
                <a16:creationId xmlns:a16="http://schemas.microsoft.com/office/drawing/2014/main" id="{7BE713AD-4015-4139-8144-2699961F7E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5D6ECC-907F-4EF8-B858-B4C09CD5B004}"/>
              </a:ext>
            </a:extLst>
          </p:cNvPr>
          <p:cNvSpPr>
            <a:spLocks noGrp="1"/>
          </p:cNvSpPr>
          <p:nvPr>
            <p:ph type="sldNum" sz="quarter" idx="12"/>
          </p:nvPr>
        </p:nvSpPr>
        <p:spPr/>
        <p:txBody>
          <a:bodyPr/>
          <a:lstStyle/>
          <a:p>
            <a:fld id="{9E631234-244A-4388-B593-F2222C7EF9C9}" type="slidenum">
              <a:rPr lang="en-US" smtClean="0"/>
              <a:t>‹#›</a:t>
            </a:fld>
            <a:endParaRPr lang="en-US"/>
          </a:p>
        </p:txBody>
      </p:sp>
    </p:spTree>
    <p:extLst>
      <p:ext uri="{BB962C8B-B14F-4D97-AF65-F5344CB8AC3E}">
        <p14:creationId xmlns:p14="http://schemas.microsoft.com/office/powerpoint/2010/main" val="4023156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DB3D3-1075-48C5-9BBC-09A32B2445E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2732A86-EC6E-4AFC-BE80-5C14237CCC8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8EFFF1-CDE0-4688-8A94-BE74479B15CE}"/>
              </a:ext>
            </a:extLst>
          </p:cNvPr>
          <p:cNvSpPr>
            <a:spLocks noGrp="1"/>
          </p:cNvSpPr>
          <p:nvPr>
            <p:ph type="dt" sz="half" idx="10"/>
          </p:nvPr>
        </p:nvSpPr>
        <p:spPr/>
        <p:txBody>
          <a:bodyPr/>
          <a:lstStyle/>
          <a:p>
            <a:fld id="{68E374FF-8C6A-4875-A496-D4BDC8509040}" type="datetimeFigureOut">
              <a:rPr lang="en-US" smtClean="0"/>
              <a:t>7/18/2024</a:t>
            </a:fld>
            <a:endParaRPr lang="en-US"/>
          </a:p>
        </p:txBody>
      </p:sp>
      <p:sp>
        <p:nvSpPr>
          <p:cNvPr id="5" name="Footer Placeholder 4">
            <a:extLst>
              <a:ext uri="{FF2B5EF4-FFF2-40B4-BE49-F238E27FC236}">
                <a16:creationId xmlns:a16="http://schemas.microsoft.com/office/drawing/2014/main" id="{40C4495F-F9CC-4C53-9D38-A1CE2354FC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47D52B-B28A-4E67-9D61-E3F217AF1CFE}"/>
              </a:ext>
            </a:extLst>
          </p:cNvPr>
          <p:cNvSpPr>
            <a:spLocks noGrp="1"/>
          </p:cNvSpPr>
          <p:nvPr>
            <p:ph type="sldNum" sz="quarter" idx="12"/>
          </p:nvPr>
        </p:nvSpPr>
        <p:spPr/>
        <p:txBody>
          <a:bodyPr/>
          <a:lstStyle/>
          <a:p>
            <a:fld id="{9E631234-244A-4388-B593-F2222C7EF9C9}" type="slidenum">
              <a:rPr lang="en-US" smtClean="0"/>
              <a:t>‹#›</a:t>
            </a:fld>
            <a:endParaRPr lang="en-US"/>
          </a:p>
        </p:txBody>
      </p:sp>
    </p:spTree>
    <p:extLst>
      <p:ext uri="{BB962C8B-B14F-4D97-AF65-F5344CB8AC3E}">
        <p14:creationId xmlns:p14="http://schemas.microsoft.com/office/powerpoint/2010/main" val="1676079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9557B4-85DC-4923-8FC2-78764E54CA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F339A6-1383-431D-9DD1-447C56FFB7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E4AF7F-E178-4666-BC5A-5A036C5AA323}"/>
              </a:ext>
            </a:extLst>
          </p:cNvPr>
          <p:cNvSpPr>
            <a:spLocks noGrp="1"/>
          </p:cNvSpPr>
          <p:nvPr>
            <p:ph type="dt" sz="half" idx="10"/>
          </p:nvPr>
        </p:nvSpPr>
        <p:spPr/>
        <p:txBody>
          <a:bodyPr/>
          <a:lstStyle/>
          <a:p>
            <a:fld id="{68E374FF-8C6A-4875-A496-D4BDC8509040}" type="datetimeFigureOut">
              <a:rPr lang="en-US" smtClean="0"/>
              <a:t>7/18/2024</a:t>
            </a:fld>
            <a:endParaRPr lang="en-US"/>
          </a:p>
        </p:txBody>
      </p:sp>
      <p:sp>
        <p:nvSpPr>
          <p:cNvPr id="5" name="Footer Placeholder 4">
            <a:extLst>
              <a:ext uri="{FF2B5EF4-FFF2-40B4-BE49-F238E27FC236}">
                <a16:creationId xmlns:a16="http://schemas.microsoft.com/office/drawing/2014/main" id="{0BDCA7A1-07D4-4556-A8C9-D66791913A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FC3A66-FC66-4509-BFF2-2BE0C0BC1B03}"/>
              </a:ext>
            </a:extLst>
          </p:cNvPr>
          <p:cNvSpPr>
            <a:spLocks noGrp="1"/>
          </p:cNvSpPr>
          <p:nvPr>
            <p:ph type="sldNum" sz="quarter" idx="12"/>
          </p:nvPr>
        </p:nvSpPr>
        <p:spPr/>
        <p:txBody>
          <a:bodyPr/>
          <a:lstStyle/>
          <a:p>
            <a:fld id="{9E631234-244A-4388-B593-F2222C7EF9C9}" type="slidenum">
              <a:rPr lang="en-US" smtClean="0"/>
              <a:t>‹#›</a:t>
            </a:fld>
            <a:endParaRPr lang="en-US"/>
          </a:p>
        </p:txBody>
      </p:sp>
    </p:spTree>
    <p:extLst>
      <p:ext uri="{BB962C8B-B14F-4D97-AF65-F5344CB8AC3E}">
        <p14:creationId xmlns:p14="http://schemas.microsoft.com/office/powerpoint/2010/main" val="3249124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24B98-35C8-4A4B-B3EE-C761E7E10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381C94-2B37-457B-A9B2-2E65E93A223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886860-A308-4173-BA59-D1DA2A1C1BE5}"/>
              </a:ext>
            </a:extLst>
          </p:cNvPr>
          <p:cNvSpPr>
            <a:spLocks noGrp="1"/>
          </p:cNvSpPr>
          <p:nvPr>
            <p:ph type="dt" sz="half" idx="10"/>
          </p:nvPr>
        </p:nvSpPr>
        <p:spPr/>
        <p:txBody>
          <a:bodyPr/>
          <a:lstStyle/>
          <a:p>
            <a:fld id="{68E374FF-8C6A-4875-A496-D4BDC8509040}" type="datetimeFigureOut">
              <a:rPr lang="en-US" smtClean="0"/>
              <a:t>7/18/2024</a:t>
            </a:fld>
            <a:endParaRPr lang="en-US"/>
          </a:p>
        </p:txBody>
      </p:sp>
      <p:sp>
        <p:nvSpPr>
          <p:cNvPr id="5" name="Footer Placeholder 4">
            <a:extLst>
              <a:ext uri="{FF2B5EF4-FFF2-40B4-BE49-F238E27FC236}">
                <a16:creationId xmlns:a16="http://schemas.microsoft.com/office/drawing/2014/main" id="{AC50D060-417E-49D3-A321-42FB6998E4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C2C1F2-7885-49F0-8C62-E68F7343995A}"/>
              </a:ext>
            </a:extLst>
          </p:cNvPr>
          <p:cNvSpPr>
            <a:spLocks noGrp="1"/>
          </p:cNvSpPr>
          <p:nvPr>
            <p:ph type="sldNum" sz="quarter" idx="12"/>
          </p:nvPr>
        </p:nvSpPr>
        <p:spPr/>
        <p:txBody>
          <a:bodyPr/>
          <a:lstStyle/>
          <a:p>
            <a:fld id="{9E631234-244A-4388-B593-F2222C7EF9C9}" type="slidenum">
              <a:rPr lang="en-US" smtClean="0"/>
              <a:t>‹#›</a:t>
            </a:fld>
            <a:endParaRPr lang="en-US"/>
          </a:p>
        </p:txBody>
      </p:sp>
    </p:spTree>
    <p:extLst>
      <p:ext uri="{BB962C8B-B14F-4D97-AF65-F5344CB8AC3E}">
        <p14:creationId xmlns:p14="http://schemas.microsoft.com/office/powerpoint/2010/main" val="3447396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7F85E-095A-46CC-A3D5-CA09E96C95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07102A-7EBD-4A06-AE6B-4137D5B575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7964870-FE87-4428-9E19-7DD7A384A600}"/>
              </a:ext>
            </a:extLst>
          </p:cNvPr>
          <p:cNvSpPr>
            <a:spLocks noGrp="1"/>
          </p:cNvSpPr>
          <p:nvPr>
            <p:ph type="dt" sz="half" idx="10"/>
          </p:nvPr>
        </p:nvSpPr>
        <p:spPr/>
        <p:txBody>
          <a:bodyPr/>
          <a:lstStyle/>
          <a:p>
            <a:fld id="{68E374FF-8C6A-4875-A496-D4BDC8509040}" type="datetimeFigureOut">
              <a:rPr lang="en-US" smtClean="0"/>
              <a:t>7/18/2024</a:t>
            </a:fld>
            <a:endParaRPr lang="en-US"/>
          </a:p>
        </p:txBody>
      </p:sp>
      <p:sp>
        <p:nvSpPr>
          <p:cNvPr id="5" name="Footer Placeholder 4">
            <a:extLst>
              <a:ext uri="{FF2B5EF4-FFF2-40B4-BE49-F238E27FC236}">
                <a16:creationId xmlns:a16="http://schemas.microsoft.com/office/drawing/2014/main" id="{F4BC6627-41EF-4067-A054-4841865D23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41899A-7690-4038-9040-3EA19A93D55B}"/>
              </a:ext>
            </a:extLst>
          </p:cNvPr>
          <p:cNvSpPr>
            <a:spLocks noGrp="1"/>
          </p:cNvSpPr>
          <p:nvPr>
            <p:ph type="sldNum" sz="quarter" idx="12"/>
          </p:nvPr>
        </p:nvSpPr>
        <p:spPr/>
        <p:txBody>
          <a:bodyPr/>
          <a:lstStyle/>
          <a:p>
            <a:fld id="{9E631234-244A-4388-B593-F2222C7EF9C9}" type="slidenum">
              <a:rPr lang="en-US" smtClean="0"/>
              <a:t>‹#›</a:t>
            </a:fld>
            <a:endParaRPr lang="en-US"/>
          </a:p>
        </p:txBody>
      </p:sp>
    </p:spTree>
    <p:extLst>
      <p:ext uri="{BB962C8B-B14F-4D97-AF65-F5344CB8AC3E}">
        <p14:creationId xmlns:p14="http://schemas.microsoft.com/office/powerpoint/2010/main" val="361625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22D1B-0A4D-4395-8C4F-36BC7872F2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5039C1-A94A-43F9-A499-DE87B003028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7A83C5-29E5-4B54-A64C-BF39B22A433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171A2F-302B-449A-B2A0-3735F97C3DD1}"/>
              </a:ext>
            </a:extLst>
          </p:cNvPr>
          <p:cNvSpPr>
            <a:spLocks noGrp="1"/>
          </p:cNvSpPr>
          <p:nvPr>
            <p:ph type="dt" sz="half" idx="10"/>
          </p:nvPr>
        </p:nvSpPr>
        <p:spPr/>
        <p:txBody>
          <a:bodyPr/>
          <a:lstStyle/>
          <a:p>
            <a:fld id="{68E374FF-8C6A-4875-A496-D4BDC8509040}" type="datetimeFigureOut">
              <a:rPr lang="en-US" smtClean="0"/>
              <a:t>7/18/2024</a:t>
            </a:fld>
            <a:endParaRPr lang="en-US"/>
          </a:p>
        </p:txBody>
      </p:sp>
      <p:sp>
        <p:nvSpPr>
          <p:cNvPr id="6" name="Footer Placeholder 5">
            <a:extLst>
              <a:ext uri="{FF2B5EF4-FFF2-40B4-BE49-F238E27FC236}">
                <a16:creationId xmlns:a16="http://schemas.microsoft.com/office/drawing/2014/main" id="{22EE9D5A-F5E1-4F40-88A0-9023DFF9D2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42E56A-A965-461C-BF83-97A44F572201}"/>
              </a:ext>
            </a:extLst>
          </p:cNvPr>
          <p:cNvSpPr>
            <a:spLocks noGrp="1"/>
          </p:cNvSpPr>
          <p:nvPr>
            <p:ph type="sldNum" sz="quarter" idx="12"/>
          </p:nvPr>
        </p:nvSpPr>
        <p:spPr/>
        <p:txBody>
          <a:bodyPr/>
          <a:lstStyle/>
          <a:p>
            <a:fld id="{9E631234-244A-4388-B593-F2222C7EF9C9}" type="slidenum">
              <a:rPr lang="en-US" smtClean="0"/>
              <a:t>‹#›</a:t>
            </a:fld>
            <a:endParaRPr lang="en-US"/>
          </a:p>
        </p:txBody>
      </p:sp>
    </p:spTree>
    <p:extLst>
      <p:ext uri="{BB962C8B-B14F-4D97-AF65-F5344CB8AC3E}">
        <p14:creationId xmlns:p14="http://schemas.microsoft.com/office/powerpoint/2010/main" val="649325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5219D-7312-438A-B16E-3A82BB7ACA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8AEAE9-7D76-4DF0-B0D5-3203DF2AF1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386F8A6-7893-45A8-82A0-3D6847CC12E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45A3E9-497C-4088-8A75-C028E3BB6E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A51340C-FD40-4AF2-8DEB-935138551E6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0630EB2-9AB0-490F-8A6A-FB303E8F30CE}"/>
              </a:ext>
            </a:extLst>
          </p:cNvPr>
          <p:cNvSpPr>
            <a:spLocks noGrp="1"/>
          </p:cNvSpPr>
          <p:nvPr>
            <p:ph type="dt" sz="half" idx="10"/>
          </p:nvPr>
        </p:nvSpPr>
        <p:spPr/>
        <p:txBody>
          <a:bodyPr/>
          <a:lstStyle/>
          <a:p>
            <a:fld id="{68E374FF-8C6A-4875-A496-D4BDC8509040}" type="datetimeFigureOut">
              <a:rPr lang="en-US" smtClean="0"/>
              <a:t>7/18/2024</a:t>
            </a:fld>
            <a:endParaRPr lang="en-US"/>
          </a:p>
        </p:txBody>
      </p:sp>
      <p:sp>
        <p:nvSpPr>
          <p:cNvPr id="8" name="Footer Placeholder 7">
            <a:extLst>
              <a:ext uri="{FF2B5EF4-FFF2-40B4-BE49-F238E27FC236}">
                <a16:creationId xmlns:a16="http://schemas.microsoft.com/office/drawing/2014/main" id="{1D01D1D2-0EC5-4922-8FE9-C7332130F6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72A50A-DBE0-4D5D-B02F-1E5A17E6027F}"/>
              </a:ext>
            </a:extLst>
          </p:cNvPr>
          <p:cNvSpPr>
            <a:spLocks noGrp="1"/>
          </p:cNvSpPr>
          <p:nvPr>
            <p:ph type="sldNum" sz="quarter" idx="12"/>
          </p:nvPr>
        </p:nvSpPr>
        <p:spPr/>
        <p:txBody>
          <a:bodyPr/>
          <a:lstStyle/>
          <a:p>
            <a:fld id="{9E631234-244A-4388-B593-F2222C7EF9C9}" type="slidenum">
              <a:rPr lang="en-US" smtClean="0"/>
              <a:t>‹#›</a:t>
            </a:fld>
            <a:endParaRPr lang="en-US"/>
          </a:p>
        </p:txBody>
      </p:sp>
    </p:spTree>
    <p:extLst>
      <p:ext uri="{BB962C8B-B14F-4D97-AF65-F5344CB8AC3E}">
        <p14:creationId xmlns:p14="http://schemas.microsoft.com/office/powerpoint/2010/main" val="932753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044FB-B70A-43D0-BD20-99CE9F0DD2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DEF79A-773B-4A52-A294-9E273C3E634D}"/>
              </a:ext>
            </a:extLst>
          </p:cNvPr>
          <p:cNvSpPr>
            <a:spLocks noGrp="1"/>
          </p:cNvSpPr>
          <p:nvPr>
            <p:ph type="dt" sz="half" idx="10"/>
          </p:nvPr>
        </p:nvSpPr>
        <p:spPr/>
        <p:txBody>
          <a:bodyPr/>
          <a:lstStyle/>
          <a:p>
            <a:fld id="{68E374FF-8C6A-4875-A496-D4BDC8509040}" type="datetimeFigureOut">
              <a:rPr lang="en-US" smtClean="0"/>
              <a:t>7/18/2024</a:t>
            </a:fld>
            <a:endParaRPr lang="en-US"/>
          </a:p>
        </p:txBody>
      </p:sp>
      <p:sp>
        <p:nvSpPr>
          <p:cNvPr id="4" name="Footer Placeholder 3">
            <a:extLst>
              <a:ext uri="{FF2B5EF4-FFF2-40B4-BE49-F238E27FC236}">
                <a16:creationId xmlns:a16="http://schemas.microsoft.com/office/drawing/2014/main" id="{EE3A1F05-C442-4A30-AD5A-452D7F40B8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957CDC-3491-4D3C-8296-31B3DF501A47}"/>
              </a:ext>
            </a:extLst>
          </p:cNvPr>
          <p:cNvSpPr>
            <a:spLocks noGrp="1"/>
          </p:cNvSpPr>
          <p:nvPr>
            <p:ph type="sldNum" sz="quarter" idx="12"/>
          </p:nvPr>
        </p:nvSpPr>
        <p:spPr/>
        <p:txBody>
          <a:bodyPr/>
          <a:lstStyle/>
          <a:p>
            <a:fld id="{9E631234-244A-4388-B593-F2222C7EF9C9}" type="slidenum">
              <a:rPr lang="en-US" smtClean="0"/>
              <a:t>‹#›</a:t>
            </a:fld>
            <a:endParaRPr lang="en-US"/>
          </a:p>
        </p:txBody>
      </p:sp>
    </p:spTree>
    <p:extLst>
      <p:ext uri="{BB962C8B-B14F-4D97-AF65-F5344CB8AC3E}">
        <p14:creationId xmlns:p14="http://schemas.microsoft.com/office/powerpoint/2010/main" val="796903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30BD1F-9C3E-42AB-BC9C-0F6D5FCFBB30}"/>
              </a:ext>
            </a:extLst>
          </p:cNvPr>
          <p:cNvSpPr>
            <a:spLocks noGrp="1"/>
          </p:cNvSpPr>
          <p:nvPr>
            <p:ph type="dt" sz="half" idx="10"/>
          </p:nvPr>
        </p:nvSpPr>
        <p:spPr/>
        <p:txBody>
          <a:bodyPr/>
          <a:lstStyle/>
          <a:p>
            <a:fld id="{68E374FF-8C6A-4875-A496-D4BDC8509040}" type="datetimeFigureOut">
              <a:rPr lang="en-US" smtClean="0"/>
              <a:t>7/18/2024</a:t>
            </a:fld>
            <a:endParaRPr lang="en-US"/>
          </a:p>
        </p:txBody>
      </p:sp>
      <p:sp>
        <p:nvSpPr>
          <p:cNvPr id="3" name="Footer Placeholder 2">
            <a:extLst>
              <a:ext uri="{FF2B5EF4-FFF2-40B4-BE49-F238E27FC236}">
                <a16:creationId xmlns:a16="http://schemas.microsoft.com/office/drawing/2014/main" id="{4072FC23-7BEB-4B9E-8C30-19E60EF736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874F6B8-0AB3-47D6-8AE0-10DC57E827D3}"/>
              </a:ext>
            </a:extLst>
          </p:cNvPr>
          <p:cNvSpPr>
            <a:spLocks noGrp="1"/>
          </p:cNvSpPr>
          <p:nvPr>
            <p:ph type="sldNum" sz="quarter" idx="12"/>
          </p:nvPr>
        </p:nvSpPr>
        <p:spPr/>
        <p:txBody>
          <a:bodyPr/>
          <a:lstStyle/>
          <a:p>
            <a:fld id="{9E631234-244A-4388-B593-F2222C7EF9C9}" type="slidenum">
              <a:rPr lang="en-US" smtClean="0"/>
              <a:t>‹#›</a:t>
            </a:fld>
            <a:endParaRPr lang="en-US"/>
          </a:p>
        </p:txBody>
      </p:sp>
    </p:spTree>
    <p:extLst>
      <p:ext uri="{BB962C8B-B14F-4D97-AF65-F5344CB8AC3E}">
        <p14:creationId xmlns:p14="http://schemas.microsoft.com/office/powerpoint/2010/main" val="3943129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0BD01-E837-40CA-A620-3BC29D9402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4838F15-F409-4A11-9022-2E85DF2BC8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584BF8F-370F-440A-84FB-35AD24ABFA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7AF02B1-2E33-4C4E-991F-BBC584BDE106}"/>
              </a:ext>
            </a:extLst>
          </p:cNvPr>
          <p:cNvSpPr>
            <a:spLocks noGrp="1"/>
          </p:cNvSpPr>
          <p:nvPr>
            <p:ph type="dt" sz="half" idx="10"/>
          </p:nvPr>
        </p:nvSpPr>
        <p:spPr/>
        <p:txBody>
          <a:bodyPr/>
          <a:lstStyle/>
          <a:p>
            <a:fld id="{68E374FF-8C6A-4875-A496-D4BDC8509040}" type="datetimeFigureOut">
              <a:rPr lang="en-US" smtClean="0"/>
              <a:t>7/18/2024</a:t>
            </a:fld>
            <a:endParaRPr lang="en-US"/>
          </a:p>
        </p:txBody>
      </p:sp>
      <p:sp>
        <p:nvSpPr>
          <p:cNvPr id="6" name="Footer Placeholder 5">
            <a:extLst>
              <a:ext uri="{FF2B5EF4-FFF2-40B4-BE49-F238E27FC236}">
                <a16:creationId xmlns:a16="http://schemas.microsoft.com/office/drawing/2014/main" id="{10706574-3FD4-4D34-9671-3D42A81535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9C37AE-9A1A-477B-87DE-53A2A25BD078}"/>
              </a:ext>
            </a:extLst>
          </p:cNvPr>
          <p:cNvSpPr>
            <a:spLocks noGrp="1"/>
          </p:cNvSpPr>
          <p:nvPr>
            <p:ph type="sldNum" sz="quarter" idx="12"/>
          </p:nvPr>
        </p:nvSpPr>
        <p:spPr/>
        <p:txBody>
          <a:bodyPr/>
          <a:lstStyle/>
          <a:p>
            <a:fld id="{9E631234-244A-4388-B593-F2222C7EF9C9}" type="slidenum">
              <a:rPr lang="en-US" smtClean="0"/>
              <a:t>‹#›</a:t>
            </a:fld>
            <a:endParaRPr lang="en-US"/>
          </a:p>
        </p:txBody>
      </p:sp>
    </p:spTree>
    <p:extLst>
      <p:ext uri="{BB962C8B-B14F-4D97-AF65-F5344CB8AC3E}">
        <p14:creationId xmlns:p14="http://schemas.microsoft.com/office/powerpoint/2010/main" val="2428439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CEC1A-3B0C-4B09-8A37-8E97011285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80B058-A238-47A4-8F5C-AF1CD597A2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F467DED-7BFD-4AD1-B089-C9058C9110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6AA081B-FC2A-46B4-9AE4-EA5FC6BE8A70}"/>
              </a:ext>
            </a:extLst>
          </p:cNvPr>
          <p:cNvSpPr>
            <a:spLocks noGrp="1"/>
          </p:cNvSpPr>
          <p:nvPr>
            <p:ph type="dt" sz="half" idx="10"/>
          </p:nvPr>
        </p:nvSpPr>
        <p:spPr/>
        <p:txBody>
          <a:bodyPr/>
          <a:lstStyle/>
          <a:p>
            <a:fld id="{68E374FF-8C6A-4875-A496-D4BDC8509040}" type="datetimeFigureOut">
              <a:rPr lang="en-US" smtClean="0"/>
              <a:t>7/18/2024</a:t>
            </a:fld>
            <a:endParaRPr lang="en-US"/>
          </a:p>
        </p:txBody>
      </p:sp>
      <p:sp>
        <p:nvSpPr>
          <p:cNvPr id="6" name="Footer Placeholder 5">
            <a:extLst>
              <a:ext uri="{FF2B5EF4-FFF2-40B4-BE49-F238E27FC236}">
                <a16:creationId xmlns:a16="http://schemas.microsoft.com/office/drawing/2014/main" id="{428F6C4A-BE16-42D7-BF75-156119F5C4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F3B8D2-4DC9-4551-A375-DABEA6FE684A}"/>
              </a:ext>
            </a:extLst>
          </p:cNvPr>
          <p:cNvSpPr>
            <a:spLocks noGrp="1"/>
          </p:cNvSpPr>
          <p:nvPr>
            <p:ph type="sldNum" sz="quarter" idx="12"/>
          </p:nvPr>
        </p:nvSpPr>
        <p:spPr/>
        <p:txBody>
          <a:bodyPr/>
          <a:lstStyle/>
          <a:p>
            <a:fld id="{9E631234-244A-4388-B593-F2222C7EF9C9}" type="slidenum">
              <a:rPr lang="en-US" smtClean="0"/>
              <a:t>‹#›</a:t>
            </a:fld>
            <a:endParaRPr lang="en-US"/>
          </a:p>
        </p:txBody>
      </p:sp>
    </p:spTree>
    <p:extLst>
      <p:ext uri="{BB962C8B-B14F-4D97-AF65-F5344CB8AC3E}">
        <p14:creationId xmlns:p14="http://schemas.microsoft.com/office/powerpoint/2010/main" val="2168113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7B466B-4B9F-4A88-B81D-3CC2CF7CEB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B83EAD-BF74-4E6D-92A0-94327F080A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CA0F22-6D6E-4431-9A20-8121355D8B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E374FF-8C6A-4875-A496-D4BDC8509040}" type="datetimeFigureOut">
              <a:rPr lang="en-US" smtClean="0"/>
              <a:t>7/18/2024</a:t>
            </a:fld>
            <a:endParaRPr lang="en-US"/>
          </a:p>
        </p:txBody>
      </p:sp>
      <p:sp>
        <p:nvSpPr>
          <p:cNvPr id="5" name="Footer Placeholder 4">
            <a:extLst>
              <a:ext uri="{FF2B5EF4-FFF2-40B4-BE49-F238E27FC236}">
                <a16:creationId xmlns:a16="http://schemas.microsoft.com/office/drawing/2014/main" id="{A01CDD2C-9164-4FB9-8E93-D0666485AE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3FCF5D-2A1D-4708-B35D-93517AF6C7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31234-244A-4388-B593-F2222C7EF9C9}" type="slidenum">
              <a:rPr lang="en-US" smtClean="0"/>
              <a:t>‹#›</a:t>
            </a:fld>
            <a:endParaRPr lang="en-US"/>
          </a:p>
        </p:txBody>
      </p:sp>
    </p:spTree>
    <p:extLst>
      <p:ext uri="{BB962C8B-B14F-4D97-AF65-F5344CB8AC3E}">
        <p14:creationId xmlns:p14="http://schemas.microsoft.com/office/powerpoint/2010/main" val="1055674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alstate.atlassian.net/wiki/spaces/URM/pages/64225351/Overlaying+Bibliographic+Records+in+Alma+Procedures" TargetMode="External"/><Relationship Id="rId2" Type="http://schemas.openxmlformats.org/officeDocument/2006/relationships/hyperlink" Target="https://calstate.atlassian.net/wiki/spaces/URM/pages/62423074/Overlaying+Bibliographic+Records+in+Alm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calstate.atlassian.net/wiki/spaces/URM/pages/78172584/Local+Fields+in+Alma+Primo+V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calstate.atlassian.net/wiki/spaces/URM/pages/78172584/Local+Fields+in+Alma+Primo+VE"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calstate.atlassian.net/wiki/spaces/URM/pages/144572454/Functional+Committee+Documentation" TargetMode="External"/><Relationship Id="rId2" Type="http://schemas.openxmlformats.org/officeDocument/2006/relationships/hyperlink" Target="https://calstate.atlassian.net/wiki/spaces/URM/pages/159547638/NZ+Management+Grou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E9A70-DD85-4CFF-8879-5AF2425CA6DB}"/>
              </a:ext>
            </a:extLst>
          </p:cNvPr>
          <p:cNvSpPr>
            <a:spLocks noGrp="1"/>
          </p:cNvSpPr>
          <p:nvPr>
            <p:ph type="ctrTitle"/>
          </p:nvPr>
        </p:nvSpPr>
        <p:spPr/>
        <p:txBody>
          <a:bodyPr/>
          <a:lstStyle/>
          <a:p>
            <a:r>
              <a:rPr lang="en-US" dirty="0"/>
              <a:t>NZ Management Group</a:t>
            </a:r>
          </a:p>
        </p:txBody>
      </p:sp>
      <p:sp>
        <p:nvSpPr>
          <p:cNvPr id="3" name="Subtitle 2">
            <a:extLst>
              <a:ext uri="{FF2B5EF4-FFF2-40B4-BE49-F238E27FC236}">
                <a16:creationId xmlns:a16="http://schemas.microsoft.com/office/drawing/2014/main" id="{7E37CE03-95F4-464B-B2D5-D62594C49328}"/>
              </a:ext>
            </a:extLst>
          </p:cNvPr>
          <p:cNvSpPr>
            <a:spLocks noGrp="1"/>
          </p:cNvSpPr>
          <p:nvPr>
            <p:ph type="subTitle" idx="1"/>
          </p:nvPr>
        </p:nvSpPr>
        <p:spPr/>
        <p:txBody>
          <a:bodyPr>
            <a:normAutofit lnSpcReduction="10000"/>
          </a:bodyPr>
          <a:lstStyle/>
          <a:p>
            <a:r>
              <a:rPr lang="en-US" dirty="0"/>
              <a:t>Reminders &amp; Updates</a:t>
            </a:r>
          </a:p>
          <a:p>
            <a:endParaRPr lang="en-US" dirty="0"/>
          </a:p>
          <a:p>
            <a:r>
              <a:rPr lang="en-US" dirty="0"/>
              <a:t>Technical Services Open Forum</a:t>
            </a:r>
          </a:p>
          <a:p>
            <a:r>
              <a:rPr lang="en-US" dirty="0"/>
              <a:t>July 16, 2024</a:t>
            </a:r>
          </a:p>
        </p:txBody>
      </p:sp>
    </p:spTree>
    <p:extLst>
      <p:ext uri="{BB962C8B-B14F-4D97-AF65-F5344CB8AC3E}">
        <p14:creationId xmlns:p14="http://schemas.microsoft.com/office/powerpoint/2010/main" val="2336467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F79A50D-4075-415F-BD29-8C93F1577EB8}"/>
              </a:ext>
            </a:extLst>
          </p:cNvPr>
          <p:cNvSpPr>
            <a:spLocks noGrp="1"/>
          </p:cNvSpPr>
          <p:nvPr>
            <p:ph type="title"/>
          </p:nvPr>
        </p:nvSpPr>
        <p:spPr/>
        <p:txBody>
          <a:bodyPr/>
          <a:lstStyle/>
          <a:p>
            <a:r>
              <a:rPr lang="en-US" dirty="0"/>
              <a:t>Issue #2. Duplicate Records in the NZ</a:t>
            </a:r>
          </a:p>
        </p:txBody>
      </p:sp>
      <p:sp>
        <p:nvSpPr>
          <p:cNvPr id="5" name="Content Placeholder 4">
            <a:extLst>
              <a:ext uri="{FF2B5EF4-FFF2-40B4-BE49-F238E27FC236}">
                <a16:creationId xmlns:a16="http://schemas.microsoft.com/office/drawing/2014/main" id="{7E788D6A-CA48-4B8A-8854-D8B225592883}"/>
              </a:ext>
            </a:extLst>
          </p:cNvPr>
          <p:cNvSpPr>
            <a:spLocks noGrp="1"/>
          </p:cNvSpPr>
          <p:nvPr>
            <p:ph idx="1"/>
          </p:nvPr>
        </p:nvSpPr>
        <p:spPr/>
        <p:txBody>
          <a:bodyPr/>
          <a:lstStyle/>
          <a:p>
            <a:pPr marL="0" indent="0">
              <a:buNone/>
            </a:pPr>
            <a:r>
              <a:rPr lang="en-US" dirty="0"/>
              <a:t>Remember the ULMS Resource Management Functional Committee policies?</a:t>
            </a:r>
          </a:p>
          <a:p>
            <a:pPr marL="0" indent="0">
              <a:buNone/>
            </a:pPr>
            <a:endParaRPr lang="en-US" dirty="0"/>
          </a:p>
          <a:p>
            <a:pPr marL="0" indent="0">
              <a:buNone/>
            </a:pPr>
            <a:r>
              <a:rPr lang="en-US" dirty="0">
                <a:hlinkClick r:id="rId2"/>
              </a:rPr>
              <a:t>Overlaying Bibliographic Records in Alma</a:t>
            </a:r>
            <a:endParaRPr lang="en-US" dirty="0"/>
          </a:p>
          <a:p>
            <a:pPr marL="457200" lvl="1" indent="0">
              <a:buNone/>
            </a:pPr>
            <a:r>
              <a:rPr lang="en-US" dirty="0"/>
              <a:t>Document describes policy and methods for replacing (that is, overlaying) individual bibliographic records in Alma with records exported from OCLC Connexion client or brought into the Network Zone (NZ) from daily OCLC loads. This policy does not apply to </a:t>
            </a:r>
            <a:r>
              <a:rPr lang="en-US" dirty="0" err="1"/>
              <a:t>batchloads</a:t>
            </a:r>
            <a:r>
              <a:rPr lang="en-US" dirty="0"/>
              <a:t>. The objective is to avoid unintended overlays and duplicates in the CSU shared environment. See also </a:t>
            </a:r>
            <a:r>
              <a:rPr lang="en-US" dirty="0">
                <a:hlinkClick r:id="rId3"/>
              </a:rPr>
              <a:t>Overlaying Bibliographic Records in Alma (Procedures) </a:t>
            </a:r>
            <a:r>
              <a:rPr lang="en-US" dirty="0"/>
              <a:t>for more details.</a:t>
            </a:r>
          </a:p>
          <a:p>
            <a:pPr marL="457200" lvl="1" indent="0">
              <a:buNone/>
            </a:pPr>
            <a:endParaRPr lang="en-US" dirty="0"/>
          </a:p>
        </p:txBody>
      </p:sp>
    </p:spTree>
    <p:extLst>
      <p:ext uri="{BB962C8B-B14F-4D97-AF65-F5344CB8AC3E}">
        <p14:creationId xmlns:p14="http://schemas.microsoft.com/office/powerpoint/2010/main" val="3772449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4AD2-DFAF-4214-BA4B-A809B20AC2E1}"/>
              </a:ext>
            </a:extLst>
          </p:cNvPr>
          <p:cNvSpPr>
            <a:spLocks noGrp="1"/>
          </p:cNvSpPr>
          <p:nvPr>
            <p:ph type="title"/>
          </p:nvPr>
        </p:nvSpPr>
        <p:spPr/>
        <p:txBody>
          <a:bodyPr/>
          <a:lstStyle/>
          <a:p>
            <a:r>
              <a:rPr lang="en-US" dirty="0"/>
              <a:t>Duplicate Records in the NZ</a:t>
            </a:r>
          </a:p>
        </p:txBody>
      </p:sp>
      <p:pic>
        <p:nvPicPr>
          <p:cNvPr id="4" name="Content Placeholder 3">
            <a:extLst>
              <a:ext uri="{FF2B5EF4-FFF2-40B4-BE49-F238E27FC236}">
                <a16:creationId xmlns:a16="http://schemas.microsoft.com/office/drawing/2014/main" id="{081E6645-52D4-4156-B241-94AB53FA7908}"/>
              </a:ext>
            </a:extLst>
          </p:cNvPr>
          <p:cNvPicPr>
            <a:picLocks noGrp="1" noChangeAspect="1"/>
          </p:cNvPicPr>
          <p:nvPr>
            <p:ph idx="1"/>
          </p:nvPr>
        </p:nvPicPr>
        <p:blipFill>
          <a:blip r:embed="rId2"/>
          <a:stretch>
            <a:fillRect/>
          </a:stretch>
        </p:blipFill>
        <p:spPr>
          <a:xfrm>
            <a:off x="838200" y="1940674"/>
            <a:ext cx="10515600" cy="4121239"/>
          </a:xfrm>
          <a:prstGeom prst="rect">
            <a:avLst/>
          </a:prstGeom>
        </p:spPr>
      </p:pic>
    </p:spTree>
    <p:extLst>
      <p:ext uri="{BB962C8B-B14F-4D97-AF65-F5344CB8AC3E}">
        <p14:creationId xmlns:p14="http://schemas.microsoft.com/office/powerpoint/2010/main" val="22986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7A1644C-70E7-47ED-BD07-26F5DAD8EB5E}"/>
              </a:ext>
            </a:extLst>
          </p:cNvPr>
          <p:cNvSpPr>
            <a:spLocks noGrp="1"/>
          </p:cNvSpPr>
          <p:nvPr>
            <p:ph type="title"/>
          </p:nvPr>
        </p:nvSpPr>
        <p:spPr/>
        <p:txBody>
          <a:bodyPr/>
          <a:lstStyle/>
          <a:p>
            <a:r>
              <a:rPr lang="en-US" dirty="0"/>
              <a:t>Reminder 2.</a:t>
            </a:r>
          </a:p>
        </p:txBody>
      </p:sp>
      <p:sp>
        <p:nvSpPr>
          <p:cNvPr id="6" name="Text Placeholder 5">
            <a:extLst>
              <a:ext uri="{FF2B5EF4-FFF2-40B4-BE49-F238E27FC236}">
                <a16:creationId xmlns:a16="http://schemas.microsoft.com/office/drawing/2014/main" id="{DF2872E7-084B-4A26-98CD-72F89F7B724C}"/>
              </a:ext>
            </a:extLst>
          </p:cNvPr>
          <p:cNvSpPr>
            <a:spLocks noGrp="1"/>
          </p:cNvSpPr>
          <p:nvPr>
            <p:ph type="body" idx="1"/>
          </p:nvPr>
        </p:nvSpPr>
        <p:spPr/>
        <p:txBody>
          <a:bodyPr/>
          <a:lstStyle/>
          <a:p>
            <a:r>
              <a:rPr lang="en-US" dirty="0">
                <a:solidFill>
                  <a:srgbClr val="C00000"/>
                </a:solidFill>
              </a:rPr>
              <a:t>Please remember to search for a title in both the IZ and the NZ. Do not add duplicate records to the NZ.</a:t>
            </a:r>
          </a:p>
        </p:txBody>
      </p:sp>
    </p:spTree>
    <p:extLst>
      <p:ext uri="{BB962C8B-B14F-4D97-AF65-F5344CB8AC3E}">
        <p14:creationId xmlns:p14="http://schemas.microsoft.com/office/powerpoint/2010/main" val="2086901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F79A50D-4075-415F-BD29-8C93F1577EB8}"/>
              </a:ext>
            </a:extLst>
          </p:cNvPr>
          <p:cNvSpPr>
            <a:spLocks noGrp="1"/>
          </p:cNvSpPr>
          <p:nvPr>
            <p:ph type="title"/>
          </p:nvPr>
        </p:nvSpPr>
        <p:spPr/>
        <p:txBody>
          <a:bodyPr/>
          <a:lstStyle/>
          <a:p>
            <a:r>
              <a:rPr lang="en-US" dirty="0"/>
              <a:t>Issue #3. Local Notes in NZ Records</a:t>
            </a:r>
          </a:p>
        </p:txBody>
      </p:sp>
      <p:sp>
        <p:nvSpPr>
          <p:cNvPr id="5" name="Content Placeholder 4">
            <a:extLst>
              <a:ext uri="{FF2B5EF4-FFF2-40B4-BE49-F238E27FC236}">
                <a16:creationId xmlns:a16="http://schemas.microsoft.com/office/drawing/2014/main" id="{7E788D6A-CA48-4B8A-8854-D8B225592883}"/>
              </a:ext>
            </a:extLst>
          </p:cNvPr>
          <p:cNvSpPr>
            <a:spLocks noGrp="1"/>
          </p:cNvSpPr>
          <p:nvPr>
            <p:ph idx="1"/>
          </p:nvPr>
        </p:nvSpPr>
        <p:spPr/>
        <p:txBody>
          <a:bodyPr>
            <a:normAutofit lnSpcReduction="10000"/>
          </a:bodyPr>
          <a:lstStyle/>
          <a:p>
            <a:pPr marL="0" indent="0">
              <a:buNone/>
            </a:pPr>
            <a:r>
              <a:rPr lang="en-US" dirty="0"/>
              <a:t>Again…remember the ULMS Resource Management Functional Committee procedures for adding…?</a:t>
            </a:r>
          </a:p>
          <a:p>
            <a:pPr marL="457200" lvl="1" indent="0">
              <a:buNone/>
            </a:pPr>
            <a:endParaRPr lang="en-US" dirty="0">
              <a:hlinkClick r:id="rId2"/>
            </a:endParaRPr>
          </a:p>
          <a:p>
            <a:pPr marL="457200" lvl="1" indent="0">
              <a:buNone/>
            </a:pPr>
            <a:r>
              <a:rPr lang="en-US" dirty="0">
                <a:hlinkClick r:id="rId2"/>
              </a:rPr>
              <a:t>Local Fields in Alma &amp; Primo VE</a:t>
            </a:r>
            <a:endParaRPr lang="en-US" dirty="0"/>
          </a:p>
          <a:p>
            <a:pPr marL="0" indent="0">
              <a:buNone/>
            </a:pPr>
            <a:endParaRPr lang="en-US" dirty="0"/>
          </a:p>
          <a:p>
            <a:pPr marL="0" indent="0">
              <a:buNone/>
            </a:pPr>
            <a:r>
              <a:rPr lang="en-US" sz="2000" dirty="0"/>
              <a:t>Some examples of notes in NZ records:</a:t>
            </a:r>
          </a:p>
          <a:p>
            <a:pPr marL="0" indent="0">
              <a:buNone/>
            </a:pPr>
            <a:r>
              <a:rPr lang="en-US" sz="2000" dirty="0"/>
              <a:t>590	__|a ProQuest Books |b Firm Orders (Rialto ProQuest/</a:t>
            </a:r>
            <a:r>
              <a:rPr lang="en-US" sz="2000" dirty="0" err="1"/>
              <a:t>ExL</a:t>
            </a:r>
            <a:r>
              <a:rPr lang="en-US" sz="2000" dirty="0"/>
              <a:t>) : Print Physical Processing</a:t>
            </a:r>
            <a:endParaRPr lang="en-US" dirty="0"/>
          </a:p>
          <a:p>
            <a:pPr marL="0" indent="0">
              <a:buNone/>
            </a:pPr>
            <a:r>
              <a:rPr lang="en-US" sz="2000" dirty="0"/>
              <a:t>590	__ |a American Antiquarian Society copy unopened.</a:t>
            </a:r>
            <a:endParaRPr lang="en-US" sz="2000" dirty="0">
              <a:highlight>
                <a:srgbClr val="000000"/>
              </a:highlight>
            </a:endParaRPr>
          </a:p>
          <a:p>
            <a:pPr marL="0" indent="0">
              <a:buNone/>
            </a:pPr>
            <a:r>
              <a:rPr lang="en-US" sz="2000" dirty="0"/>
              <a:t>590	 __|a Added to collection customer </a:t>
            </a:r>
            <a:r>
              <a:rPr lang="en-US" sz="2000" dirty="0">
                <a:highlight>
                  <a:srgbClr val="000000"/>
                </a:highlight>
              </a:rPr>
              <a:t>56279.3</a:t>
            </a:r>
          </a:p>
          <a:p>
            <a:pPr marL="0" indent="0">
              <a:buNone/>
            </a:pPr>
            <a:r>
              <a:rPr lang="en-US" sz="2000" dirty="0"/>
              <a:t>		 </a:t>
            </a:r>
          </a:p>
          <a:p>
            <a:pPr marL="0" indent="0">
              <a:buNone/>
            </a:pPr>
            <a:r>
              <a:rPr lang="en-US" sz="2000" i="1" dirty="0"/>
              <a:t>				Remember: Local fields in NZ records are not protected!</a:t>
            </a:r>
          </a:p>
          <a:p>
            <a:pPr marL="0" indent="0">
              <a:buNone/>
            </a:pPr>
            <a:endParaRPr lang="en-US" sz="2000" dirty="0"/>
          </a:p>
          <a:p>
            <a:pPr marL="0" indent="0">
              <a:buNone/>
            </a:pPr>
            <a:endParaRPr lang="en-US" dirty="0"/>
          </a:p>
          <a:p>
            <a:pPr marL="0" indent="0">
              <a:buNone/>
            </a:pPr>
            <a:endParaRPr lang="en-US" dirty="0"/>
          </a:p>
          <a:p>
            <a:pPr marL="457200" lvl="1" indent="0">
              <a:buNone/>
            </a:pPr>
            <a:endParaRPr lang="en-US" dirty="0"/>
          </a:p>
        </p:txBody>
      </p:sp>
    </p:spTree>
    <p:extLst>
      <p:ext uri="{BB962C8B-B14F-4D97-AF65-F5344CB8AC3E}">
        <p14:creationId xmlns:p14="http://schemas.microsoft.com/office/powerpoint/2010/main" val="2402735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7A1644C-70E7-47ED-BD07-26F5DAD8EB5E}"/>
              </a:ext>
            </a:extLst>
          </p:cNvPr>
          <p:cNvSpPr>
            <a:spLocks noGrp="1"/>
          </p:cNvSpPr>
          <p:nvPr>
            <p:ph type="title"/>
          </p:nvPr>
        </p:nvSpPr>
        <p:spPr/>
        <p:txBody>
          <a:bodyPr/>
          <a:lstStyle/>
          <a:p>
            <a:r>
              <a:rPr lang="en-US" dirty="0"/>
              <a:t>Reminder 3.</a:t>
            </a:r>
          </a:p>
        </p:txBody>
      </p:sp>
      <p:sp>
        <p:nvSpPr>
          <p:cNvPr id="6" name="Text Placeholder 5">
            <a:extLst>
              <a:ext uri="{FF2B5EF4-FFF2-40B4-BE49-F238E27FC236}">
                <a16:creationId xmlns:a16="http://schemas.microsoft.com/office/drawing/2014/main" id="{DF2872E7-084B-4A26-98CD-72F89F7B724C}"/>
              </a:ext>
            </a:extLst>
          </p:cNvPr>
          <p:cNvSpPr>
            <a:spLocks noGrp="1"/>
          </p:cNvSpPr>
          <p:nvPr>
            <p:ph type="body" idx="1"/>
          </p:nvPr>
        </p:nvSpPr>
        <p:spPr/>
        <p:txBody>
          <a:bodyPr/>
          <a:lstStyle/>
          <a:p>
            <a:r>
              <a:rPr lang="en-US" dirty="0">
                <a:solidFill>
                  <a:srgbClr val="C00000"/>
                </a:solidFill>
              </a:rPr>
              <a:t>Remember that local fields are no longer input in OCLC at the point of cataloging. Follow the policy and procedures to add “local extensions” using the Metadata Editor or the Normalization Rule method, as outlined in the procedures </a:t>
            </a:r>
            <a:r>
              <a:rPr lang="en-US" dirty="0">
                <a:hlinkClick r:id="rId2"/>
              </a:rPr>
              <a:t>Local Fields in Alma &amp; Primo VE</a:t>
            </a:r>
            <a:r>
              <a:rPr lang="en-US" dirty="0"/>
              <a:t>.</a:t>
            </a:r>
          </a:p>
          <a:p>
            <a:endParaRPr lang="en-US" dirty="0">
              <a:solidFill>
                <a:srgbClr val="C00000"/>
              </a:solidFill>
            </a:endParaRPr>
          </a:p>
        </p:txBody>
      </p:sp>
    </p:spTree>
    <p:extLst>
      <p:ext uri="{BB962C8B-B14F-4D97-AF65-F5344CB8AC3E}">
        <p14:creationId xmlns:p14="http://schemas.microsoft.com/office/powerpoint/2010/main" val="4079768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B7961-C1E6-48AD-B74D-844DA0CBE0B0}"/>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8F27A04B-711A-44FE-AB14-36B39BC73562}"/>
              </a:ext>
            </a:extLst>
          </p:cNvPr>
          <p:cNvSpPr>
            <a:spLocks noGrp="1"/>
          </p:cNvSpPr>
          <p:nvPr>
            <p:ph idx="1"/>
          </p:nvPr>
        </p:nvSpPr>
        <p:spPr/>
        <p:txBody>
          <a:bodyPr/>
          <a:lstStyle/>
          <a:p>
            <a:pPr marL="0" indent="0">
              <a:buNone/>
            </a:pPr>
            <a:r>
              <a:rPr lang="en-US" dirty="0"/>
              <a:t>NZ Management Group</a:t>
            </a:r>
          </a:p>
          <a:p>
            <a:pPr marL="0" indent="0">
              <a:buNone/>
            </a:pPr>
            <a:r>
              <a:rPr lang="en-US" dirty="0">
                <a:hlinkClick r:id="rId2"/>
              </a:rPr>
              <a:t>https://calstate.atlassian.net/wiki/spaces/URM/pages/159547638/NZ+Management+Group</a:t>
            </a:r>
            <a:r>
              <a:rPr lang="en-US" dirty="0"/>
              <a:t> </a:t>
            </a:r>
          </a:p>
          <a:p>
            <a:pPr marL="0" indent="0">
              <a:buNone/>
            </a:pPr>
            <a:r>
              <a:rPr lang="en-US"/>
              <a:t>	</a:t>
            </a:r>
            <a:endParaRPr lang="en-US" dirty="0"/>
          </a:p>
          <a:p>
            <a:pPr marL="0" indent="0">
              <a:buNone/>
            </a:pPr>
            <a:r>
              <a:rPr lang="en-US" dirty="0"/>
              <a:t>ULMS Resource Management Functional Committee Documentation</a:t>
            </a:r>
          </a:p>
          <a:p>
            <a:pPr marL="0" indent="0">
              <a:buNone/>
            </a:pPr>
            <a:r>
              <a:rPr lang="en-US" dirty="0">
                <a:hlinkClick r:id="rId3"/>
              </a:rPr>
              <a:t>https://calstate.atlassian.net/wiki/spaces/URM/pages/144572454/Functional+Committee+Documentation</a:t>
            </a:r>
            <a:r>
              <a:rPr lang="en-US" dirty="0"/>
              <a:t> </a:t>
            </a:r>
          </a:p>
          <a:p>
            <a:pPr marL="0" indent="0">
              <a:buNone/>
            </a:pPr>
            <a:r>
              <a:rPr lang="en-US" dirty="0"/>
              <a:t>	</a:t>
            </a:r>
          </a:p>
        </p:txBody>
      </p:sp>
    </p:spTree>
    <p:extLst>
      <p:ext uri="{BB962C8B-B14F-4D97-AF65-F5344CB8AC3E}">
        <p14:creationId xmlns:p14="http://schemas.microsoft.com/office/powerpoint/2010/main" val="2694705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A6064-D61D-4383-BB44-951810D778D2}"/>
              </a:ext>
            </a:extLst>
          </p:cNvPr>
          <p:cNvSpPr>
            <a:spLocks noGrp="1"/>
          </p:cNvSpPr>
          <p:nvPr>
            <p:ph type="title"/>
          </p:nvPr>
        </p:nvSpPr>
        <p:spPr/>
        <p:txBody>
          <a:bodyPr/>
          <a:lstStyle/>
          <a:p>
            <a:r>
              <a:rPr lang="en-US" dirty="0"/>
              <a:t>Contents</a:t>
            </a:r>
          </a:p>
        </p:txBody>
      </p:sp>
      <p:sp>
        <p:nvSpPr>
          <p:cNvPr id="3" name="Content Placeholder 2">
            <a:extLst>
              <a:ext uri="{FF2B5EF4-FFF2-40B4-BE49-F238E27FC236}">
                <a16:creationId xmlns:a16="http://schemas.microsoft.com/office/drawing/2014/main" id="{37C77524-0954-42C0-977D-D3A0B233240E}"/>
              </a:ext>
            </a:extLst>
          </p:cNvPr>
          <p:cNvSpPr>
            <a:spLocks noGrp="1"/>
          </p:cNvSpPr>
          <p:nvPr>
            <p:ph idx="1"/>
          </p:nvPr>
        </p:nvSpPr>
        <p:spPr/>
        <p:txBody>
          <a:bodyPr>
            <a:normAutofit/>
          </a:bodyPr>
          <a:lstStyle/>
          <a:p>
            <a:pPr marL="0" indent="0">
              <a:buNone/>
            </a:pPr>
            <a:r>
              <a:rPr lang="en-US" dirty="0"/>
              <a:t>NZ Management Group: Recap</a:t>
            </a:r>
          </a:p>
          <a:p>
            <a:pPr marL="0" indent="0">
              <a:buNone/>
            </a:pPr>
            <a:r>
              <a:rPr lang="en-US" dirty="0"/>
              <a:t>Reminders</a:t>
            </a:r>
          </a:p>
          <a:p>
            <a:pPr marL="971550" lvl="1" indent="-514350">
              <a:buFont typeface="+mj-lt"/>
              <a:buAutoNum type="arabicPeriod"/>
            </a:pPr>
            <a:r>
              <a:rPr lang="en-US" dirty="0"/>
              <a:t>OCLC Connexion/Record Manager Setting (UTF-8 Unicode)</a:t>
            </a:r>
          </a:p>
          <a:p>
            <a:pPr marL="914400" lvl="2" indent="0">
              <a:buNone/>
            </a:pPr>
            <a:r>
              <a:rPr lang="en-US" dirty="0"/>
              <a:t>	Bad Diacritics in NZ Records</a:t>
            </a:r>
          </a:p>
          <a:p>
            <a:pPr marL="971550" lvl="1" indent="-514350">
              <a:buFont typeface="+mj-lt"/>
              <a:buAutoNum type="arabicPeriod"/>
            </a:pPr>
            <a:r>
              <a:rPr lang="en-US" dirty="0"/>
              <a:t>Policy: Do not import duplicate OCLC records!</a:t>
            </a:r>
          </a:p>
          <a:p>
            <a:pPr marL="914400" lvl="2" indent="0">
              <a:buNone/>
            </a:pPr>
            <a:r>
              <a:rPr lang="en-US" dirty="0"/>
              <a:t>	Duplicate Records in NZ</a:t>
            </a:r>
          </a:p>
          <a:p>
            <a:pPr marL="971550" lvl="1" indent="-514350">
              <a:buFont typeface="+mj-lt"/>
              <a:buAutoNum type="arabicPeriod"/>
            </a:pPr>
            <a:r>
              <a:rPr lang="en-US" dirty="0"/>
              <a:t>Policy for Local Notes</a:t>
            </a:r>
          </a:p>
          <a:p>
            <a:pPr marL="914400" lvl="2" indent="0">
              <a:buNone/>
            </a:pPr>
            <a:r>
              <a:rPr lang="en-US" dirty="0"/>
              <a:t>	Local Notes in NZ</a:t>
            </a:r>
          </a:p>
          <a:p>
            <a:pPr marL="0" indent="0">
              <a:buNone/>
            </a:pPr>
            <a:endParaRPr lang="en-US" dirty="0"/>
          </a:p>
        </p:txBody>
      </p:sp>
    </p:spTree>
    <p:extLst>
      <p:ext uri="{BB962C8B-B14F-4D97-AF65-F5344CB8AC3E}">
        <p14:creationId xmlns:p14="http://schemas.microsoft.com/office/powerpoint/2010/main" val="1292376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DA8D8-48B3-4928-BCBA-A303EC0A5896}"/>
              </a:ext>
            </a:extLst>
          </p:cNvPr>
          <p:cNvSpPr>
            <a:spLocks noGrp="1"/>
          </p:cNvSpPr>
          <p:nvPr>
            <p:ph type="title"/>
          </p:nvPr>
        </p:nvSpPr>
        <p:spPr/>
        <p:txBody>
          <a:bodyPr/>
          <a:lstStyle/>
          <a:p>
            <a:r>
              <a:rPr lang="en-US" dirty="0"/>
              <a:t>Who Are We?... Remember Us?</a:t>
            </a:r>
          </a:p>
        </p:txBody>
      </p:sp>
      <p:sp>
        <p:nvSpPr>
          <p:cNvPr id="3" name="Content Placeholder 2">
            <a:extLst>
              <a:ext uri="{FF2B5EF4-FFF2-40B4-BE49-F238E27FC236}">
                <a16:creationId xmlns:a16="http://schemas.microsoft.com/office/drawing/2014/main" id="{9E3CEEBE-8192-4FC9-8614-08775DCD9082}"/>
              </a:ext>
            </a:extLst>
          </p:cNvPr>
          <p:cNvSpPr>
            <a:spLocks noGrp="1"/>
          </p:cNvSpPr>
          <p:nvPr>
            <p:ph idx="1"/>
          </p:nvPr>
        </p:nvSpPr>
        <p:spPr/>
        <p:txBody>
          <a:bodyPr/>
          <a:lstStyle/>
          <a:p>
            <a:pPr marL="0" indent="0">
              <a:buNone/>
            </a:pPr>
            <a:r>
              <a:rPr lang="en-US" dirty="0"/>
              <a:t>	</a:t>
            </a:r>
          </a:p>
          <a:p>
            <a:pPr marL="0" indent="0">
              <a:buNone/>
            </a:pPr>
            <a:r>
              <a:rPr lang="en-US" dirty="0"/>
              <a:t>	Pam Anan 	(Pomona)</a:t>
            </a:r>
          </a:p>
          <a:p>
            <a:pPr marL="0" indent="0">
              <a:buNone/>
            </a:pPr>
            <a:r>
              <a:rPr lang="en-US" dirty="0"/>
              <a:t>	Luiz Mendes (Northridge)</a:t>
            </a:r>
          </a:p>
          <a:p>
            <a:pPr marL="0" indent="0">
              <a:buNone/>
            </a:pPr>
            <a:r>
              <a:rPr lang="en-US" dirty="0"/>
              <a:t>	Kara Rogers 	(Sacramento)</a:t>
            </a:r>
          </a:p>
          <a:p>
            <a:pPr marL="0" indent="0">
              <a:buNone/>
            </a:pPr>
            <a:r>
              <a:rPr lang="en-US" dirty="0"/>
              <a:t>	Eva Sorrell 	(San Bernardino)</a:t>
            </a:r>
          </a:p>
          <a:p>
            <a:pPr marL="0" indent="0">
              <a:buNone/>
            </a:pPr>
            <a:endParaRPr lang="en-US" dirty="0"/>
          </a:p>
          <a:p>
            <a:pPr marL="0" indent="0">
              <a:buNone/>
            </a:pPr>
            <a:r>
              <a:rPr lang="en-US" dirty="0"/>
              <a:t>	in collaboration with Christina Hennessey (CO Liaison)</a:t>
            </a:r>
          </a:p>
        </p:txBody>
      </p:sp>
    </p:spTree>
    <p:extLst>
      <p:ext uri="{BB962C8B-B14F-4D97-AF65-F5344CB8AC3E}">
        <p14:creationId xmlns:p14="http://schemas.microsoft.com/office/powerpoint/2010/main" val="2119706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DA8D8-48B3-4928-BCBA-A303EC0A5896}"/>
              </a:ext>
            </a:extLst>
          </p:cNvPr>
          <p:cNvSpPr>
            <a:spLocks noGrp="1"/>
          </p:cNvSpPr>
          <p:nvPr>
            <p:ph type="title"/>
          </p:nvPr>
        </p:nvSpPr>
        <p:spPr/>
        <p:txBody>
          <a:bodyPr/>
          <a:lstStyle/>
          <a:p>
            <a:r>
              <a:rPr lang="en-US" dirty="0"/>
              <a:t>What Do We Do?</a:t>
            </a:r>
          </a:p>
        </p:txBody>
      </p:sp>
      <p:sp>
        <p:nvSpPr>
          <p:cNvPr id="3" name="Content Placeholder 2">
            <a:extLst>
              <a:ext uri="{FF2B5EF4-FFF2-40B4-BE49-F238E27FC236}">
                <a16:creationId xmlns:a16="http://schemas.microsoft.com/office/drawing/2014/main" id="{9E3CEEBE-8192-4FC9-8614-08775DCD9082}"/>
              </a:ext>
            </a:extLst>
          </p:cNvPr>
          <p:cNvSpPr>
            <a:spLocks noGrp="1"/>
          </p:cNvSpPr>
          <p:nvPr>
            <p:ph idx="1"/>
          </p:nvPr>
        </p:nvSpPr>
        <p:spPr/>
        <p:txBody>
          <a:bodyPr>
            <a:normAutofit fontScale="70000" lnSpcReduction="20000"/>
          </a:bodyPr>
          <a:lstStyle/>
          <a:p>
            <a:pPr marL="0" indent="0">
              <a:buNone/>
            </a:pPr>
            <a:r>
              <a:rPr lang="en-US" dirty="0"/>
              <a:t>Charge</a:t>
            </a:r>
          </a:p>
          <a:p>
            <a:pPr>
              <a:buFont typeface="Wingdings" panose="05000000000000000000" pitchFamily="2" charset="2"/>
              <a:buChar char="§"/>
            </a:pPr>
            <a:r>
              <a:rPr lang="en-US" dirty="0"/>
              <a:t>Provide assistance for the management of the Network Zone (NZ), the shared bibliographic database of the consortium.</a:t>
            </a:r>
          </a:p>
          <a:p>
            <a:pPr>
              <a:buFont typeface="Wingdings" panose="05000000000000000000" pitchFamily="2" charset="2"/>
              <a:buChar char="§"/>
            </a:pPr>
            <a:r>
              <a:rPr lang="en-US" dirty="0"/>
              <a:t>Identify issues impacting records in the NZ and collaborate with campuses on record resolution.</a:t>
            </a:r>
          </a:p>
          <a:p>
            <a:pPr>
              <a:buFont typeface="Wingdings" panose="05000000000000000000" pitchFamily="2" charset="2"/>
              <a:buChar char="§"/>
            </a:pPr>
            <a:r>
              <a:rPr lang="en-US" dirty="0"/>
              <a:t>Propose best practices for loading and sharing bibliographic records in the NZ.</a:t>
            </a:r>
          </a:p>
          <a:p>
            <a:pPr>
              <a:buFont typeface="Wingdings" panose="05000000000000000000" pitchFamily="2" charset="2"/>
              <a:buChar char="§"/>
            </a:pPr>
            <a:r>
              <a:rPr lang="en-US" dirty="0"/>
              <a:t>Report to Ex Libris problems related to the NZ, if needed.</a:t>
            </a:r>
          </a:p>
          <a:p>
            <a:pPr marL="0" indent="0">
              <a:buNone/>
            </a:pPr>
            <a:endParaRPr lang="en-US" dirty="0"/>
          </a:p>
          <a:p>
            <a:pPr marL="0" indent="0">
              <a:buNone/>
            </a:pPr>
            <a:r>
              <a:rPr lang="en-US" dirty="0"/>
              <a:t>Tasks</a:t>
            </a:r>
          </a:p>
          <a:p>
            <a:pPr>
              <a:buFont typeface="Wingdings" panose="05000000000000000000" pitchFamily="2" charset="2"/>
              <a:buChar char="§"/>
            </a:pPr>
            <a:r>
              <a:rPr lang="en-US" dirty="0"/>
              <a:t>Check Daily OCLC record loads to merge &amp; combine inventory.</a:t>
            </a:r>
          </a:p>
          <a:p>
            <a:pPr>
              <a:buFont typeface="Wingdings" panose="05000000000000000000" pitchFamily="2" charset="2"/>
              <a:buChar char="§"/>
            </a:pPr>
            <a:r>
              <a:rPr lang="en-US" dirty="0"/>
              <a:t>Perform monthly NZ clean up (to remove records not used in the NZ).</a:t>
            </a:r>
          </a:p>
          <a:p>
            <a:pPr>
              <a:buFont typeface="Wingdings" panose="05000000000000000000" pitchFamily="2" charset="2"/>
              <a:buChar char="§"/>
            </a:pPr>
            <a:r>
              <a:rPr lang="en-US" dirty="0"/>
              <a:t>Troubleshoot problems with Network Zone bibliographic records or processes. </a:t>
            </a:r>
          </a:p>
          <a:p>
            <a:pPr>
              <a:buFont typeface="Wingdings" panose="05000000000000000000" pitchFamily="2" charset="2"/>
              <a:buChar char="§"/>
            </a:pPr>
            <a:r>
              <a:rPr lang="en-US" dirty="0"/>
              <a:t>Perform special projects (e.g</a:t>
            </a:r>
            <a:r>
              <a:rPr lang="en-US"/>
              <a:t>., correcting “bad diacritics” </a:t>
            </a:r>
            <a:r>
              <a:rPr lang="en-US" dirty="0"/>
              <a:t>in NZ records; etc.)</a:t>
            </a:r>
          </a:p>
          <a:p>
            <a:pPr marL="0" indent="0">
              <a:buNone/>
            </a:pPr>
            <a:endParaRPr lang="en-US" dirty="0"/>
          </a:p>
        </p:txBody>
      </p:sp>
    </p:spTree>
    <p:extLst>
      <p:ext uri="{BB962C8B-B14F-4D97-AF65-F5344CB8AC3E}">
        <p14:creationId xmlns:p14="http://schemas.microsoft.com/office/powerpoint/2010/main" val="2577712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4CEEE7E-B95D-426F-8DE9-A652E3FA3FA6}"/>
              </a:ext>
            </a:extLst>
          </p:cNvPr>
          <p:cNvSpPr>
            <a:spLocks noGrp="1"/>
          </p:cNvSpPr>
          <p:nvPr>
            <p:ph type="title"/>
          </p:nvPr>
        </p:nvSpPr>
        <p:spPr/>
        <p:txBody>
          <a:bodyPr/>
          <a:lstStyle/>
          <a:p>
            <a:r>
              <a:rPr lang="en-US" dirty="0"/>
              <a:t>Issue #1. Bad Diacritics in NZ</a:t>
            </a:r>
          </a:p>
        </p:txBody>
      </p:sp>
      <p:sp>
        <p:nvSpPr>
          <p:cNvPr id="4" name="Content Placeholder 3">
            <a:extLst>
              <a:ext uri="{FF2B5EF4-FFF2-40B4-BE49-F238E27FC236}">
                <a16:creationId xmlns:a16="http://schemas.microsoft.com/office/drawing/2014/main" id="{FF98DF15-E52C-4F60-83A5-78F4E2D7E46B}"/>
              </a:ext>
            </a:extLst>
          </p:cNvPr>
          <p:cNvSpPr>
            <a:spLocks noGrp="1"/>
          </p:cNvSpPr>
          <p:nvPr>
            <p:ph idx="1"/>
          </p:nvPr>
        </p:nvSpPr>
        <p:spPr>
          <a:xfrm>
            <a:off x="838200" y="1507074"/>
            <a:ext cx="10515600" cy="5172075"/>
          </a:xfrm>
        </p:spPr>
        <p:txBody>
          <a:bodyPr>
            <a:normAutofit fontScale="62500" lnSpcReduction="20000"/>
          </a:bodyPr>
          <a:lstStyle/>
          <a:p>
            <a:pPr marL="0" indent="0">
              <a:buNone/>
            </a:pPr>
            <a:r>
              <a:rPr lang="en-US" b="1" dirty="0"/>
              <a:t>In Descriptive fields:</a:t>
            </a:r>
          </a:p>
          <a:p>
            <a:pPr marL="457200" lvl="1" indent="0">
              <a:buNone/>
            </a:pPr>
            <a:endParaRPr lang="en-US" dirty="0"/>
          </a:p>
          <a:p>
            <a:pPr marL="457200" lvl="1" indent="0">
              <a:buNone/>
            </a:pPr>
            <a:r>
              <a:rPr lang="en-US" dirty="0"/>
              <a:t>245	00 |a </a:t>
            </a:r>
            <a:r>
              <a:rPr lang="en-US" dirty="0" err="1"/>
              <a:t>Pok</a:t>
            </a:r>
            <a:r>
              <a:rPr lang="en-US" dirty="0">
                <a:highlight>
                  <a:srgbClr val="FFFF00"/>
                </a:highlight>
              </a:rPr>
              <a:t>&lt;</a:t>
            </a:r>
            <a:r>
              <a:rPr lang="en-US" dirty="0" err="1">
                <a:highlight>
                  <a:srgbClr val="FFFF00"/>
                </a:highlight>
              </a:rPr>
              <a:t>U+fffd</a:t>
            </a:r>
            <a:r>
              <a:rPr lang="en-US" dirty="0">
                <a:highlight>
                  <a:srgbClr val="FFFF00"/>
                </a:highlight>
              </a:rPr>
              <a:t>&gt;</a:t>
            </a:r>
            <a:r>
              <a:rPr lang="en-US" dirty="0" err="1"/>
              <a:t>emon</a:t>
            </a:r>
            <a:r>
              <a:rPr lang="en-US" dirty="0"/>
              <a:t> violet.</a:t>
            </a:r>
          </a:p>
          <a:p>
            <a:pPr marL="457200" lvl="1" indent="0">
              <a:buNone/>
            </a:pPr>
            <a:r>
              <a:rPr lang="en-US" dirty="0"/>
              <a:t>245	14 |a Les exploits d'un </a:t>
            </a:r>
            <a:r>
              <a:rPr lang="en-US" dirty="0" err="1"/>
              <a:t>jeune</a:t>
            </a:r>
            <a:r>
              <a:rPr lang="en-US" dirty="0"/>
              <a:t> Don Juan : |b roman / |c Guillaume Apollinaire ; </a:t>
            </a:r>
            <a:r>
              <a:rPr lang="en-US" dirty="0" err="1"/>
              <a:t>pr</a:t>
            </a:r>
            <a:r>
              <a:rPr lang="en-US" dirty="0">
                <a:highlight>
                  <a:srgbClr val="FFFF00"/>
                </a:highlight>
              </a:rPr>
              <a:t>&lt;</a:t>
            </a:r>
            <a:r>
              <a:rPr lang="en-US" dirty="0" err="1">
                <a:highlight>
                  <a:srgbClr val="FFFF00"/>
                </a:highlight>
              </a:rPr>
              <a:t>U+fffd</a:t>
            </a:r>
            <a:r>
              <a:rPr lang="en-US" dirty="0">
                <a:highlight>
                  <a:srgbClr val="FFFF00"/>
                </a:highlight>
              </a:rPr>
              <a:t>&gt;</a:t>
            </a:r>
            <a:r>
              <a:rPr lang="en-US" dirty="0" err="1"/>
              <a:t>ef</a:t>
            </a:r>
            <a:r>
              <a:rPr lang="en-US" dirty="0"/>
              <a:t>. de Michel D</a:t>
            </a:r>
            <a:r>
              <a:rPr lang="en-US" dirty="0">
                <a:highlight>
                  <a:srgbClr val="FFFF00"/>
                </a:highlight>
              </a:rPr>
              <a:t>&lt;</a:t>
            </a:r>
            <a:r>
              <a:rPr lang="en-US" dirty="0" err="1">
                <a:highlight>
                  <a:srgbClr val="FFFF00"/>
                </a:highlight>
              </a:rPr>
              <a:t>U+fffd</a:t>
            </a:r>
            <a:r>
              <a:rPr lang="en-US" dirty="0">
                <a:highlight>
                  <a:srgbClr val="FFFF00"/>
                </a:highlight>
              </a:rPr>
              <a:t>&gt;</a:t>
            </a:r>
            <a:r>
              <a:rPr lang="en-US" dirty="0" err="1"/>
              <a:t>ecaudin</a:t>
            </a:r>
            <a:r>
              <a:rPr lang="en-US" dirty="0"/>
              <a:t>.</a:t>
            </a:r>
          </a:p>
          <a:p>
            <a:pPr marL="457200" lvl="1" indent="0">
              <a:buNone/>
            </a:pPr>
            <a:r>
              <a:rPr lang="en-US" dirty="0"/>
              <a:t>260	__ |a New York : |b Ballantine Books, |c </a:t>
            </a:r>
            <a:r>
              <a:rPr lang="en-US" dirty="0">
                <a:highlight>
                  <a:srgbClr val="FFFF00"/>
                </a:highlight>
              </a:rPr>
              <a:t>&lt;</a:t>
            </a:r>
            <a:r>
              <a:rPr lang="en-US" dirty="0" err="1">
                <a:highlight>
                  <a:srgbClr val="FFFF00"/>
                </a:highlight>
              </a:rPr>
              <a:t>U+fffd</a:t>
            </a:r>
            <a:r>
              <a:rPr lang="en-US" dirty="0">
                <a:highlight>
                  <a:srgbClr val="FFFF00"/>
                </a:highlight>
              </a:rPr>
              <a:t>&gt;</a:t>
            </a:r>
            <a:r>
              <a:rPr lang="en-US" dirty="0"/>
              <a:t>1988.</a:t>
            </a:r>
          </a:p>
          <a:p>
            <a:pPr marL="457200" lvl="1" indent="0">
              <a:buNone/>
            </a:pPr>
            <a:r>
              <a:rPr lang="en-US" dirty="0"/>
              <a:t>264	_4 |c </a:t>
            </a:r>
            <a:r>
              <a:rPr lang="en-US" dirty="0">
                <a:highlight>
                  <a:srgbClr val="FFFF00"/>
                </a:highlight>
              </a:rPr>
              <a:t>�</a:t>
            </a:r>
            <a:r>
              <a:rPr lang="en-US" dirty="0"/>
              <a:t>2023	</a:t>
            </a:r>
          </a:p>
          <a:p>
            <a:pPr marL="457200" lvl="1" indent="0">
              <a:buNone/>
            </a:pPr>
            <a:r>
              <a:rPr lang="en-US" dirty="0"/>
              <a:t>264	_4 |c </a:t>
            </a:r>
            <a:r>
              <a:rPr lang="en-US" dirty="0">
                <a:highlight>
                  <a:srgbClr val="FFFF00"/>
                </a:highlight>
              </a:rPr>
              <a:t>&lt;</a:t>
            </a:r>
            <a:r>
              <a:rPr lang="en-US" dirty="0" err="1">
                <a:highlight>
                  <a:srgbClr val="FFFF00"/>
                </a:highlight>
              </a:rPr>
              <a:t>U+fffd</a:t>
            </a:r>
            <a:r>
              <a:rPr lang="en-US" dirty="0">
                <a:highlight>
                  <a:srgbClr val="FFFF00"/>
                </a:highlight>
              </a:rPr>
              <a:t>&gt;</a:t>
            </a:r>
            <a:r>
              <a:rPr lang="en-US" dirty="0"/>
              <a:t>2024</a:t>
            </a:r>
          </a:p>
          <a:p>
            <a:pPr marL="457200" lvl="1" indent="0">
              <a:buNone/>
            </a:pPr>
            <a:endParaRPr lang="en-US" dirty="0"/>
          </a:p>
          <a:p>
            <a:pPr marL="0" indent="0">
              <a:buNone/>
            </a:pPr>
            <a:r>
              <a:rPr lang="en-US" b="1" dirty="0"/>
              <a:t>In Access points:</a:t>
            </a:r>
          </a:p>
          <a:p>
            <a:pPr marL="457200" lvl="1" indent="0">
              <a:buNone/>
            </a:pPr>
            <a:endParaRPr lang="en-US" b="1" dirty="0"/>
          </a:p>
          <a:p>
            <a:pPr marL="457200" lvl="1" indent="0">
              <a:buNone/>
            </a:pPr>
            <a:r>
              <a:rPr lang="en-US" b="1" dirty="0"/>
              <a:t>Names</a:t>
            </a:r>
          </a:p>
          <a:p>
            <a:pPr marL="457200" lvl="1" indent="0">
              <a:buNone/>
            </a:pPr>
            <a:r>
              <a:rPr lang="en-US" dirty="0"/>
              <a:t>100	1_ |a C</a:t>
            </a:r>
            <a:r>
              <a:rPr lang="en-US" dirty="0">
                <a:highlight>
                  <a:srgbClr val="FFFF00"/>
                </a:highlight>
              </a:rPr>
              <a:t>&lt;</a:t>
            </a:r>
            <a:r>
              <a:rPr lang="en-US" dirty="0" err="1">
                <a:highlight>
                  <a:srgbClr val="FFFF00"/>
                </a:highlight>
              </a:rPr>
              <a:t>U+fffd</a:t>
            </a:r>
            <a:r>
              <a:rPr lang="en-US" dirty="0">
                <a:highlight>
                  <a:srgbClr val="FFFF00"/>
                </a:highlight>
              </a:rPr>
              <a:t>&gt;</a:t>
            </a:r>
            <a:r>
              <a:rPr lang="en-US" dirty="0" err="1"/>
              <a:t>ordova</a:t>
            </a:r>
            <a:r>
              <a:rPr lang="en-US" dirty="0"/>
              <a:t>, Zoraida, |e author. |4 </a:t>
            </a:r>
            <a:r>
              <a:rPr lang="en-US" dirty="0" err="1"/>
              <a:t>aut</a:t>
            </a:r>
            <a:endParaRPr lang="en-US" dirty="0"/>
          </a:p>
          <a:p>
            <a:pPr marL="457200" lvl="1" indent="0">
              <a:buNone/>
            </a:pPr>
            <a:r>
              <a:rPr lang="en-US" dirty="0"/>
              <a:t>710	2_ |a </a:t>
            </a:r>
            <a:r>
              <a:rPr lang="en-US" dirty="0" err="1"/>
              <a:t>Nintend</a:t>
            </a:r>
            <a:r>
              <a:rPr lang="en-US" dirty="0">
                <a:highlight>
                  <a:srgbClr val="FFFF00"/>
                </a:highlight>
              </a:rPr>
              <a:t>&lt;</a:t>
            </a:r>
            <a:r>
              <a:rPr lang="en-US" dirty="0" err="1">
                <a:highlight>
                  <a:srgbClr val="FFFF00"/>
                </a:highlight>
              </a:rPr>
              <a:t>U+fffd</a:t>
            </a:r>
            <a:r>
              <a:rPr lang="en-US" dirty="0">
                <a:highlight>
                  <a:srgbClr val="FFFF00"/>
                </a:highlight>
              </a:rPr>
              <a:t>&gt;</a:t>
            </a:r>
            <a:r>
              <a:rPr lang="en-US" dirty="0"/>
              <a:t>o Kabushiki Kaisha, |e publisher.</a:t>
            </a:r>
          </a:p>
          <a:p>
            <a:pPr marL="0" indent="0">
              <a:buNone/>
            </a:pPr>
            <a:endParaRPr lang="en-US" b="1" dirty="0"/>
          </a:p>
          <a:p>
            <a:pPr marL="457200" lvl="1" indent="0">
              <a:buNone/>
            </a:pPr>
            <a:r>
              <a:rPr lang="en-US" b="1" dirty="0"/>
              <a:t>Subjects</a:t>
            </a:r>
          </a:p>
          <a:p>
            <a:pPr marL="914400" lvl="1" indent="-457200">
              <a:buAutoNum type="arabicPlain" startAt="650"/>
            </a:pPr>
            <a:r>
              <a:rPr lang="en-US" dirty="0"/>
              <a:t>_0 |a </a:t>
            </a:r>
            <a:r>
              <a:rPr lang="en-US" dirty="0" err="1"/>
              <a:t>Pok</a:t>
            </a:r>
            <a:r>
              <a:rPr lang="en-US" dirty="0">
                <a:highlight>
                  <a:srgbClr val="FFFF00"/>
                </a:highlight>
              </a:rPr>
              <a:t>&lt;</a:t>
            </a:r>
            <a:r>
              <a:rPr lang="en-US" dirty="0" err="1">
                <a:highlight>
                  <a:srgbClr val="FFFF00"/>
                </a:highlight>
              </a:rPr>
              <a:t>U+fffd</a:t>
            </a:r>
            <a:r>
              <a:rPr lang="en-US" dirty="0">
                <a:highlight>
                  <a:srgbClr val="FFFF00"/>
                </a:highlight>
              </a:rPr>
              <a:t>&gt;</a:t>
            </a:r>
            <a:r>
              <a:rPr lang="en-US" dirty="0" err="1"/>
              <a:t>emon</a:t>
            </a:r>
            <a:r>
              <a:rPr lang="en-US" dirty="0"/>
              <a:t> (Fictitious characters)</a:t>
            </a:r>
          </a:p>
          <a:p>
            <a:pPr marL="457200" lvl="1" indent="0">
              <a:buNone/>
            </a:pPr>
            <a:r>
              <a:rPr lang="en-US" dirty="0"/>
              <a:t>650	_0 |a </a:t>
            </a:r>
            <a:r>
              <a:rPr lang="en-US" dirty="0" err="1"/>
              <a:t>Pur</a:t>
            </a:r>
            <a:r>
              <a:rPr lang="en-US" dirty="0">
                <a:highlight>
                  <a:srgbClr val="FFFF00"/>
                </a:highlight>
              </a:rPr>
              <a:t>&lt;</a:t>
            </a:r>
            <a:r>
              <a:rPr lang="en-US" dirty="0" err="1">
                <a:highlight>
                  <a:srgbClr val="FFFF00"/>
                </a:highlight>
              </a:rPr>
              <a:t>U+fffd</a:t>
            </a:r>
            <a:r>
              <a:rPr lang="en-US" dirty="0">
                <a:highlight>
                  <a:srgbClr val="FFFF00"/>
                </a:highlight>
              </a:rPr>
              <a:t>&gt;</a:t>
            </a:r>
            <a:r>
              <a:rPr lang="en-US" dirty="0" err="1"/>
              <a:t>epecha</a:t>
            </a:r>
            <a:r>
              <a:rPr lang="en-US" dirty="0"/>
              <a:t> art |z Mexico |z </a:t>
            </a:r>
            <a:r>
              <a:rPr lang="en-US" dirty="0" err="1"/>
              <a:t>Tzintzuntzan</a:t>
            </a:r>
            <a:r>
              <a:rPr lang="en-US" dirty="0"/>
              <a:t> Site.</a:t>
            </a:r>
          </a:p>
          <a:p>
            <a:pPr marL="457200" lvl="1" indent="0">
              <a:buNone/>
            </a:pPr>
            <a:r>
              <a:rPr lang="en-US" dirty="0">
                <a:solidFill>
                  <a:schemeClr val="bg2">
                    <a:lumMod val="50000"/>
                  </a:schemeClr>
                </a:solidFill>
              </a:rPr>
              <a:t>*650	_6 |a </a:t>
            </a:r>
            <a:r>
              <a:rPr lang="en-US" dirty="0" err="1">
                <a:solidFill>
                  <a:schemeClr val="bg2">
                    <a:lumMod val="50000"/>
                  </a:schemeClr>
                </a:solidFill>
              </a:rPr>
              <a:t>Universit�es</a:t>
            </a:r>
            <a:r>
              <a:rPr lang="en-US" dirty="0">
                <a:solidFill>
                  <a:schemeClr val="bg2">
                    <a:lumMod val="50000"/>
                  </a:schemeClr>
                </a:solidFill>
              </a:rPr>
              <a:t> |x Choix |x Aspect social |z �</a:t>
            </a:r>
            <a:r>
              <a:rPr lang="en-US" dirty="0" err="1">
                <a:solidFill>
                  <a:schemeClr val="bg2">
                    <a:lumMod val="50000"/>
                  </a:schemeClr>
                </a:solidFill>
              </a:rPr>
              <a:t>Etats-Unis</a:t>
            </a:r>
            <a:r>
              <a:rPr lang="en-US" dirty="0">
                <a:solidFill>
                  <a:schemeClr val="bg2">
                    <a:lumMod val="50000"/>
                  </a:schemeClr>
                </a:solidFill>
              </a:rPr>
              <a:t>.</a:t>
            </a:r>
          </a:p>
          <a:p>
            <a:pPr marL="457200" lvl="1" indent="0">
              <a:buNone/>
            </a:pPr>
            <a:r>
              <a:rPr lang="en-US" dirty="0">
                <a:solidFill>
                  <a:schemeClr val="bg2">
                    <a:lumMod val="50000"/>
                  </a:schemeClr>
                </a:solidFill>
              </a:rPr>
              <a:t>*650	_6 |a Roman </a:t>
            </a:r>
            <a:r>
              <a:rPr lang="en-US" dirty="0" err="1">
                <a:solidFill>
                  <a:schemeClr val="bg2">
                    <a:lumMod val="50000"/>
                  </a:schemeClr>
                </a:solidFill>
              </a:rPr>
              <a:t>fran</a:t>
            </a:r>
            <a:r>
              <a:rPr lang="en-US" dirty="0">
                <a:solidFill>
                  <a:schemeClr val="bg2">
                    <a:lumMod val="50000"/>
                  </a:schemeClr>
                </a:solidFill>
              </a:rPr>
              <a:t>&lt;</a:t>
            </a:r>
            <a:r>
              <a:rPr lang="en-US" dirty="0" err="1">
                <a:solidFill>
                  <a:schemeClr val="bg2">
                    <a:lumMod val="50000"/>
                  </a:schemeClr>
                </a:solidFill>
              </a:rPr>
              <a:t>U+fffd</a:t>
            </a:r>
            <a:r>
              <a:rPr lang="en-US" dirty="0">
                <a:solidFill>
                  <a:schemeClr val="bg2">
                    <a:lumMod val="50000"/>
                  </a:schemeClr>
                </a:solidFill>
              </a:rPr>
              <a:t>&gt;</a:t>
            </a:r>
            <a:r>
              <a:rPr lang="en-US" dirty="0" err="1">
                <a:solidFill>
                  <a:schemeClr val="bg2">
                    <a:lumMod val="50000"/>
                  </a:schemeClr>
                </a:solidFill>
              </a:rPr>
              <a:t>cais</a:t>
            </a:r>
            <a:r>
              <a:rPr lang="en-US" dirty="0">
                <a:solidFill>
                  <a:schemeClr val="bg2">
                    <a:lumMod val="50000"/>
                  </a:schemeClr>
                </a:solidFill>
              </a:rPr>
              <a:t>. |0 (</a:t>
            </a:r>
            <a:r>
              <a:rPr lang="en-US" dirty="0" err="1">
                <a:solidFill>
                  <a:schemeClr val="bg2">
                    <a:lumMod val="50000"/>
                  </a:schemeClr>
                </a:solidFill>
              </a:rPr>
              <a:t>CaQQLa</a:t>
            </a:r>
            <a:r>
              <a:rPr lang="en-US" dirty="0">
                <a:solidFill>
                  <a:schemeClr val="bg2">
                    <a:lumMod val="50000"/>
                  </a:schemeClr>
                </a:solidFill>
              </a:rPr>
              <a:t>)201-0044648</a:t>
            </a:r>
          </a:p>
          <a:p>
            <a:pPr marL="457200" lvl="1" indent="0">
              <a:buNone/>
            </a:pPr>
            <a:r>
              <a:rPr lang="en-US" dirty="0">
                <a:solidFill>
                  <a:schemeClr val="bg2">
                    <a:lumMod val="50000"/>
                  </a:schemeClr>
                </a:solidFill>
              </a:rPr>
              <a:t>*655	_7 |a Films de </a:t>
            </a:r>
            <a:r>
              <a:rPr lang="en-US" dirty="0" err="1">
                <a:solidFill>
                  <a:schemeClr val="bg2">
                    <a:lumMod val="50000"/>
                  </a:schemeClr>
                </a:solidFill>
              </a:rPr>
              <a:t>superh</a:t>
            </a:r>
            <a:r>
              <a:rPr lang="en-US" dirty="0">
                <a:solidFill>
                  <a:schemeClr val="bg2">
                    <a:lumMod val="50000"/>
                  </a:schemeClr>
                </a:solidFill>
              </a:rPr>
              <a:t>&lt;</a:t>
            </a:r>
            <a:r>
              <a:rPr lang="en-US" dirty="0" err="1">
                <a:solidFill>
                  <a:schemeClr val="bg2">
                    <a:lumMod val="50000"/>
                  </a:schemeClr>
                </a:solidFill>
              </a:rPr>
              <a:t>U+fffd</a:t>
            </a:r>
            <a:r>
              <a:rPr lang="en-US" dirty="0">
                <a:solidFill>
                  <a:schemeClr val="bg2">
                    <a:lumMod val="50000"/>
                  </a:schemeClr>
                </a:solidFill>
              </a:rPr>
              <a:t>&gt;</a:t>
            </a:r>
            <a:r>
              <a:rPr lang="en-US" dirty="0" err="1">
                <a:solidFill>
                  <a:schemeClr val="bg2">
                    <a:lumMod val="50000"/>
                  </a:schemeClr>
                </a:solidFill>
              </a:rPr>
              <a:t>eros</a:t>
            </a:r>
            <a:r>
              <a:rPr lang="en-US" dirty="0">
                <a:solidFill>
                  <a:schemeClr val="bg2">
                    <a:lumMod val="50000"/>
                  </a:schemeClr>
                </a:solidFill>
              </a:rPr>
              <a:t>. |2 </a:t>
            </a:r>
            <a:r>
              <a:rPr lang="en-US" dirty="0" err="1">
                <a:solidFill>
                  <a:schemeClr val="bg2">
                    <a:lumMod val="50000"/>
                  </a:schemeClr>
                </a:solidFill>
              </a:rPr>
              <a:t>rvmgf</a:t>
            </a:r>
            <a:r>
              <a:rPr lang="en-US" dirty="0">
                <a:solidFill>
                  <a:schemeClr val="bg2">
                    <a:lumMod val="50000"/>
                  </a:schemeClr>
                </a:solidFill>
              </a:rPr>
              <a:t> |0 (</a:t>
            </a:r>
            <a:r>
              <a:rPr lang="en-US" dirty="0" err="1">
                <a:solidFill>
                  <a:schemeClr val="bg2">
                    <a:lumMod val="50000"/>
                  </a:schemeClr>
                </a:solidFill>
              </a:rPr>
              <a:t>CaQQLa</a:t>
            </a:r>
            <a:r>
              <a:rPr lang="en-US" dirty="0">
                <a:solidFill>
                  <a:schemeClr val="bg2">
                    <a:lumMod val="50000"/>
                  </a:schemeClr>
                </a:solidFill>
              </a:rPr>
              <a:t>)RVMGF-000000157</a:t>
            </a:r>
            <a:endParaRPr lang="en-US" b="1" dirty="0"/>
          </a:p>
          <a:p>
            <a:pPr marL="457200" lvl="1" indent="0">
              <a:buNone/>
            </a:pPr>
            <a:r>
              <a:rPr lang="en-US" i="1" dirty="0">
                <a:solidFill>
                  <a:schemeClr val="bg2">
                    <a:lumMod val="50000"/>
                  </a:schemeClr>
                </a:solidFill>
              </a:rPr>
              <a:t>*Do not display in Primo.</a:t>
            </a:r>
          </a:p>
        </p:txBody>
      </p:sp>
    </p:spTree>
    <p:extLst>
      <p:ext uri="{BB962C8B-B14F-4D97-AF65-F5344CB8AC3E}">
        <p14:creationId xmlns:p14="http://schemas.microsoft.com/office/powerpoint/2010/main" val="2941253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4CEEE7E-B95D-426F-8DE9-A652E3FA3FA6}"/>
              </a:ext>
            </a:extLst>
          </p:cNvPr>
          <p:cNvSpPr>
            <a:spLocks noGrp="1"/>
          </p:cNvSpPr>
          <p:nvPr>
            <p:ph type="title"/>
          </p:nvPr>
        </p:nvSpPr>
        <p:spPr/>
        <p:txBody>
          <a:bodyPr/>
          <a:lstStyle/>
          <a:p>
            <a:r>
              <a:rPr lang="en-US" dirty="0"/>
              <a:t>Causes of Bad Diacritics?</a:t>
            </a:r>
          </a:p>
        </p:txBody>
      </p:sp>
      <p:sp>
        <p:nvSpPr>
          <p:cNvPr id="4" name="Content Placeholder 3">
            <a:extLst>
              <a:ext uri="{FF2B5EF4-FFF2-40B4-BE49-F238E27FC236}">
                <a16:creationId xmlns:a16="http://schemas.microsoft.com/office/drawing/2014/main" id="{FF98DF15-E52C-4F60-83A5-78F4E2D7E46B}"/>
              </a:ext>
            </a:extLst>
          </p:cNvPr>
          <p:cNvSpPr>
            <a:spLocks noGrp="1"/>
          </p:cNvSpPr>
          <p:nvPr>
            <p:ph idx="1"/>
          </p:nvPr>
        </p:nvSpPr>
        <p:spPr>
          <a:xfrm>
            <a:off x="838200" y="1690687"/>
            <a:ext cx="10515600" cy="4486275"/>
          </a:xfrm>
        </p:spPr>
        <p:txBody>
          <a:bodyPr>
            <a:normAutofit/>
          </a:bodyPr>
          <a:lstStyle/>
          <a:p>
            <a:pPr marL="0" indent="0">
              <a:buNone/>
            </a:pPr>
            <a:endParaRPr lang="en-US" b="1" dirty="0"/>
          </a:p>
          <a:p>
            <a:pPr marL="0" indent="0">
              <a:buNone/>
            </a:pPr>
            <a:r>
              <a:rPr lang="en-US" dirty="0"/>
              <a:t>Incorrect “character set” selected in OCLC Connexion or Record Manager (MARC-8 ). </a:t>
            </a:r>
            <a:r>
              <a:rPr lang="en-US" i="1" dirty="0">
                <a:solidFill>
                  <a:srgbClr val="C00000"/>
                </a:solidFill>
              </a:rPr>
              <a:t>[Yes, it is your fault!]</a:t>
            </a:r>
          </a:p>
          <a:p>
            <a:pPr marL="457200" lvl="1" indent="0">
              <a:buNone/>
            </a:pPr>
            <a:endParaRPr lang="en-US" dirty="0"/>
          </a:p>
          <a:p>
            <a:pPr marL="0" indent="0">
              <a:buNone/>
            </a:pPr>
            <a:r>
              <a:rPr lang="en-US" b="1" dirty="0"/>
              <a:t>or</a:t>
            </a:r>
          </a:p>
          <a:p>
            <a:pPr marL="0" indent="0">
              <a:buNone/>
            </a:pPr>
            <a:endParaRPr lang="en-US" b="1" dirty="0"/>
          </a:p>
          <a:p>
            <a:pPr marL="0" indent="0">
              <a:buNone/>
            </a:pPr>
            <a:r>
              <a:rPr lang="en-US" dirty="0"/>
              <a:t>Non-Unicode compliant characters present in the WorldCat record. </a:t>
            </a:r>
            <a:r>
              <a:rPr lang="en-US" i="1" dirty="0">
                <a:solidFill>
                  <a:srgbClr val="C00000"/>
                </a:solidFill>
              </a:rPr>
              <a:t>[No! It is not your fault!]</a:t>
            </a:r>
          </a:p>
          <a:p>
            <a:pPr marL="457200" lvl="1" indent="0">
              <a:buNone/>
            </a:pPr>
            <a:endParaRPr lang="en-US" b="1" dirty="0"/>
          </a:p>
          <a:p>
            <a:pPr marL="0" indent="0">
              <a:buNone/>
            </a:pPr>
            <a:endParaRPr lang="en-US" dirty="0"/>
          </a:p>
        </p:txBody>
      </p:sp>
    </p:spTree>
    <p:extLst>
      <p:ext uri="{BB962C8B-B14F-4D97-AF65-F5344CB8AC3E}">
        <p14:creationId xmlns:p14="http://schemas.microsoft.com/office/powerpoint/2010/main" val="3169250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5AD44-8C1B-4F52-B67E-12878D136BBE}"/>
              </a:ext>
            </a:extLst>
          </p:cNvPr>
          <p:cNvSpPr>
            <a:spLocks noGrp="1"/>
          </p:cNvSpPr>
          <p:nvPr>
            <p:ph type="title"/>
          </p:nvPr>
        </p:nvSpPr>
        <p:spPr/>
        <p:txBody>
          <a:bodyPr/>
          <a:lstStyle/>
          <a:p>
            <a:r>
              <a:rPr lang="en-US" dirty="0"/>
              <a:t>Setting Up Connexion</a:t>
            </a:r>
          </a:p>
        </p:txBody>
      </p:sp>
      <p:pic>
        <p:nvPicPr>
          <p:cNvPr id="4" name="Content Placeholder 3">
            <a:extLst>
              <a:ext uri="{FF2B5EF4-FFF2-40B4-BE49-F238E27FC236}">
                <a16:creationId xmlns:a16="http://schemas.microsoft.com/office/drawing/2014/main" id="{96FE7F4D-A968-4CE3-A2EA-1612496E309E}"/>
              </a:ext>
            </a:extLst>
          </p:cNvPr>
          <p:cNvPicPr>
            <a:picLocks noGrp="1" noChangeAspect="1"/>
          </p:cNvPicPr>
          <p:nvPr>
            <p:ph sz="half" idx="1"/>
          </p:nvPr>
        </p:nvPicPr>
        <p:blipFill>
          <a:blip r:embed="rId2"/>
          <a:stretch>
            <a:fillRect/>
          </a:stretch>
        </p:blipFill>
        <p:spPr>
          <a:xfrm>
            <a:off x="953027" y="1825625"/>
            <a:ext cx="4951945" cy="4351338"/>
          </a:xfrm>
          <a:prstGeom prst="rect">
            <a:avLst/>
          </a:prstGeom>
        </p:spPr>
      </p:pic>
      <p:sp>
        <p:nvSpPr>
          <p:cNvPr id="5" name="Content Placeholder 4">
            <a:extLst>
              <a:ext uri="{FF2B5EF4-FFF2-40B4-BE49-F238E27FC236}">
                <a16:creationId xmlns:a16="http://schemas.microsoft.com/office/drawing/2014/main" id="{4011BBCD-0639-4F66-878C-D60FBE1FCE17}"/>
              </a:ext>
            </a:extLst>
          </p:cNvPr>
          <p:cNvSpPr>
            <a:spLocks noGrp="1"/>
          </p:cNvSpPr>
          <p:nvPr>
            <p:ph sz="half" idx="2"/>
          </p:nvPr>
        </p:nvSpPr>
        <p:spPr>
          <a:xfrm>
            <a:off x="6172199" y="1825625"/>
            <a:ext cx="5528733" cy="4351338"/>
          </a:xfrm>
        </p:spPr>
        <p:txBody>
          <a:bodyPr/>
          <a:lstStyle/>
          <a:p>
            <a:pPr marL="0" indent="0">
              <a:buNone/>
            </a:pPr>
            <a:endParaRPr lang="en-US" dirty="0"/>
          </a:p>
          <a:p>
            <a:pPr marL="0" indent="0">
              <a:buNone/>
            </a:pPr>
            <a:r>
              <a:rPr lang="en-US" dirty="0"/>
              <a:t>Steps:</a:t>
            </a:r>
          </a:p>
          <a:p>
            <a:pPr marL="0" indent="0">
              <a:buNone/>
            </a:pPr>
            <a:endParaRPr lang="en-US" dirty="0"/>
          </a:p>
          <a:p>
            <a:pPr marL="514350" indent="-514350">
              <a:buFont typeface="+mj-lt"/>
              <a:buAutoNum type="arabicPeriod"/>
            </a:pPr>
            <a:r>
              <a:rPr lang="en-US" dirty="0"/>
              <a:t>Tools &gt; Options &gt; Export</a:t>
            </a:r>
          </a:p>
          <a:p>
            <a:pPr marL="514350" indent="-514350">
              <a:buFont typeface="+mj-lt"/>
              <a:buAutoNum type="arabicPeriod"/>
            </a:pPr>
            <a:r>
              <a:rPr lang="en-US" dirty="0"/>
              <a:t>Select the destination (Alma)</a:t>
            </a:r>
          </a:p>
          <a:p>
            <a:pPr marL="514350" indent="-514350">
              <a:buFont typeface="+mj-lt"/>
              <a:buAutoNum type="arabicPeriod"/>
            </a:pPr>
            <a:r>
              <a:rPr lang="en-US" dirty="0"/>
              <a:t>Select “Record Characteristics”</a:t>
            </a:r>
          </a:p>
          <a:p>
            <a:pPr marL="514350" indent="-514350">
              <a:buFont typeface="+mj-lt"/>
              <a:buAutoNum type="arabicPeriod"/>
            </a:pPr>
            <a:r>
              <a:rPr lang="en-US" dirty="0"/>
              <a:t>Set Character Set to:</a:t>
            </a:r>
          </a:p>
          <a:p>
            <a:pPr marL="0" indent="0">
              <a:buNone/>
            </a:pPr>
            <a:r>
              <a:rPr lang="en-US" dirty="0"/>
              <a:t>	</a:t>
            </a:r>
            <a:r>
              <a:rPr lang="en-US" dirty="0">
                <a:solidFill>
                  <a:srgbClr val="C00000"/>
                </a:solidFill>
              </a:rPr>
              <a:t>UTF-8 Unicode</a:t>
            </a:r>
          </a:p>
        </p:txBody>
      </p:sp>
    </p:spTree>
    <p:extLst>
      <p:ext uri="{BB962C8B-B14F-4D97-AF65-F5344CB8AC3E}">
        <p14:creationId xmlns:p14="http://schemas.microsoft.com/office/powerpoint/2010/main" val="2232544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10100-EF62-44F8-A04E-1E952ABEF151}"/>
              </a:ext>
            </a:extLst>
          </p:cNvPr>
          <p:cNvSpPr>
            <a:spLocks noGrp="1"/>
          </p:cNvSpPr>
          <p:nvPr>
            <p:ph type="title"/>
          </p:nvPr>
        </p:nvSpPr>
        <p:spPr/>
        <p:txBody>
          <a:bodyPr/>
          <a:lstStyle/>
          <a:p>
            <a:r>
              <a:rPr lang="en-US" dirty="0"/>
              <a:t>Setting Up Record Manager</a:t>
            </a:r>
          </a:p>
        </p:txBody>
      </p:sp>
      <p:pic>
        <p:nvPicPr>
          <p:cNvPr id="5" name="Content Placeholder 4">
            <a:extLst>
              <a:ext uri="{FF2B5EF4-FFF2-40B4-BE49-F238E27FC236}">
                <a16:creationId xmlns:a16="http://schemas.microsoft.com/office/drawing/2014/main" id="{B7DFCAF6-3885-4E79-8688-9AF60A133752}"/>
              </a:ext>
            </a:extLst>
          </p:cNvPr>
          <p:cNvPicPr>
            <a:picLocks noGrp="1" noChangeAspect="1"/>
          </p:cNvPicPr>
          <p:nvPr>
            <p:ph sz="half" idx="1"/>
          </p:nvPr>
        </p:nvPicPr>
        <p:blipFill>
          <a:blip r:embed="rId2"/>
          <a:stretch>
            <a:fillRect/>
          </a:stretch>
        </p:blipFill>
        <p:spPr>
          <a:xfrm>
            <a:off x="1057585" y="1825625"/>
            <a:ext cx="4742830" cy="4351338"/>
          </a:xfrm>
          <a:prstGeom prst="rect">
            <a:avLst/>
          </a:prstGeom>
        </p:spPr>
      </p:pic>
      <p:sp>
        <p:nvSpPr>
          <p:cNvPr id="4" name="Content Placeholder 3">
            <a:extLst>
              <a:ext uri="{FF2B5EF4-FFF2-40B4-BE49-F238E27FC236}">
                <a16:creationId xmlns:a16="http://schemas.microsoft.com/office/drawing/2014/main" id="{3A5B00D5-B00D-439C-9F79-45D019104701}"/>
              </a:ext>
            </a:extLst>
          </p:cNvPr>
          <p:cNvSpPr>
            <a:spLocks noGrp="1"/>
          </p:cNvSpPr>
          <p:nvPr>
            <p:ph sz="half" idx="2"/>
          </p:nvPr>
        </p:nvSpPr>
        <p:spPr/>
        <p:txBody>
          <a:bodyPr/>
          <a:lstStyle/>
          <a:p>
            <a:pPr marL="0" indent="0">
              <a:buNone/>
            </a:pPr>
            <a:r>
              <a:rPr lang="en-US" dirty="0"/>
              <a:t>Steps</a:t>
            </a:r>
          </a:p>
          <a:p>
            <a:pPr marL="514350" indent="-514350">
              <a:buAutoNum type="arabicPeriod"/>
            </a:pPr>
            <a:r>
              <a:rPr lang="en-US" dirty="0"/>
              <a:t>Select “User Preferences”</a:t>
            </a:r>
          </a:p>
          <a:p>
            <a:pPr marL="514350" indent="-514350">
              <a:buAutoNum type="arabicPeriod"/>
            </a:pPr>
            <a:r>
              <a:rPr lang="en-US" dirty="0"/>
              <a:t>Expand “Exporting – Bibliographic Records</a:t>
            </a:r>
          </a:p>
          <a:p>
            <a:pPr marL="514350" indent="-514350">
              <a:buAutoNum type="arabicPeriod"/>
            </a:pPr>
            <a:r>
              <a:rPr lang="en-US" dirty="0"/>
              <a:t>Under “General” tab, make sure “Format” is set to:</a:t>
            </a:r>
          </a:p>
          <a:p>
            <a:pPr marL="0" indent="0">
              <a:buNone/>
            </a:pPr>
            <a:r>
              <a:rPr lang="en-US" dirty="0">
                <a:solidFill>
                  <a:srgbClr val="C00000"/>
                </a:solidFill>
              </a:rPr>
              <a:t>      MARC 21 with UTF-8 Unicode</a:t>
            </a:r>
          </a:p>
          <a:p>
            <a:pPr marL="0" indent="0">
              <a:buNone/>
            </a:pPr>
            <a:r>
              <a:rPr lang="en-US" dirty="0"/>
              <a:t>	</a:t>
            </a:r>
          </a:p>
        </p:txBody>
      </p:sp>
    </p:spTree>
    <p:extLst>
      <p:ext uri="{BB962C8B-B14F-4D97-AF65-F5344CB8AC3E}">
        <p14:creationId xmlns:p14="http://schemas.microsoft.com/office/powerpoint/2010/main" val="1276432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7A1644C-70E7-47ED-BD07-26F5DAD8EB5E}"/>
              </a:ext>
            </a:extLst>
          </p:cNvPr>
          <p:cNvSpPr>
            <a:spLocks noGrp="1"/>
          </p:cNvSpPr>
          <p:nvPr>
            <p:ph type="title"/>
          </p:nvPr>
        </p:nvSpPr>
        <p:spPr/>
        <p:txBody>
          <a:bodyPr/>
          <a:lstStyle/>
          <a:p>
            <a:r>
              <a:rPr lang="en-US" dirty="0"/>
              <a:t>Reminder 1.</a:t>
            </a:r>
          </a:p>
        </p:txBody>
      </p:sp>
      <p:sp>
        <p:nvSpPr>
          <p:cNvPr id="6" name="Text Placeholder 5">
            <a:extLst>
              <a:ext uri="{FF2B5EF4-FFF2-40B4-BE49-F238E27FC236}">
                <a16:creationId xmlns:a16="http://schemas.microsoft.com/office/drawing/2014/main" id="{DF2872E7-084B-4A26-98CD-72F89F7B724C}"/>
              </a:ext>
            </a:extLst>
          </p:cNvPr>
          <p:cNvSpPr>
            <a:spLocks noGrp="1"/>
          </p:cNvSpPr>
          <p:nvPr>
            <p:ph type="body" idx="1"/>
          </p:nvPr>
        </p:nvSpPr>
        <p:spPr/>
        <p:txBody>
          <a:bodyPr/>
          <a:lstStyle/>
          <a:p>
            <a:r>
              <a:rPr lang="en-US" dirty="0">
                <a:solidFill>
                  <a:srgbClr val="C00000"/>
                </a:solidFill>
              </a:rPr>
              <a:t>Please make sure all members of your library who export records from OCLC have the “Character Set” to “UTF-8 Unicode.”</a:t>
            </a:r>
          </a:p>
        </p:txBody>
      </p:sp>
    </p:spTree>
    <p:extLst>
      <p:ext uri="{BB962C8B-B14F-4D97-AF65-F5344CB8AC3E}">
        <p14:creationId xmlns:p14="http://schemas.microsoft.com/office/powerpoint/2010/main" val="10830835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TotalTime>
  <Words>984</Words>
  <Application>Microsoft Office PowerPoint</Application>
  <PresentationFormat>Widescreen</PresentationFormat>
  <Paragraphs>111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NZ Management Group</vt:lpstr>
      <vt:lpstr>Contents</vt:lpstr>
      <vt:lpstr>Who Are We?... Remember Us?</vt:lpstr>
      <vt:lpstr>What Do We Do?</vt:lpstr>
      <vt:lpstr>Issue #1. Bad Diacritics in NZ</vt:lpstr>
      <vt:lpstr>Causes of Bad Diacritics?</vt:lpstr>
      <vt:lpstr>Setting Up Connexion</vt:lpstr>
      <vt:lpstr>Setting Up Record Manager</vt:lpstr>
      <vt:lpstr>Reminder 1.</vt:lpstr>
      <vt:lpstr>Issue #2. Duplicate Records in the NZ</vt:lpstr>
      <vt:lpstr>Duplicate Records in the NZ</vt:lpstr>
      <vt:lpstr>Reminder 2.</vt:lpstr>
      <vt:lpstr>Issue #3. Local Notes in NZ Records</vt:lpstr>
      <vt:lpstr>Reminder 3.</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NZ Management Group</dc:title>
  <dc:creator>Mendes, Luiz H</dc:creator>
  <cp:lastModifiedBy>Mendes, Luiz H</cp:lastModifiedBy>
  <cp:revision>20</cp:revision>
  <dcterms:created xsi:type="dcterms:W3CDTF">2024-07-16T19:52:49Z</dcterms:created>
  <dcterms:modified xsi:type="dcterms:W3CDTF">2024-07-18T17:27:57Z</dcterms:modified>
</cp:coreProperties>
</file>