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6"/>
  </p:notesMasterIdLst>
  <p:sldIdLst>
    <p:sldId id="256" r:id="rId2"/>
    <p:sldId id="257" r:id="rId3"/>
    <p:sldId id="293" r:id="rId4"/>
    <p:sldId id="294" r:id="rId5"/>
    <p:sldId id="281" r:id="rId6"/>
    <p:sldId id="292" r:id="rId7"/>
    <p:sldId id="299" r:id="rId8"/>
    <p:sldId id="295" r:id="rId9"/>
    <p:sldId id="300" r:id="rId10"/>
    <p:sldId id="298" r:id="rId11"/>
    <p:sldId id="296" r:id="rId12"/>
    <p:sldId id="297" r:id="rId13"/>
    <p:sldId id="269" r:id="rId14"/>
    <p:sldId id="275"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7" autoAdjust="0"/>
    <p:restoredTop sz="56780" autoAdjust="0"/>
  </p:normalViewPr>
  <p:slideViewPr>
    <p:cSldViewPr snapToGrid="0">
      <p:cViewPr varScale="1">
        <p:scale>
          <a:sx n="63" d="100"/>
          <a:sy n="63" d="100"/>
        </p:scale>
        <p:origin x="240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EBD622-3AB3-4EE6-B061-DA7C32BAF8CC}" type="datetimeFigureOut">
              <a:rPr lang="en-US" smtClean="0"/>
              <a:t>8/15/2024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ED814B-62EC-4F54-8014-0196706DE5D7}" type="slidenum">
              <a:rPr lang="en-US" smtClean="0"/>
              <a:t>‹#›</a:t>
            </a:fld>
            <a:endParaRPr lang="en-US"/>
          </a:p>
        </p:txBody>
      </p:sp>
    </p:spTree>
    <p:extLst>
      <p:ext uri="{BB962C8B-B14F-4D97-AF65-F5344CB8AC3E}">
        <p14:creationId xmlns:p14="http://schemas.microsoft.com/office/powerpoint/2010/main" val="170169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calstate.atlassian.net/wiki/spaces/URS/pages/3133833219/Rapido+Search+Profile+and+Global+Title+Index"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calstate.atlassian.net/wiki/spaces/ULMSD/pages/3152576536/CSU+Libraries+scopes+search+profiles"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mtgsked.com/p/1662/c"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l-una.org/meetings/eluna-learns-2024/"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calstate.atlassian.net/wiki/spaces/URM/pages/144572459/Technical+Services+Open+Forum+Recordings" TargetMode="External"/><Relationship Id="rId4" Type="http://schemas.openxmlformats.org/officeDocument/2006/relationships/hyperlink" Target="https://ispie.calstate.edu/conferences"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sites.google.com/view/ecaug/2024-ecaug-conference/call-for-proposals?authuser=0"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support.atlas-sys.com/hc/en-us/articles/360011911933-ILLiad-Release-Schedule"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app.smartsheet.com/b/form/63894d9db7be4b2d8a94413a9451b709"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share.vidyard.com/watch/W2Eszr451TeyxRafPJ18o8"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urldefense.com/v3/__https:/knowledge.exlibrisgroup.com/Alma/Product_Materials/010Roadmap/Linked_Open_Data__;!!MWueTNF2!S52mWBvozHQb8Wr5gaehMIl1hnAat3d_Nz7SX2fQ3QSVmEPlh_W-ejDOPtiCoczR2XHiXmOdsRC0ias8xRR5zQ$" TargetMode="External"/><Relationship Id="rId13" Type="http://schemas.openxmlformats.org/officeDocument/2006/relationships/hyperlink" Target="https://knowledge.exlibrisgroup.com/Alma/Training/Release_Highlights_Videos/76_Alma_2024_Release_Highlights_Videos?mon=All" TargetMode="External"/><Relationship Id="rId3" Type="http://schemas.openxmlformats.org/officeDocument/2006/relationships/hyperlink" Target="https://knowledge.exlibrisgroup.com/Alma/Product_Materials/010Roadmap/Alma_Roadmap_Highlights_(2024-2025)" TargetMode="External"/><Relationship Id="rId7" Type="http://schemas.openxmlformats.org/officeDocument/2006/relationships/hyperlink" Target="https://urldefense.com/v3/__https:/knowledge.exlibrisgroup.com/Alma/Product_Materials/010Roadmap/Workflow_Simplification__;!!MWueTNF2!S52mWBvozHQb8Wr5gaehMIl1hnAat3d_Nz7SX2fQ3QSVmEPlh_W-ejDOPtiCoczR2XHiXmOdsRC0iatVwwiU6A$" TargetMode="External"/><Relationship Id="rId12" Type="http://schemas.openxmlformats.org/officeDocument/2006/relationships/hyperlink" Target="https://www.youtube.com/watch?v=Yj0lgu4ieiE"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urldefense.com/v3/__https:/knowledge.exlibrisgroup.com/Alma/Product_Materials/010Roadmap/AI_Metadata_Enrichment_for_Libraries__;!!MWueTNF2!S52mWBvozHQb8Wr5gaehMIl1hnAat3d_Nz7SX2fQ3QSVmEPlh_W-ejDOPtiCoczR2XHiXmOdsRC0iaswyRGZ-w$" TargetMode="External"/><Relationship Id="rId11" Type="http://schemas.openxmlformats.org/officeDocument/2006/relationships/hyperlink" Target="https://knowledge.exlibrisgroup.com/Alma/Product_Materials/010Roadmap/Alma_Roadmap_Highlights_(2024-2025)/Collaborative_Networks" TargetMode="External"/><Relationship Id="rId5" Type="http://schemas.openxmlformats.org/officeDocument/2006/relationships/hyperlink" Target="https://urldefense.com/v3/__https:/knowledge.exlibrisgroup.com/Alma/Product_Materials/010Roadmap/Workflow_Simplification*Circulation_Desk_Redesign__;Iw!!MWueTNF2!S52mWBvozHQb8Wr5gaehMIl1hnAat3d_Nz7SX2fQ3QSVmEPlh_W-ejDOPtiCoczR2XHiXmOdsRC0iaumn0BiBw$" TargetMode="External"/><Relationship Id="rId10" Type="http://schemas.openxmlformats.org/officeDocument/2006/relationships/hyperlink" Target="https://knowledge.exlibrisgroup.com/Alma/Product_Materials/010Roadmap/Alma_Roadmap_Highlights_(2024-2025)/Metadata_Management" TargetMode="External"/><Relationship Id="rId4" Type="http://schemas.openxmlformats.org/officeDocument/2006/relationships/hyperlink" Target="https://urldefense.com/v3/__https:/knowledge.exlibrisgroup.com/Alma/Product_Materials/010Roadmap/Introduction_to_the_New_Title_Search_Experience__;!!MWueTNF2!S52mWBvozHQb8Wr5gaehMIl1hnAat3d_Nz7SX2fQ3QSVmEPlh_W-ejDOPtiCoczR2XHiXmOdsRC0iaszhcOGnA$" TargetMode="External"/><Relationship Id="rId9" Type="http://schemas.openxmlformats.org/officeDocument/2006/relationships/hyperlink" Target="https://urldefense.com/v3/__https:/knowledge.exlibrisgroup.com/Alma/Product_Materials/010Roadmap/Authorities_Management__;!!MWueTNF2!S52mWBvozHQb8Wr5gaehMIl1hnAat3d_Nz7SX2fQ3QSVmEPlh_W-ejDOPtiCoczR2XHiXmOdsRC0iauru11H8w$"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Welcome to the August 15, 2024 edition of the Technical Services Open Forum: Back to School edition!</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For those of you that it is your first time at the Technical Services Open Forum, welcome, and we are glad to have you here. I am Christina Hennessey, director of the unified library management system or ULMS for the California State University system, and I am your host for today. We meet once a month at this time, 3</a:t>
            </a:r>
            <a:r>
              <a:rPr lang="en-US" sz="1800" kern="100" baseline="30000" dirty="0">
                <a:effectLst/>
                <a:latin typeface="Aptos" panose="020B0004020202020204" pitchFamily="34" charset="0"/>
                <a:ea typeface="Aptos" panose="020B0004020202020204" pitchFamily="34" charset="0"/>
                <a:cs typeface="Times New Roman" panose="02020603050405020304" pitchFamily="18" charset="0"/>
              </a:rPr>
              <a:t>rd</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Thursday of the month at 11am-noon. The meeting is always recorded and posted shortly after the meeting.</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It has been a hot, earthquake-y summer across California, and quite a few of the CSU campuses start classes next week – August 20 – 22 and most of the rest start the next, next week in 9 days on Monday, August 26. And San Luis Obispo, our lone quarter system campus, will be starting Fall classes on Sept 23. So if you have been away, welcome back!</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spcBef>
                <a:spcPts val="0"/>
              </a:spcBef>
              <a:spcAft>
                <a:spcPts val="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EEED814B-62EC-4F54-8014-0196706DE5D7}" type="slidenum">
              <a:rPr lang="en-US" smtClean="0"/>
              <a:t>1</a:t>
            </a:fld>
            <a:endParaRPr lang="en-US"/>
          </a:p>
        </p:txBody>
      </p:sp>
    </p:spTree>
    <p:extLst>
      <p:ext uri="{BB962C8B-B14F-4D97-AF65-F5344CB8AC3E}">
        <p14:creationId xmlns:p14="http://schemas.microsoft.com/office/powerpoint/2010/main" val="1589339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Here’s my last slide before I hand the meeting over to Chris Lee. </a:t>
            </a:r>
          </a:p>
          <a:p>
            <a:pPr marL="342900" marR="0" lvl="0" indent="-342900">
              <a:spcBef>
                <a:spcPts val="0"/>
              </a:spcBef>
              <a:spcAft>
                <a:spcPts val="0"/>
              </a:spcAft>
              <a:buFont typeface="Arial" panose="020B0604020202020204" pitchFamily="34" charset="0"/>
              <a:buChar char="•"/>
              <a:tabLst>
                <a:tab pos="457200" algn="l"/>
              </a:tabLs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I also wanted to take this time to remind you of a new email we set up in the CO recently that you should contact for e-resources help</a:t>
            </a:r>
          </a:p>
          <a:p>
            <a:pPr marL="742950" marR="0" lvl="1" indent="-285750">
              <a:spcBef>
                <a:spcPts val="0"/>
              </a:spcBef>
              <a:spcAft>
                <a:spcPts val="0"/>
              </a:spcAft>
              <a:buFont typeface="Arial" panose="020B0604020202020204" pitchFamily="34" charset="0"/>
              <a:buChar char="•"/>
              <a:tabLst>
                <a:tab pos="914400" algn="l"/>
              </a:tabLs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It is: eresourceshelp@lists.calstate.edu</a:t>
            </a:r>
          </a:p>
          <a:p>
            <a:pPr marL="742950" marR="0" lvl="1" indent="-285750">
              <a:spcBef>
                <a:spcPts val="0"/>
              </a:spcBef>
              <a:spcAft>
                <a:spcPts val="0"/>
              </a:spcAft>
              <a:buFont typeface="Arial" panose="020B0604020202020204" pitchFamily="34" charset="0"/>
              <a:buChar char="•"/>
              <a:tabLst>
                <a:tab pos="914400" algn="l"/>
              </a:tabLs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Please use this email instead of contacting Jessica or Kirstie directly as they can sort out who might be the best person to work with you on your issues.</a:t>
            </a:r>
          </a:p>
          <a:p>
            <a:pPr marL="742950" marR="0" lvl="1" indent="-285750">
              <a:spcBef>
                <a:spcPts val="0"/>
              </a:spcBef>
              <a:spcAft>
                <a:spcPts val="0"/>
              </a:spcAft>
              <a:buFont typeface="Arial" panose="020B0604020202020204" pitchFamily="34" charset="0"/>
              <a:buChar char="•"/>
              <a:tabLst>
                <a:tab pos="914400" algn="l"/>
              </a:tabLs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Also! People take vacation, even Jessica. And Jessica is taking a very long vacation in late September and early October. I will be her back-up during this time and will pretend to be 10% of Jessica for 17 days, so send the emails to that address and me &amp; Kirstie will sort it out. But we all work different hours of the day so you have the best chance of getting SOMEONE to answer if you use this email now and going forward.</a:t>
            </a:r>
          </a:p>
          <a:p>
            <a:pPr marL="742950" marR="0" lvl="1" indent="-285750">
              <a:spcBef>
                <a:spcPts val="0"/>
              </a:spcBef>
              <a:spcAft>
                <a:spcPts val="0"/>
              </a:spcAft>
              <a:buFont typeface="Arial" panose="020B0604020202020204" pitchFamily="34" charset="0"/>
              <a:buChar char="•"/>
              <a:tabLst>
                <a:tab pos="914400" algn="l"/>
              </a:tabLs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If you forget and email Jessica or Kirstie directly, they will probably remind you of this email. </a:t>
            </a:r>
          </a:p>
          <a:p>
            <a:pPr marL="742950" marR="0" lvl="1" indent="-285750">
              <a:spcBef>
                <a:spcPts val="0"/>
              </a:spcBef>
              <a:spcAft>
                <a:spcPts val="0"/>
              </a:spcAft>
              <a:buFont typeface="Arial" panose="020B0604020202020204" pitchFamily="34" charset="0"/>
              <a:buChar char="•"/>
              <a:tabLst>
                <a:tab pos="914400" algn="l"/>
              </a:tabLs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Also a reminder that asking on CSU Libraries Slack is a good choice too, your colleagues at other campuses might be having similar issues and can help you out.</a:t>
            </a:r>
          </a:p>
          <a:p>
            <a:pPr marL="742950" marR="0" lvl="1" indent="-285750">
              <a:spcBef>
                <a:spcPts val="0"/>
              </a:spcBef>
              <a:spcAft>
                <a:spcPts val="0"/>
              </a:spcAft>
              <a:buFont typeface="Arial" panose="020B0604020202020204" pitchFamily="34" charset="0"/>
              <a:buChar char="•"/>
              <a:tabLst>
                <a:tab pos="914400" algn="l"/>
              </a:tabLs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Kirstie, Jessica, did I get that right, anything to add?</a:t>
            </a:r>
          </a:p>
        </p:txBody>
      </p:sp>
      <p:sp>
        <p:nvSpPr>
          <p:cNvPr id="4" name="Slide Number Placeholder 3"/>
          <p:cNvSpPr>
            <a:spLocks noGrp="1"/>
          </p:cNvSpPr>
          <p:nvPr>
            <p:ph type="sldNum" sz="quarter" idx="5"/>
          </p:nvPr>
        </p:nvSpPr>
        <p:spPr/>
        <p:txBody>
          <a:bodyPr/>
          <a:lstStyle/>
          <a:p>
            <a:fld id="{EEED814B-62EC-4F54-8014-0196706DE5D7}" type="slidenum">
              <a:rPr lang="en-US" smtClean="0"/>
              <a:t>10</a:t>
            </a:fld>
            <a:endParaRPr lang="en-US"/>
          </a:p>
        </p:txBody>
      </p:sp>
    </p:spTree>
    <p:extLst>
      <p:ext uri="{BB962C8B-B14F-4D97-AF65-F5344CB8AC3E}">
        <p14:creationId xmlns:p14="http://schemas.microsoft.com/office/powerpoint/2010/main" val="1906063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Now I’m going to hand it over to Chris Lee to talk to us about options and recommendations for your Primo scopes and search profiles that include Rapido. </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 didn’t have a good back-to-school picture for this topic so I just included a reminder of the awesome Trapper Keeper. </a:t>
            </a:r>
          </a:p>
          <a:p>
            <a:endParaRPr lang="en-US" dirty="0"/>
          </a:p>
        </p:txBody>
      </p:sp>
      <p:sp>
        <p:nvSpPr>
          <p:cNvPr id="4" name="Slide Number Placeholder 3"/>
          <p:cNvSpPr>
            <a:spLocks noGrp="1"/>
          </p:cNvSpPr>
          <p:nvPr>
            <p:ph type="sldNum" sz="quarter" idx="5"/>
          </p:nvPr>
        </p:nvSpPr>
        <p:spPr/>
        <p:txBody>
          <a:bodyPr/>
          <a:lstStyle/>
          <a:p>
            <a:fld id="{EEED814B-62EC-4F54-8014-0196706DE5D7}" type="slidenum">
              <a:rPr lang="en-US" smtClean="0"/>
              <a:t>11</a:t>
            </a:fld>
            <a:endParaRPr lang="en-US"/>
          </a:p>
        </p:txBody>
      </p:sp>
    </p:spTree>
    <p:extLst>
      <p:ext uri="{BB962C8B-B14F-4D97-AF65-F5344CB8AC3E}">
        <p14:creationId xmlns:p14="http://schemas.microsoft.com/office/powerpoint/2010/main" val="4032721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Ran out of time to finish this but Chris &amp; I will be working on this chart</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Let us know what else we should include here</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It’s hard to visualize/design correctly</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Chris’ page: </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https://calstate.atlassian.net/wiki/spaces/URS/pages/3133833219/Rapido+Search+Profile+and+Global+Title+Index</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Wiki: </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https://calstate.atlassian.net/wiki/spaces/ULMSD/pages/3152576536/CSU+Libraries+scopes+search+profiles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EEED814B-62EC-4F54-8014-0196706DE5D7}" type="slidenum">
              <a:rPr lang="en-US" smtClean="0"/>
              <a:t>12</a:t>
            </a:fld>
            <a:endParaRPr lang="en-US"/>
          </a:p>
        </p:txBody>
      </p:sp>
    </p:spTree>
    <p:extLst>
      <p:ext uri="{BB962C8B-B14F-4D97-AF65-F5344CB8AC3E}">
        <p14:creationId xmlns:p14="http://schemas.microsoft.com/office/powerpoint/2010/main" val="2287957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Coming up next month! Our next meeting will be September 19, 11am-noon, we’ll be meeting throughout the fall on the third Thursday of every month, 11am-noon. You should have received Outlook invites for the Fall meetings last week from me, let me know if you did not.</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As I’ve been mentioning in previous Technical Services Open Forums, the international version of ELUNA, the International Group of Ex Libris Users, or IGeLU, conference is next month in Copenhagen. I will be attending online from California and hopefully will have exciting things and updates to share with you from the conference. So I’ll have that for you at the next meeting. I will distribute the full program again in case there is something you would like me to attend on your behalf and take notes, let me know! </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Full program here: </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https://mtgsked.com/p/1662/c</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That presentation from me on IGeLU won’t take the whole time, so please pass along anything else you would like to share or discuss for the September meeting. </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EEED814B-62EC-4F54-8014-0196706DE5D7}" type="slidenum">
              <a:rPr lang="en-US" smtClean="0"/>
              <a:t>13</a:t>
            </a:fld>
            <a:endParaRPr lang="en-US"/>
          </a:p>
        </p:txBody>
      </p:sp>
    </p:spTree>
    <p:extLst>
      <p:ext uri="{BB962C8B-B14F-4D97-AF65-F5344CB8AC3E}">
        <p14:creationId xmlns:p14="http://schemas.microsoft.com/office/powerpoint/2010/main" val="2704838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Thanks for attending</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Recording for this meeting will be available &amp; posted later this week.</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You are welcome to hang out until 1pm (recording off). </a:t>
            </a:r>
            <a:r>
              <a:rPr lang="en-US" sz="1800" kern="100">
                <a:effectLst/>
                <a:latin typeface="Aptos" panose="020B0004020202020204" pitchFamily="34" charset="0"/>
                <a:ea typeface="Aptos" panose="020B0004020202020204" pitchFamily="34" charset="0"/>
                <a:cs typeface="Times New Roman" panose="02020603050405020304" pitchFamily="18" charset="0"/>
              </a:rPr>
              <a:t>Thank you for coming!</a:t>
            </a:r>
          </a:p>
          <a:p>
            <a:pPr marL="457200" marR="0">
              <a:spcBef>
                <a:spcPts val="0"/>
              </a:spcBef>
              <a:spcAft>
                <a:spcPts val="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marR="0" indent="-285750">
              <a:spcBef>
                <a:spcPts val="0"/>
              </a:spcBef>
              <a:spcAft>
                <a:spcPts val="0"/>
              </a:spcAft>
              <a:buFont typeface="Arial" panose="020B0604020202020204" pitchFamily="34" charset="0"/>
              <a:buChar cha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EED814B-62EC-4F54-8014-0196706DE5D7}" type="slidenum">
              <a:rPr lang="en-US" smtClean="0"/>
              <a:t>14</a:t>
            </a:fld>
            <a:endParaRPr lang="en-US"/>
          </a:p>
        </p:txBody>
      </p:sp>
    </p:spTree>
    <p:extLst>
      <p:ext uri="{BB962C8B-B14F-4D97-AF65-F5344CB8AC3E}">
        <p14:creationId xmlns:p14="http://schemas.microsoft.com/office/powerpoint/2010/main" val="3251465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Here’s the agenda for today. </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 have a few announcements to pass on to you that people have sent to me</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Then I’ll call for any CSU library-related announcements not on the agenda, as usual. Please speak up if you have something to share!</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Luiz Mendes will give us some updates &amp; reminders from the NZ Mgt Group</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 have some updates on things in the ULMS, also some new features coming up in Ex Libris products, some we have early access to</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Then we’ll go to our featured speaker, Christopher Lee of the Chancellor’s Office. Chris will talk to us about options and recommendations for your Primo search profiles that include Rapido. </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When Chris is done, I had hoped to share a new completed wiki page of the search profiles at each CSU campus so you can see what different campuses have done but I ran out of time - perhaps we will have discussion and I’ll send out the wiki page later, you can study these and we can talk about them next time.</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After the hour, we’ll turn the recording off, we can hang out and talk about library work, and what’s going at your campuses.</a:t>
            </a:r>
          </a:p>
          <a:p>
            <a:pPr marL="45720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285750" marR="0" indent="-285750">
              <a:spcBef>
                <a:spcPts val="0"/>
              </a:spcBef>
              <a:spcAft>
                <a:spcPts val="0"/>
              </a:spcAft>
              <a:buFont typeface="Arial" panose="020B0604020202020204" pitchFamily="34" charset="0"/>
              <a:buChar cha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EED814B-62EC-4F54-8014-0196706DE5D7}" type="slidenum">
              <a:rPr lang="en-US" smtClean="0"/>
              <a:t>2</a:t>
            </a:fld>
            <a:endParaRPr lang="en-US"/>
          </a:p>
        </p:txBody>
      </p:sp>
    </p:spTree>
    <p:extLst>
      <p:ext uri="{BB962C8B-B14F-4D97-AF65-F5344CB8AC3E}">
        <p14:creationId xmlns:p14="http://schemas.microsoft.com/office/powerpoint/2010/main" val="1394999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First, here are some general announcements from me that I want to share. Thanks to those of you that sent me these ideas/announcements to share.</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Most of you are familiar with ELUNA Learns, that is the online version of the ELUNA conference that started in 2020 during the pandemic when we could not have in-person conferences. These will be a series of topics in Fall 2024, they are looking for proposals now and the proposals are due September 1, 2024. The ELUNA Learns series is free now to all of you due to your consortial ELUNA membership (it used to cost money to attend but no more). And if you need presentations for professional development or tenure or promotion or your c.v., it is a nice way to get a presentation in without using any travel budget. Quite a few CSU folks have presented at the ELUNA Learns in the past, including myself, and Kevin Phillips, and Jill – please reach out if you have any questions about how it is.</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Show: </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https://el-una.org/meetings/eluna-learns-2024/</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I-SPIE conference was held online on July 25 – 26, it was very successful with an average of 50+ in attendance for each session for the two days. Thank you to the organizing committee for a great conference. If you missed any of it, the recordings are now posted on the I-SPIE website. </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Show: </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https://ispie.calstate.edu/conferences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 will give the caveat and update that we originally said there would be a version of one of the I-SPIE presentations today, this was Kirstie &amp; Jessica’s presentation, which was called “Will it lend? How license terms impact ILL lending”. It turns out there were some things shown and discussed in that session that we can’t necessarily share on a recording so the recording will not be posted and we will not cover that topic again here. However, there will be redacted versions of the slides from that session available on the I-SPIE website soon.</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 will remind you that we had an excellent presentation on licenses in Alma at the November 2023 TS Open Forum by Fullerton’s Anthony Davis, you can find that recording and demo on the TS Open Forum recordings page and even jump right to that part of the recording. But please reach out if you still have more questions about licenses in libraries, in Alma, in Primo, in relation to ILL, and we can maybe do more presentations.</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Show: </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5"/>
              </a:rPr>
              <a:t>https://calstate.atlassian.net/wiki/spaces/URM/pages/144572459/Technical+Services+Open+Forum+Recordings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EEED814B-62EC-4F54-8014-0196706DE5D7}" type="slidenum">
              <a:rPr lang="en-US" smtClean="0"/>
              <a:t>3</a:t>
            </a:fld>
            <a:endParaRPr lang="en-US"/>
          </a:p>
        </p:txBody>
      </p:sp>
    </p:spTree>
    <p:extLst>
      <p:ext uri="{BB962C8B-B14F-4D97-AF65-F5344CB8AC3E}">
        <p14:creationId xmlns:p14="http://schemas.microsoft.com/office/powerpoint/2010/main" val="2837300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More from me!</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eCAUG</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conference, our in-person conference for California Ex Libris libraries being held at the CO in October 2024, put out a call for many helpers and input at the end of July. </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Show: </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https://sites.google.com/view/ecaug/2024-ecaug-conference/call-for-proposals?authuser=0</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This year the conference theme is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Ghost in the Machine </a:t>
            </a:r>
            <a:r>
              <a:rPr lang="en-US" sz="1800" b="1" kern="100" dirty="0">
                <a:effectLst/>
                <a:latin typeface="Segoe UI Emoji" panose="020B0502040204020203" pitchFamily="34" charset="0"/>
                <a:ea typeface="Aptos" panose="020B0004020202020204" pitchFamily="34" charset="0"/>
                <a:cs typeface="Segoe UI Emoji" panose="020B0502040204020203" pitchFamily="34" charset="0"/>
              </a:rPr>
              <a:t>👻</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 What We Do in the System”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This theme was explained as: The conference focuses on our work within our libraries. Whether you want to share your best practices, innovative configurations, projects on AI and data analysis, or tips and tricks to improve processes, then they are excited to have you! Expect a mix of insightful presentations, interactive workshops, and engaging discussions designed to entertain and enlighten. They are taking an "unconference" approach to create an interactive and inclusive experience. </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planning committee is looking for facilitators to run discussion roundtables and help with troubleshooting</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Presenters for lightning talks, poster sessions, presentations, or to run workshops. Lots of options to get involved! </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Again, lots of things to help with professional development, tenure, promotion, and your c.v.</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Please submit your ideas and interests by August 30, 2024, that is just a few weeks away.</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For those libraries that have ILLiad, one more reminder that the support for ILLiad version 9.1 ends Sunday, Sept 1, 2024. Unlike with Ex Libris products, we cannot get access to your ILLiad to help with this from the CO so please check the version of your ILLiad as soon as you can so you can schedule an update. 9.2 is the current version and has been around since March 2022 so hopefully you have all had time to upgrade but I know we have all been busy so you may have missed this announcement. Chris Lee tells me: The NCIP in ILLiad has been known to break with updates. Please let me know if the NCIP does break and he can help get you a new version to go with your updated ILLiad.  Chris Lee can answer more questions about this so please reach out!</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Show: </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https://support.atlas-sys.com/hc/en-us/articles/360011911933-ILLiad-Release-Schedule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EED814B-62EC-4F54-8014-0196706DE5D7}" type="slidenum">
              <a:rPr lang="en-US" smtClean="0"/>
              <a:t>4</a:t>
            </a:fld>
            <a:endParaRPr lang="en-US"/>
          </a:p>
        </p:txBody>
      </p:sp>
    </p:spTree>
    <p:extLst>
      <p:ext uri="{BB962C8B-B14F-4D97-AF65-F5344CB8AC3E}">
        <p14:creationId xmlns:p14="http://schemas.microsoft.com/office/powerpoint/2010/main" val="3027962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So now I want to open this up to your timely announcements, this is your time to speak and share! </a:t>
            </a:r>
          </a:p>
          <a:p>
            <a:pPr marL="0" marR="0" lvl="0" indent="0">
              <a:spcBef>
                <a:spcPts val="0"/>
              </a:spcBef>
              <a:spcAft>
                <a:spcPts val="0"/>
              </a:spcAft>
              <a:buFont typeface="Arial" panose="020B0604020202020204" pitchFamily="34" charset="0"/>
              <a:buNone/>
              <a:tabLst>
                <a:tab pos="457200" algn="l"/>
              </a:tabLs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EED814B-62EC-4F54-8014-0196706DE5D7}" type="slidenum">
              <a:rPr lang="en-US" smtClean="0"/>
              <a:t>5</a:t>
            </a:fld>
            <a:endParaRPr lang="en-US"/>
          </a:p>
        </p:txBody>
      </p:sp>
    </p:spTree>
    <p:extLst>
      <p:ext uri="{BB962C8B-B14F-4D97-AF65-F5344CB8AC3E}">
        <p14:creationId xmlns:p14="http://schemas.microsoft.com/office/powerpoint/2010/main" val="1528507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Network Zone Management Group gave us some updates and reminders at the July TS Open Forum</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Thank you to all the campuses and catalogers that have responded to the emails from them and helped with the cleanup</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Luiz wanted me to remind you to finish your Local Notes cleanup by the end of August, you have two more weeks.</a:t>
            </a:r>
          </a:p>
        </p:txBody>
      </p:sp>
      <p:sp>
        <p:nvSpPr>
          <p:cNvPr id="4" name="Slide Number Placeholder 3"/>
          <p:cNvSpPr>
            <a:spLocks noGrp="1"/>
          </p:cNvSpPr>
          <p:nvPr>
            <p:ph type="sldNum" sz="quarter" idx="5"/>
          </p:nvPr>
        </p:nvSpPr>
        <p:spPr/>
        <p:txBody>
          <a:bodyPr/>
          <a:lstStyle/>
          <a:p>
            <a:fld id="{EEED814B-62EC-4F54-8014-0196706DE5D7}" type="slidenum">
              <a:rPr lang="en-US" smtClean="0"/>
              <a:t>6</a:t>
            </a:fld>
            <a:endParaRPr lang="en-US"/>
          </a:p>
        </p:txBody>
      </p:sp>
    </p:spTree>
    <p:extLst>
      <p:ext uri="{BB962C8B-B14F-4D97-AF65-F5344CB8AC3E}">
        <p14:creationId xmlns:p14="http://schemas.microsoft.com/office/powerpoint/2010/main" val="2629660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Now to some ULMS updates. Thanks to those of you that sent me these ideas/announcements to share.</a:t>
            </a:r>
          </a:p>
          <a:p>
            <a:pPr marL="0" marR="0">
              <a:spcBef>
                <a:spcPts val="0"/>
              </a:spcBef>
              <a:spcAft>
                <a:spcPts val="0"/>
              </a:spcAf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spcBef>
                <a:spcPts val="0"/>
              </a:spcBef>
              <a:spcAft>
                <a:spcPts val="0"/>
              </a:spcAf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Some updates on things I mentioned at the last meeting - </a:t>
            </a:r>
          </a:p>
          <a:p>
            <a:pPr marL="342900" marR="0" lvl="0" indent="-342900">
              <a:spcBef>
                <a:spcPts val="0"/>
              </a:spcBef>
              <a:spcAft>
                <a:spcPts val="0"/>
              </a:spcAft>
              <a:buFont typeface="Arial" panose="020B0604020202020204" pitchFamily="34" charset="0"/>
              <a:buChar char="•"/>
              <a:tabLst>
                <a:tab pos="457200" algn="l"/>
              </a:tabLs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I mentioned the All Titles Search interface last Forum and showed a few screenshots. That will be available in the Fresno sandbox this coming Sunday, August 18.</a:t>
            </a:r>
          </a:p>
          <a:p>
            <a:pPr marL="742950" marR="0" lvl="1" indent="-285750">
              <a:spcBef>
                <a:spcPts val="0"/>
              </a:spcBef>
              <a:spcAft>
                <a:spcPts val="0"/>
              </a:spcAft>
              <a:buFont typeface="Arial" panose="020B0604020202020204" pitchFamily="34" charset="0"/>
              <a:buChar char="•"/>
              <a:tabLst>
                <a:tab pos="914400" algn="l"/>
              </a:tabLs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I’ll send some information and screenshots out to everyone once we have it turned on this weekend, but there is also a Ex Libris webinar about it on September 4 at 7am, you can register here or get the recording about a day later.</a:t>
            </a:r>
          </a:p>
          <a:p>
            <a:pPr marL="742950" marR="0" lvl="1" indent="-285750">
              <a:spcBef>
                <a:spcPts val="0"/>
              </a:spcBef>
              <a:spcAft>
                <a:spcPts val="0"/>
              </a:spcAft>
              <a:buFont typeface="Arial" panose="020B0604020202020204" pitchFamily="34" charset="0"/>
              <a:buChar char="•"/>
              <a:tabLst>
                <a:tab pos="914400" algn="l"/>
              </a:tabLs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All Titles Search interface will be available in production in the November 2024 release, that is November 3, it will be opt-in, not sure when it will be opt-out </a:t>
            </a:r>
          </a:p>
          <a:p>
            <a:pPr marL="914400" marR="0">
              <a:spcBef>
                <a:spcPts val="0"/>
              </a:spcBef>
              <a:spcAft>
                <a:spcPts val="0"/>
              </a:spcAf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marR="0" lvl="0" indent="-342900">
              <a:spcBef>
                <a:spcPts val="0"/>
              </a:spcBef>
              <a:spcAft>
                <a:spcPts val="0"/>
              </a:spcAft>
              <a:buFont typeface="Arial" panose="020B0604020202020204" pitchFamily="34" charset="0"/>
              <a:buChar char="•"/>
              <a:tabLst>
                <a:tab pos="457200" algn="l"/>
              </a:tabLs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Another reminder that the ELUNA enhancement process has changed recently</a:t>
            </a:r>
          </a:p>
          <a:p>
            <a:pPr marL="742950" marR="0" lvl="1" indent="-285750">
              <a:spcBef>
                <a:spcPts val="0"/>
              </a:spcBef>
              <a:spcAft>
                <a:spcPts val="0"/>
              </a:spcAft>
              <a:buFont typeface="Arial" panose="020B0604020202020204" pitchFamily="34" charset="0"/>
              <a:buChar char="•"/>
              <a:tabLst>
                <a:tab pos="914400" algn="l"/>
              </a:tabLs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Ex Libris enhancements are no longer voted in the NERS system, there is a new system named Election Buddy. If you are a voting campus, one person at your campus got an email with the ballot already. </a:t>
            </a:r>
          </a:p>
          <a:p>
            <a:pPr marL="742950" marR="0" lvl="1" indent="-285750">
              <a:spcBef>
                <a:spcPts val="0"/>
              </a:spcBef>
              <a:spcAft>
                <a:spcPts val="0"/>
              </a:spcAft>
              <a:buFont typeface="Arial" panose="020B0604020202020204" pitchFamily="34" charset="0"/>
              <a:buChar char="•"/>
              <a:tabLst>
                <a:tab pos="914400" algn="l"/>
              </a:tabLs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We are currently voting for Rapido/RapidILL enhancements and </a:t>
            </a:r>
            <a:r>
              <a:rPr lang="en-US" sz="1100" kern="100" dirty="0" err="1">
                <a:effectLst/>
                <a:latin typeface="Aptos" panose="020B0004020202020204" pitchFamily="34" charset="0"/>
                <a:ea typeface="Aptos" panose="020B0004020202020204" pitchFamily="34" charset="0"/>
                <a:cs typeface="Times New Roman" panose="02020603050405020304" pitchFamily="18" charset="0"/>
              </a:rPr>
              <a:t>Esploro</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enhancements. Unfortunately these are due on different dates, the deadline for </a:t>
            </a:r>
            <a:r>
              <a:rPr lang="en-US" sz="1100" kern="100" dirty="0" err="1">
                <a:effectLst/>
                <a:latin typeface="Aptos" panose="020B0004020202020204" pitchFamily="34" charset="0"/>
                <a:ea typeface="Aptos" panose="020B0004020202020204" pitchFamily="34" charset="0"/>
                <a:cs typeface="Times New Roman" panose="02020603050405020304" pitchFamily="18" charset="0"/>
              </a:rPr>
              <a:t>Esploro</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is August 20 and the deadline for Rapido/RapidILL is August 30.</a:t>
            </a:r>
          </a:p>
          <a:p>
            <a:pPr marL="742950" marR="0" lvl="1" indent="-285750">
              <a:spcBef>
                <a:spcPts val="0"/>
              </a:spcBef>
              <a:spcAft>
                <a:spcPts val="0"/>
              </a:spcAft>
              <a:buFont typeface="Arial" panose="020B0604020202020204" pitchFamily="34" charset="0"/>
              <a:buChar char="•"/>
              <a:tabLst>
                <a:tab pos="914400" algn="l"/>
              </a:tabLs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We only have one </a:t>
            </a:r>
            <a:r>
              <a:rPr lang="en-US" sz="1100" kern="100" dirty="0" err="1">
                <a:effectLst/>
                <a:latin typeface="Aptos" panose="020B0004020202020204" pitchFamily="34" charset="0"/>
                <a:ea typeface="Aptos" panose="020B0004020202020204" pitchFamily="34" charset="0"/>
                <a:cs typeface="Times New Roman" panose="02020603050405020304" pitchFamily="18" charset="0"/>
              </a:rPr>
              <a:t>Esploro</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library so not much to coordinate there [Bin from Sacramento sent me his input this morning, thank you Bin], but we are all Rapido/RapidILL libraries so Chris Lee put together a </a:t>
            </a:r>
            <a:r>
              <a:rPr lang="en-US" sz="1100" kern="100" dirty="0" err="1">
                <a:effectLst/>
                <a:latin typeface="Aptos" panose="020B0004020202020204" pitchFamily="34" charset="0"/>
                <a:ea typeface="Aptos" panose="020B0004020202020204" pitchFamily="34" charset="0"/>
                <a:cs typeface="Times New Roman" panose="02020603050405020304" pitchFamily="18" charset="0"/>
              </a:rPr>
              <a:t>SmartSheet</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to give your input on what we should vote for in the CO, the deadline on that to Chris is August 28. Once we have those results, we will share them with you in case you want to have CSU-wide input in your vote (or if you aren’t sure what to vote for). </a:t>
            </a:r>
          </a:p>
          <a:p>
            <a:pPr marL="742950" marR="0" lvl="1" indent="-285750">
              <a:spcBef>
                <a:spcPts val="0"/>
              </a:spcBef>
              <a:spcAft>
                <a:spcPts val="0"/>
              </a:spcAft>
              <a:buFont typeface="Arial" panose="020B0604020202020204" pitchFamily="34" charset="0"/>
              <a:buChar char="•"/>
              <a:tabLst>
                <a:tab pos="914400" algn="l"/>
              </a:tabLs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Show Chris’ </a:t>
            </a:r>
            <a:r>
              <a:rPr lang="en-US" sz="1100" kern="100" dirty="0" err="1">
                <a:effectLst/>
                <a:latin typeface="Aptos" panose="020B0004020202020204" pitchFamily="34" charset="0"/>
                <a:ea typeface="Aptos" panose="020B0004020202020204" pitchFamily="34" charset="0"/>
                <a:cs typeface="Times New Roman" panose="02020603050405020304" pitchFamily="18" charset="0"/>
              </a:rPr>
              <a:t>SmartSheet</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1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https://app.smartsheet.com/b/form/63894d9db7be4b2d8a94413a9451b709</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This is a new process for all of us so please reach out with any questions. </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u="sng" dirty="0">
              <a:solidFill>
                <a:srgbClr val="467886"/>
              </a:solidFill>
              <a:effectLst/>
              <a:latin typeface="Aptos" panose="020B0004020202020204" pitchFamily="34" charset="0"/>
              <a:ea typeface="Times New Roman" panose="02020603050405020304" pitchFamily="18" charset="0"/>
              <a:cs typeface="Aptos" panose="020B0004020202020204" pitchFamily="34" charset="0"/>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u="sng" dirty="0">
              <a:solidFill>
                <a:srgbClr val="467886"/>
              </a:solidFill>
              <a:effectLst/>
              <a:latin typeface="Aptos" panose="020B0004020202020204" pitchFamily="34" charset="0"/>
              <a:ea typeface="Times New Roman" panose="02020603050405020304" pitchFamily="18" charset="0"/>
              <a:cs typeface="Aptos" panose="020B000402020202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EED814B-62EC-4F54-8014-0196706DE5D7}" type="slidenum">
              <a:rPr lang="en-US" smtClean="0"/>
              <a:t>7</a:t>
            </a:fld>
            <a:endParaRPr lang="en-US"/>
          </a:p>
        </p:txBody>
      </p:sp>
    </p:spTree>
    <p:extLst>
      <p:ext uri="{BB962C8B-B14F-4D97-AF65-F5344CB8AC3E}">
        <p14:creationId xmlns:p14="http://schemas.microsoft.com/office/powerpoint/2010/main" val="3724276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Arial" panose="020B0604020202020204" pitchFamily="34" charset="0"/>
              <a:buChar char="•"/>
              <a:tabLst>
                <a:tab pos="457200" algn="l"/>
              </a:tabLs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Also since our last Open Forum, we’ve been given the chance to be part of the early testing of what Ex Libris is calling: the AI Metadata Assistant. I sent out an email about this as Ex Libris wanted me to make sure that we had some interested testers. This will be available in the San Jose State sandbox starting this Sunday, August 18. Different sandbox than the All Titles Search interface.</a:t>
            </a:r>
          </a:p>
          <a:p>
            <a:pPr marL="0" marR="0">
              <a:spcBef>
                <a:spcPts val="0"/>
              </a:spcBef>
              <a:spcAft>
                <a:spcPts val="0"/>
              </a:spcAf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 What it is: The </a:t>
            </a:r>
            <a:r>
              <a:rPr lang="en-US" sz="1100" b="1" kern="100" dirty="0">
                <a:effectLst/>
                <a:latin typeface="Aptos" panose="020B0004020202020204" pitchFamily="34" charset="0"/>
                <a:ea typeface="Aptos" panose="020B0004020202020204" pitchFamily="34" charset="0"/>
                <a:cs typeface="Times New Roman" panose="02020603050405020304" pitchFamily="18" charset="0"/>
              </a:rPr>
              <a:t>AI Metadata Assistant in Alma’s Metadata Editor</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is one of several AI projects underway at Ex Libris &amp; Clarivate. They are designing it to help catalogers in their work by suggesting metadata they can use when cataloging a resource, saving time and effort on researching and searching information, and freeing catalogers’ time to handle more complex cataloging tasks. </a:t>
            </a:r>
          </a:p>
          <a:p>
            <a:pPr marL="0" marR="0">
              <a:spcBef>
                <a:spcPts val="0"/>
              </a:spcBef>
              <a:spcAft>
                <a:spcPts val="0"/>
              </a:spcAf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spcBef>
                <a:spcPts val="0"/>
              </a:spcBef>
              <a:spcAft>
                <a:spcPts val="0"/>
              </a:spcAf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Their vision is that a cataloger will be able to </a:t>
            </a:r>
            <a:r>
              <a:rPr lang="en-US" sz="1100" b="1" kern="100" dirty="0">
                <a:effectLst/>
                <a:latin typeface="Aptos" panose="020B0004020202020204" pitchFamily="34" charset="0"/>
                <a:ea typeface="Aptos" panose="020B0004020202020204" pitchFamily="34" charset="0"/>
                <a:cs typeface="Times New Roman" panose="02020603050405020304" pitchFamily="18" charset="0"/>
              </a:rPr>
              <a:t>easily create a new bibliographic record or enrich an existing brief record</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using the resource’s metadata (such as title, author, content note, etc.) and/or images (such as a book’s back cover or title page). After receiving the AI’s suggested metadata, generated from the provided information, they will be able to accept, correct or discard the suggested changes, as well as add metadata of their own as needed.</a:t>
            </a:r>
          </a:p>
          <a:p>
            <a:pPr marL="0" marR="0">
              <a:spcBef>
                <a:spcPts val="0"/>
              </a:spcBef>
              <a:spcAft>
                <a:spcPts val="0"/>
              </a:spcAf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The first phase of the Metadata Editor AI assistant will help with creating English MARC 21 records for books, with more formats and languages support to follow.</a:t>
            </a:r>
          </a:p>
          <a:p>
            <a:pPr marL="342900" marR="0" lvl="0" indent="-342900">
              <a:spcBef>
                <a:spcPts val="0"/>
              </a:spcBef>
              <a:spcAft>
                <a:spcPts val="0"/>
              </a:spcAft>
              <a:buFont typeface="Arial" panose="020B0604020202020204" pitchFamily="34" charset="0"/>
              <a:buChar char="•"/>
              <a:tabLst>
                <a:tab pos="457200" algn="l"/>
              </a:tabLs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So I really wanted something to show you all since we are a little bit in the dark on what this might look like, so Ex Libris shared a little video demo with me that I’m going to share with you now and email to you later as well so you can study it if you like. There is no sound with this demo, just captions, but I’ll read the captions as we go along.</a:t>
            </a:r>
          </a:p>
          <a:p>
            <a:pPr marL="0" marR="0">
              <a:spcBef>
                <a:spcPts val="0"/>
              </a:spcBef>
              <a:spcAft>
                <a:spcPts val="0"/>
              </a:spcAf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Show: </a:t>
            </a:r>
            <a:r>
              <a:rPr lang="en-US" sz="11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https://share.vidyard.com/watch/W2Eszr451TeyxRafPJ18o8</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marR="0" lvl="0" indent="-342900">
              <a:spcBef>
                <a:spcPts val="0"/>
              </a:spcBef>
              <a:spcAft>
                <a:spcPts val="0"/>
              </a:spcAft>
              <a:buFont typeface="Arial" panose="020B0604020202020204" pitchFamily="34" charset="0"/>
              <a:buChar char="•"/>
              <a:tabLst>
                <a:tab pos="457200" algn="l"/>
              </a:tabLs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If you would like to be a tester! We currently have 9 interested testers from 6 different CSU campuses, but if you are newly interested or missed the email where I called for volunteers, you can still be involved, just send me an email today or tomorrow so I can get you in the project.</a:t>
            </a:r>
          </a:p>
          <a:p>
            <a:pPr marL="0" marR="0">
              <a:spcBef>
                <a:spcPts val="0"/>
              </a:spcBef>
              <a:spcAft>
                <a:spcPts val="0"/>
              </a:spcAf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 The testing instructions from Ex Libris are kind of free-form, the only instructions we were given were: </a:t>
            </a:r>
          </a:p>
          <a:p>
            <a:pPr marL="742950" marR="0" lvl="1" indent="-285750">
              <a:spcBef>
                <a:spcPts val="0"/>
              </a:spcBef>
              <a:spcAft>
                <a:spcPts val="0"/>
              </a:spcAft>
              <a:buFont typeface="+mj-lt"/>
              <a:buAutoNum type="alphaLcPeriod"/>
              <a:tabLst>
                <a:tab pos="914400" algn="l"/>
              </a:tabLs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Your team can then conduct tests of record creation and enrichment, according to your judgment (we will appreciate it if the test materials include diverse materials and metadata, to get as much information from this testing process as possible…).</a:t>
            </a:r>
          </a:p>
          <a:p>
            <a:pPr marL="742950" marR="0" lvl="1" indent="-285750">
              <a:spcBef>
                <a:spcPts val="0"/>
              </a:spcBef>
              <a:spcAft>
                <a:spcPts val="0"/>
              </a:spcAft>
              <a:buFont typeface="+mj-lt"/>
              <a:buAutoNum type="alphaLcPeriod"/>
              <a:tabLst>
                <a:tab pos="914400" algn="l"/>
              </a:tabLs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I think just try some English-language MARC21 books that you have around or are about to catalog and give that a try</a:t>
            </a:r>
          </a:p>
          <a:p>
            <a:pPr marL="742950" marR="0" lvl="1" indent="-285750">
              <a:spcBef>
                <a:spcPts val="0"/>
              </a:spcBef>
              <a:spcAft>
                <a:spcPts val="0"/>
              </a:spcAft>
              <a:buFont typeface="+mj-lt"/>
              <a:buAutoNum type="alphaLcPeriod"/>
              <a:tabLst>
                <a:tab pos="914400" algn="l"/>
              </a:tabLs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Nerissa @ SDSU suggested to me that they might try doing some work on sets in bulk, that sounds great, give lots of things a try and try to break it!</a:t>
            </a:r>
          </a:p>
          <a:p>
            <a:pPr marL="342900" marR="0" lvl="0" indent="-342900">
              <a:spcBef>
                <a:spcPts val="0"/>
              </a:spcBef>
              <a:spcAft>
                <a:spcPts val="0"/>
              </a:spcAft>
              <a:buFont typeface="Arial" panose="020B0604020202020204" pitchFamily="34" charset="0"/>
              <a:buChar char="•"/>
              <a:tabLst>
                <a:tab pos="457200" algn="l"/>
              </a:tabLs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I will create sandbox logins for all the testers early next week, then you can all send your own individual feedback to Ex Libris. I’m assuming there will be a big red FEEDBACK button in the sandbox like Ex Libris has for other testing projects, that sends messages directly to the developers. There is also a Basecamp for the project so you can see what other testers are finding out at other non-CSU campuses and institutions. </a:t>
            </a:r>
          </a:p>
          <a:p>
            <a:pPr marL="342900" marR="0" lvl="0" indent="-342900">
              <a:spcBef>
                <a:spcPts val="0"/>
              </a:spcBef>
              <a:spcAft>
                <a:spcPts val="0"/>
              </a:spcAft>
              <a:buFont typeface="Arial" panose="020B0604020202020204" pitchFamily="34" charset="0"/>
              <a:buChar char="•"/>
              <a:tabLst>
                <a:tab pos="457200" algn="l"/>
              </a:tabLs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I don’t know when the testing period ends (even though I asked), I would assume it would be a month or two from Sunday.</a:t>
            </a:r>
          </a:p>
          <a:p>
            <a:pPr marL="342900" marR="0" lvl="0" indent="-342900">
              <a:spcBef>
                <a:spcPts val="0"/>
              </a:spcBef>
              <a:spcAft>
                <a:spcPts val="0"/>
              </a:spcAft>
              <a:buFont typeface="Arial" panose="020B0604020202020204" pitchFamily="34" charset="0"/>
              <a:buChar char="•"/>
              <a:tabLst>
                <a:tab pos="457200" algn="l"/>
              </a:tabLs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It should be very interesting and this gives us a chance to give feedback really early in the development process and help design a system that will work better for us.</a:t>
            </a:r>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EED814B-62EC-4F54-8014-0196706DE5D7}" type="slidenum">
              <a:rPr lang="en-US" smtClean="0"/>
              <a:t>8</a:t>
            </a:fld>
            <a:endParaRPr lang="en-US"/>
          </a:p>
        </p:txBody>
      </p:sp>
    </p:spTree>
    <p:extLst>
      <p:ext uri="{BB962C8B-B14F-4D97-AF65-F5344CB8AC3E}">
        <p14:creationId xmlns:p14="http://schemas.microsoft.com/office/powerpoint/2010/main" val="8113093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Ex Libris keeps a rolling two-year roadmap, they just updated it again so it has the information for the second half of 2024 and then 2025</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Show: </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https://knowledge.exlibrisgroup.com/Alma/Product_Materials/010Roadmap/Alma_Roadmap_Highlights_(2024-2025)</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tabLst>
                <a:tab pos="4572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Enhanced User Experience: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Streamlined and intuitive interface &amp; workflows for </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Title Search</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and </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5"/>
              </a:rPr>
              <a:t>Patron Services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457200" algn="l"/>
              </a:tabLst>
            </a:pPr>
            <a:r>
              <a:rPr lang="en-US" sz="1800" b="1"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6"/>
              </a:rPr>
              <a:t>AI Metadata Assistan</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Advanced tool for the cataloger to improve metadata accuracy and efficiency</a:t>
            </a:r>
          </a:p>
          <a:p>
            <a:pPr marL="342900" marR="0" lvl="0" indent="-342900">
              <a:spcBef>
                <a:spcPts val="0"/>
              </a:spcBef>
              <a:spcAft>
                <a:spcPts val="0"/>
              </a:spcAft>
              <a:buFont typeface="Symbol" panose="05050102010706020507" pitchFamily="18" charset="2"/>
              <a:buChar char=""/>
              <a:tabLst>
                <a:tab pos="4572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Robust Consortia Functionality: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Improved collaboration and administration capabilities for consortia</a:t>
            </a:r>
          </a:p>
          <a:p>
            <a:pPr marL="342900" marR="0" lvl="0" indent="-342900">
              <a:spcBef>
                <a:spcPts val="0"/>
              </a:spcBef>
              <a:spcAft>
                <a:spcPts val="0"/>
              </a:spcAft>
              <a:buFont typeface="Symbol" panose="05050102010706020507" pitchFamily="18" charset="2"/>
              <a:buChar char=""/>
              <a:tabLst>
                <a:tab pos="457200" algn="l"/>
              </a:tabLst>
            </a:pPr>
            <a:r>
              <a:rPr lang="en-US" sz="1800" b="1"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7"/>
              </a:rPr>
              <a:t>Workflow Simplification</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More efficient processes to save time and reduce complexity.</a:t>
            </a:r>
          </a:p>
          <a:p>
            <a:pPr marL="342900" marR="0" lvl="0" indent="-342900">
              <a:spcBef>
                <a:spcPts val="0"/>
              </a:spcBef>
              <a:spcAft>
                <a:spcPts val="0"/>
              </a:spcAft>
              <a:buFont typeface="Symbol" panose="05050102010706020507" pitchFamily="18" charset="2"/>
              <a:buChar char=""/>
              <a:tabLst>
                <a:tab pos="457200" algn="l"/>
              </a:tabLst>
            </a:pPr>
            <a:r>
              <a:rPr lang="en-US" sz="1800" b="1"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8"/>
              </a:rPr>
              <a:t>Linked Open Data</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and </a:t>
            </a:r>
            <a:r>
              <a:rPr lang="en-US" sz="1800" b="1"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9"/>
              </a:rPr>
              <a:t>Authority Management</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Enhanced data integration and management.</a:t>
            </a:r>
          </a:p>
          <a:p>
            <a:pPr marL="342900" marR="0" lvl="0" indent="-342900">
              <a:spcBef>
                <a:spcPts val="0"/>
              </a:spcBef>
              <a:spcAft>
                <a:spcPts val="0"/>
              </a:spcAft>
              <a:buFont typeface="Symbol" panose="05050102010706020507" pitchFamily="18" charset="2"/>
              <a:buChar char=""/>
              <a:tabLst>
                <a:tab pos="4572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Open Access: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Support for open access initiatives and compliance.</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Take a look at this at your convenience, it has lots of details and screenshots.</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Show Metadata link: </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10"/>
              </a:rPr>
              <a:t>https://knowledge.exlibrisgroup.com/Alma/Product_Materials/010Roadmap/Alma_Roadmap_Highlights_(2024-2025)/Metadata_Management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Show Collab Networks (that’s us – that means consortia like us): </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11"/>
              </a:rPr>
              <a:t>https://knowledge.exlibrisgroup.com/Alma/Product_Materials/010Roadmap/Alma_Roadmap_Highlights_(2024-2025)/Collaborative_Networks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spcBef>
                <a:spcPts val="0"/>
              </a:spcBef>
              <a:spcAft>
                <a:spcPts val="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Some other updates – </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What’s new in Primo Q3 2024 webinar recording is here, that was held July 22</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Included information about linked data, New Discovery Experience, and the Primo Research Assistant, which is not the same thing as the AI Metadata Assistant</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Show: </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12"/>
              </a:rPr>
              <a:t>https://www.youtube.com/watch?v=Yj0lgu4ieiE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spcBef>
                <a:spcPts val="0"/>
              </a:spcBef>
              <a:spcAft>
                <a:spcPts val="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And for those who don’t like to read and just want short videos on new and upcoming features, a reminder that Alma puts out short release videos quarterly that demonstrate &amp; explain the new features. Those are at this link:</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Show: </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13"/>
              </a:rPr>
              <a:t>https://knowledge.exlibrisgroup.com/Alma/Training/Release_Highlights_Videos/76_Alma_2024_Release_Highlights_Videos?mon=All</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EEED814B-62EC-4F54-8014-0196706DE5D7}" type="slidenum">
              <a:rPr lang="en-US" smtClean="0"/>
              <a:t>9</a:t>
            </a:fld>
            <a:endParaRPr lang="en-US"/>
          </a:p>
        </p:txBody>
      </p:sp>
    </p:spTree>
    <p:extLst>
      <p:ext uri="{BB962C8B-B14F-4D97-AF65-F5344CB8AC3E}">
        <p14:creationId xmlns:p14="http://schemas.microsoft.com/office/powerpoint/2010/main" val="10085424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AF71CA7-B081-46F3-B1DF-E08F72B1382F}" type="datetime1">
              <a:rPr lang="en-US" smtClean="0"/>
              <a:t>8/15/2024</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a:t>TS Open Forum, August 15, 2024</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2024811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C78F0E-DEAE-43EC-A491-38E986336E65}" type="datetime1">
              <a:rPr lang="en-US" smtClean="0"/>
              <a:t>8/15/2024</a:t>
            </a:fld>
            <a:endParaRPr lang="en-US"/>
          </a:p>
        </p:txBody>
      </p:sp>
      <p:sp>
        <p:nvSpPr>
          <p:cNvPr id="6" name="Footer Placeholder 5"/>
          <p:cNvSpPr>
            <a:spLocks noGrp="1"/>
          </p:cNvSpPr>
          <p:nvPr>
            <p:ph type="ftr" sz="quarter" idx="11"/>
          </p:nvPr>
        </p:nvSpPr>
        <p:spPr/>
        <p:txBody>
          <a:bodyPr/>
          <a:lstStyle/>
          <a:p>
            <a:r>
              <a:rPr lang="en-US"/>
              <a:t>TS Open Forum, August 15, 2024</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3950948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C9212EC-26EC-4ED5-BBF0-93E51E976A4C}" type="datetime1">
              <a:rPr lang="en-US" smtClean="0"/>
              <a:t>8/15/2024</a:t>
            </a:fld>
            <a:endParaRPr lang="en-US"/>
          </a:p>
        </p:txBody>
      </p:sp>
      <p:sp>
        <p:nvSpPr>
          <p:cNvPr id="5" name="Footer Placeholder 4"/>
          <p:cNvSpPr>
            <a:spLocks noGrp="1"/>
          </p:cNvSpPr>
          <p:nvPr>
            <p:ph type="ftr" sz="quarter" idx="11"/>
          </p:nvPr>
        </p:nvSpPr>
        <p:spPr/>
        <p:txBody>
          <a:bodyPr/>
          <a:lstStyle/>
          <a:p>
            <a:r>
              <a:rPr lang="en-US"/>
              <a:t>TS Open Forum, August 15, 2024</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386203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F4BF633-6544-4203-92C2-6842416B0CA0}" type="datetime1">
              <a:rPr lang="en-US" smtClean="0"/>
              <a:t>8/15/2024</a:t>
            </a:fld>
            <a:endParaRPr lang="en-US"/>
          </a:p>
        </p:txBody>
      </p:sp>
      <p:sp>
        <p:nvSpPr>
          <p:cNvPr id="5" name="Footer Placeholder 4"/>
          <p:cNvSpPr>
            <a:spLocks noGrp="1"/>
          </p:cNvSpPr>
          <p:nvPr>
            <p:ph type="ftr" sz="quarter" idx="11"/>
          </p:nvPr>
        </p:nvSpPr>
        <p:spPr/>
        <p:txBody>
          <a:bodyPr/>
          <a:lstStyle/>
          <a:p>
            <a:r>
              <a:rPr lang="en-US"/>
              <a:t>TS Open Forum, August 15, 2024</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105459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B959A9-91F3-4720-AF49-5702E530C578}" type="datetime1">
              <a:rPr lang="en-US" smtClean="0"/>
              <a:t>8/15/2024</a:t>
            </a:fld>
            <a:endParaRPr lang="en-US"/>
          </a:p>
        </p:txBody>
      </p:sp>
      <p:sp>
        <p:nvSpPr>
          <p:cNvPr id="5" name="Footer Placeholder 4"/>
          <p:cNvSpPr>
            <a:spLocks noGrp="1"/>
          </p:cNvSpPr>
          <p:nvPr>
            <p:ph type="ftr" sz="quarter" idx="11"/>
          </p:nvPr>
        </p:nvSpPr>
        <p:spPr/>
        <p:txBody>
          <a:bodyPr/>
          <a:lstStyle/>
          <a:p>
            <a:r>
              <a:rPr lang="en-US"/>
              <a:t>TS Open Forum, August 15, 2024</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3777570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AA28523-9628-4402-B999-6B916C5B5935}" type="datetime1">
              <a:rPr lang="en-US" smtClean="0"/>
              <a:t>8/15/2024</a:t>
            </a:fld>
            <a:endParaRPr lang="en-US"/>
          </a:p>
        </p:txBody>
      </p:sp>
      <p:sp>
        <p:nvSpPr>
          <p:cNvPr id="8" name="Footer Placeholder 7"/>
          <p:cNvSpPr>
            <a:spLocks noGrp="1"/>
          </p:cNvSpPr>
          <p:nvPr>
            <p:ph type="ftr" sz="quarter" idx="11"/>
          </p:nvPr>
        </p:nvSpPr>
        <p:spPr/>
        <p:txBody>
          <a:bodyPr/>
          <a:lstStyle/>
          <a:p>
            <a:r>
              <a:rPr lang="en-US"/>
              <a:t>TS Open Forum, August 15, 2024</a:t>
            </a:r>
          </a:p>
        </p:txBody>
      </p:sp>
      <p:sp>
        <p:nvSpPr>
          <p:cNvPr id="9" name="Slide Number Placeholder 8"/>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2480411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5276E5A-8126-48FB-9696-4FDCB6A3AF71}" type="datetime1">
              <a:rPr lang="en-US" smtClean="0"/>
              <a:t>8/15/2024</a:t>
            </a:fld>
            <a:endParaRPr lang="en-US"/>
          </a:p>
        </p:txBody>
      </p:sp>
      <p:sp>
        <p:nvSpPr>
          <p:cNvPr id="8" name="Footer Placeholder 7"/>
          <p:cNvSpPr>
            <a:spLocks noGrp="1"/>
          </p:cNvSpPr>
          <p:nvPr>
            <p:ph type="ftr" sz="quarter" idx="11"/>
          </p:nvPr>
        </p:nvSpPr>
        <p:spPr>
          <a:xfrm>
            <a:off x="561111" y="6391838"/>
            <a:ext cx="3644282" cy="304801"/>
          </a:xfrm>
        </p:spPr>
        <p:txBody>
          <a:bodyPr/>
          <a:lstStyle/>
          <a:p>
            <a:r>
              <a:rPr lang="en-US"/>
              <a:t>TS Open Forum, August 15, 2024</a:t>
            </a:r>
          </a:p>
        </p:txBody>
      </p:sp>
      <p:sp>
        <p:nvSpPr>
          <p:cNvPr id="9" name="Slide Number Placeholder 8"/>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3438409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3805CDD0-4537-4999-B0F3-1AAD86C8F7A5}" type="datetime1">
              <a:rPr lang="en-US" smtClean="0"/>
              <a:t>8/15/2024</a:t>
            </a:fld>
            <a:endParaRPr lang="en-US"/>
          </a:p>
        </p:txBody>
      </p:sp>
      <p:sp>
        <p:nvSpPr>
          <p:cNvPr id="5" name="Footer Placeholder 4"/>
          <p:cNvSpPr>
            <a:spLocks noGrp="1"/>
          </p:cNvSpPr>
          <p:nvPr>
            <p:ph type="ftr" sz="quarter" idx="11"/>
          </p:nvPr>
        </p:nvSpPr>
        <p:spPr/>
        <p:txBody>
          <a:bodyPr/>
          <a:lstStyle/>
          <a:p>
            <a:r>
              <a:rPr lang="en-US"/>
              <a:t>TS Open Forum, August 15, 2024</a:t>
            </a:r>
          </a:p>
        </p:txBody>
      </p:sp>
      <p:sp>
        <p:nvSpPr>
          <p:cNvPr id="6" name="Slide Number Placeholder 5"/>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33588771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246634F8-FB99-4193-AF6E-B532E00B6B8F}" type="datetime1">
              <a:rPr lang="en-US" smtClean="0"/>
              <a:t>8/15/2024</a:t>
            </a:fld>
            <a:endParaRPr lang="en-US"/>
          </a:p>
        </p:txBody>
      </p:sp>
      <p:sp>
        <p:nvSpPr>
          <p:cNvPr id="5" name="Footer Placeholder 4"/>
          <p:cNvSpPr>
            <a:spLocks noGrp="1"/>
          </p:cNvSpPr>
          <p:nvPr>
            <p:ph type="ftr" sz="quarter" idx="11"/>
          </p:nvPr>
        </p:nvSpPr>
        <p:spPr/>
        <p:txBody>
          <a:bodyPr/>
          <a:lstStyle/>
          <a:p>
            <a:r>
              <a:rPr lang="en-US"/>
              <a:t>TS Open Forum, August 15, 2024</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2699750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E15265-C724-4B03-A96C-78EDCB3039F4}" type="datetime1">
              <a:rPr lang="en-US" smtClean="0"/>
              <a:t>8/15/2024</a:t>
            </a:fld>
            <a:endParaRPr lang="en-US"/>
          </a:p>
        </p:txBody>
      </p:sp>
      <p:sp>
        <p:nvSpPr>
          <p:cNvPr id="5" name="Footer Placeholder 4"/>
          <p:cNvSpPr>
            <a:spLocks noGrp="1"/>
          </p:cNvSpPr>
          <p:nvPr>
            <p:ph type="ftr" sz="quarter" idx="11"/>
          </p:nvPr>
        </p:nvSpPr>
        <p:spPr/>
        <p:txBody>
          <a:bodyPr/>
          <a:lstStyle/>
          <a:p>
            <a:r>
              <a:rPr lang="en-US"/>
              <a:t>TS Open Forum, August 15, 2024</a:t>
            </a:r>
          </a:p>
        </p:txBody>
      </p:sp>
      <p:sp>
        <p:nvSpPr>
          <p:cNvPr id="6" name="Slide Number Placeholder 5"/>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2251799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40E4D7-174B-49D6-B75C-5777957D2391}" type="datetime1">
              <a:rPr lang="en-US" smtClean="0"/>
              <a:t>8/15/2024</a:t>
            </a:fld>
            <a:endParaRPr lang="en-US"/>
          </a:p>
        </p:txBody>
      </p:sp>
      <p:sp>
        <p:nvSpPr>
          <p:cNvPr id="5" name="Footer Placeholder 4"/>
          <p:cNvSpPr>
            <a:spLocks noGrp="1"/>
          </p:cNvSpPr>
          <p:nvPr>
            <p:ph type="ftr" sz="quarter" idx="11"/>
          </p:nvPr>
        </p:nvSpPr>
        <p:spPr/>
        <p:txBody>
          <a:bodyPr/>
          <a:lstStyle/>
          <a:p>
            <a:r>
              <a:rPr lang="en-US"/>
              <a:t>TS Open Forum, August 15, 2024</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3807309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6A5D039-8EB6-4F45-B658-27793B070C00}" type="datetime1">
              <a:rPr lang="en-US" smtClean="0"/>
              <a:t>8/15/2024</a:t>
            </a:fld>
            <a:endParaRPr lang="en-US"/>
          </a:p>
        </p:txBody>
      </p:sp>
      <p:sp>
        <p:nvSpPr>
          <p:cNvPr id="6" name="Footer Placeholder 5"/>
          <p:cNvSpPr>
            <a:spLocks noGrp="1"/>
          </p:cNvSpPr>
          <p:nvPr>
            <p:ph type="ftr" sz="quarter" idx="11"/>
          </p:nvPr>
        </p:nvSpPr>
        <p:spPr/>
        <p:txBody>
          <a:bodyPr/>
          <a:lstStyle/>
          <a:p>
            <a:r>
              <a:rPr lang="en-US"/>
              <a:t>TS Open Forum, August 15, 2024</a:t>
            </a:r>
          </a:p>
        </p:txBody>
      </p:sp>
      <p:sp>
        <p:nvSpPr>
          <p:cNvPr id="7" name="Slide Number Placeholder 6"/>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2057061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BB68F44-F587-47B9-A145-37DDA7C2754F}" type="datetime1">
              <a:rPr lang="en-US" smtClean="0"/>
              <a:t>8/15/2024</a:t>
            </a:fld>
            <a:endParaRPr lang="en-US"/>
          </a:p>
        </p:txBody>
      </p:sp>
      <p:sp>
        <p:nvSpPr>
          <p:cNvPr id="8" name="Footer Placeholder 7"/>
          <p:cNvSpPr>
            <a:spLocks noGrp="1"/>
          </p:cNvSpPr>
          <p:nvPr>
            <p:ph type="ftr" sz="quarter" idx="11"/>
          </p:nvPr>
        </p:nvSpPr>
        <p:spPr/>
        <p:txBody>
          <a:bodyPr/>
          <a:lstStyle/>
          <a:p>
            <a:r>
              <a:rPr lang="en-US"/>
              <a:t>TS Open Forum, August 15, 2024</a:t>
            </a:r>
          </a:p>
        </p:txBody>
      </p:sp>
      <p:sp>
        <p:nvSpPr>
          <p:cNvPr id="9" name="Slide Number Placeholder 8"/>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2195512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3266A0E-D53D-490D-8BF1-EB5A02ADC5E5}" type="datetime1">
              <a:rPr lang="en-US" smtClean="0"/>
              <a:t>8/15/2024</a:t>
            </a:fld>
            <a:endParaRPr lang="en-US"/>
          </a:p>
        </p:txBody>
      </p:sp>
      <p:sp>
        <p:nvSpPr>
          <p:cNvPr id="4" name="Footer Placeholder 3"/>
          <p:cNvSpPr>
            <a:spLocks noGrp="1"/>
          </p:cNvSpPr>
          <p:nvPr>
            <p:ph type="ftr" sz="quarter" idx="11"/>
          </p:nvPr>
        </p:nvSpPr>
        <p:spPr/>
        <p:txBody>
          <a:bodyPr/>
          <a:lstStyle/>
          <a:p>
            <a:r>
              <a:rPr lang="en-US"/>
              <a:t>TS Open Forum, August 15, 2024</a:t>
            </a:r>
          </a:p>
        </p:txBody>
      </p:sp>
      <p:sp>
        <p:nvSpPr>
          <p:cNvPr id="5" name="Slide Number Placeholder 4"/>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2976947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AF4A8B-E1C2-4410-BBBF-3548683AD8B2}" type="datetime1">
              <a:rPr lang="en-US" smtClean="0"/>
              <a:t>8/15/2024</a:t>
            </a:fld>
            <a:endParaRPr lang="en-US"/>
          </a:p>
        </p:txBody>
      </p:sp>
      <p:sp>
        <p:nvSpPr>
          <p:cNvPr id="3" name="Footer Placeholder 2"/>
          <p:cNvSpPr>
            <a:spLocks noGrp="1"/>
          </p:cNvSpPr>
          <p:nvPr>
            <p:ph type="ftr" sz="quarter" idx="11"/>
          </p:nvPr>
        </p:nvSpPr>
        <p:spPr/>
        <p:txBody>
          <a:bodyPr/>
          <a:lstStyle/>
          <a:p>
            <a:r>
              <a:rPr lang="en-US"/>
              <a:t>TS Open Forum, August 15, 2024</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901431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967208-716A-4045-85AE-AB45C2FEFA73}" type="datetime1">
              <a:rPr lang="en-US" smtClean="0"/>
              <a:t>8/15/2024</a:t>
            </a:fld>
            <a:endParaRPr lang="en-US"/>
          </a:p>
        </p:txBody>
      </p:sp>
      <p:sp>
        <p:nvSpPr>
          <p:cNvPr id="6" name="Footer Placeholder 5"/>
          <p:cNvSpPr>
            <a:spLocks noGrp="1"/>
          </p:cNvSpPr>
          <p:nvPr>
            <p:ph type="ftr" sz="quarter" idx="11"/>
          </p:nvPr>
        </p:nvSpPr>
        <p:spPr/>
        <p:txBody>
          <a:bodyPr/>
          <a:lstStyle/>
          <a:p>
            <a:r>
              <a:rPr lang="en-US"/>
              <a:t>TS Open Forum, August 15, 2024</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119920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7B1280-0A24-40B2-918B-EFA7167FEE4C}" type="datetime1">
              <a:rPr lang="en-US" smtClean="0"/>
              <a:t>8/15/2024</a:t>
            </a:fld>
            <a:endParaRPr lang="en-US"/>
          </a:p>
        </p:txBody>
      </p:sp>
      <p:sp>
        <p:nvSpPr>
          <p:cNvPr id="6" name="Footer Placeholder 5"/>
          <p:cNvSpPr>
            <a:spLocks noGrp="1"/>
          </p:cNvSpPr>
          <p:nvPr>
            <p:ph type="ftr" sz="quarter" idx="11"/>
          </p:nvPr>
        </p:nvSpPr>
        <p:spPr/>
        <p:txBody>
          <a:bodyPr/>
          <a:lstStyle/>
          <a:p>
            <a:r>
              <a:rPr lang="en-US"/>
              <a:t>TS Open Forum, August 15, 2024</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3558256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CB8B755F-D445-46A3-AC70-3DCFDBC543CF}" type="datetime1">
              <a:rPr lang="en-US" smtClean="0"/>
              <a:t>8/15/2024</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a:t>TS Open Forum, August 15, 2024</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729BC735-8151-4FE6-98FD-78C3E43BB5EF}" type="slidenum">
              <a:rPr lang="en-US" smtClean="0"/>
              <a:t>‹#›</a:t>
            </a:fld>
            <a:endParaRPr lang="en-US"/>
          </a:p>
        </p:txBody>
      </p:sp>
    </p:spTree>
    <p:extLst>
      <p:ext uri="{BB962C8B-B14F-4D97-AF65-F5344CB8AC3E}">
        <p14:creationId xmlns:p14="http://schemas.microsoft.com/office/powerpoint/2010/main" val="16496976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mailto:eresourceshelp@lists.calstate.edu"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calstate.atlassian.net/wiki/spaces/UEC/pages/2956918785"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hyperlink" Target="https://el-una.org/meetings/eluna-learns-2024/"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ispie.calstate.edu/conference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sites.google.com/view/ecaug/2024-ecaug-conference/call-for-proposals?authuser=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support.atlas-sys.com/hc/en-us/articles/360011911933-ILLiad-Release-Schedul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clarivatesupport.webex.com/weblink/register/r94f4db509c3b561a36b705b934a4c78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hyperlink" Target="https://share.vidyard.com/watch/W2Eszr451TeyxRafPJ18o8?"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knowledge.exlibrisgroup.com/Alma/Training/Release_Highlights_Videos/76_Alma_2024_Release_Highlights_Videos?mon=All" TargetMode="External"/><Relationship Id="rId5" Type="http://schemas.openxmlformats.org/officeDocument/2006/relationships/hyperlink" Target="https://www.youtube.com/watch?v=Yj0lgu4ieiE" TargetMode="External"/><Relationship Id="rId4" Type="http://schemas.openxmlformats.org/officeDocument/2006/relationships/hyperlink" Target="https://knowledge.exlibrisgroup.com/Alma/Product_Materials/010Roadmap/Alma_Roadmap_Highlights_(2024-202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BEE59-5BFA-52E7-82A0-9BF0AAE0FDA7}"/>
              </a:ext>
            </a:extLst>
          </p:cNvPr>
          <p:cNvSpPr>
            <a:spLocks noGrp="1"/>
          </p:cNvSpPr>
          <p:nvPr>
            <p:ph type="ctrTitle"/>
          </p:nvPr>
        </p:nvSpPr>
        <p:spPr>
          <a:xfrm>
            <a:off x="8382055" y="1241266"/>
            <a:ext cx="3161016" cy="3163094"/>
          </a:xfrm>
        </p:spPr>
        <p:txBody>
          <a:bodyPr>
            <a:normAutofit/>
          </a:bodyPr>
          <a:lstStyle/>
          <a:p>
            <a:pPr algn="ctr">
              <a:lnSpc>
                <a:spcPct val="90000"/>
              </a:lnSpc>
            </a:pPr>
            <a:r>
              <a:rPr lang="en-US" sz="3800" dirty="0">
                <a:solidFill>
                  <a:srgbClr val="EBEBEB"/>
                </a:solidFill>
              </a:rPr>
              <a:t>August 15, 2024</a:t>
            </a:r>
            <a:br>
              <a:rPr lang="en-US" sz="3800" dirty="0">
                <a:solidFill>
                  <a:srgbClr val="EBEBEB"/>
                </a:solidFill>
              </a:rPr>
            </a:br>
            <a:r>
              <a:rPr lang="en-US" sz="3800" dirty="0">
                <a:solidFill>
                  <a:srgbClr val="EBEBEB"/>
                </a:solidFill>
              </a:rPr>
              <a:t>Technical Services Open Forum</a:t>
            </a:r>
          </a:p>
        </p:txBody>
      </p:sp>
      <p:grpSp>
        <p:nvGrpSpPr>
          <p:cNvPr id="17" name="Group 16">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18" name="Rectangle 17">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20"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grpSp>
      <p:pic>
        <p:nvPicPr>
          <p:cNvPr id="5" name="Picture 4">
            <a:extLst>
              <a:ext uri="{FF2B5EF4-FFF2-40B4-BE49-F238E27FC236}">
                <a16:creationId xmlns:a16="http://schemas.microsoft.com/office/drawing/2014/main" id="{38704E56-7DC7-FD9D-CAD4-25D28A9E98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51529" y="1114621"/>
            <a:ext cx="4759648" cy="4628758"/>
          </a:xfrm>
          <a:prstGeom prst="rect">
            <a:avLst/>
          </a:prstGeom>
        </p:spPr>
      </p:pic>
      <p:pic>
        <p:nvPicPr>
          <p:cNvPr id="6" name="Picture 5">
            <a:extLst>
              <a:ext uri="{FF2B5EF4-FFF2-40B4-BE49-F238E27FC236}">
                <a16:creationId xmlns:a16="http://schemas.microsoft.com/office/drawing/2014/main" id="{9C1A8872-6770-E19A-E6FB-E558245782F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76709" y="4404360"/>
            <a:ext cx="2601225" cy="1835220"/>
          </a:xfrm>
          <a:prstGeom prst="rect">
            <a:avLst/>
          </a:prstGeom>
        </p:spPr>
      </p:pic>
    </p:spTree>
    <p:extLst>
      <p:ext uri="{BB962C8B-B14F-4D97-AF65-F5344CB8AC3E}">
        <p14:creationId xmlns:p14="http://schemas.microsoft.com/office/powerpoint/2010/main" val="3633214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0AEAD-3A86-AB2C-494C-8E022BB6024C}"/>
              </a:ext>
            </a:extLst>
          </p:cNvPr>
          <p:cNvSpPr>
            <a:spLocks noGrp="1"/>
          </p:cNvSpPr>
          <p:nvPr>
            <p:ph type="title"/>
          </p:nvPr>
        </p:nvSpPr>
        <p:spPr/>
        <p:txBody>
          <a:bodyPr/>
          <a:lstStyle/>
          <a:p>
            <a:pPr algn="ctr"/>
            <a:r>
              <a:rPr lang="en-US" dirty="0"/>
              <a:t>ULMS updates: </a:t>
            </a:r>
            <a:r>
              <a:rPr lang="en-US" dirty="0" err="1"/>
              <a:t>eresourceshelp</a:t>
            </a:r>
            <a:r>
              <a:rPr lang="en-US" dirty="0"/>
              <a:t> email reminder</a:t>
            </a:r>
          </a:p>
        </p:txBody>
      </p:sp>
      <p:sp>
        <p:nvSpPr>
          <p:cNvPr id="3" name="Content Placeholder 2">
            <a:extLst>
              <a:ext uri="{FF2B5EF4-FFF2-40B4-BE49-F238E27FC236}">
                <a16:creationId xmlns:a16="http://schemas.microsoft.com/office/drawing/2014/main" id="{5B094A3B-8854-4978-4735-C8BCB3B36E5E}"/>
              </a:ext>
            </a:extLst>
          </p:cNvPr>
          <p:cNvSpPr>
            <a:spLocks noGrp="1"/>
          </p:cNvSpPr>
          <p:nvPr>
            <p:ph idx="1"/>
          </p:nvPr>
        </p:nvSpPr>
        <p:spPr/>
        <p:txBody>
          <a:bodyPr>
            <a:noAutofit/>
          </a:bodyPr>
          <a:lstStyle/>
          <a:p>
            <a:r>
              <a:rPr lang="en-US" sz="2800" dirty="0"/>
              <a:t>Reminder of email contact for e-resources help!</a:t>
            </a:r>
          </a:p>
          <a:p>
            <a:pPr lvl="1"/>
            <a:r>
              <a:rPr lang="en-US" sz="2800" u="sng" dirty="0">
                <a:solidFill>
                  <a:srgbClr val="467886"/>
                </a:solidFill>
                <a:effectLst/>
                <a:latin typeface="Calibri" panose="020F0502020204030204" pitchFamily="34" charset="0"/>
                <a:ea typeface="Aptos" panose="020B0004020202020204" pitchFamily="34" charset="0"/>
                <a:hlinkClick r:id="rId3"/>
              </a:rPr>
              <a:t>eresourceshelp@lists.calstate.edu</a:t>
            </a:r>
            <a:endParaRPr lang="en-US" sz="2800" u="sng" dirty="0">
              <a:solidFill>
                <a:srgbClr val="467886"/>
              </a:solidFill>
              <a:effectLst/>
              <a:latin typeface="Calibri" panose="020F0502020204030204" pitchFamily="34" charset="0"/>
              <a:ea typeface="Aptos" panose="020B0004020202020204" pitchFamily="34" charset="0"/>
            </a:endParaRPr>
          </a:p>
          <a:p>
            <a:pPr lvl="1"/>
            <a:r>
              <a:rPr lang="en-US" sz="2800" dirty="0"/>
              <a:t>Goes to more than one person</a:t>
            </a:r>
          </a:p>
          <a:p>
            <a:pPr lvl="1"/>
            <a:r>
              <a:rPr lang="en-US" sz="2800" dirty="0"/>
              <a:t>Better coverage on hours throughout the day</a:t>
            </a:r>
          </a:p>
          <a:p>
            <a:pPr lvl="1"/>
            <a:r>
              <a:rPr lang="en-US" sz="2800" dirty="0"/>
              <a:t>Slack is also a good choice</a:t>
            </a:r>
          </a:p>
          <a:p>
            <a:pPr lvl="1"/>
            <a:r>
              <a:rPr lang="en-US" sz="2800" dirty="0">
                <a:hlinkClick r:id="rId4" tooltip="https://calstate.atlassian.net/wiki/spaces/UEC/pages/2956918785"/>
              </a:rPr>
              <a:t>Shared e-Resources (ECC and Opt-in) - Problem Reporting Best Practices and FAQ</a:t>
            </a:r>
            <a:endParaRPr lang="en-US" sz="2800" dirty="0"/>
          </a:p>
        </p:txBody>
      </p:sp>
      <p:sp>
        <p:nvSpPr>
          <p:cNvPr id="4" name="Footer Placeholder 3">
            <a:extLst>
              <a:ext uri="{FF2B5EF4-FFF2-40B4-BE49-F238E27FC236}">
                <a16:creationId xmlns:a16="http://schemas.microsoft.com/office/drawing/2014/main" id="{A5FA8A84-448E-F136-8C02-A0CBDA0302C8}"/>
              </a:ext>
            </a:extLst>
          </p:cNvPr>
          <p:cNvSpPr>
            <a:spLocks noGrp="1"/>
          </p:cNvSpPr>
          <p:nvPr>
            <p:ph type="ftr" sz="quarter" idx="11"/>
          </p:nvPr>
        </p:nvSpPr>
        <p:spPr/>
        <p:txBody>
          <a:bodyPr/>
          <a:lstStyle/>
          <a:p>
            <a:r>
              <a:rPr lang="en-US"/>
              <a:t>TS Open Forum, August 15, 2024</a:t>
            </a:r>
          </a:p>
        </p:txBody>
      </p:sp>
      <p:sp>
        <p:nvSpPr>
          <p:cNvPr id="5" name="Slide Number Placeholder 4">
            <a:extLst>
              <a:ext uri="{FF2B5EF4-FFF2-40B4-BE49-F238E27FC236}">
                <a16:creationId xmlns:a16="http://schemas.microsoft.com/office/drawing/2014/main" id="{93EDD6BE-9ED9-4E8F-AF51-96E1E523517C}"/>
              </a:ext>
            </a:extLst>
          </p:cNvPr>
          <p:cNvSpPr>
            <a:spLocks noGrp="1"/>
          </p:cNvSpPr>
          <p:nvPr>
            <p:ph type="sldNum" sz="quarter" idx="12"/>
          </p:nvPr>
        </p:nvSpPr>
        <p:spPr/>
        <p:txBody>
          <a:bodyPr/>
          <a:lstStyle/>
          <a:p>
            <a:fld id="{729BC735-8151-4FE6-98FD-78C3E43BB5EF}" type="slidenum">
              <a:rPr lang="en-US" smtClean="0"/>
              <a:t>10</a:t>
            </a:fld>
            <a:endParaRPr lang="en-US"/>
          </a:p>
        </p:txBody>
      </p:sp>
    </p:spTree>
    <p:extLst>
      <p:ext uri="{BB962C8B-B14F-4D97-AF65-F5344CB8AC3E}">
        <p14:creationId xmlns:p14="http://schemas.microsoft.com/office/powerpoint/2010/main" val="553317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818B5-13C0-156E-9320-BC691343DBA7}"/>
              </a:ext>
            </a:extLst>
          </p:cNvPr>
          <p:cNvSpPr>
            <a:spLocks noGrp="1"/>
          </p:cNvSpPr>
          <p:nvPr>
            <p:ph type="title"/>
          </p:nvPr>
        </p:nvSpPr>
        <p:spPr/>
        <p:txBody>
          <a:bodyPr/>
          <a:lstStyle/>
          <a:p>
            <a:pPr algn="ctr"/>
            <a:r>
              <a:rPr lang="en-US" dirty="0"/>
              <a:t>Rapido &amp; Primo search profiles</a:t>
            </a:r>
          </a:p>
        </p:txBody>
      </p:sp>
      <p:sp>
        <p:nvSpPr>
          <p:cNvPr id="4" name="Footer Placeholder 3">
            <a:extLst>
              <a:ext uri="{FF2B5EF4-FFF2-40B4-BE49-F238E27FC236}">
                <a16:creationId xmlns:a16="http://schemas.microsoft.com/office/drawing/2014/main" id="{62A6B114-C908-E2CF-762D-6A9FBB6D9658}"/>
              </a:ext>
            </a:extLst>
          </p:cNvPr>
          <p:cNvSpPr>
            <a:spLocks noGrp="1"/>
          </p:cNvSpPr>
          <p:nvPr>
            <p:ph type="ftr" sz="quarter" idx="11"/>
          </p:nvPr>
        </p:nvSpPr>
        <p:spPr/>
        <p:txBody>
          <a:bodyPr/>
          <a:lstStyle/>
          <a:p>
            <a:r>
              <a:rPr lang="en-US"/>
              <a:t>TS Open Forum, August 15, 2024</a:t>
            </a:r>
          </a:p>
        </p:txBody>
      </p:sp>
      <p:sp>
        <p:nvSpPr>
          <p:cNvPr id="5" name="Slide Number Placeholder 4">
            <a:extLst>
              <a:ext uri="{FF2B5EF4-FFF2-40B4-BE49-F238E27FC236}">
                <a16:creationId xmlns:a16="http://schemas.microsoft.com/office/drawing/2014/main" id="{C902A77B-6D12-85FA-E91F-67BECCB0BA9C}"/>
              </a:ext>
            </a:extLst>
          </p:cNvPr>
          <p:cNvSpPr>
            <a:spLocks noGrp="1"/>
          </p:cNvSpPr>
          <p:nvPr>
            <p:ph type="sldNum" sz="quarter" idx="12"/>
          </p:nvPr>
        </p:nvSpPr>
        <p:spPr/>
        <p:txBody>
          <a:bodyPr/>
          <a:lstStyle/>
          <a:p>
            <a:fld id="{729BC735-8151-4FE6-98FD-78C3E43BB5EF}" type="slidenum">
              <a:rPr lang="en-US" smtClean="0"/>
              <a:t>11</a:t>
            </a:fld>
            <a:endParaRPr lang="en-US"/>
          </a:p>
        </p:txBody>
      </p:sp>
      <p:pic>
        <p:nvPicPr>
          <p:cNvPr id="7" name="Picture 6">
            <a:extLst>
              <a:ext uri="{FF2B5EF4-FFF2-40B4-BE49-F238E27FC236}">
                <a16:creationId xmlns:a16="http://schemas.microsoft.com/office/drawing/2014/main" id="{411BAF34-F7A1-148B-7467-617E3F60A6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82945" y="2341878"/>
            <a:ext cx="4556256" cy="3906522"/>
          </a:xfrm>
          <a:prstGeom prst="rect">
            <a:avLst/>
          </a:prstGeom>
        </p:spPr>
      </p:pic>
    </p:spTree>
    <p:extLst>
      <p:ext uri="{BB962C8B-B14F-4D97-AF65-F5344CB8AC3E}">
        <p14:creationId xmlns:p14="http://schemas.microsoft.com/office/powerpoint/2010/main" val="891859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FE0B0-B5ED-586B-1289-6C7966AFB1CD}"/>
              </a:ext>
            </a:extLst>
          </p:cNvPr>
          <p:cNvSpPr>
            <a:spLocks noGrp="1"/>
          </p:cNvSpPr>
          <p:nvPr>
            <p:ph type="title"/>
          </p:nvPr>
        </p:nvSpPr>
        <p:spPr/>
        <p:txBody>
          <a:bodyPr/>
          <a:lstStyle/>
          <a:p>
            <a:pPr algn="ctr"/>
            <a:r>
              <a:rPr lang="en-US" dirty="0"/>
              <a:t>CSU search profiles</a:t>
            </a:r>
          </a:p>
        </p:txBody>
      </p:sp>
      <p:sp>
        <p:nvSpPr>
          <p:cNvPr id="4" name="Footer Placeholder 3">
            <a:extLst>
              <a:ext uri="{FF2B5EF4-FFF2-40B4-BE49-F238E27FC236}">
                <a16:creationId xmlns:a16="http://schemas.microsoft.com/office/drawing/2014/main" id="{E3A4351A-B2DA-BBCB-460E-23EFF403F7B8}"/>
              </a:ext>
            </a:extLst>
          </p:cNvPr>
          <p:cNvSpPr>
            <a:spLocks noGrp="1"/>
          </p:cNvSpPr>
          <p:nvPr>
            <p:ph type="ftr" sz="quarter" idx="11"/>
          </p:nvPr>
        </p:nvSpPr>
        <p:spPr/>
        <p:txBody>
          <a:bodyPr/>
          <a:lstStyle/>
          <a:p>
            <a:r>
              <a:rPr lang="en-US"/>
              <a:t>TS Open Forum, August 15, 2024</a:t>
            </a:r>
          </a:p>
        </p:txBody>
      </p:sp>
      <p:sp>
        <p:nvSpPr>
          <p:cNvPr id="5" name="Slide Number Placeholder 4">
            <a:extLst>
              <a:ext uri="{FF2B5EF4-FFF2-40B4-BE49-F238E27FC236}">
                <a16:creationId xmlns:a16="http://schemas.microsoft.com/office/drawing/2014/main" id="{D7836778-62A1-EA2D-125A-39B5EE88A22A}"/>
              </a:ext>
            </a:extLst>
          </p:cNvPr>
          <p:cNvSpPr>
            <a:spLocks noGrp="1"/>
          </p:cNvSpPr>
          <p:nvPr>
            <p:ph type="sldNum" sz="quarter" idx="12"/>
          </p:nvPr>
        </p:nvSpPr>
        <p:spPr/>
        <p:txBody>
          <a:bodyPr/>
          <a:lstStyle/>
          <a:p>
            <a:fld id="{729BC735-8151-4FE6-98FD-78C3E43BB5EF}" type="slidenum">
              <a:rPr lang="en-US" smtClean="0"/>
              <a:t>12</a:t>
            </a:fld>
            <a:endParaRPr lang="en-US"/>
          </a:p>
        </p:txBody>
      </p:sp>
      <p:pic>
        <p:nvPicPr>
          <p:cNvPr id="7" name="Picture 6">
            <a:extLst>
              <a:ext uri="{FF2B5EF4-FFF2-40B4-BE49-F238E27FC236}">
                <a16:creationId xmlns:a16="http://schemas.microsoft.com/office/drawing/2014/main" id="{F2ECFF33-B55A-AD04-C90A-606DE8C238B5}"/>
              </a:ext>
            </a:extLst>
          </p:cNvPr>
          <p:cNvPicPr>
            <a:picLocks noChangeAspect="1"/>
          </p:cNvPicPr>
          <p:nvPr/>
        </p:nvPicPr>
        <p:blipFill>
          <a:blip r:embed="rId3"/>
          <a:stretch>
            <a:fillRect/>
          </a:stretch>
        </p:blipFill>
        <p:spPr>
          <a:xfrm>
            <a:off x="3291840" y="2426701"/>
            <a:ext cx="5283772" cy="3835219"/>
          </a:xfrm>
          <a:prstGeom prst="rect">
            <a:avLst/>
          </a:prstGeom>
        </p:spPr>
      </p:pic>
    </p:spTree>
    <p:extLst>
      <p:ext uri="{BB962C8B-B14F-4D97-AF65-F5344CB8AC3E}">
        <p14:creationId xmlns:p14="http://schemas.microsoft.com/office/powerpoint/2010/main" val="3080280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a:p>
        </p:txBody>
      </p:sp>
      <p:sp>
        <p:nvSpPr>
          <p:cNvPr id="31" name="Freeform: Shape 30">
            <a:extLst>
              <a:ext uri="{FF2B5EF4-FFF2-40B4-BE49-F238E27FC236}">
                <a16:creationId xmlns:a16="http://schemas.microsoft.com/office/drawing/2014/main" id="{61A87A49-68E6-459E-A5A6-46229FF42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n-US"/>
          </a:p>
        </p:txBody>
      </p:sp>
      <p:sp>
        <p:nvSpPr>
          <p:cNvPr id="33"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 name="Title 1">
            <a:extLst>
              <a:ext uri="{FF2B5EF4-FFF2-40B4-BE49-F238E27FC236}">
                <a16:creationId xmlns:a16="http://schemas.microsoft.com/office/drawing/2014/main" id="{8ABE4149-2843-C79B-F13A-90B8D0569AEB}"/>
              </a:ext>
            </a:extLst>
          </p:cNvPr>
          <p:cNvSpPr>
            <a:spLocks noGrp="1"/>
          </p:cNvSpPr>
          <p:nvPr>
            <p:ph type="title"/>
          </p:nvPr>
        </p:nvSpPr>
        <p:spPr>
          <a:xfrm>
            <a:off x="1154955" y="973668"/>
            <a:ext cx="2942210" cy="1020232"/>
          </a:xfrm>
        </p:spPr>
        <p:txBody>
          <a:bodyPr>
            <a:normAutofit/>
          </a:bodyPr>
          <a:lstStyle/>
          <a:p>
            <a:pPr>
              <a:lnSpc>
                <a:spcPct val="90000"/>
              </a:lnSpc>
            </a:pPr>
            <a:r>
              <a:rPr lang="en-US" sz="3300">
                <a:solidFill>
                  <a:srgbClr val="EBEBEB"/>
                </a:solidFill>
              </a:rPr>
              <a:t>Next regular meeting!</a:t>
            </a:r>
          </a:p>
        </p:txBody>
      </p:sp>
      <p:pic>
        <p:nvPicPr>
          <p:cNvPr id="7" name="Picture 6">
            <a:extLst>
              <a:ext uri="{FF2B5EF4-FFF2-40B4-BE49-F238E27FC236}">
                <a16:creationId xmlns:a16="http://schemas.microsoft.com/office/drawing/2014/main" id="{4DCD49CD-5305-7F9E-1185-D1886EA84EF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4607" y="1942969"/>
            <a:ext cx="6391533" cy="2972062"/>
          </a:xfrm>
          <a:prstGeom prst="rect">
            <a:avLst/>
          </a:prstGeom>
        </p:spPr>
      </p:pic>
      <p:sp>
        <p:nvSpPr>
          <p:cNvPr id="35" name="Rectangle 34">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7" name="Oval 36">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9" name="Oval 38">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A67B6AE7-C954-C801-C2FC-4FECFE8A3DD6}"/>
              </a:ext>
            </a:extLst>
          </p:cNvPr>
          <p:cNvSpPr>
            <a:spLocks noGrp="1"/>
          </p:cNvSpPr>
          <p:nvPr>
            <p:ph idx="1"/>
          </p:nvPr>
        </p:nvSpPr>
        <p:spPr>
          <a:xfrm>
            <a:off x="1154955" y="2120900"/>
            <a:ext cx="3133726" cy="3898900"/>
          </a:xfrm>
        </p:spPr>
        <p:txBody>
          <a:bodyPr>
            <a:normAutofit/>
          </a:bodyPr>
          <a:lstStyle/>
          <a:p>
            <a:pPr>
              <a:buFont typeface="Wingdings" panose="05000000000000000000" pitchFamily="2" charset="2"/>
              <a:buChar char="Ø"/>
            </a:pPr>
            <a:r>
              <a:rPr lang="en-US" sz="2400" dirty="0">
                <a:solidFill>
                  <a:srgbClr val="FFFFFF"/>
                </a:solidFill>
                <a:effectLst/>
                <a:ea typeface="Calibri" panose="020F0502020204030204" pitchFamily="34" charset="0"/>
              </a:rPr>
              <a:t>Thursday, </a:t>
            </a:r>
            <a:r>
              <a:rPr lang="en-US" sz="2400" dirty="0">
                <a:solidFill>
                  <a:srgbClr val="FFFFFF"/>
                </a:solidFill>
                <a:ea typeface="Calibri" panose="020F0502020204030204" pitchFamily="34" charset="0"/>
              </a:rPr>
              <a:t>September 19,</a:t>
            </a:r>
            <a:r>
              <a:rPr lang="en-US" sz="2400" dirty="0">
                <a:solidFill>
                  <a:srgbClr val="FFFFFF"/>
                </a:solidFill>
                <a:effectLst/>
                <a:ea typeface="Calibri" panose="020F0502020204030204" pitchFamily="34" charset="0"/>
              </a:rPr>
              <a:t>11am-noon</a:t>
            </a:r>
          </a:p>
          <a:p>
            <a:pPr>
              <a:buFont typeface="Wingdings" panose="05000000000000000000" pitchFamily="2" charset="2"/>
              <a:buChar char="Ø"/>
            </a:pPr>
            <a:r>
              <a:rPr lang="en-US" sz="2400" dirty="0">
                <a:solidFill>
                  <a:srgbClr val="FFFFFF"/>
                </a:solidFill>
                <a:ea typeface="Calibri" panose="020F0502020204030204" pitchFamily="34" charset="0"/>
              </a:rPr>
              <a:t>Updates from IGeLU conference</a:t>
            </a:r>
            <a:endParaRPr lang="en-US" sz="2400" dirty="0">
              <a:solidFill>
                <a:srgbClr val="FFFFFF"/>
              </a:solidFill>
              <a:effectLst/>
              <a:ea typeface="Calibri" panose="020F0502020204030204" pitchFamily="34" charset="0"/>
            </a:endParaRPr>
          </a:p>
          <a:p>
            <a:pPr>
              <a:buFont typeface="Wingdings" panose="05000000000000000000" pitchFamily="2" charset="2"/>
              <a:buChar char="Ø"/>
            </a:pPr>
            <a:r>
              <a:rPr lang="en-US" sz="2400" dirty="0">
                <a:solidFill>
                  <a:srgbClr val="FFFFFF"/>
                </a:solidFill>
              </a:rPr>
              <a:t>Other topics?</a:t>
            </a:r>
          </a:p>
        </p:txBody>
      </p:sp>
      <p:sp>
        <p:nvSpPr>
          <p:cNvPr id="41"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US"/>
          </a:p>
        </p:txBody>
      </p:sp>
      <p:sp>
        <p:nvSpPr>
          <p:cNvPr id="5" name="Slide Number Placeholder 4">
            <a:extLst>
              <a:ext uri="{FF2B5EF4-FFF2-40B4-BE49-F238E27FC236}">
                <a16:creationId xmlns:a16="http://schemas.microsoft.com/office/drawing/2014/main" id="{58313804-62E8-1706-3C65-1AD2E7006C49}"/>
              </a:ext>
            </a:extLst>
          </p:cNvPr>
          <p:cNvSpPr>
            <a:spLocks noGrp="1"/>
          </p:cNvSpPr>
          <p:nvPr>
            <p:ph type="sldNum" sz="quarter" idx="12"/>
          </p:nvPr>
        </p:nvSpPr>
        <p:spPr>
          <a:xfrm>
            <a:off x="10352540" y="295729"/>
            <a:ext cx="838199" cy="767687"/>
          </a:xfrm>
        </p:spPr>
        <p:txBody>
          <a:bodyPr>
            <a:normAutofit/>
          </a:bodyPr>
          <a:lstStyle/>
          <a:p>
            <a:pPr>
              <a:spcAft>
                <a:spcPts val="600"/>
              </a:spcAft>
            </a:pPr>
            <a:fld id="{729BC735-8151-4FE6-98FD-78C3E43BB5EF}" type="slidenum">
              <a:rPr lang="en-US">
                <a:solidFill>
                  <a:srgbClr val="FFFFFF"/>
                </a:solidFill>
              </a:rPr>
              <a:pPr>
                <a:spcAft>
                  <a:spcPts val="600"/>
                </a:spcAft>
              </a:pPr>
              <a:t>13</a:t>
            </a:fld>
            <a:endParaRPr lang="en-US">
              <a:solidFill>
                <a:srgbClr val="FFFFFF"/>
              </a:solidFill>
            </a:endParaRPr>
          </a:p>
        </p:txBody>
      </p:sp>
      <p:sp>
        <p:nvSpPr>
          <p:cNvPr id="4" name="Footer Placeholder 3">
            <a:extLst>
              <a:ext uri="{FF2B5EF4-FFF2-40B4-BE49-F238E27FC236}">
                <a16:creationId xmlns:a16="http://schemas.microsoft.com/office/drawing/2014/main" id="{8B43942E-E80D-57DD-DD51-31227FADA192}"/>
              </a:ext>
            </a:extLst>
          </p:cNvPr>
          <p:cNvSpPr>
            <a:spLocks noGrp="1"/>
          </p:cNvSpPr>
          <p:nvPr>
            <p:ph type="ftr" sz="quarter" idx="11"/>
          </p:nvPr>
        </p:nvSpPr>
        <p:spPr>
          <a:xfrm>
            <a:off x="561110" y="6391838"/>
            <a:ext cx="3859795" cy="304801"/>
          </a:xfrm>
        </p:spPr>
        <p:txBody>
          <a:bodyPr>
            <a:normAutofit/>
          </a:bodyPr>
          <a:lstStyle/>
          <a:p>
            <a:pPr>
              <a:spcAft>
                <a:spcPts val="600"/>
              </a:spcAft>
            </a:pPr>
            <a:r>
              <a:rPr lang="en-US"/>
              <a:t>TS Open Forum, August 15, 2024</a:t>
            </a:r>
          </a:p>
        </p:txBody>
      </p:sp>
    </p:spTree>
    <p:extLst>
      <p:ext uri="{BB962C8B-B14F-4D97-AF65-F5344CB8AC3E}">
        <p14:creationId xmlns:p14="http://schemas.microsoft.com/office/powerpoint/2010/main" val="387450016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a:p>
        </p:txBody>
      </p:sp>
      <p:sp>
        <p:nvSpPr>
          <p:cNvPr id="22" name="Freeform: Shape 21">
            <a:extLst>
              <a:ext uri="{FF2B5EF4-FFF2-40B4-BE49-F238E27FC236}">
                <a16:creationId xmlns:a16="http://schemas.microsoft.com/office/drawing/2014/main" id="{61A87A49-68E6-459E-A5A6-46229FF42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n-US"/>
          </a:p>
        </p:txBody>
      </p:sp>
      <p:sp>
        <p:nvSpPr>
          <p:cNvPr id="24"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 name="Title 1">
            <a:extLst>
              <a:ext uri="{FF2B5EF4-FFF2-40B4-BE49-F238E27FC236}">
                <a16:creationId xmlns:a16="http://schemas.microsoft.com/office/drawing/2014/main" id="{D2AE4EAD-EB14-0B52-6E54-41C5DA371CAE}"/>
              </a:ext>
            </a:extLst>
          </p:cNvPr>
          <p:cNvSpPr>
            <a:spLocks noGrp="1"/>
          </p:cNvSpPr>
          <p:nvPr>
            <p:ph type="title"/>
          </p:nvPr>
        </p:nvSpPr>
        <p:spPr>
          <a:xfrm>
            <a:off x="1154955" y="973668"/>
            <a:ext cx="2942210" cy="1020232"/>
          </a:xfrm>
        </p:spPr>
        <p:txBody>
          <a:bodyPr>
            <a:normAutofit/>
          </a:bodyPr>
          <a:lstStyle/>
          <a:p>
            <a:pPr>
              <a:lnSpc>
                <a:spcPct val="90000"/>
              </a:lnSpc>
            </a:pPr>
            <a:r>
              <a:rPr lang="en-US" sz="3300" dirty="0">
                <a:solidFill>
                  <a:srgbClr val="EBEBEB"/>
                </a:solidFill>
              </a:rPr>
              <a:t>Thanks for attending!</a:t>
            </a:r>
          </a:p>
        </p:txBody>
      </p:sp>
      <p:sp>
        <p:nvSpPr>
          <p:cNvPr id="26" name="Rectangle 25">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Oval 27">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Oval 29">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Content Placeholder 5">
            <a:extLst>
              <a:ext uri="{FF2B5EF4-FFF2-40B4-BE49-F238E27FC236}">
                <a16:creationId xmlns:a16="http://schemas.microsoft.com/office/drawing/2014/main" id="{F5A26F75-31AC-72FA-24E3-A3A6BABA9FB3}"/>
              </a:ext>
            </a:extLst>
          </p:cNvPr>
          <p:cNvSpPr>
            <a:spLocks noGrp="1"/>
          </p:cNvSpPr>
          <p:nvPr>
            <p:ph idx="1"/>
          </p:nvPr>
        </p:nvSpPr>
        <p:spPr>
          <a:xfrm>
            <a:off x="1154955" y="2120900"/>
            <a:ext cx="3133726" cy="3898900"/>
          </a:xfrm>
        </p:spPr>
        <p:txBody>
          <a:bodyPr>
            <a:normAutofit/>
          </a:bodyPr>
          <a:lstStyle/>
          <a:p>
            <a:r>
              <a:rPr lang="en-US" sz="2400" dirty="0">
                <a:solidFill>
                  <a:srgbClr val="FFFFFF"/>
                </a:solidFill>
              </a:rPr>
              <a:t>Recording will be available &amp; posted later this week</a:t>
            </a:r>
          </a:p>
          <a:p>
            <a:r>
              <a:rPr lang="en-US" sz="2400" dirty="0">
                <a:solidFill>
                  <a:srgbClr val="FFFFFF"/>
                </a:solidFill>
              </a:rPr>
              <a:t>You are welcome to hang out until 1pm (recording off)</a:t>
            </a:r>
          </a:p>
          <a:p>
            <a:pPr marL="0" lvl="0" indent="0">
              <a:buNone/>
            </a:pPr>
            <a:endParaRPr lang="en-US" dirty="0">
              <a:solidFill>
                <a:srgbClr val="FFFFFF"/>
              </a:solidFill>
            </a:endParaRPr>
          </a:p>
        </p:txBody>
      </p:sp>
      <p:sp>
        <p:nvSpPr>
          <p:cNvPr id="32"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US"/>
          </a:p>
        </p:txBody>
      </p:sp>
      <p:sp>
        <p:nvSpPr>
          <p:cNvPr id="5" name="Slide Number Placeholder 4">
            <a:extLst>
              <a:ext uri="{FF2B5EF4-FFF2-40B4-BE49-F238E27FC236}">
                <a16:creationId xmlns:a16="http://schemas.microsoft.com/office/drawing/2014/main" id="{937F63C5-EDB6-465F-0A36-C154FEC4DD84}"/>
              </a:ext>
            </a:extLst>
          </p:cNvPr>
          <p:cNvSpPr>
            <a:spLocks noGrp="1"/>
          </p:cNvSpPr>
          <p:nvPr>
            <p:ph type="sldNum" sz="quarter" idx="12"/>
          </p:nvPr>
        </p:nvSpPr>
        <p:spPr>
          <a:xfrm>
            <a:off x="10352540" y="295729"/>
            <a:ext cx="838199" cy="767687"/>
          </a:xfrm>
        </p:spPr>
        <p:txBody>
          <a:bodyPr>
            <a:normAutofit/>
          </a:bodyPr>
          <a:lstStyle/>
          <a:p>
            <a:pPr>
              <a:spcAft>
                <a:spcPts val="600"/>
              </a:spcAft>
            </a:pPr>
            <a:fld id="{729BC735-8151-4FE6-98FD-78C3E43BB5EF}" type="slidenum">
              <a:rPr lang="en-US" smtClean="0">
                <a:solidFill>
                  <a:srgbClr val="FFFFFF"/>
                </a:solidFill>
              </a:rPr>
              <a:pPr>
                <a:spcAft>
                  <a:spcPts val="600"/>
                </a:spcAft>
              </a:pPr>
              <a:t>14</a:t>
            </a:fld>
            <a:endParaRPr lang="en-US">
              <a:solidFill>
                <a:srgbClr val="FFFFFF"/>
              </a:solidFill>
            </a:endParaRPr>
          </a:p>
        </p:txBody>
      </p:sp>
      <p:sp>
        <p:nvSpPr>
          <p:cNvPr id="4" name="Footer Placeholder 3">
            <a:extLst>
              <a:ext uri="{FF2B5EF4-FFF2-40B4-BE49-F238E27FC236}">
                <a16:creationId xmlns:a16="http://schemas.microsoft.com/office/drawing/2014/main" id="{0C699F35-A72D-5FE8-B7E2-DE59B6D35CC8}"/>
              </a:ext>
            </a:extLst>
          </p:cNvPr>
          <p:cNvSpPr>
            <a:spLocks noGrp="1"/>
          </p:cNvSpPr>
          <p:nvPr>
            <p:ph type="ftr" sz="quarter" idx="11"/>
          </p:nvPr>
        </p:nvSpPr>
        <p:spPr>
          <a:xfrm>
            <a:off x="561110" y="6391838"/>
            <a:ext cx="3859795" cy="304801"/>
          </a:xfrm>
        </p:spPr>
        <p:txBody>
          <a:bodyPr>
            <a:normAutofit/>
          </a:bodyPr>
          <a:lstStyle/>
          <a:p>
            <a:pPr>
              <a:spcAft>
                <a:spcPts val="600"/>
              </a:spcAft>
            </a:pPr>
            <a:r>
              <a:rPr lang="en-US"/>
              <a:t>TS Open Forum, August 15, 2024</a:t>
            </a:r>
            <a:endParaRPr lang="en-US" dirty="0"/>
          </a:p>
        </p:txBody>
      </p:sp>
      <p:pic>
        <p:nvPicPr>
          <p:cNvPr id="8" name="Picture 7">
            <a:extLst>
              <a:ext uri="{FF2B5EF4-FFF2-40B4-BE49-F238E27FC236}">
                <a16:creationId xmlns:a16="http://schemas.microsoft.com/office/drawing/2014/main" id="{F691CFA8-1E6A-16FC-A11C-5FB79107EE6B}"/>
              </a:ext>
            </a:extLst>
          </p:cNvPr>
          <p:cNvPicPr>
            <a:picLocks noChangeAspect="1"/>
          </p:cNvPicPr>
          <p:nvPr/>
        </p:nvPicPr>
        <p:blipFill>
          <a:blip r:embed="rId3"/>
          <a:stretch>
            <a:fillRect/>
          </a:stretch>
        </p:blipFill>
        <p:spPr>
          <a:xfrm>
            <a:off x="5432451" y="1823014"/>
            <a:ext cx="5863843" cy="3873223"/>
          </a:xfrm>
          <a:prstGeom prst="rect">
            <a:avLst/>
          </a:prstGeom>
        </p:spPr>
      </p:pic>
    </p:spTree>
    <p:extLst>
      <p:ext uri="{BB962C8B-B14F-4D97-AF65-F5344CB8AC3E}">
        <p14:creationId xmlns:p14="http://schemas.microsoft.com/office/powerpoint/2010/main" val="353288396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F448CB3-7B4F-45D7-B7C0-DF553DF61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5C5305EA-7A88-413D-BE8A-47A02476F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en-US"/>
            </a:p>
          </p:txBody>
        </p:sp>
      </p:grpSp>
      <p:sp>
        <p:nvSpPr>
          <p:cNvPr id="2" name="Title 1">
            <a:extLst>
              <a:ext uri="{FF2B5EF4-FFF2-40B4-BE49-F238E27FC236}">
                <a16:creationId xmlns:a16="http://schemas.microsoft.com/office/drawing/2014/main" id="{D2AE4EAD-EB14-0B52-6E54-41C5DA371CAE}"/>
              </a:ext>
            </a:extLst>
          </p:cNvPr>
          <p:cNvSpPr>
            <a:spLocks noGrp="1"/>
          </p:cNvSpPr>
          <p:nvPr>
            <p:ph type="title"/>
          </p:nvPr>
        </p:nvSpPr>
        <p:spPr>
          <a:xfrm>
            <a:off x="1154954" y="973668"/>
            <a:ext cx="8761413" cy="706964"/>
          </a:xfrm>
        </p:spPr>
        <p:txBody>
          <a:bodyPr>
            <a:normAutofit/>
          </a:bodyPr>
          <a:lstStyle/>
          <a:p>
            <a:pPr algn="ctr"/>
            <a:r>
              <a:rPr lang="en-US" dirty="0">
                <a:solidFill>
                  <a:srgbClr val="FFFFFF"/>
                </a:solidFill>
              </a:rPr>
              <a:t>Today’s agenda</a:t>
            </a:r>
          </a:p>
        </p:txBody>
      </p:sp>
      <p:sp>
        <p:nvSpPr>
          <p:cNvPr id="15" name="Rectangle 14">
            <a:extLst>
              <a:ext uri="{FF2B5EF4-FFF2-40B4-BE49-F238E27FC236}">
                <a16:creationId xmlns:a16="http://schemas.microsoft.com/office/drawing/2014/main" id="{F9ED434F-8767-46CC-B26B-5AF62FF01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Slide Number Placeholder 4">
            <a:extLst>
              <a:ext uri="{FF2B5EF4-FFF2-40B4-BE49-F238E27FC236}">
                <a16:creationId xmlns:a16="http://schemas.microsoft.com/office/drawing/2014/main" id="{937F63C5-EDB6-465F-0A36-C154FEC4DD84}"/>
              </a:ext>
            </a:extLst>
          </p:cNvPr>
          <p:cNvSpPr>
            <a:spLocks noGrp="1"/>
          </p:cNvSpPr>
          <p:nvPr>
            <p:ph type="sldNum" sz="quarter" idx="12"/>
          </p:nvPr>
        </p:nvSpPr>
        <p:spPr>
          <a:xfrm>
            <a:off x="10352540" y="295729"/>
            <a:ext cx="838199" cy="767687"/>
          </a:xfrm>
        </p:spPr>
        <p:txBody>
          <a:bodyPr>
            <a:normAutofit/>
          </a:bodyPr>
          <a:lstStyle/>
          <a:p>
            <a:pPr>
              <a:spcAft>
                <a:spcPts val="600"/>
              </a:spcAft>
            </a:pPr>
            <a:fld id="{729BC735-8151-4FE6-98FD-78C3E43BB5EF}" type="slidenum">
              <a:rPr lang="en-US" smtClean="0">
                <a:solidFill>
                  <a:srgbClr val="FFFFFF"/>
                </a:solidFill>
              </a:rPr>
              <a:pPr>
                <a:spcAft>
                  <a:spcPts val="600"/>
                </a:spcAft>
              </a:pPr>
              <a:t>2</a:t>
            </a:fld>
            <a:endParaRPr lang="en-US">
              <a:solidFill>
                <a:srgbClr val="FFFFFF"/>
              </a:solidFill>
            </a:endParaRPr>
          </a:p>
        </p:txBody>
      </p:sp>
      <p:sp>
        <p:nvSpPr>
          <p:cNvPr id="4" name="Footer Placeholder 3">
            <a:extLst>
              <a:ext uri="{FF2B5EF4-FFF2-40B4-BE49-F238E27FC236}">
                <a16:creationId xmlns:a16="http://schemas.microsoft.com/office/drawing/2014/main" id="{0C699F35-A72D-5FE8-B7E2-DE59B6D35CC8}"/>
              </a:ext>
            </a:extLst>
          </p:cNvPr>
          <p:cNvSpPr>
            <a:spLocks noGrp="1"/>
          </p:cNvSpPr>
          <p:nvPr>
            <p:ph type="ftr" sz="quarter" idx="11"/>
          </p:nvPr>
        </p:nvSpPr>
        <p:spPr>
          <a:xfrm>
            <a:off x="561110" y="6391838"/>
            <a:ext cx="3859795" cy="304801"/>
          </a:xfrm>
        </p:spPr>
        <p:txBody>
          <a:bodyPr>
            <a:normAutofit/>
          </a:bodyPr>
          <a:lstStyle/>
          <a:p>
            <a:pPr>
              <a:spcAft>
                <a:spcPts val="600"/>
              </a:spcAft>
            </a:pPr>
            <a:r>
              <a:rPr lang="en-US"/>
              <a:t>TS Open Forum, August 15, 2024</a:t>
            </a:r>
            <a:endParaRPr lang="en-US" dirty="0"/>
          </a:p>
        </p:txBody>
      </p:sp>
      <p:sp>
        <p:nvSpPr>
          <p:cNvPr id="6" name="Content Placeholder 5">
            <a:extLst>
              <a:ext uri="{FF2B5EF4-FFF2-40B4-BE49-F238E27FC236}">
                <a16:creationId xmlns:a16="http://schemas.microsoft.com/office/drawing/2014/main" id="{F5A26F75-31AC-72FA-24E3-A3A6BABA9FB3}"/>
              </a:ext>
            </a:extLst>
          </p:cNvPr>
          <p:cNvSpPr>
            <a:spLocks noGrp="1"/>
          </p:cNvSpPr>
          <p:nvPr>
            <p:ph idx="1"/>
          </p:nvPr>
        </p:nvSpPr>
        <p:spPr>
          <a:xfrm>
            <a:off x="1154955" y="1798321"/>
            <a:ext cx="5840206" cy="4432156"/>
          </a:xfrm>
        </p:spPr>
        <p:txBody>
          <a:bodyPr>
            <a:normAutofit lnSpcReduction="10000"/>
          </a:bodyPr>
          <a:lstStyle/>
          <a:p>
            <a:pPr lvl="0"/>
            <a:r>
              <a:rPr lang="en-US" sz="2800" b="0" i="0" dirty="0"/>
              <a:t>Announcements from me</a:t>
            </a:r>
          </a:p>
          <a:p>
            <a:pPr lvl="0"/>
            <a:r>
              <a:rPr lang="en-US" sz="2800" dirty="0"/>
              <a:t>Announcement from all of you!</a:t>
            </a:r>
            <a:endParaRPr lang="en-US" sz="2800" b="0" i="0" dirty="0"/>
          </a:p>
          <a:p>
            <a:pPr lvl="0"/>
            <a:r>
              <a:rPr lang="en-US" sz="2800" dirty="0"/>
              <a:t>NZ Mgt Group reminders and updates</a:t>
            </a:r>
          </a:p>
          <a:p>
            <a:r>
              <a:rPr lang="en-US" sz="2800" dirty="0"/>
              <a:t>ULMS updates</a:t>
            </a:r>
          </a:p>
          <a:p>
            <a:r>
              <a:rPr lang="en-US" sz="2800" dirty="0"/>
              <a:t>Rapido &amp; Primo search profiles</a:t>
            </a:r>
          </a:p>
          <a:p>
            <a:r>
              <a:rPr lang="en-US" sz="2800" dirty="0"/>
              <a:t>CSU Primo search profiles</a:t>
            </a:r>
          </a:p>
          <a:p>
            <a:pPr lvl="0"/>
            <a:r>
              <a:rPr lang="en-US" sz="2800" dirty="0"/>
              <a:t>Hang out</a:t>
            </a:r>
          </a:p>
        </p:txBody>
      </p:sp>
      <p:pic>
        <p:nvPicPr>
          <p:cNvPr id="8" name="Picture 7">
            <a:extLst>
              <a:ext uri="{FF2B5EF4-FFF2-40B4-BE49-F238E27FC236}">
                <a16:creationId xmlns:a16="http://schemas.microsoft.com/office/drawing/2014/main" id="{D9BF5E3F-A519-A01D-950D-A5FC8430D86B}"/>
              </a:ext>
            </a:extLst>
          </p:cNvPr>
          <p:cNvPicPr>
            <a:picLocks noChangeAspect="1"/>
          </p:cNvPicPr>
          <p:nvPr/>
        </p:nvPicPr>
        <p:blipFill>
          <a:blip r:embed="rId4"/>
          <a:stretch>
            <a:fillRect/>
          </a:stretch>
        </p:blipFill>
        <p:spPr>
          <a:xfrm>
            <a:off x="7326329" y="1965939"/>
            <a:ext cx="4305901" cy="3372321"/>
          </a:xfrm>
          <a:prstGeom prst="rect">
            <a:avLst/>
          </a:prstGeom>
        </p:spPr>
      </p:pic>
    </p:spTree>
    <p:extLst>
      <p:ext uri="{BB962C8B-B14F-4D97-AF65-F5344CB8AC3E}">
        <p14:creationId xmlns:p14="http://schemas.microsoft.com/office/powerpoint/2010/main" val="152351253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6A2BE-7619-9232-B0DA-CEB7CB16C4D0}"/>
              </a:ext>
            </a:extLst>
          </p:cNvPr>
          <p:cNvSpPr>
            <a:spLocks noGrp="1"/>
          </p:cNvSpPr>
          <p:nvPr>
            <p:ph type="title"/>
          </p:nvPr>
        </p:nvSpPr>
        <p:spPr/>
        <p:txBody>
          <a:bodyPr/>
          <a:lstStyle/>
          <a:p>
            <a:pPr algn="ctr"/>
            <a:r>
              <a:rPr lang="en-US" dirty="0"/>
              <a:t>Announcements from me</a:t>
            </a:r>
          </a:p>
        </p:txBody>
      </p:sp>
      <p:sp>
        <p:nvSpPr>
          <p:cNvPr id="3" name="Content Placeholder 2">
            <a:extLst>
              <a:ext uri="{FF2B5EF4-FFF2-40B4-BE49-F238E27FC236}">
                <a16:creationId xmlns:a16="http://schemas.microsoft.com/office/drawing/2014/main" id="{247287C5-5D6B-FCF1-B232-FD940F7617C5}"/>
              </a:ext>
            </a:extLst>
          </p:cNvPr>
          <p:cNvSpPr>
            <a:spLocks noGrp="1"/>
          </p:cNvSpPr>
          <p:nvPr>
            <p:ph idx="1"/>
          </p:nvPr>
        </p:nvSpPr>
        <p:spPr>
          <a:xfrm>
            <a:off x="1154955" y="2255520"/>
            <a:ext cx="5992606" cy="3977640"/>
          </a:xfrm>
        </p:spPr>
        <p:txBody>
          <a:bodyPr>
            <a:noAutofit/>
          </a:bodyPr>
          <a:lstStyle/>
          <a:p>
            <a:r>
              <a:rPr lang="en-US" sz="2000" dirty="0"/>
              <a:t>ELUNA Learns proposals due </a:t>
            </a:r>
            <a:r>
              <a:rPr lang="en-US" sz="2000" dirty="0">
                <a:effectLst/>
                <a:ea typeface="Aptos" panose="020B0004020202020204" pitchFamily="34" charset="0"/>
                <a:cs typeface="Times New Roman" panose="02020603050405020304" pitchFamily="18" charset="0"/>
              </a:rPr>
              <a:t>September 1</a:t>
            </a:r>
          </a:p>
          <a:p>
            <a:pPr lvl="1"/>
            <a:r>
              <a:rPr lang="en-US" sz="2000" dirty="0">
                <a:effectLst/>
                <a:ea typeface="Aptos" panose="020B0004020202020204" pitchFamily="34" charset="0"/>
                <a:cs typeface="Times New Roman" panose="02020603050405020304" pitchFamily="18" charset="0"/>
                <a:hlinkClick r:id="rId3"/>
              </a:rPr>
              <a:t>https://el-una.org/meetings/eluna-learns-2024/</a:t>
            </a:r>
            <a:r>
              <a:rPr lang="en-US" sz="2000" dirty="0">
                <a:ea typeface="Aptos" panose="020B0004020202020204" pitchFamily="34" charset="0"/>
                <a:cs typeface="Times New Roman" panose="02020603050405020304" pitchFamily="18" charset="0"/>
              </a:rPr>
              <a:t> </a:t>
            </a:r>
            <a:endParaRPr lang="en-US" sz="2000" dirty="0">
              <a:effectLst/>
              <a:ea typeface="Aptos" panose="020B0004020202020204" pitchFamily="34" charset="0"/>
              <a:cs typeface="Times New Roman" panose="02020603050405020304" pitchFamily="18" charset="0"/>
            </a:endParaRPr>
          </a:p>
          <a:p>
            <a:r>
              <a:rPr lang="en-US" sz="2000" dirty="0">
                <a:cs typeface="Times New Roman" panose="02020603050405020304" pitchFamily="18" charset="0"/>
              </a:rPr>
              <a:t>I-SPIE conference recordings</a:t>
            </a:r>
          </a:p>
          <a:p>
            <a:pPr lvl="1"/>
            <a:r>
              <a:rPr lang="en-US" sz="2000" dirty="0">
                <a:cs typeface="Times New Roman" panose="02020603050405020304" pitchFamily="18" charset="0"/>
                <a:hlinkClick r:id="rId4"/>
              </a:rPr>
              <a:t>https://ispie.calstate.edu/conferences</a:t>
            </a:r>
            <a:r>
              <a:rPr lang="en-US" sz="2000" dirty="0">
                <a:cs typeface="Times New Roman" panose="02020603050405020304" pitchFamily="18" charset="0"/>
              </a:rPr>
              <a:t> </a:t>
            </a:r>
          </a:p>
          <a:p>
            <a:pPr lvl="1"/>
            <a:r>
              <a:rPr lang="en-US" sz="2000" dirty="0">
                <a:cs typeface="Times New Roman" panose="02020603050405020304" pitchFamily="18" charset="0"/>
              </a:rPr>
              <a:t>Licenses &amp; ILL session recording not available</a:t>
            </a:r>
          </a:p>
          <a:p>
            <a:pPr lvl="1"/>
            <a:r>
              <a:rPr lang="en-US" sz="2000" dirty="0">
                <a:cs typeface="Times New Roman" panose="02020603050405020304" pitchFamily="18" charset="0"/>
              </a:rPr>
              <a:t>Lots on licenses and Alma in the November 2023 TS Open Forum recording from Anthony Davis/Fullerton</a:t>
            </a:r>
            <a:endParaRPr lang="en-US" sz="2000" dirty="0"/>
          </a:p>
        </p:txBody>
      </p:sp>
      <p:sp>
        <p:nvSpPr>
          <p:cNvPr id="4" name="Footer Placeholder 3">
            <a:extLst>
              <a:ext uri="{FF2B5EF4-FFF2-40B4-BE49-F238E27FC236}">
                <a16:creationId xmlns:a16="http://schemas.microsoft.com/office/drawing/2014/main" id="{D7D1A75F-9689-04BF-EED5-08EC44B23BD0}"/>
              </a:ext>
            </a:extLst>
          </p:cNvPr>
          <p:cNvSpPr>
            <a:spLocks noGrp="1"/>
          </p:cNvSpPr>
          <p:nvPr>
            <p:ph type="ftr" sz="quarter" idx="11"/>
          </p:nvPr>
        </p:nvSpPr>
        <p:spPr/>
        <p:txBody>
          <a:bodyPr/>
          <a:lstStyle/>
          <a:p>
            <a:r>
              <a:rPr lang="en-US"/>
              <a:t>TS Open Forum, August 15, 2024</a:t>
            </a:r>
          </a:p>
        </p:txBody>
      </p:sp>
      <p:sp>
        <p:nvSpPr>
          <p:cNvPr id="5" name="Slide Number Placeholder 4">
            <a:extLst>
              <a:ext uri="{FF2B5EF4-FFF2-40B4-BE49-F238E27FC236}">
                <a16:creationId xmlns:a16="http://schemas.microsoft.com/office/drawing/2014/main" id="{D7F24C26-0EB8-DB5A-F6AB-98FFAD8F5C02}"/>
              </a:ext>
            </a:extLst>
          </p:cNvPr>
          <p:cNvSpPr>
            <a:spLocks noGrp="1"/>
          </p:cNvSpPr>
          <p:nvPr>
            <p:ph type="sldNum" sz="quarter" idx="12"/>
          </p:nvPr>
        </p:nvSpPr>
        <p:spPr/>
        <p:txBody>
          <a:bodyPr/>
          <a:lstStyle/>
          <a:p>
            <a:fld id="{729BC735-8151-4FE6-98FD-78C3E43BB5EF}" type="slidenum">
              <a:rPr lang="en-US" smtClean="0"/>
              <a:t>3</a:t>
            </a:fld>
            <a:endParaRPr lang="en-US"/>
          </a:p>
        </p:txBody>
      </p:sp>
      <p:pic>
        <p:nvPicPr>
          <p:cNvPr id="7" name="Picture 6">
            <a:extLst>
              <a:ext uri="{FF2B5EF4-FFF2-40B4-BE49-F238E27FC236}">
                <a16:creationId xmlns:a16="http://schemas.microsoft.com/office/drawing/2014/main" id="{0C1D4A68-81FB-37EB-2245-3033FA019A2A}"/>
              </a:ext>
            </a:extLst>
          </p:cNvPr>
          <p:cNvPicPr>
            <a:picLocks noChangeAspect="1"/>
          </p:cNvPicPr>
          <p:nvPr/>
        </p:nvPicPr>
        <p:blipFill>
          <a:blip r:embed="rId5"/>
          <a:stretch>
            <a:fillRect/>
          </a:stretch>
        </p:blipFill>
        <p:spPr>
          <a:xfrm>
            <a:off x="7473977" y="2832100"/>
            <a:ext cx="4163006" cy="2734057"/>
          </a:xfrm>
          <a:prstGeom prst="rect">
            <a:avLst/>
          </a:prstGeom>
        </p:spPr>
      </p:pic>
    </p:spTree>
    <p:extLst>
      <p:ext uri="{BB962C8B-B14F-4D97-AF65-F5344CB8AC3E}">
        <p14:creationId xmlns:p14="http://schemas.microsoft.com/office/powerpoint/2010/main" val="3791939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8C789-247E-3A53-044D-AC891DADCA25}"/>
              </a:ext>
            </a:extLst>
          </p:cNvPr>
          <p:cNvSpPr>
            <a:spLocks noGrp="1"/>
          </p:cNvSpPr>
          <p:nvPr>
            <p:ph type="title"/>
          </p:nvPr>
        </p:nvSpPr>
        <p:spPr/>
        <p:txBody>
          <a:bodyPr/>
          <a:lstStyle/>
          <a:p>
            <a:pPr algn="ctr"/>
            <a:r>
              <a:rPr lang="en-US" dirty="0"/>
              <a:t>More announcements from me</a:t>
            </a:r>
          </a:p>
        </p:txBody>
      </p:sp>
      <p:sp>
        <p:nvSpPr>
          <p:cNvPr id="3" name="Content Placeholder 2">
            <a:extLst>
              <a:ext uri="{FF2B5EF4-FFF2-40B4-BE49-F238E27FC236}">
                <a16:creationId xmlns:a16="http://schemas.microsoft.com/office/drawing/2014/main" id="{3C0AD8E6-955A-6B54-F0AE-95C84A9E0A28}"/>
              </a:ext>
            </a:extLst>
          </p:cNvPr>
          <p:cNvSpPr>
            <a:spLocks noGrp="1"/>
          </p:cNvSpPr>
          <p:nvPr>
            <p:ph idx="1"/>
          </p:nvPr>
        </p:nvSpPr>
        <p:spPr>
          <a:xfrm>
            <a:off x="1154955" y="2603500"/>
            <a:ext cx="6327886" cy="3416300"/>
          </a:xfrm>
        </p:spPr>
        <p:txBody>
          <a:bodyPr>
            <a:normAutofit lnSpcReduction="10000"/>
          </a:bodyPr>
          <a:lstStyle/>
          <a:p>
            <a:r>
              <a:rPr lang="en-US" sz="2000" dirty="0" err="1"/>
              <a:t>eCAUG</a:t>
            </a:r>
            <a:r>
              <a:rPr lang="en-US" sz="2000" dirty="0"/>
              <a:t> conference is looking for lots of input! Submit by August 30.</a:t>
            </a:r>
          </a:p>
          <a:p>
            <a:pPr lvl="1"/>
            <a:r>
              <a:rPr lang="en-US" sz="2000" dirty="0">
                <a:hlinkClick r:id="rId3"/>
              </a:rPr>
              <a:t>https://sites.google.com/view/ecaug/2024-ecaug-conference/call-for-proposals?authuser=0</a:t>
            </a:r>
            <a:r>
              <a:rPr lang="en-US" sz="2000" dirty="0"/>
              <a:t> </a:t>
            </a:r>
          </a:p>
          <a:p>
            <a:r>
              <a:rPr lang="en-US" sz="2000" dirty="0">
                <a:effectLst/>
                <a:ea typeface="Aptos" panose="020B0004020202020204" pitchFamily="34" charset="0"/>
                <a:cs typeface="Times New Roman" panose="02020603050405020304" pitchFamily="18" charset="0"/>
              </a:rPr>
              <a:t>ILLiad 9.1 will reach end of support on September 1</a:t>
            </a:r>
            <a:r>
              <a:rPr lang="en-US" sz="2000" baseline="30000" dirty="0">
                <a:effectLst/>
                <a:ea typeface="Aptos" panose="020B0004020202020204" pitchFamily="34" charset="0"/>
                <a:cs typeface="Times New Roman" panose="02020603050405020304" pitchFamily="18" charset="0"/>
              </a:rPr>
              <a:t>st</a:t>
            </a:r>
            <a:r>
              <a:rPr lang="en-US" sz="2000" dirty="0"/>
              <a:t> </a:t>
            </a:r>
          </a:p>
          <a:p>
            <a:pPr lvl="1"/>
            <a:r>
              <a:rPr lang="en-US" sz="2000" dirty="0">
                <a:hlinkClick r:id="rId4"/>
              </a:rPr>
              <a:t>https://support.atlas-sys.com/hc/en-us/articles/360011911933-ILLiad-Release-Schedule</a:t>
            </a:r>
            <a:r>
              <a:rPr lang="en-US" sz="2000" dirty="0"/>
              <a:t> </a:t>
            </a:r>
          </a:p>
          <a:p>
            <a:pPr lvl="1"/>
            <a:endParaRPr lang="en-US" dirty="0"/>
          </a:p>
        </p:txBody>
      </p:sp>
      <p:sp>
        <p:nvSpPr>
          <p:cNvPr id="4" name="Footer Placeholder 3">
            <a:extLst>
              <a:ext uri="{FF2B5EF4-FFF2-40B4-BE49-F238E27FC236}">
                <a16:creationId xmlns:a16="http://schemas.microsoft.com/office/drawing/2014/main" id="{208BF6F3-0435-065C-57A4-78358D7E0716}"/>
              </a:ext>
            </a:extLst>
          </p:cNvPr>
          <p:cNvSpPr>
            <a:spLocks noGrp="1"/>
          </p:cNvSpPr>
          <p:nvPr>
            <p:ph type="ftr" sz="quarter" idx="11"/>
          </p:nvPr>
        </p:nvSpPr>
        <p:spPr/>
        <p:txBody>
          <a:bodyPr/>
          <a:lstStyle/>
          <a:p>
            <a:r>
              <a:rPr lang="en-US"/>
              <a:t>TS Open Forum, August 15, 2024</a:t>
            </a:r>
          </a:p>
        </p:txBody>
      </p:sp>
      <p:sp>
        <p:nvSpPr>
          <p:cNvPr id="5" name="Slide Number Placeholder 4">
            <a:extLst>
              <a:ext uri="{FF2B5EF4-FFF2-40B4-BE49-F238E27FC236}">
                <a16:creationId xmlns:a16="http://schemas.microsoft.com/office/drawing/2014/main" id="{C9D2CE3E-F92B-9EB7-8299-B8D830F7511B}"/>
              </a:ext>
            </a:extLst>
          </p:cNvPr>
          <p:cNvSpPr>
            <a:spLocks noGrp="1"/>
          </p:cNvSpPr>
          <p:nvPr>
            <p:ph type="sldNum" sz="quarter" idx="12"/>
          </p:nvPr>
        </p:nvSpPr>
        <p:spPr/>
        <p:txBody>
          <a:bodyPr/>
          <a:lstStyle/>
          <a:p>
            <a:fld id="{729BC735-8151-4FE6-98FD-78C3E43BB5EF}" type="slidenum">
              <a:rPr lang="en-US" smtClean="0"/>
              <a:t>4</a:t>
            </a:fld>
            <a:endParaRPr lang="en-US"/>
          </a:p>
        </p:txBody>
      </p:sp>
      <p:pic>
        <p:nvPicPr>
          <p:cNvPr id="7" name="Picture 6">
            <a:extLst>
              <a:ext uri="{FF2B5EF4-FFF2-40B4-BE49-F238E27FC236}">
                <a16:creationId xmlns:a16="http://schemas.microsoft.com/office/drawing/2014/main" id="{8416E183-9B6C-557A-AB8B-DBF4A72254F9}"/>
              </a:ext>
            </a:extLst>
          </p:cNvPr>
          <p:cNvPicPr>
            <a:picLocks noChangeAspect="1"/>
          </p:cNvPicPr>
          <p:nvPr/>
        </p:nvPicPr>
        <p:blipFill>
          <a:blip r:embed="rId5"/>
          <a:stretch>
            <a:fillRect/>
          </a:stretch>
        </p:blipFill>
        <p:spPr>
          <a:xfrm>
            <a:off x="7482841" y="2603500"/>
            <a:ext cx="4239217" cy="32389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93913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3" name="Rectangle 12">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16" name="Rectangle 15">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Freeform 5">
            <a:extLst>
              <a:ext uri="{FF2B5EF4-FFF2-40B4-BE49-F238E27FC236}">
                <a16:creationId xmlns:a16="http://schemas.microsoft.com/office/drawing/2014/main" id="{11CAC6F2-0806-417B-BF5D-5AEF6195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0" name="Rectangle 19">
            <a:extLst>
              <a:ext uri="{FF2B5EF4-FFF2-40B4-BE49-F238E27FC236}">
                <a16:creationId xmlns:a16="http://schemas.microsoft.com/office/drawing/2014/main" id="{D4723B02-0AAB-4F6E-BA41-8ED99D559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1F34DD6E-6383-91A3-7DF9-AACE4711B724}"/>
              </a:ext>
            </a:extLst>
          </p:cNvPr>
          <p:cNvSpPr>
            <a:spLocks noGrp="1"/>
          </p:cNvSpPr>
          <p:nvPr>
            <p:ph type="title"/>
          </p:nvPr>
        </p:nvSpPr>
        <p:spPr>
          <a:xfrm>
            <a:off x="7379510" y="1681244"/>
            <a:ext cx="3382297" cy="1904458"/>
          </a:xfrm>
        </p:spPr>
        <p:txBody>
          <a:bodyPr vert="horz" lIns="91440" tIns="45720" rIns="91440" bIns="45720" rtlCol="0" anchor="b">
            <a:normAutofit/>
          </a:bodyPr>
          <a:lstStyle/>
          <a:p>
            <a:pPr algn="ctr"/>
            <a:r>
              <a:rPr lang="en-US" sz="3000" dirty="0">
                <a:solidFill>
                  <a:srgbClr val="EBEBEB"/>
                </a:solidFill>
              </a:rPr>
              <a:t>Your a</a:t>
            </a:r>
            <a:r>
              <a:rPr lang="en-US" sz="3000" b="0" i="0" kern="1200" dirty="0">
                <a:solidFill>
                  <a:srgbClr val="EBEBEB"/>
                </a:solidFill>
                <a:latin typeface="+mj-lt"/>
                <a:ea typeface="+mj-ea"/>
                <a:cs typeface="+mj-cs"/>
              </a:rPr>
              <a:t>nnouncements</a:t>
            </a:r>
          </a:p>
        </p:txBody>
      </p:sp>
      <p:sp>
        <p:nvSpPr>
          <p:cNvPr id="5" name="Slide Number Placeholder 4">
            <a:extLst>
              <a:ext uri="{FF2B5EF4-FFF2-40B4-BE49-F238E27FC236}">
                <a16:creationId xmlns:a16="http://schemas.microsoft.com/office/drawing/2014/main" id="{E3024934-2E10-A1F0-F0CF-4FA470609ADF}"/>
              </a:ext>
            </a:extLst>
          </p:cNvPr>
          <p:cNvSpPr>
            <a:spLocks noGrp="1"/>
          </p:cNvSpPr>
          <p:nvPr>
            <p:ph type="sldNum" sz="quarter" idx="12"/>
          </p:nvPr>
        </p:nvSpPr>
        <p:spPr>
          <a:xfrm>
            <a:off x="10342708" y="295729"/>
            <a:ext cx="838199" cy="767687"/>
          </a:xfrm>
        </p:spPr>
        <p:txBody>
          <a:bodyPr vert="horz" lIns="91440" tIns="45720" rIns="91440" bIns="45720" rtlCol="0" anchor="b">
            <a:normAutofit/>
          </a:bodyPr>
          <a:lstStyle/>
          <a:p>
            <a:pPr defTabSz="914400">
              <a:spcAft>
                <a:spcPts val="600"/>
              </a:spcAft>
            </a:pPr>
            <a:fld id="{729BC735-8151-4FE6-98FD-78C3E43BB5EF}" type="slidenum">
              <a:rPr lang="en-US">
                <a:solidFill>
                  <a:srgbClr val="FFFFFF"/>
                </a:solidFill>
              </a:rPr>
              <a:pPr defTabSz="914400">
                <a:spcAft>
                  <a:spcPts val="600"/>
                </a:spcAft>
              </a:pPr>
              <a:t>5</a:t>
            </a:fld>
            <a:endParaRPr lang="en-US">
              <a:solidFill>
                <a:srgbClr val="FFFFFF"/>
              </a:solidFill>
            </a:endParaRPr>
          </a:p>
        </p:txBody>
      </p:sp>
      <p:sp>
        <p:nvSpPr>
          <p:cNvPr id="4" name="Footer Placeholder 3">
            <a:extLst>
              <a:ext uri="{FF2B5EF4-FFF2-40B4-BE49-F238E27FC236}">
                <a16:creationId xmlns:a16="http://schemas.microsoft.com/office/drawing/2014/main" id="{BF0DAC49-CABA-C5A3-573F-BE987F68F31B}"/>
              </a:ext>
            </a:extLst>
          </p:cNvPr>
          <p:cNvSpPr>
            <a:spLocks noGrp="1"/>
          </p:cNvSpPr>
          <p:nvPr>
            <p:ph type="ftr" sz="quarter" idx="11"/>
          </p:nvPr>
        </p:nvSpPr>
        <p:spPr>
          <a:xfrm>
            <a:off x="561110" y="6391838"/>
            <a:ext cx="3859795" cy="304801"/>
          </a:xfrm>
        </p:spPr>
        <p:txBody>
          <a:bodyPr vert="horz" lIns="91440" tIns="45720" rIns="91440" bIns="45720" rtlCol="0" anchor="ctr">
            <a:normAutofit/>
          </a:bodyPr>
          <a:lstStyle/>
          <a:p>
            <a:pPr defTabSz="914400">
              <a:spcAft>
                <a:spcPts val="600"/>
              </a:spcAft>
            </a:pPr>
            <a:r>
              <a:rPr lang="en-US" b="0" i="0" kern="1200">
                <a:latin typeface="+mn-lt"/>
                <a:ea typeface="+mn-ea"/>
                <a:cs typeface="+mn-cs"/>
              </a:rPr>
              <a:t>TS Open Forum, August 15, 2024</a:t>
            </a:r>
          </a:p>
        </p:txBody>
      </p:sp>
      <p:pic>
        <p:nvPicPr>
          <p:cNvPr id="7" name="Picture 6">
            <a:extLst>
              <a:ext uri="{FF2B5EF4-FFF2-40B4-BE49-F238E27FC236}">
                <a16:creationId xmlns:a16="http://schemas.microsoft.com/office/drawing/2014/main" id="{3AE44EE2-55E6-D25C-B8A8-C6B74FDDA7B2}"/>
              </a:ext>
            </a:extLst>
          </p:cNvPr>
          <p:cNvPicPr>
            <a:picLocks noChangeAspect="1"/>
          </p:cNvPicPr>
          <p:nvPr/>
        </p:nvPicPr>
        <p:blipFill>
          <a:blip r:embed="rId4"/>
          <a:stretch>
            <a:fillRect/>
          </a:stretch>
        </p:blipFill>
        <p:spPr>
          <a:xfrm>
            <a:off x="1145984" y="2038156"/>
            <a:ext cx="5925377" cy="2781688"/>
          </a:xfrm>
          <a:prstGeom prst="rect">
            <a:avLst/>
          </a:prstGeom>
        </p:spPr>
      </p:pic>
    </p:spTree>
    <p:extLst>
      <p:ext uri="{BB962C8B-B14F-4D97-AF65-F5344CB8AC3E}">
        <p14:creationId xmlns:p14="http://schemas.microsoft.com/office/powerpoint/2010/main" val="2997201644"/>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510C9632-BB6F-48EE-AB65-501878BA5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a:p>
        </p:txBody>
      </p:sp>
      <p:sp>
        <p:nvSpPr>
          <p:cNvPr id="38" name="Freeform: Shape 37">
            <a:extLst>
              <a:ext uri="{FF2B5EF4-FFF2-40B4-BE49-F238E27FC236}">
                <a16:creationId xmlns:a16="http://schemas.microsoft.com/office/drawing/2014/main" id="{4EC8AAB6-953B-4D29-9967-3C44D06BB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n-US"/>
          </a:p>
        </p:txBody>
      </p:sp>
      <p:sp>
        <p:nvSpPr>
          <p:cNvPr id="40" name="Freeform 5">
            <a:extLst>
              <a:ext uri="{FF2B5EF4-FFF2-40B4-BE49-F238E27FC236}">
                <a16:creationId xmlns:a16="http://schemas.microsoft.com/office/drawing/2014/main" id="{C89ED458-2326-40DC-9C7B-1A717B655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 name="Title 1">
            <a:extLst>
              <a:ext uri="{FF2B5EF4-FFF2-40B4-BE49-F238E27FC236}">
                <a16:creationId xmlns:a16="http://schemas.microsoft.com/office/drawing/2014/main" id="{9C33421B-757A-5C0E-88C3-476318EE4CD0}"/>
              </a:ext>
            </a:extLst>
          </p:cNvPr>
          <p:cNvSpPr>
            <a:spLocks noGrp="1"/>
          </p:cNvSpPr>
          <p:nvPr>
            <p:ph type="title"/>
          </p:nvPr>
        </p:nvSpPr>
        <p:spPr>
          <a:xfrm>
            <a:off x="1154955" y="973668"/>
            <a:ext cx="2942210" cy="1020232"/>
          </a:xfrm>
        </p:spPr>
        <p:txBody>
          <a:bodyPr>
            <a:normAutofit/>
          </a:bodyPr>
          <a:lstStyle/>
          <a:p>
            <a:pPr algn="ctr">
              <a:lnSpc>
                <a:spcPct val="90000"/>
              </a:lnSpc>
            </a:pPr>
            <a:r>
              <a:rPr lang="en-US" sz="3100" dirty="0">
                <a:solidFill>
                  <a:schemeClr val="tx1"/>
                </a:solidFill>
              </a:rPr>
              <a:t>Network Zone Mgt Group</a:t>
            </a:r>
          </a:p>
        </p:txBody>
      </p:sp>
      <p:pic>
        <p:nvPicPr>
          <p:cNvPr id="7" name="Picture 6">
            <a:extLst>
              <a:ext uri="{FF2B5EF4-FFF2-40B4-BE49-F238E27FC236}">
                <a16:creationId xmlns:a16="http://schemas.microsoft.com/office/drawing/2014/main" id="{F7C2FE42-4CC8-A93C-6BEB-0292CEEA49D9}"/>
              </a:ext>
            </a:extLst>
          </p:cNvPr>
          <p:cNvPicPr>
            <a:picLocks noChangeAspect="1"/>
          </p:cNvPicPr>
          <p:nvPr/>
        </p:nvPicPr>
        <p:blipFill>
          <a:blip r:embed="rId3"/>
          <a:srcRect l="12643" r="7631"/>
          <a:stretch/>
        </p:blipFill>
        <p:spPr>
          <a:xfrm>
            <a:off x="5291696" y="880641"/>
            <a:ext cx="6391533" cy="5250498"/>
          </a:xfrm>
          <a:prstGeom prst="rect">
            <a:avLst/>
          </a:prstGeom>
        </p:spPr>
      </p:pic>
      <p:sp>
        <p:nvSpPr>
          <p:cNvPr id="35" name="Rectangle 34">
            <a:extLst>
              <a:ext uri="{FF2B5EF4-FFF2-40B4-BE49-F238E27FC236}">
                <a16:creationId xmlns:a16="http://schemas.microsoft.com/office/drawing/2014/main" id="{6F9D1DE6-E368-4F07-85F9-D5B767477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7" name="Oval 36">
            <a:extLst>
              <a:ext uri="{FF2B5EF4-FFF2-40B4-BE49-F238E27FC236}">
                <a16:creationId xmlns:a16="http://schemas.microsoft.com/office/drawing/2014/main" id="{F63B1F66-4ACE-4A01-8ADF-F175A9C35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9" name="Oval 38">
            <a:extLst>
              <a:ext uri="{FF2B5EF4-FFF2-40B4-BE49-F238E27FC236}">
                <a16:creationId xmlns:a16="http://schemas.microsoft.com/office/drawing/2014/main" id="{CF8448ED-9332-4A9B-8CAB-B1985E596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FE6EA57F-E381-F4DA-8B3E-89BEA04AD4CB}"/>
              </a:ext>
            </a:extLst>
          </p:cNvPr>
          <p:cNvSpPr>
            <a:spLocks noGrp="1"/>
          </p:cNvSpPr>
          <p:nvPr>
            <p:ph idx="1"/>
          </p:nvPr>
        </p:nvSpPr>
        <p:spPr>
          <a:xfrm>
            <a:off x="1154955" y="2120900"/>
            <a:ext cx="3133726" cy="3898900"/>
          </a:xfrm>
        </p:spPr>
        <p:txBody>
          <a:bodyPr>
            <a:noAutofit/>
          </a:bodyPr>
          <a:lstStyle/>
          <a:p>
            <a:r>
              <a:rPr lang="en-US" sz="2200" dirty="0">
                <a:solidFill>
                  <a:schemeClr val="tx1"/>
                </a:solidFill>
              </a:rPr>
              <a:t>Thank you for all your work and responses to messages from the NZ Mgt Group for cleanup</a:t>
            </a:r>
          </a:p>
          <a:p>
            <a:r>
              <a:rPr lang="en-US" sz="2200" dirty="0">
                <a:solidFill>
                  <a:schemeClr val="tx1"/>
                </a:solidFill>
              </a:rPr>
              <a:t>Finish local notes cleanup by end of August</a:t>
            </a:r>
          </a:p>
          <a:p>
            <a:r>
              <a:rPr lang="en-US" sz="2200" dirty="0">
                <a:solidFill>
                  <a:schemeClr val="tx1"/>
                </a:solidFill>
              </a:rPr>
              <a:t>Other reminders/updates</a:t>
            </a:r>
          </a:p>
        </p:txBody>
      </p:sp>
      <p:sp>
        <p:nvSpPr>
          <p:cNvPr id="41" name="Freeform 5">
            <a:extLst>
              <a:ext uri="{FF2B5EF4-FFF2-40B4-BE49-F238E27FC236}">
                <a16:creationId xmlns:a16="http://schemas.microsoft.com/office/drawing/2014/main" id="{ED3A2261-1C75-40FF-8CD6-18C5900C1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US"/>
          </a:p>
        </p:txBody>
      </p:sp>
      <p:sp>
        <p:nvSpPr>
          <p:cNvPr id="5" name="Slide Number Placeholder 4">
            <a:extLst>
              <a:ext uri="{FF2B5EF4-FFF2-40B4-BE49-F238E27FC236}">
                <a16:creationId xmlns:a16="http://schemas.microsoft.com/office/drawing/2014/main" id="{C86C91FB-BA94-28A7-C867-3B5A69D9D028}"/>
              </a:ext>
            </a:extLst>
          </p:cNvPr>
          <p:cNvSpPr>
            <a:spLocks noGrp="1"/>
          </p:cNvSpPr>
          <p:nvPr>
            <p:ph type="sldNum" sz="quarter" idx="12"/>
          </p:nvPr>
        </p:nvSpPr>
        <p:spPr>
          <a:xfrm>
            <a:off x="10352540" y="295729"/>
            <a:ext cx="838199" cy="767687"/>
          </a:xfrm>
        </p:spPr>
        <p:txBody>
          <a:bodyPr>
            <a:normAutofit/>
          </a:bodyPr>
          <a:lstStyle/>
          <a:p>
            <a:pPr>
              <a:spcAft>
                <a:spcPts val="600"/>
              </a:spcAft>
            </a:pPr>
            <a:fld id="{729BC735-8151-4FE6-98FD-78C3E43BB5EF}" type="slidenum">
              <a:rPr lang="en-US" smtClean="0">
                <a:solidFill>
                  <a:srgbClr val="FFFFFF"/>
                </a:solidFill>
              </a:rPr>
              <a:pPr>
                <a:spcAft>
                  <a:spcPts val="600"/>
                </a:spcAft>
              </a:pPr>
              <a:t>6</a:t>
            </a:fld>
            <a:endParaRPr lang="en-US">
              <a:solidFill>
                <a:srgbClr val="FFFFFF"/>
              </a:solidFill>
            </a:endParaRPr>
          </a:p>
        </p:txBody>
      </p:sp>
      <p:sp>
        <p:nvSpPr>
          <p:cNvPr id="4" name="Footer Placeholder 3">
            <a:extLst>
              <a:ext uri="{FF2B5EF4-FFF2-40B4-BE49-F238E27FC236}">
                <a16:creationId xmlns:a16="http://schemas.microsoft.com/office/drawing/2014/main" id="{93666DE4-71BA-4479-740F-5F84594E1F53}"/>
              </a:ext>
            </a:extLst>
          </p:cNvPr>
          <p:cNvSpPr>
            <a:spLocks noGrp="1"/>
          </p:cNvSpPr>
          <p:nvPr>
            <p:ph type="ftr" sz="quarter" idx="11"/>
          </p:nvPr>
        </p:nvSpPr>
        <p:spPr>
          <a:xfrm>
            <a:off x="561110" y="6391838"/>
            <a:ext cx="3859795" cy="304801"/>
          </a:xfrm>
        </p:spPr>
        <p:txBody>
          <a:bodyPr>
            <a:normAutofit/>
          </a:bodyPr>
          <a:lstStyle/>
          <a:p>
            <a:pPr>
              <a:spcAft>
                <a:spcPts val="600"/>
              </a:spcAft>
            </a:pPr>
            <a:r>
              <a:rPr lang="en-US"/>
              <a:t>TS Open Forum, August 15, 2024</a:t>
            </a:r>
          </a:p>
        </p:txBody>
      </p:sp>
    </p:spTree>
    <p:extLst>
      <p:ext uri="{BB962C8B-B14F-4D97-AF65-F5344CB8AC3E}">
        <p14:creationId xmlns:p14="http://schemas.microsoft.com/office/powerpoint/2010/main" val="2304087968"/>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32123-92C9-590F-814B-0E6544C9B133}"/>
              </a:ext>
            </a:extLst>
          </p:cNvPr>
          <p:cNvSpPr>
            <a:spLocks noGrp="1"/>
          </p:cNvSpPr>
          <p:nvPr>
            <p:ph type="title"/>
          </p:nvPr>
        </p:nvSpPr>
        <p:spPr/>
        <p:txBody>
          <a:bodyPr/>
          <a:lstStyle/>
          <a:p>
            <a:pPr algn="ctr"/>
            <a:r>
              <a:rPr lang="en-US" dirty="0"/>
              <a:t>ULMS updates from last meeting</a:t>
            </a:r>
          </a:p>
        </p:txBody>
      </p:sp>
      <p:sp>
        <p:nvSpPr>
          <p:cNvPr id="3" name="Content Placeholder 2">
            <a:extLst>
              <a:ext uri="{FF2B5EF4-FFF2-40B4-BE49-F238E27FC236}">
                <a16:creationId xmlns:a16="http://schemas.microsoft.com/office/drawing/2014/main" id="{33DE9AAF-45FE-80A0-A804-48F057240133}"/>
              </a:ext>
            </a:extLst>
          </p:cNvPr>
          <p:cNvSpPr>
            <a:spLocks noGrp="1"/>
          </p:cNvSpPr>
          <p:nvPr>
            <p:ph idx="1"/>
          </p:nvPr>
        </p:nvSpPr>
        <p:spPr>
          <a:xfrm>
            <a:off x="1154954" y="2603500"/>
            <a:ext cx="8825659" cy="3675380"/>
          </a:xfrm>
        </p:spPr>
        <p:txBody>
          <a:bodyPr>
            <a:normAutofit fontScale="92500" lnSpcReduction="10000"/>
          </a:bodyPr>
          <a:lstStyle/>
          <a:p>
            <a:r>
              <a:rPr lang="en-US" dirty="0">
                <a:latin typeface="+mj-lt"/>
              </a:rPr>
              <a:t>All Titles Search interface in Fresno sandbox Sunday, August 18</a:t>
            </a:r>
          </a:p>
          <a:p>
            <a:pPr lvl="1"/>
            <a:r>
              <a:rPr lang="en-US" sz="1800" dirty="0">
                <a:latin typeface="+mj-lt"/>
              </a:rPr>
              <a:t>Webinar on September 4 7am, </a:t>
            </a:r>
            <a:r>
              <a:rPr lang="en-US" sz="1800" dirty="0">
                <a:latin typeface="+mj-lt"/>
                <a:hlinkClick r:id="rId3"/>
              </a:rPr>
              <a:t>register</a:t>
            </a:r>
            <a:endParaRPr lang="en-US" sz="1800" dirty="0">
              <a:latin typeface="+mj-lt"/>
            </a:endParaRPr>
          </a:p>
          <a:p>
            <a:pPr lvl="1"/>
            <a:r>
              <a:rPr lang="en-US" sz="1800" kern="100" dirty="0">
                <a:effectLst/>
                <a:latin typeface="+mj-lt"/>
                <a:ea typeface="Aptos" panose="020B0004020202020204" pitchFamily="34" charset="0"/>
                <a:cs typeface="Times New Roman" panose="02020603050405020304" pitchFamily="18" charset="0"/>
              </a:rPr>
              <a:t>Will be in production in the November 2024 release, that is November 3 (opt-in)</a:t>
            </a:r>
          </a:p>
          <a:p>
            <a:r>
              <a:rPr lang="en-US" kern="100" dirty="0">
                <a:latin typeface="+mj-lt"/>
                <a:cs typeface="Times New Roman" panose="02020603050405020304" pitchFamily="18" charset="0"/>
              </a:rPr>
              <a:t>Reminder of ELUNA enhancements</a:t>
            </a:r>
          </a:p>
          <a:p>
            <a:pPr lvl="1"/>
            <a:r>
              <a:rPr lang="en-US" sz="1800" kern="100" dirty="0">
                <a:latin typeface="+mj-lt"/>
                <a:cs typeface="Times New Roman" panose="02020603050405020304" pitchFamily="18" charset="0"/>
              </a:rPr>
              <a:t>Format has changed: </a:t>
            </a:r>
            <a:r>
              <a:rPr lang="en-US" sz="1800" dirty="0">
                <a:latin typeface="+mj-lt"/>
              </a:rPr>
              <a:t>NERS-&gt;Election Buddy</a:t>
            </a:r>
            <a:endParaRPr lang="en-US" sz="1800" kern="100" dirty="0">
              <a:latin typeface="+mj-lt"/>
              <a:cs typeface="Times New Roman" panose="02020603050405020304" pitchFamily="18" charset="0"/>
            </a:endParaRPr>
          </a:p>
          <a:p>
            <a:pPr lvl="1"/>
            <a:r>
              <a:rPr lang="en-US" sz="1800" kern="100" dirty="0">
                <a:latin typeface="+mj-lt"/>
                <a:cs typeface="Times New Roman" panose="02020603050405020304" pitchFamily="18" charset="0"/>
              </a:rPr>
              <a:t>Currently voting on Rapido/RapidILL (deadline: August 30) and </a:t>
            </a:r>
            <a:r>
              <a:rPr lang="en-US" sz="1800" kern="100" dirty="0" err="1">
                <a:latin typeface="+mj-lt"/>
                <a:cs typeface="Times New Roman" panose="02020603050405020304" pitchFamily="18" charset="0"/>
              </a:rPr>
              <a:t>Esploro</a:t>
            </a:r>
            <a:r>
              <a:rPr lang="en-US" sz="1800" kern="100" dirty="0">
                <a:latin typeface="+mj-lt"/>
                <a:cs typeface="Times New Roman" panose="02020603050405020304" pitchFamily="18" charset="0"/>
              </a:rPr>
              <a:t> (deadline: August 20)</a:t>
            </a:r>
          </a:p>
          <a:p>
            <a:pPr lvl="1"/>
            <a:r>
              <a:rPr lang="en-US" sz="1800" kern="100" dirty="0">
                <a:latin typeface="+mj-lt"/>
                <a:cs typeface="Times New Roman" panose="02020603050405020304" pitchFamily="18" charset="0"/>
              </a:rPr>
              <a:t>Chris has a </a:t>
            </a:r>
            <a:r>
              <a:rPr lang="en-US" sz="1800" kern="100" dirty="0" err="1">
                <a:latin typeface="+mj-lt"/>
                <a:cs typeface="Times New Roman" panose="02020603050405020304" pitchFamily="18" charset="0"/>
              </a:rPr>
              <a:t>SmartSheet</a:t>
            </a:r>
            <a:r>
              <a:rPr lang="en-US" sz="1800" kern="100" dirty="0">
                <a:latin typeface="+mj-lt"/>
                <a:cs typeface="Times New Roman" panose="02020603050405020304" pitchFamily="18" charset="0"/>
              </a:rPr>
              <a:t> for Rapido/RapidILL input for the CO vote, he will share that vote so voting campuses can follow that if you like (deadline: August 28)</a:t>
            </a:r>
            <a:endParaRPr lang="en-US" sz="1800" dirty="0">
              <a:latin typeface="+mj-lt"/>
            </a:endParaRPr>
          </a:p>
          <a:p>
            <a:pPr marL="0" indent="0">
              <a:buNone/>
            </a:pPr>
            <a:endParaRPr lang="en-US" sz="1200" dirty="0"/>
          </a:p>
          <a:p>
            <a:pPr lvl="1"/>
            <a:endParaRPr lang="en-US" dirty="0"/>
          </a:p>
          <a:p>
            <a:endParaRPr lang="en-US" dirty="0"/>
          </a:p>
        </p:txBody>
      </p:sp>
      <p:sp>
        <p:nvSpPr>
          <p:cNvPr id="4" name="Footer Placeholder 3">
            <a:extLst>
              <a:ext uri="{FF2B5EF4-FFF2-40B4-BE49-F238E27FC236}">
                <a16:creationId xmlns:a16="http://schemas.microsoft.com/office/drawing/2014/main" id="{F1E68240-2D83-58BB-8F45-5D62752BA020}"/>
              </a:ext>
            </a:extLst>
          </p:cNvPr>
          <p:cNvSpPr>
            <a:spLocks noGrp="1"/>
          </p:cNvSpPr>
          <p:nvPr>
            <p:ph type="ftr" sz="quarter" idx="11"/>
          </p:nvPr>
        </p:nvSpPr>
        <p:spPr/>
        <p:txBody>
          <a:bodyPr/>
          <a:lstStyle/>
          <a:p>
            <a:r>
              <a:rPr lang="en-US"/>
              <a:t>TS Open Forum, August 15, 2024</a:t>
            </a:r>
          </a:p>
        </p:txBody>
      </p:sp>
      <p:sp>
        <p:nvSpPr>
          <p:cNvPr id="5" name="Slide Number Placeholder 4">
            <a:extLst>
              <a:ext uri="{FF2B5EF4-FFF2-40B4-BE49-F238E27FC236}">
                <a16:creationId xmlns:a16="http://schemas.microsoft.com/office/drawing/2014/main" id="{C47F68A7-A6D1-177E-0DDD-2064F101A664}"/>
              </a:ext>
            </a:extLst>
          </p:cNvPr>
          <p:cNvSpPr>
            <a:spLocks noGrp="1"/>
          </p:cNvSpPr>
          <p:nvPr>
            <p:ph type="sldNum" sz="quarter" idx="12"/>
          </p:nvPr>
        </p:nvSpPr>
        <p:spPr/>
        <p:txBody>
          <a:bodyPr/>
          <a:lstStyle/>
          <a:p>
            <a:fld id="{729BC735-8151-4FE6-98FD-78C3E43BB5EF}" type="slidenum">
              <a:rPr lang="en-US" smtClean="0"/>
              <a:t>7</a:t>
            </a:fld>
            <a:endParaRPr lang="en-US"/>
          </a:p>
        </p:txBody>
      </p:sp>
      <p:pic>
        <p:nvPicPr>
          <p:cNvPr id="7" name="Picture 6">
            <a:extLst>
              <a:ext uri="{FF2B5EF4-FFF2-40B4-BE49-F238E27FC236}">
                <a16:creationId xmlns:a16="http://schemas.microsoft.com/office/drawing/2014/main" id="{ED5C9BAF-55B4-BF00-D530-B59A6C873D1F}"/>
              </a:ext>
            </a:extLst>
          </p:cNvPr>
          <p:cNvPicPr>
            <a:picLocks noChangeAspect="1"/>
          </p:cNvPicPr>
          <p:nvPr/>
        </p:nvPicPr>
        <p:blipFill>
          <a:blip r:embed="rId4"/>
          <a:stretch>
            <a:fillRect/>
          </a:stretch>
        </p:blipFill>
        <p:spPr>
          <a:xfrm>
            <a:off x="8923795" y="3874719"/>
            <a:ext cx="2543530" cy="7240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84740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32123-92C9-590F-814B-0E6544C9B133}"/>
              </a:ext>
            </a:extLst>
          </p:cNvPr>
          <p:cNvSpPr>
            <a:spLocks noGrp="1"/>
          </p:cNvSpPr>
          <p:nvPr>
            <p:ph type="title"/>
          </p:nvPr>
        </p:nvSpPr>
        <p:spPr/>
        <p:txBody>
          <a:bodyPr/>
          <a:lstStyle/>
          <a:p>
            <a:pPr algn="ctr"/>
            <a:r>
              <a:rPr lang="en-US" dirty="0"/>
              <a:t>ULMS updates: AI Metadata Assistant</a:t>
            </a:r>
          </a:p>
        </p:txBody>
      </p:sp>
      <p:sp>
        <p:nvSpPr>
          <p:cNvPr id="3" name="Content Placeholder 2">
            <a:extLst>
              <a:ext uri="{FF2B5EF4-FFF2-40B4-BE49-F238E27FC236}">
                <a16:creationId xmlns:a16="http://schemas.microsoft.com/office/drawing/2014/main" id="{33DE9AAF-45FE-80A0-A804-48F057240133}"/>
              </a:ext>
            </a:extLst>
          </p:cNvPr>
          <p:cNvSpPr>
            <a:spLocks noGrp="1"/>
          </p:cNvSpPr>
          <p:nvPr>
            <p:ph idx="1"/>
          </p:nvPr>
        </p:nvSpPr>
        <p:spPr>
          <a:xfrm>
            <a:off x="1154955" y="2603500"/>
            <a:ext cx="5352526" cy="3416300"/>
          </a:xfrm>
        </p:spPr>
        <p:txBody>
          <a:bodyPr/>
          <a:lstStyle/>
          <a:p>
            <a:r>
              <a:rPr lang="en-US" sz="2800" dirty="0"/>
              <a:t>AI Metadata Assistant in SJSU sandbox Sunday, August 18</a:t>
            </a:r>
          </a:p>
          <a:p>
            <a:r>
              <a:rPr lang="en-US" sz="2800" dirty="0"/>
              <a:t>What is it?</a:t>
            </a:r>
          </a:p>
          <a:p>
            <a:r>
              <a:rPr lang="en-US" sz="2800" dirty="0">
                <a:hlinkClick r:id="rId3"/>
              </a:rPr>
              <a:t>Demo</a:t>
            </a:r>
            <a:endParaRPr lang="en-US" sz="2800" dirty="0"/>
          </a:p>
          <a:p>
            <a:r>
              <a:rPr lang="en-US" sz="2800" dirty="0"/>
              <a:t>Still looking for testers</a:t>
            </a:r>
          </a:p>
          <a:p>
            <a:pPr marL="0" indent="0">
              <a:buNone/>
            </a:pPr>
            <a:endParaRPr lang="en-US" sz="1200" dirty="0"/>
          </a:p>
          <a:p>
            <a:pPr lvl="1"/>
            <a:endParaRPr lang="en-US" dirty="0"/>
          </a:p>
          <a:p>
            <a:endParaRPr lang="en-US" dirty="0"/>
          </a:p>
        </p:txBody>
      </p:sp>
      <p:sp>
        <p:nvSpPr>
          <p:cNvPr id="4" name="Footer Placeholder 3">
            <a:extLst>
              <a:ext uri="{FF2B5EF4-FFF2-40B4-BE49-F238E27FC236}">
                <a16:creationId xmlns:a16="http://schemas.microsoft.com/office/drawing/2014/main" id="{F1E68240-2D83-58BB-8F45-5D62752BA020}"/>
              </a:ext>
            </a:extLst>
          </p:cNvPr>
          <p:cNvSpPr>
            <a:spLocks noGrp="1"/>
          </p:cNvSpPr>
          <p:nvPr>
            <p:ph type="ftr" sz="quarter" idx="11"/>
          </p:nvPr>
        </p:nvSpPr>
        <p:spPr/>
        <p:txBody>
          <a:bodyPr/>
          <a:lstStyle/>
          <a:p>
            <a:r>
              <a:rPr lang="en-US"/>
              <a:t>TS Open Forum, August 15, 2024</a:t>
            </a:r>
          </a:p>
        </p:txBody>
      </p:sp>
      <p:sp>
        <p:nvSpPr>
          <p:cNvPr id="5" name="Slide Number Placeholder 4">
            <a:extLst>
              <a:ext uri="{FF2B5EF4-FFF2-40B4-BE49-F238E27FC236}">
                <a16:creationId xmlns:a16="http://schemas.microsoft.com/office/drawing/2014/main" id="{C47F68A7-A6D1-177E-0DDD-2064F101A664}"/>
              </a:ext>
            </a:extLst>
          </p:cNvPr>
          <p:cNvSpPr>
            <a:spLocks noGrp="1"/>
          </p:cNvSpPr>
          <p:nvPr>
            <p:ph type="sldNum" sz="quarter" idx="12"/>
          </p:nvPr>
        </p:nvSpPr>
        <p:spPr/>
        <p:txBody>
          <a:bodyPr/>
          <a:lstStyle/>
          <a:p>
            <a:fld id="{729BC735-8151-4FE6-98FD-78C3E43BB5EF}" type="slidenum">
              <a:rPr lang="en-US" smtClean="0"/>
              <a:t>8</a:t>
            </a:fld>
            <a:endParaRPr lang="en-US"/>
          </a:p>
        </p:txBody>
      </p:sp>
      <p:pic>
        <p:nvPicPr>
          <p:cNvPr id="1026" name="Picture 6">
            <a:extLst>
              <a:ext uri="{FF2B5EF4-FFF2-40B4-BE49-F238E27FC236}">
                <a16:creationId xmlns:a16="http://schemas.microsoft.com/office/drawing/2014/main" id="{66D107B9-B539-06F0-40DE-F0540A7D2E2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80664" y="2603500"/>
            <a:ext cx="5172075"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362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a:p>
        </p:txBody>
      </p:sp>
      <p:sp>
        <p:nvSpPr>
          <p:cNvPr id="25" name="Freeform: Shape 24">
            <a:extLst>
              <a:ext uri="{FF2B5EF4-FFF2-40B4-BE49-F238E27FC236}">
                <a16:creationId xmlns:a16="http://schemas.microsoft.com/office/drawing/2014/main" id="{61A87A49-68E6-459E-A5A6-46229FF42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n-US"/>
          </a:p>
        </p:txBody>
      </p:sp>
      <p:sp>
        <p:nvSpPr>
          <p:cNvPr id="26"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 name="Title 1">
            <a:extLst>
              <a:ext uri="{FF2B5EF4-FFF2-40B4-BE49-F238E27FC236}">
                <a16:creationId xmlns:a16="http://schemas.microsoft.com/office/drawing/2014/main" id="{052BDDC0-EA7E-E0AC-0DEB-B2CFE810C4BE}"/>
              </a:ext>
            </a:extLst>
          </p:cNvPr>
          <p:cNvSpPr>
            <a:spLocks noGrp="1"/>
          </p:cNvSpPr>
          <p:nvPr>
            <p:ph type="title"/>
          </p:nvPr>
        </p:nvSpPr>
        <p:spPr>
          <a:xfrm>
            <a:off x="1154955" y="594360"/>
            <a:ext cx="2942210" cy="1167202"/>
          </a:xfrm>
        </p:spPr>
        <p:txBody>
          <a:bodyPr>
            <a:noAutofit/>
          </a:bodyPr>
          <a:lstStyle/>
          <a:p>
            <a:pPr algn="ctr">
              <a:lnSpc>
                <a:spcPct val="90000"/>
              </a:lnSpc>
            </a:pPr>
            <a:r>
              <a:rPr lang="en-US" sz="2400" dirty="0">
                <a:solidFill>
                  <a:srgbClr val="EBEBEB"/>
                </a:solidFill>
              </a:rPr>
              <a:t>ULMS updates: Alma roadmap &amp; new features</a:t>
            </a:r>
          </a:p>
        </p:txBody>
      </p:sp>
      <p:pic>
        <p:nvPicPr>
          <p:cNvPr id="7" name="Picture 6">
            <a:extLst>
              <a:ext uri="{FF2B5EF4-FFF2-40B4-BE49-F238E27FC236}">
                <a16:creationId xmlns:a16="http://schemas.microsoft.com/office/drawing/2014/main" id="{731F486A-FD88-39A3-13D5-FE94112E79F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4607" y="1679318"/>
            <a:ext cx="6391533" cy="3499363"/>
          </a:xfrm>
          <a:prstGeom prst="rect">
            <a:avLst/>
          </a:prstGeom>
        </p:spPr>
      </p:pic>
      <p:sp>
        <p:nvSpPr>
          <p:cNvPr id="27" name="Rectangle 26">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Oval 27">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Oval 28">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C8DD2ECA-6587-CA78-7C7C-5350712A1A12}"/>
              </a:ext>
            </a:extLst>
          </p:cNvPr>
          <p:cNvSpPr>
            <a:spLocks noGrp="1"/>
          </p:cNvSpPr>
          <p:nvPr>
            <p:ph idx="1"/>
          </p:nvPr>
        </p:nvSpPr>
        <p:spPr>
          <a:xfrm>
            <a:off x="1154955" y="1828800"/>
            <a:ext cx="3133726" cy="4191000"/>
          </a:xfrm>
        </p:spPr>
        <p:txBody>
          <a:bodyPr>
            <a:noAutofit/>
          </a:bodyPr>
          <a:lstStyle/>
          <a:p>
            <a:pPr>
              <a:lnSpc>
                <a:spcPct val="90000"/>
              </a:lnSpc>
            </a:pPr>
            <a:r>
              <a:rPr lang="en-US" sz="2400" dirty="0">
                <a:solidFill>
                  <a:srgbClr val="FFFFFF"/>
                </a:solidFill>
              </a:rPr>
              <a:t>The </a:t>
            </a:r>
            <a:r>
              <a:rPr lang="en-US" sz="2400" dirty="0">
                <a:solidFill>
                  <a:srgbClr val="FFFFFF"/>
                </a:solidFill>
                <a:hlinkClick r:id="rId4"/>
              </a:rPr>
              <a:t>Alma roadmap </a:t>
            </a:r>
            <a:r>
              <a:rPr lang="en-US" sz="2400" dirty="0">
                <a:solidFill>
                  <a:srgbClr val="FFFFFF"/>
                </a:solidFill>
              </a:rPr>
              <a:t>was just updated</a:t>
            </a:r>
          </a:p>
          <a:p>
            <a:pPr>
              <a:lnSpc>
                <a:spcPct val="90000"/>
              </a:lnSpc>
            </a:pPr>
            <a:endParaRPr lang="en-US" sz="2400" dirty="0">
              <a:solidFill>
                <a:srgbClr val="FFFFFF"/>
              </a:solidFill>
            </a:endParaRPr>
          </a:p>
          <a:p>
            <a:pPr marL="400050" lvl="1">
              <a:lnSpc>
                <a:spcPct val="90000"/>
              </a:lnSpc>
              <a:spcBef>
                <a:spcPts val="0"/>
              </a:spcBef>
            </a:pPr>
            <a:r>
              <a:rPr lang="en-US" sz="2400" dirty="0">
                <a:solidFill>
                  <a:srgbClr val="FFFFFF"/>
                </a:solidFill>
              </a:rPr>
              <a:t>What’s new in Primo Q3 2024 webinar (July 22, 2024): </a:t>
            </a:r>
            <a:r>
              <a:rPr lang="en-US" sz="2400" dirty="0">
                <a:solidFill>
                  <a:srgbClr val="FFFFFF"/>
                </a:solidFill>
                <a:hlinkClick r:id="rId5"/>
              </a:rPr>
              <a:t>recording</a:t>
            </a:r>
            <a:endParaRPr lang="en-US" sz="2400" dirty="0">
              <a:solidFill>
                <a:srgbClr val="FFFFFF"/>
              </a:solidFill>
            </a:endParaRPr>
          </a:p>
          <a:p>
            <a:pPr marL="400050" lvl="1">
              <a:lnSpc>
                <a:spcPct val="90000"/>
              </a:lnSpc>
              <a:spcBef>
                <a:spcPts val="0"/>
              </a:spcBef>
            </a:pPr>
            <a:endParaRPr lang="en-US" sz="2400" kern="100" dirty="0">
              <a:solidFill>
                <a:srgbClr val="FFFFFF"/>
              </a:solidFill>
              <a:effectLst/>
              <a:ea typeface="Aptos" panose="020B0004020202020204" pitchFamily="34" charset="0"/>
              <a:cs typeface="Times New Roman" panose="02020603050405020304" pitchFamily="18" charset="0"/>
            </a:endParaRPr>
          </a:p>
          <a:p>
            <a:pPr marL="400050" lvl="1">
              <a:lnSpc>
                <a:spcPct val="90000"/>
              </a:lnSpc>
              <a:spcBef>
                <a:spcPts val="0"/>
              </a:spcBef>
            </a:pPr>
            <a:r>
              <a:rPr lang="en-US" sz="2400" kern="100" dirty="0">
                <a:solidFill>
                  <a:srgbClr val="FFFFFF"/>
                </a:solidFill>
                <a:ea typeface="Aptos" panose="020B0004020202020204" pitchFamily="34" charset="0"/>
                <a:cs typeface="Times New Roman" panose="02020603050405020304" pitchFamily="18" charset="0"/>
              </a:rPr>
              <a:t>Alma release </a:t>
            </a:r>
            <a:r>
              <a:rPr lang="en-US" sz="2400" kern="100" dirty="0">
                <a:solidFill>
                  <a:srgbClr val="FFFFFF"/>
                </a:solidFill>
                <a:ea typeface="Aptos" panose="020B0004020202020204" pitchFamily="34" charset="0"/>
                <a:cs typeface="Times New Roman" panose="02020603050405020304" pitchFamily="18" charset="0"/>
                <a:hlinkClick r:id="rId6"/>
              </a:rPr>
              <a:t>highlight videos for 2024</a:t>
            </a:r>
            <a:endParaRPr lang="en-US" sz="2400" kern="100" dirty="0">
              <a:solidFill>
                <a:srgbClr val="FFFFFF"/>
              </a:solidFill>
              <a:ea typeface="Aptos" panose="020B0004020202020204" pitchFamily="34" charset="0"/>
              <a:cs typeface="Times New Roman" panose="02020603050405020304" pitchFamily="18" charset="0"/>
            </a:endParaRPr>
          </a:p>
        </p:txBody>
      </p:sp>
      <p:sp>
        <p:nvSpPr>
          <p:cNvPr id="24"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US"/>
          </a:p>
        </p:txBody>
      </p:sp>
      <p:sp>
        <p:nvSpPr>
          <p:cNvPr id="5" name="Slide Number Placeholder 4">
            <a:extLst>
              <a:ext uri="{FF2B5EF4-FFF2-40B4-BE49-F238E27FC236}">
                <a16:creationId xmlns:a16="http://schemas.microsoft.com/office/drawing/2014/main" id="{81D19C5B-CFB4-AC75-6D53-63A308485788}"/>
              </a:ext>
            </a:extLst>
          </p:cNvPr>
          <p:cNvSpPr>
            <a:spLocks noGrp="1"/>
          </p:cNvSpPr>
          <p:nvPr>
            <p:ph type="sldNum" sz="quarter" idx="12"/>
          </p:nvPr>
        </p:nvSpPr>
        <p:spPr>
          <a:xfrm>
            <a:off x="10352540" y="295729"/>
            <a:ext cx="838199" cy="767687"/>
          </a:xfrm>
        </p:spPr>
        <p:txBody>
          <a:bodyPr>
            <a:normAutofit/>
          </a:bodyPr>
          <a:lstStyle/>
          <a:p>
            <a:pPr>
              <a:spcAft>
                <a:spcPts val="600"/>
              </a:spcAft>
            </a:pPr>
            <a:fld id="{729BC735-8151-4FE6-98FD-78C3E43BB5EF}" type="slidenum">
              <a:rPr lang="en-US">
                <a:solidFill>
                  <a:srgbClr val="FFFFFF"/>
                </a:solidFill>
              </a:rPr>
              <a:pPr>
                <a:spcAft>
                  <a:spcPts val="600"/>
                </a:spcAft>
              </a:pPr>
              <a:t>9</a:t>
            </a:fld>
            <a:endParaRPr lang="en-US">
              <a:solidFill>
                <a:srgbClr val="FFFFFF"/>
              </a:solidFill>
            </a:endParaRPr>
          </a:p>
        </p:txBody>
      </p:sp>
      <p:sp>
        <p:nvSpPr>
          <p:cNvPr id="4" name="Footer Placeholder 3">
            <a:extLst>
              <a:ext uri="{FF2B5EF4-FFF2-40B4-BE49-F238E27FC236}">
                <a16:creationId xmlns:a16="http://schemas.microsoft.com/office/drawing/2014/main" id="{2D53A590-2228-B8DC-16DB-2877A7754BE0}"/>
              </a:ext>
            </a:extLst>
          </p:cNvPr>
          <p:cNvSpPr>
            <a:spLocks noGrp="1"/>
          </p:cNvSpPr>
          <p:nvPr>
            <p:ph type="ftr" sz="quarter" idx="11"/>
          </p:nvPr>
        </p:nvSpPr>
        <p:spPr>
          <a:xfrm>
            <a:off x="561110" y="6391838"/>
            <a:ext cx="3859795" cy="304801"/>
          </a:xfrm>
        </p:spPr>
        <p:txBody>
          <a:bodyPr>
            <a:normAutofit/>
          </a:bodyPr>
          <a:lstStyle/>
          <a:p>
            <a:pPr>
              <a:spcAft>
                <a:spcPts val="600"/>
              </a:spcAft>
            </a:pPr>
            <a:r>
              <a:rPr lang="en-US"/>
              <a:t>TS Open Forum, August 15, 2024</a:t>
            </a:r>
          </a:p>
        </p:txBody>
      </p:sp>
    </p:spTree>
    <p:extLst>
      <p:ext uri="{BB962C8B-B14F-4D97-AF65-F5344CB8AC3E}">
        <p14:creationId xmlns:p14="http://schemas.microsoft.com/office/powerpoint/2010/main" val="182755057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7587</TotalTime>
  <Words>4030</Words>
  <Application>Microsoft Office PowerPoint</Application>
  <PresentationFormat>Widescreen</PresentationFormat>
  <Paragraphs>229</Paragraphs>
  <Slides>14</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Aptos</vt:lpstr>
      <vt:lpstr>Arial</vt:lpstr>
      <vt:lpstr>Calibri</vt:lpstr>
      <vt:lpstr>Century Gothic</vt:lpstr>
      <vt:lpstr>Segoe UI Emoji</vt:lpstr>
      <vt:lpstr>Symbol</vt:lpstr>
      <vt:lpstr>Times New Roman</vt:lpstr>
      <vt:lpstr>Wingdings</vt:lpstr>
      <vt:lpstr>Wingdings 3</vt:lpstr>
      <vt:lpstr>Ion Boardroom</vt:lpstr>
      <vt:lpstr>August 15, 2024 Technical Services Open Forum</vt:lpstr>
      <vt:lpstr>Today’s agenda</vt:lpstr>
      <vt:lpstr>Announcements from me</vt:lpstr>
      <vt:lpstr>More announcements from me</vt:lpstr>
      <vt:lpstr>Your announcements</vt:lpstr>
      <vt:lpstr>Network Zone Mgt Group</vt:lpstr>
      <vt:lpstr>ULMS updates from last meeting</vt:lpstr>
      <vt:lpstr>ULMS updates: AI Metadata Assistant</vt:lpstr>
      <vt:lpstr>ULMS updates: Alma roadmap &amp; new features</vt:lpstr>
      <vt:lpstr>ULMS updates: eresourceshelp email reminder</vt:lpstr>
      <vt:lpstr>Rapido &amp; Primo search profiles</vt:lpstr>
      <vt:lpstr>CSU search profiles</vt:lpstr>
      <vt:lpstr>Next regular meeting!</vt:lpstr>
      <vt:lpstr>Thanks for attending!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October 19, 2023 Technical Services Open Forum</dc:title>
  <dc:creator>Christina Hennessey</dc:creator>
  <cp:lastModifiedBy>Christina Hennessey</cp:lastModifiedBy>
  <cp:revision>541</cp:revision>
  <dcterms:created xsi:type="dcterms:W3CDTF">2023-10-16T21:42:06Z</dcterms:created>
  <dcterms:modified xsi:type="dcterms:W3CDTF">2024-08-15T21:09:17Z</dcterms:modified>
</cp:coreProperties>
</file>