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6"/>
  </p:notesMasterIdLst>
  <p:sldIdLst>
    <p:sldId id="269" r:id="rId2"/>
    <p:sldId id="267" r:id="rId3"/>
    <p:sldId id="257" r:id="rId4"/>
    <p:sldId id="261" r:id="rId5"/>
  </p:sldIdLst>
  <p:sldSz cx="18288000" cy="10287000"/>
  <p:notesSz cx="6858000" cy="9144000"/>
  <p:embeddedFontLst>
    <p:embeddedFont>
      <p:font typeface="Assistant" pitchFamily="2" charset="-79"/>
      <p:regular r:id="rId7"/>
      <p:bold r:id="rId8"/>
    </p:embeddedFont>
    <p:embeddedFont>
      <p:font typeface="Calibri" panose="020F0502020204030204" pitchFamily="34" charset="0"/>
      <p:regular r:id="rId9"/>
      <p:bold r:id="rId10"/>
      <p:italic r:id="rId11"/>
      <p:boldItalic r:id="rId12"/>
    </p:embeddedFont>
    <p:embeddedFont>
      <p:font typeface="Josefin Sans"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0FF"/>
    <a:srgbClr val="688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DDE21-E1C8-9E7F-077B-C4B34CA17863}" v="33" dt="2024-10-30T15:35:48.589"/>
  </p1510:revLst>
</p1510:revInfo>
</file>

<file path=ppt/tableStyles.xml><?xml version="1.0" encoding="utf-8"?>
<a:tblStyleLst xmlns:a="http://schemas.openxmlformats.org/drawingml/2006/main" def="{33E795D9-DC54-4E05-A356-F55BE7825625}">
  <a:tblStyle styleId="{33E795D9-DC54-4E05-A356-F55BE78256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Speaker: Christian</a:t>
            </a:r>
          </a:p>
          <a:p>
            <a:pPr marL="0" indent="0">
              <a:buNone/>
            </a:pPr>
            <a:endParaRPr lang="en-US"/>
          </a:p>
          <a:p>
            <a:pPr marL="0" indent="0">
              <a:buNone/>
            </a:pPr>
            <a:r>
              <a:rPr lang="en-US" b="1"/>
              <a:t>Speaker notes:</a:t>
            </a:r>
            <a:endParaRPr lang="en-US"/>
          </a:p>
          <a:p>
            <a:pPr marL="0" indent="0">
              <a:buNone/>
            </a:pPr>
            <a:r>
              <a:rPr lang="en-US"/>
              <a:t>Looking forward, we would like extend our testing to a wider range of CSU campuses in order to refine both our API and Primo Analytics analysis methods. We also want more use cases to better understand our users' needs. From this expanded testing we hope to form relevancy ranking best practices for Primo VE that can be shared with other CSU campuses, and eventually to our larger community of practice via a </a:t>
            </a:r>
            <a:r>
              <a:rPr lang="en-US" dirty="0"/>
              <a:t>published </a:t>
            </a:r>
            <a:r>
              <a:rPr lang="en-US"/>
              <a:t>article. </a:t>
            </a:r>
          </a:p>
          <a:p>
            <a:pPr marL="0" indent="0">
              <a:buNone/>
            </a:pPr>
            <a:endParaRPr lang="en-US"/>
          </a:p>
          <a:p>
            <a:pPr marL="0" indent="0">
              <a:buNone/>
            </a:pPr>
            <a:r>
              <a:rPr lang="en-US"/>
              <a:t>We are looking for other campuses to join us in our testing, so if your campus is experiencing issues with search results, this great opportunity to get involved, and hopefully improve your results. </a:t>
            </a:r>
          </a:p>
          <a:p>
            <a:pPr marL="0" indent="0">
              <a:buNone/>
            </a:pPr>
            <a:endParaRPr lang="en-US"/>
          </a:p>
          <a:p>
            <a:pPr marL="0" indent="0">
              <a:buNone/>
            </a:pPr>
            <a:r>
              <a:rPr lang="en-US"/>
              <a:t>One final thought before we conclude is that changes to relevancy ranking in Primo VE does have an impact on the overall search experience of your user. If they don't find relevant information in their results, they are less likely to continue to use the search tool. Providing results that meet the needs of your users will involve making changes and assessing the outcome. Even when the outcome is not in your favor, understanding what works and does not work can help guide to creating a more relevant search tool. Don't be afraid to try and fail because you still learn something form the experience. </a:t>
            </a:r>
          </a:p>
        </p:txBody>
      </p:sp>
      <p:sp>
        <p:nvSpPr>
          <p:cNvPr id="446" name="Google Shape;4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Speaker: Can</a:t>
            </a:r>
          </a:p>
          <a:p>
            <a:pPr marL="0" indent="0">
              <a:buNone/>
            </a:pPr>
            <a:endParaRPr lang="en-US"/>
          </a:p>
          <a:p>
            <a:pPr marL="0" indent="0">
              <a:buNone/>
            </a:pPr>
            <a:r>
              <a:rPr lang="en-US" b="1"/>
              <a:t>Speaker notes:</a:t>
            </a:r>
            <a:endParaRPr lang="en-US"/>
          </a:p>
          <a:p>
            <a:pPr>
              <a:buNone/>
            </a:pPr>
            <a:r>
              <a:rPr lang="en-US"/>
              <a:t>The four of us conducted a same set of searches to cover common search scenarios. For known titles searches, we selected titles that are available on all four campuses and evaluate results against such criteria: desired titles appear at the top of search results, locally available resource appear ahead of unavailable resources, and results offer multiple formats if exist. For keyword searches, success criteria include local availability, recent information, and diverse topics and resource types. </a:t>
            </a:r>
          </a:p>
          <a:p>
            <a:pPr marL="0" indent="0">
              <a:buNone/>
            </a:pPr>
            <a:endParaRPr lang="en-US"/>
          </a:p>
        </p:txBody>
      </p:sp>
      <p:sp>
        <p:nvSpPr>
          <p:cNvPr id="378" name="Google Shape;3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b="1"/>
              <a:t>Speaker: Can</a:t>
            </a:r>
          </a:p>
          <a:p>
            <a:pPr marL="158750" indent="0">
              <a:buNone/>
            </a:pPr>
            <a:endParaRPr lang="en-US" b="1"/>
          </a:p>
          <a:p>
            <a:pPr marL="158750" indent="0">
              <a:buNone/>
            </a:pPr>
            <a:r>
              <a:rPr lang="en-US" b="1"/>
              <a:t>Speaker notes: </a:t>
            </a:r>
          </a:p>
          <a:p>
            <a:pPr>
              <a:buNone/>
            </a:pPr>
            <a:r>
              <a:rPr lang="en-US" dirty="0"/>
              <a:t>After my </a:t>
            </a:r>
            <a:r>
              <a:rPr lang="en-US"/>
              <a:t>project overview</a:t>
            </a:r>
            <a:r>
              <a:rPr lang="en-US" dirty="0"/>
              <a:t>, </a:t>
            </a:r>
            <a:r>
              <a:rPr lang="en-US"/>
              <a:t>Gabriel will show you the analytics </a:t>
            </a:r>
            <a:r>
              <a:rPr lang="en-US" dirty="0"/>
              <a:t>comparison</a:t>
            </a:r>
            <a:r>
              <a:rPr lang="en-US"/>
              <a:t>. </a:t>
            </a:r>
            <a:r>
              <a:rPr lang="en-US" dirty="0"/>
              <a:t>We </a:t>
            </a:r>
            <a:r>
              <a:rPr lang="en-US"/>
              <a:t>will share our search configurations, priorities, how well those </a:t>
            </a:r>
            <a:r>
              <a:rPr lang="en-US" dirty="0"/>
              <a:t>works</a:t>
            </a:r>
            <a:r>
              <a:rPr lang="en-US"/>
              <a:t>. Lastly, we will lay out our project</a:t>
            </a:r>
            <a:r>
              <a:rPr lang="en-US" dirty="0"/>
              <a:t> </a:t>
            </a:r>
            <a:r>
              <a:rPr lang="en-US"/>
              <a:t>plan and how you can participate.</a:t>
            </a:r>
            <a:endParaRPr lang="en-US" dirty="0"/>
          </a:p>
          <a:p>
            <a:pPr marL="158750" indent="0">
              <a:buNone/>
            </a:pPr>
            <a:endParaRPr lang="en-US"/>
          </a:p>
          <a:p>
            <a:pPr marL="158750" indent="0">
              <a:buNone/>
            </a:pPr>
            <a:endParaRPr lang="en-US" b="1"/>
          </a:p>
          <a:p>
            <a:pPr marL="0" indent="0">
              <a:buNone/>
            </a:pPr>
            <a:endParaRPr lang="en-US"/>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Speakers: ALL</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b="1"/>
              <a:t>Heather's intro:</a:t>
            </a:r>
            <a:r>
              <a:rPr lang="en-US"/>
              <a:t> </a:t>
            </a:r>
          </a:p>
          <a:p>
            <a:pPr marL="171450" indent="-171450"/>
            <a:r>
              <a:rPr lang="en-US"/>
              <a:t>Hello everyone! I’m Heather L. Cribbs, the new Systems Librarian at California State University, Northridge. </a:t>
            </a:r>
          </a:p>
          <a:p>
            <a:pPr marL="171450" indent="-171450"/>
            <a:r>
              <a:rPr lang="en-US"/>
              <a:t>I recently joined CSUN in September, bringing with me over seven years of experience with Ex Libris products from my time at CSUB and Cal Poly, SLO. </a:t>
            </a:r>
          </a:p>
        </p:txBody>
      </p:sp>
      <p:sp>
        <p:nvSpPr>
          <p:cNvPr id="187" name="Google Shape;1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579300" y="6739613"/>
            <a:ext cx="17129400" cy="185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7500"/>
              <a:buFont typeface="Josefin Sans"/>
              <a:buNone/>
              <a:defRPr sz="17500" b="1" i="0" u="none" strike="noStrike" cap="none">
                <a:latin typeface="Josefin Sans"/>
                <a:ea typeface="Josefin Sans"/>
                <a:cs typeface="Josefin Sans"/>
                <a:sym typeface="Josefi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3"/>
          <p:cNvSpPr txBox="1">
            <a:spLocks noGrp="1"/>
          </p:cNvSpPr>
          <p:nvPr>
            <p:ph type="title" idx="2"/>
          </p:nvPr>
        </p:nvSpPr>
        <p:spPr>
          <a:xfrm>
            <a:off x="579300" y="500900"/>
            <a:ext cx="17129400" cy="185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FFC606"/>
              </a:buClr>
              <a:buSzPts val="12550"/>
              <a:buFont typeface="Josefin Sans"/>
              <a:buNone/>
              <a:defRPr sz="12550" b="1" i="0" u="none" strike="noStrike" cap="none">
                <a:solidFill>
                  <a:srgbClr val="FFC606"/>
                </a:solidFill>
                <a:latin typeface="Josefin Sans"/>
                <a:ea typeface="Josefin Sans"/>
                <a:cs typeface="Josefin Sans"/>
                <a:sym typeface="Josefi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3"/>
          <p:cNvSpPr/>
          <p:nvPr/>
        </p:nvSpPr>
        <p:spPr>
          <a:xfrm>
            <a:off x="2855114" y="3768470"/>
            <a:ext cx="12577771" cy="2988136"/>
          </a:xfrm>
          <a:custGeom>
            <a:avLst/>
            <a:gdLst/>
            <a:ahLst/>
            <a:cxnLst/>
            <a:rect l="l" t="t" r="r" b="b"/>
            <a:pathLst>
              <a:path w="12577771" h="2988136" extrusionOk="0">
                <a:moveTo>
                  <a:pt x="0" y="0"/>
                </a:moveTo>
                <a:lnTo>
                  <a:pt x="12577772" y="0"/>
                </a:lnTo>
                <a:lnTo>
                  <a:pt x="12577772" y="2988136"/>
                </a:lnTo>
                <a:lnTo>
                  <a:pt x="0" y="2988136"/>
                </a:lnTo>
                <a:lnTo>
                  <a:pt x="0" y="0"/>
                </a:lnTo>
                <a:close/>
              </a:path>
            </a:pathLst>
          </a:custGeom>
          <a:blipFill rotWithShape="1">
            <a:blip r:embed="rId2">
              <a:alphaModFix amt="30000"/>
            </a:blip>
            <a:stretch>
              <a:fillRect b="-162494"/>
            </a:stretch>
          </a:blipFill>
          <a:ln>
            <a:noFill/>
          </a:ln>
        </p:spPr>
      </p:sp>
      <p:pic>
        <p:nvPicPr>
          <p:cNvPr id="13" name="Google Shape;13;p3"/>
          <p:cNvPicPr preferRelativeResize="0"/>
          <p:nvPr/>
        </p:nvPicPr>
        <p:blipFill>
          <a:blip r:embed="rId3">
            <a:alphaModFix/>
          </a:blip>
          <a:stretch>
            <a:fillRect/>
          </a:stretch>
        </p:blipFill>
        <p:spPr>
          <a:xfrm>
            <a:off x="5958809" y="1583484"/>
            <a:ext cx="6656625" cy="5173105"/>
          </a:xfrm>
          <a:prstGeom prst="rect">
            <a:avLst/>
          </a:prstGeom>
          <a:noFill/>
          <a:ln>
            <a:noFill/>
          </a:ln>
        </p:spPr>
      </p:pic>
      <p:grpSp>
        <p:nvGrpSpPr>
          <p:cNvPr id="14" name="Google Shape;14;p3"/>
          <p:cNvGrpSpPr/>
          <p:nvPr/>
        </p:nvGrpSpPr>
        <p:grpSpPr>
          <a:xfrm rot="5400000">
            <a:off x="9118314" y="-9118433"/>
            <a:ext cx="195915" cy="18432780"/>
            <a:chOff x="0" y="-38100"/>
            <a:chExt cx="51600" cy="4854692"/>
          </a:xfrm>
        </p:grpSpPr>
        <p:sp>
          <p:nvSpPr>
            <p:cNvPr id="15" name="Google Shape;15;p3"/>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16" name="Google Shape;16;p3"/>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 name="Google Shape;17;p3"/>
          <p:cNvGrpSpPr/>
          <p:nvPr/>
        </p:nvGrpSpPr>
        <p:grpSpPr>
          <a:xfrm rot="5400000">
            <a:off x="9118314" y="972699"/>
            <a:ext cx="195915" cy="18432780"/>
            <a:chOff x="0" y="-38100"/>
            <a:chExt cx="51600" cy="4854692"/>
          </a:xfrm>
        </p:grpSpPr>
        <p:sp>
          <p:nvSpPr>
            <p:cNvPr id="18" name="Google Shape;18;p3"/>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19" name="Google Shape;19;p3"/>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 name="Google Shape;20;p3"/>
          <p:cNvSpPr txBox="1">
            <a:spLocks noGrp="1"/>
          </p:cNvSpPr>
          <p:nvPr>
            <p:ph type="subTitle" idx="1"/>
          </p:nvPr>
        </p:nvSpPr>
        <p:spPr>
          <a:xfrm>
            <a:off x="4663350" y="9272300"/>
            <a:ext cx="8961300" cy="505500"/>
          </a:xfrm>
          <a:prstGeom prst="rect">
            <a:avLst/>
          </a:prstGeom>
        </p:spPr>
        <p:txBody>
          <a:bodyPr spcFirstLastPara="1" wrap="square" lIns="91425" tIns="45700" rIns="91425" bIns="45700" anchor="t" anchorCtr="0">
            <a:noAutofit/>
          </a:bodyPr>
          <a:lstStyle>
            <a:lvl1pPr lvl="0">
              <a:spcBef>
                <a:spcPts val="640"/>
              </a:spcBef>
              <a:spcAft>
                <a:spcPts val="0"/>
              </a:spcAft>
              <a:buSzPts val="2650"/>
              <a:buNone/>
              <a:defRPr sz="265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79300" y="459698"/>
            <a:ext cx="17129400" cy="2086800"/>
          </a:xfrm>
          <a:prstGeom prst="rect">
            <a:avLst/>
          </a:prstGeom>
        </p:spPr>
        <p:txBody>
          <a:bodyPr spcFirstLastPara="1" wrap="square" lIns="91425" tIns="45700" rIns="91425" bIns="45700" anchor="t" anchorCtr="0">
            <a:noAutofit/>
          </a:bodyPr>
          <a:lstStyle>
            <a:lvl1pPr lvl="0">
              <a:spcBef>
                <a:spcPts val="0"/>
              </a:spcBef>
              <a:spcAft>
                <a:spcPts val="0"/>
              </a:spcAft>
              <a:buSzPts val="13550"/>
              <a:buNone/>
              <a:defRPr sz="13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4"/>
          <p:cNvPicPr preferRelativeResize="0"/>
          <p:nvPr/>
        </p:nvPicPr>
        <p:blipFill>
          <a:blip r:embed="rId2">
            <a:alphaModFix/>
          </a:blip>
          <a:stretch>
            <a:fillRect/>
          </a:stretch>
        </p:blipFill>
        <p:spPr>
          <a:xfrm>
            <a:off x="1730500" y="3403168"/>
            <a:ext cx="6046426" cy="5691481"/>
          </a:xfrm>
          <a:prstGeom prst="rect">
            <a:avLst/>
          </a:prstGeom>
          <a:noFill/>
          <a:ln>
            <a:noFill/>
          </a:ln>
        </p:spPr>
      </p:pic>
      <p:grpSp>
        <p:nvGrpSpPr>
          <p:cNvPr id="24" name="Google Shape;24;p4"/>
          <p:cNvGrpSpPr/>
          <p:nvPr/>
        </p:nvGrpSpPr>
        <p:grpSpPr>
          <a:xfrm rot="5400000">
            <a:off x="9118314" y="-9118433"/>
            <a:ext cx="195915" cy="18432780"/>
            <a:chOff x="0" y="-38100"/>
            <a:chExt cx="51600" cy="4854692"/>
          </a:xfrm>
        </p:grpSpPr>
        <p:sp>
          <p:nvSpPr>
            <p:cNvPr id="25" name="Google Shape;25;p4"/>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26" name="Google Shape;26;p4"/>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 name="Google Shape;27;p4"/>
          <p:cNvGrpSpPr/>
          <p:nvPr/>
        </p:nvGrpSpPr>
        <p:grpSpPr>
          <a:xfrm rot="5400000">
            <a:off x="9118314" y="972699"/>
            <a:ext cx="195915" cy="18432780"/>
            <a:chOff x="0" y="-38100"/>
            <a:chExt cx="51600" cy="4854692"/>
          </a:xfrm>
        </p:grpSpPr>
        <p:sp>
          <p:nvSpPr>
            <p:cNvPr id="28" name="Google Shape;28;p4"/>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29" name="Google Shape;29;p4"/>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 name="Google Shape;30;p4"/>
          <p:cNvCxnSpPr/>
          <p:nvPr/>
        </p:nvCxnSpPr>
        <p:spPr>
          <a:xfrm>
            <a:off x="9234254" y="4711084"/>
            <a:ext cx="7631100" cy="0"/>
          </a:xfrm>
          <a:prstGeom prst="straightConnector1">
            <a:avLst/>
          </a:prstGeom>
          <a:noFill/>
          <a:ln w="28575" cap="flat" cmpd="sng">
            <a:solidFill>
              <a:srgbClr val="000000"/>
            </a:solidFill>
            <a:prstDash val="solid"/>
            <a:round/>
            <a:headEnd type="none" w="sm" len="sm"/>
            <a:tailEnd type="none" w="sm" len="sm"/>
          </a:ln>
        </p:spPr>
      </p:cxnSp>
      <p:cxnSp>
        <p:nvCxnSpPr>
          <p:cNvPr id="31" name="Google Shape;31;p4"/>
          <p:cNvCxnSpPr/>
          <p:nvPr/>
        </p:nvCxnSpPr>
        <p:spPr>
          <a:xfrm>
            <a:off x="9234254" y="6197103"/>
            <a:ext cx="7631100" cy="0"/>
          </a:xfrm>
          <a:prstGeom prst="straightConnector1">
            <a:avLst/>
          </a:prstGeom>
          <a:noFill/>
          <a:ln w="28575" cap="flat" cmpd="sng">
            <a:solidFill>
              <a:srgbClr val="000000"/>
            </a:solidFill>
            <a:prstDash val="solid"/>
            <a:round/>
            <a:headEnd type="none" w="sm" len="sm"/>
            <a:tailEnd type="none" w="sm" len="sm"/>
          </a:ln>
        </p:spPr>
      </p:cxnSp>
      <p:cxnSp>
        <p:nvCxnSpPr>
          <p:cNvPr id="32" name="Google Shape;32;p4"/>
          <p:cNvCxnSpPr/>
          <p:nvPr/>
        </p:nvCxnSpPr>
        <p:spPr>
          <a:xfrm>
            <a:off x="9234254" y="7683123"/>
            <a:ext cx="7631100" cy="0"/>
          </a:xfrm>
          <a:prstGeom prst="straightConnector1">
            <a:avLst/>
          </a:prstGeom>
          <a:noFill/>
          <a:ln w="28575" cap="flat" cmpd="sng">
            <a:solidFill>
              <a:srgbClr val="000000"/>
            </a:solidFill>
            <a:prstDash val="solid"/>
            <a:round/>
            <a:headEnd type="none" w="sm" len="sm"/>
            <a:tailEnd type="none" w="sm" len="sm"/>
          </a:ln>
        </p:spPr>
      </p:cxnSp>
      <p:grpSp>
        <p:nvGrpSpPr>
          <p:cNvPr id="33" name="Google Shape;33;p4"/>
          <p:cNvGrpSpPr/>
          <p:nvPr/>
        </p:nvGrpSpPr>
        <p:grpSpPr>
          <a:xfrm>
            <a:off x="9372268" y="3499485"/>
            <a:ext cx="1486042" cy="812862"/>
            <a:chOff x="0" y="-38100"/>
            <a:chExt cx="812800" cy="444600"/>
          </a:xfrm>
        </p:grpSpPr>
        <p:sp>
          <p:nvSpPr>
            <p:cNvPr id="34" name="Google Shape;34;p4"/>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p:nvPr/>
          </p:nvSpPr>
          <p:spPr>
            <a:xfrm>
              <a:off x="0" y="-38100"/>
              <a:ext cx="812700" cy="4446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 name="Google Shape;36;p4"/>
          <p:cNvSpPr/>
          <p:nvPr/>
        </p:nvSpPr>
        <p:spPr>
          <a:xfrm rot="2700000">
            <a:off x="9703346" y="3529041"/>
            <a:ext cx="823859" cy="823859"/>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3">
              <a:alphaModFix/>
            </a:blip>
            <a:stretch>
              <a:fillRect/>
            </a:stretch>
          </a:blipFill>
          <a:ln>
            <a:noFill/>
          </a:ln>
        </p:spPr>
      </p:sp>
      <p:sp>
        <p:nvSpPr>
          <p:cNvPr id="37" name="Google Shape;37;p4"/>
          <p:cNvSpPr txBox="1"/>
          <p:nvPr/>
        </p:nvSpPr>
        <p:spPr>
          <a:xfrm>
            <a:off x="10858283" y="3547997"/>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01</a:t>
            </a:r>
            <a:endParaRPr/>
          </a:p>
        </p:txBody>
      </p:sp>
      <p:grpSp>
        <p:nvGrpSpPr>
          <p:cNvPr id="38" name="Google Shape;38;p4"/>
          <p:cNvGrpSpPr/>
          <p:nvPr/>
        </p:nvGrpSpPr>
        <p:grpSpPr>
          <a:xfrm>
            <a:off x="9372268" y="5009317"/>
            <a:ext cx="1486042" cy="812862"/>
            <a:chOff x="0" y="-38100"/>
            <a:chExt cx="812800" cy="444600"/>
          </a:xfrm>
        </p:grpSpPr>
        <p:sp>
          <p:nvSpPr>
            <p:cNvPr id="39" name="Google Shape;39;p4"/>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p:nvPr/>
          </p:nvSpPr>
          <p:spPr>
            <a:xfrm>
              <a:off x="0" y="-38100"/>
              <a:ext cx="812700" cy="4446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 name="Google Shape;41;p4"/>
          <p:cNvSpPr/>
          <p:nvPr/>
        </p:nvSpPr>
        <p:spPr>
          <a:xfrm rot="2700000">
            <a:off x="9703346" y="5038873"/>
            <a:ext cx="823859" cy="823859"/>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3">
              <a:alphaModFix/>
            </a:blip>
            <a:stretch>
              <a:fillRect/>
            </a:stretch>
          </a:blipFill>
          <a:ln>
            <a:noFill/>
          </a:ln>
        </p:spPr>
      </p:sp>
      <p:sp>
        <p:nvSpPr>
          <p:cNvPr id="42" name="Google Shape;42;p4"/>
          <p:cNvSpPr txBox="1"/>
          <p:nvPr/>
        </p:nvSpPr>
        <p:spPr>
          <a:xfrm>
            <a:off x="10858283" y="5077026"/>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02</a:t>
            </a:r>
            <a:endParaRPr/>
          </a:p>
        </p:txBody>
      </p:sp>
      <p:grpSp>
        <p:nvGrpSpPr>
          <p:cNvPr id="43" name="Google Shape;43;p4"/>
          <p:cNvGrpSpPr/>
          <p:nvPr/>
        </p:nvGrpSpPr>
        <p:grpSpPr>
          <a:xfrm>
            <a:off x="9372268" y="6519149"/>
            <a:ext cx="1486042" cy="812862"/>
            <a:chOff x="0" y="-38100"/>
            <a:chExt cx="812800" cy="444600"/>
          </a:xfrm>
        </p:grpSpPr>
        <p:sp>
          <p:nvSpPr>
            <p:cNvPr id="44" name="Google Shape;44;p4"/>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txBox="1"/>
            <p:nvPr/>
          </p:nvSpPr>
          <p:spPr>
            <a:xfrm>
              <a:off x="0" y="-38100"/>
              <a:ext cx="812700" cy="4446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 name="Google Shape;46;p4"/>
          <p:cNvSpPr/>
          <p:nvPr/>
        </p:nvSpPr>
        <p:spPr>
          <a:xfrm rot="2700000">
            <a:off x="9703346" y="6548705"/>
            <a:ext cx="823859" cy="823859"/>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3">
              <a:alphaModFix/>
            </a:blip>
            <a:stretch>
              <a:fillRect/>
            </a:stretch>
          </a:blipFill>
          <a:ln>
            <a:noFill/>
          </a:ln>
        </p:spPr>
      </p:sp>
      <p:sp>
        <p:nvSpPr>
          <p:cNvPr id="47" name="Google Shape;47;p4"/>
          <p:cNvSpPr txBox="1"/>
          <p:nvPr/>
        </p:nvSpPr>
        <p:spPr>
          <a:xfrm>
            <a:off x="10858283" y="6606056"/>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03</a:t>
            </a:r>
            <a:endParaRPr/>
          </a:p>
        </p:txBody>
      </p:sp>
      <p:grpSp>
        <p:nvGrpSpPr>
          <p:cNvPr id="48" name="Google Shape;48;p4"/>
          <p:cNvGrpSpPr/>
          <p:nvPr/>
        </p:nvGrpSpPr>
        <p:grpSpPr>
          <a:xfrm>
            <a:off x="9372268" y="8028981"/>
            <a:ext cx="1486042" cy="812862"/>
            <a:chOff x="0" y="-38100"/>
            <a:chExt cx="812800" cy="444600"/>
          </a:xfrm>
        </p:grpSpPr>
        <p:sp>
          <p:nvSpPr>
            <p:cNvPr id="49" name="Google Shape;49;p4"/>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0" y="-38100"/>
              <a:ext cx="812700" cy="4446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 name="Google Shape;51;p4"/>
          <p:cNvSpPr/>
          <p:nvPr/>
        </p:nvSpPr>
        <p:spPr>
          <a:xfrm rot="2700000">
            <a:off x="9703346" y="8058537"/>
            <a:ext cx="823859" cy="823859"/>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3">
              <a:alphaModFix/>
            </a:blip>
            <a:stretch>
              <a:fillRect/>
            </a:stretch>
          </a:blipFill>
          <a:ln>
            <a:noFill/>
          </a:ln>
        </p:spPr>
      </p:sp>
      <p:sp>
        <p:nvSpPr>
          <p:cNvPr id="52" name="Google Shape;52;p4"/>
          <p:cNvSpPr txBox="1"/>
          <p:nvPr/>
        </p:nvSpPr>
        <p:spPr>
          <a:xfrm>
            <a:off x="10858283" y="8135085"/>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04</a:t>
            </a:r>
            <a:endParaRPr/>
          </a:p>
        </p:txBody>
      </p:sp>
      <p:sp>
        <p:nvSpPr>
          <p:cNvPr id="53" name="Google Shape;53;p4"/>
          <p:cNvSpPr txBox="1">
            <a:spLocks noGrp="1"/>
          </p:cNvSpPr>
          <p:nvPr>
            <p:ph type="subTitle" idx="1"/>
          </p:nvPr>
        </p:nvSpPr>
        <p:spPr>
          <a:xfrm>
            <a:off x="12313525" y="6682256"/>
            <a:ext cx="6687000" cy="710100"/>
          </a:xfrm>
          <a:prstGeom prst="rect">
            <a:avLst/>
          </a:prstGeom>
        </p:spPr>
        <p:txBody>
          <a:bodyPr spcFirstLastPara="1" wrap="square" lIns="91425" tIns="45700" rIns="91425" bIns="45700" anchor="t" anchorCtr="0">
            <a:noAutofit/>
          </a:bodyPr>
          <a:lstStyle>
            <a:lvl1pPr lvl="0" algn="l">
              <a:spcBef>
                <a:spcPts val="640"/>
              </a:spcBef>
              <a:spcAft>
                <a:spcPts val="0"/>
              </a:spcAft>
              <a:buSzPts val="3450"/>
              <a:buNone/>
              <a:defRPr sz="345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a:endParaRPr/>
          </a:p>
        </p:txBody>
      </p:sp>
      <p:sp>
        <p:nvSpPr>
          <p:cNvPr id="54" name="Google Shape;54;p4"/>
          <p:cNvSpPr txBox="1">
            <a:spLocks noGrp="1"/>
          </p:cNvSpPr>
          <p:nvPr>
            <p:ph type="subTitle" idx="2"/>
          </p:nvPr>
        </p:nvSpPr>
        <p:spPr>
          <a:xfrm>
            <a:off x="12313525" y="5137903"/>
            <a:ext cx="6687000" cy="710100"/>
          </a:xfrm>
          <a:prstGeom prst="rect">
            <a:avLst/>
          </a:prstGeom>
        </p:spPr>
        <p:txBody>
          <a:bodyPr spcFirstLastPara="1" wrap="square" lIns="91425" tIns="45700" rIns="91425" bIns="45700" anchor="t" anchorCtr="0">
            <a:noAutofit/>
          </a:bodyPr>
          <a:lstStyle>
            <a:lvl1pPr lvl="0" algn="l" rtl="0">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a:endParaRPr/>
          </a:p>
        </p:txBody>
      </p:sp>
      <p:sp>
        <p:nvSpPr>
          <p:cNvPr id="55" name="Google Shape;55;p4"/>
          <p:cNvSpPr txBox="1">
            <a:spLocks noGrp="1"/>
          </p:cNvSpPr>
          <p:nvPr>
            <p:ph type="subTitle" idx="3"/>
          </p:nvPr>
        </p:nvSpPr>
        <p:spPr>
          <a:xfrm>
            <a:off x="12313525" y="3662114"/>
            <a:ext cx="6687000" cy="710100"/>
          </a:xfrm>
          <a:prstGeom prst="rect">
            <a:avLst/>
          </a:prstGeom>
        </p:spPr>
        <p:txBody>
          <a:bodyPr spcFirstLastPara="1" wrap="square" lIns="91425" tIns="45700" rIns="91425" bIns="45700" anchor="t" anchorCtr="0">
            <a:noAutofit/>
          </a:bodyPr>
          <a:lstStyle>
            <a:lvl1pPr lvl="0" algn="l" rtl="0">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a:endParaRPr/>
          </a:p>
        </p:txBody>
      </p:sp>
      <p:sp>
        <p:nvSpPr>
          <p:cNvPr id="56" name="Google Shape;56;p4"/>
          <p:cNvSpPr txBox="1">
            <a:spLocks noGrp="1"/>
          </p:cNvSpPr>
          <p:nvPr>
            <p:ph type="subTitle" idx="4"/>
          </p:nvPr>
        </p:nvSpPr>
        <p:spPr>
          <a:xfrm>
            <a:off x="12313525" y="8226606"/>
            <a:ext cx="6687000" cy="710100"/>
          </a:xfrm>
          <a:prstGeom prst="rect">
            <a:avLst/>
          </a:prstGeom>
        </p:spPr>
        <p:txBody>
          <a:bodyPr spcFirstLastPara="1" wrap="square" lIns="91425" tIns="45700" rIns="91425" bIns="45700" anchor="t" anchorCtr="0">
            <a:noAutofit/>
          </a:bodyPr>
          <a:lstStyle>
            <a:lvl1pPr lvl="0" algn="l" rtl="0">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2">
    <p:bg>
      <p:bgPr>
        <a:solidFill>
          <a:srgbClr val="FFC606"/>
        </a:solidFill>
        <a:effectLst/>
      </p:bgPr>
    </p:bg>
    <p:spTree>
      <p:nvGrpSpPr>
        <p:cNvPr id="1" name="Shape 57"/>
        <p:cNvGrpSpPr/>
        <p:nvPr/>
      </p:nvGrpSpPr>
      <p:grpSpPr>
        <a:xfrm>
          <a:off x="0" y="0"/>
          <a:ext cx="0" cy="0"/>
          <a:chOff x="0" y="0"/>
          <a:chExt cx="0" cy="0"/>
        </a:xfrm>
      </p:grpSpPr>
      <p:pic>
        <p:nvPicPr>
          <p:cNvPr id="58" name="Google Shape;58;p5"/>
          <p:cNvPicPr preferRelativeResize="0"/>
          <p:nvPr/>
        </p:nvPicPr>
        <p:blipFill rotWithShape="1">
          <a:blip r:embed="rId2">
            <a:alphaModFix/>
          </a:blip>
          <a:srcRect l="35056"/>
          <a:stretch/>
        </p:blipFill>
        <p:spPr>
          <a:xfrm>
            <a:off x="-1" y="580475"/>
            <a:ext cx="13292677" cy="8744949"/>
          </a:xfrm>
          <a:prstGeom prst="rect">
            <a:avLst/>
          </a:prstGeom>
          <a:noFill/>
          <a:ln>
            <a:noFill/>
          </a:ln>
        </p:spPr>
      </p:pic>
      <p:sp>
        <p:nvSpPr>
          <p:cNvPr id="59" name="Google Shape;59;p5"/>
          <p:cNvSpPr txBox="1"/>
          <p:nvPr/>
        </p:nvSpPr>
        <p:spPr>
          <a:xfrm>
            <a:off x="838200" y="1033674"/>
            <a:ext cx="8808900" cy="4658700"/>
          </a:xfrm>
          <a:prstGeom prst="rect">
            <a:avLst/>
          </a:prstGeom>
          <a:noFill/>
          <a:ln>
            <a:noFill/>
          </a:ln>
        </p:spPr>
        <p:txBody>
          <a:bodyPr spcFirstLastPara="1" wrap="square" lIns="0" tIns="0" rIns="0" bIns="0" anchor="t" anchorCtr="0">
            <a:spAutoFit/>
          </a:bodyPr>
          <a:lstStyle/>
          <a:p>
            <a:pPr marL="0" marR="0" lvl="0" indent="0" algn="l" rtl="0">
              <a:lnSpc>
                <a:spcPct val="193999"/>
              </a:lnSpc>
              <a:spcBef>
                <a:spcPts val="0"/>
              </a:spcBef>
              <a:spcAft>
                <a:spcPts val="0"/>
              </a:spcAft>
              <a:buNone/>
            </a:pPr>
            <a:r>
              <a:rPr lang="en-US" sz="30266" b="1" i="0" u="none" strike="noStrike" cap="none">
                <a:solidFill>
                  <a:srgbClr val="FFFFFF"/>
                </a:solidFill>
                <a:latin typeface="Josefin Sans"/>
                <a:ea typeface="Josefin Sans"/>
                <a:cs typeface="Josefin Sans"/>
                <a:sym typeface="Josefin Sans"/>
              </a:rPr>
              <a:t>01</a:t>
            </a:r>
            <a:endParaRPr/>
          </a:p>
        </p:txBody>
      </p:sp>
      <p:sp>
        <p:nvSpPr>
          <p:cNvPr id="60" name="Google Shape;60;p5"/>
          <p:cNvSpPr/>
          <p:nvPr/>
        </p:nvSpPr>
        <p:spPr>
          <a:xfrm>
            <a:off x="9267826" y="1892718"/>
            <a:ext cx="9542281" cy="8638708"/>
          </a:xfrm>
          <a:custGeom>
            <a:avLst/>
            <a:gdLst/>
            <a:ahLst/>
            <a:cxnLst/>
            <a:rect l="l" t="t" r="r" b="b"/>
            <a:pathLst>
              <a:path w="9542281" h="8638708" extrusionOk="0">
                <a:moveTo>
                  <a:pt x="0" y="0"/>
                </a:moveTo>
                <a:lnTo>
                  <a:pt x="9542281" y="0"/>
                </a:lnTo>
                <a:lnTo>
                  <a:pt x="9542281" y="8638708"/>
                </a:lnTo>
                <a:lnTo>
                  <a:pt x="0" y="8638708"/>
                </a:lnTo>
                <a:lnTo>
                  <a:pt x="0" y="0"/>
                </a:lnTo>
                <a:close/>
              </a:path>
            </a:pathLst>
          </a:custGeom>
          <a:blipFill rotWithShape="1">
            <a:blip r:embed="rId3">
              <a:alphaModFix/>
            </a:blip>
            <a:stretch>
              <a:fillRect/>
            </a:stretch>
          </a:blipFill>
          <a:ln>
            <a:noFill/>
          </a:ln>
        </p:spPr>
      </p:sp>
      <p:sp>
        <p:nvSpPr>
          <p:cNvPr id="61" name="Google Shape;61;p5"/>
          <p:cNvSpPr txBox="1">
            <a:spLocks noGrp="1"/>
          </p:cNvSpPr>
          <p:nvPr>
            <p:ph type="title"/>
          </p:nvPr>
        </p:nvSpPr>
        <p:spPr>
          <a:xfrm>
            <a:off x="838200" y="5324581"/>
            <a:ext cx="9019500" cy="3051900"/>
          </a:xfrm>
          <a:prstGeom prst="rect">
            <a:avLst/>
          </a:prstGeom>
        </p:spPr>
        <p:txBody>
          <a:bodyPr spcFirstLastPara="1" wrap="square" lIns="91425" tIns="45700" rIns="91425" bIns="45700" anchor="t" anchorCtr="0">
            <a:noAutofit/>
          </a:bodyPr>
          <a:lstStyle>
            <a:lvl1pPr lvl="0" algn="l">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7879350" y="1654825"/>
            <a:ext cx="9975900" cy="3044700"/>
          </a:xfrm>
          <a:prstGeom prst="rect">
            <a:avLst/>
          </a:prstGeom>
        </p:spPr>
        <p:txBody>
          <a:bodyPr spcFirstLastPara="1" wrap="square" lIns="91425" tIns="45700" rIns="91425" bIns="45700" anchor="t" anchorCtr="0">
            <a:noAutofit/>
          </a:bodyPr>
          <a:lstStyle>
            <a:lvl1pPr lvl="0">
              <a:spcBef>
                <a:spcPts val="0"/>
              </a:spcBef>
              <a:spcAft>
                <a:spcPts val="0"/>
              </a:spcAft>
              <a:buSzPts val="11100"/>
              <a:buNone/>
              <a:defRPr sz="11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6"/>
          <p:cNvPicPr preferRelativeResize="0"/>
          <p:nvPr/>
        </p:nvPicPr>
        <p:blipFill>
          <a:blip r:embed="rId2">
            <a:alphaModFix/>
          </a:blip>
          <a:stretch>
            <a:fillRect/>
          </a:stretch>
        </p:blipFill>
        <p:spPr>
          <a:xfrm>
            <a:off x="656620" y="1184892"/>
            <a:ext cx="7763949" cy="8252425"/>
          </a:xfrm>
          <a:prstGeom prst="rect">
            <a:avLst/>
          </a:prstGeom>
          <a:noFill/>
          <a:ln>
            <a:noFill/>
          </a:ln>
        </p:spPr>
      </p:pic>
      <p:grpSp>
        <p:nvGrpSpPr>
          <p:cNvPr id="65" name="Google Shape;65;p6"/>
          <p:cNvGrpSpPr/>
          <p:nvPr/>
        </p:nvGrpSpPr>
        <p:grpSpPr>
          <a:xfrm rot="5400000">
            <a:off x="9118314" y="-9118433"/>
            <a:ext cx="195915" cy="18432780"/>
            <a:chOff x="0" y="-38100"/>
            <a:chExt cx="51600" cy="4854692"/>
          </a:xfrm>
        </p:grpSpPr>
        <p:sp>
          <p:nvSpPr>
            <p:cNvPr id="66" name="Google Shape;66;p6"/>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67" name="Google Shape;67;p6"/>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 name="Google Shape;68;p6"/>
          <p:cNvGrpSpPr/>
          <p:nvPr/>
        </p:nvGrpSpPr>
        <p:grpSpPr>
          <a:xfrm rot="5400000">
            <a:off x="9118314" y="972699"/>
            <a:ext cx="195915" cy="18432780"/>
            <a:chOff x="0" y="-38100"/>
            <a:chExt cx="51600" cy="4854692"/>
          </a:xfrm>
        </p:grpSpPr>
        <p:sp>
          <p:nvSpPr>
            <p:cNvPr id="69" name="Google Shape;69;p6"/>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70" name="Google Shape;70;p6"/>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 name="Google Shape;71;p6"/>
          <p:cNvSpPr txBox="1">
            <a:spLocks noGrp="1"/>
          </p:cNvSpPr>
          <p:nvPr>
            <p:ph type="body" idx="1"/>
          </p:nvPr>
        </p:nvSpPr>
        <p:spPr>
          <a:xfrm>
            <a:off x="9465450" y="5403975"/>
            <a:ext cx="6803700" cy="3255000"/>
          </a:xfrm>
          <a:prstGeom prst="rect">
            <a:avLst/>
          </a:prstGeom>
        </p:spPr>
        <p:txBody>
          <a:bodyPr spcFirstLastPara="1" wrap="square" lIns="91425" tIns="45700" rIns="91425" bIns="45700" anchor="t" anchorCtr="0">
            <a:noAutofit/>
          </a:bodyPr>
          <a:lstStyle>
            <a:lvl1pPr marL="457200" lvl="0" indent="-346075">
              <a:spcBef>
                <a:spcPts val="640"/>
              </a:spcBef>
              <a:spcAft>
                <a:spcPts val="0"/>
              </a:spcAft>
              <a:buSzPts val="1850"/>
              <a:buChar char="•"/>
              <a:defRPr/>
            </a:lvl1pPr>
            <a:lvl2pPr marL="914400" lvl="1" indent="-346075">
              <a:spcBef>
                <a:spcPts val="560"/>
              </a:spcBef>
              <a:spcAft>
                <a:spcPts val="0"/>
              </a:spcAft>
              <a:buSzPts val="1850"/>
              <a:buChar char="–"/>
              <a:defRPr/>
            </a:lvl2pPr>
            <a:lvl3pPr marL="1371600" lvl="2" indent="-346075">
              <a:spcBef>
                <a:spcPts val="480"/>
              </a:spcBef>
              <a:spcAft>
                <a:spcPts val="0"/>
              </a:spcAft>
              <a:buSzPts val="1850"/>
              <a:buChar char="•"/>
              <a:defRPr/>
            </a:lvl3pPr>
            <a:lvl4pPr marL="1828800" lvl="3" indent="-346075">
              <a:spcBef>
                <a:spcPts val="400"/>
              </a:spcBef>
              <a:spcAft>
                <a:spcPts val="0"/>
              </a:spcAft>
              <a:buSzPts val="1850"/>
              <a:buChar char="–"/>
              <a:defRPr/>
            </a:lvl4pPr>
            <a:lvl5pPr marL="2286000" lvl="4" indent="-346075">
              <a:spcBef>
                <a:spcPts val="400"/>
              </a:spcBef>
              <a:spcAft>
                <a:spcPts val="0"/>
              </a:spcAft>
              <a:buSzPts val="1850"/>
              <a:buChar char="»"/>
              <a:defRPr/>
            </a:lvl5pPr>
            <a:lvl6pPr marL="2743200" lvl="5" indent="-346075">
              <a:spcBef>
                <a:spcPts val="400"/>
              </a:spcBef>
              <a:spcAft>
                <a:spcPts val="0"/>
              </a:spcAft>
              <a:buSzPts val="1850"/>
              <a:buChar char="•"/>
              <a:defRPr/>
            </a:lvl6pPr>
            <a:lvl7pPr marL="3200400" lvl="6" indent="-346075">
              <a:spcBef>
                <a:spcPts val="400"/>
              </a:spcBef>
              <a:spcAft>
                <a:spcPts val="0"/>
              </a:spcAft>
              <a:buSzPts val="1850"/>
              <a:buChar char="•"/>
              <a:defRPr/>
            </a:lvl7pPr>
            <a:lvl8pPr marL="3657600" lvl="7" indent="-346075">
              <a:spcBef>
                <a:spcPts val="400"/>
              </a:spcBef>
              <a:spcAft>
                <a:spcPts val="0"/>
              </a:spcAft>
              <a:buSzPts val="1850"/>
              <a:buChar char="•"/>
              <a:defRPr/>
            </a:lvl8pPr>
            <a:lvl9pPr marL="4114800" lvl="8" indent="-346075">
              <a:spcBef>
                <a:spcPts val="400"/>
              </a:spcBef>
              <a:spcAft>
                <a:spcPts val="0"/>
              </a:spcAft>
              <a:buSzPts val="185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579300" y="643850"/>
            <a:ext cx="17129400" cy="1143000"/>
          </a:xfrm>
          <a:prstGeom prst="rect">
            <a:avLst/>
          </a:prstGeom>
        </p:spPr>
        <p:txBody>
          <a:bodyPr spcFirstLastPara="1" wrap="square" lIns="91425" tIns="45700" rIns="91425" bIns="45700" anchor="t" anchorCtr="0">
            <a:noAutofit/>
          </a:bodyPr>
          <a:lstStyle>
            <a:lvl1pPr lvl="0">
              <a:spcBef>
                <a:spcPts val="0"/>
              </a:spcBef>
              <a:spcAft>
                <a:spcPts val="0"/>
              </a:spcAft>
              <a:buSzPts val="8550"/>
              <a:buNone/>
              <a:defRPr sz="8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4" name="Google Shape;74;p7"/>
          <p:cNvGrpSpPr/>
          <p:nvPr/>
        </p:nvGrpSpPr>
        <p:grpSpPr>
          <a:xfrm rot="5400000">
            <a:off x="9118314" y="-9118433"/>
            <a:ext cx="195915" cy="18432780"/>
            <a:chOff x="0" y="-38100"/>
            <a:chExt cx="51600" cy="4854692"/>
          </a:xfrm>
        </p:grpSpPr>
        <p:sp>
          <p:nvSpPr>
            <p:cNvPr id="75" name="Google Shape;75;p7"/>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76" name="Google Shape;76;p7"/>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7" name="Google Shape;77;p7"/>
          <p:cNvGrpSpPr/>
          <p:nvPr/>
        </p:nvGrpSpPr>
        <p:grpSpPr>
          <a:xfrm rot="5400000">
            <a:off x="9118314" y="972699"/>
            <a:ext cx="195915" cy="18432780"/>
            <a:chOff x="0" y="-38100"/>
            <a:chExt cx="51600" cy="4854692"/>
          </a:xfrm>
        </p:grpSpPr>
        <p:sp>
          <p:nvSpPr>
            <p:cNvPr id="78" name="Google Shape;78;p7"/>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79" name="Google Shape;79;p7"/>
            <p:cNvSpPr txBox="1"/>
            <p:nvPr/>
          </p:nvSpPr>
          <p:spPr>
            <a:xfrm>
              <a:off x="0" y="-38100"/>
              <a:ext cx="51600" cy="4854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aphicFrame>
        <p:nvGraphicFramePr>
          <p:cNvPr id="80" name="Google Shape;80;p7"/>
          <p:cNvGraphicFramePr/>
          <p:nvPr/>
        </p:nvGraphicFramePr>
        <p:xfrm>
          <a:off x="501569" y="2508820"/>
          <a:ext cx="17379825" cy="7120600"/>
        </p:xfrm>
        <a:graphic>
          <a:graphicData uri="http://schemas.openxmlformats.org/drawingml/2006/table">
            <a:tbl>
              <a:tblPr>
                <a:noFill/>
                <a:tableStyleId>{33E795D9-DC54-4E05-A356-F55BE7825625}</a:tableStyleId>
              </a:tblPr>
              <a:tblGrid>
                <a:gridCol w="1946625">
                  <a:extLst>
                    <a:ext uri="{9D8B030D-6E8A-4147-A177-3AD203B41FA5}">
                      <a16:colId xmlns:a16="http://schemas.microsoft.com/office/drawing/2014/main" val="20000"/>
                    </a:ext>
                  </a:extLst>
                </a:gridCol>
                <a:gridCol w="1286100">
                  <a:extLst>
                    <a:ext uri="{9D8B030D-6E8A-4147-A177-3AD203B41FA5}">
                      <a16:colId xmlns:a16="http://schemas.microsoft.com/office/drawing/2014/main" val="20001"/>
                    </a:ext>
                  </a:extLst>
                </a:gridCol>
                <a:gridCol w="1286100">
                  <a:extLst>
                    <a:ext uri="{9D8B030D-6E8A-4147-A177-3AD203B41FA5}">
                      <a16:colId xmlns:a16="http://schemas.microsoft.com/office/drawing/2014/main" val="20002"/>
                    </a:ext>
                  </a:extLst>
                </a:gridCol>
                <a:gridCol w="1286100">
                  <a:extLst>
                    <a:ext uri="{9D8B030D-6E8A-4147-A177-3AD203B41FA5}">
                      <a16:colId xmlns:a16="http://schemas.microsoft.com/office/drawing/2014/main" val="20003"/>
                    </a:ext>
                  </a:extLst>
                </a:gridCol>
                <a:gridCol w="1286100">
                  <a:extLst>
                    <a:ext uri="{9D8B030D-6E8A-4147-A177-3AD203B41FA5}">
                      <a16:colId xmlns:a16="http://schemas.microsoft.com/office/drawing/2014/main" val="20004"/>
                    </a:ext>
                  </a:extLst>
                </a:gridCol>
                <a:gridCol w="1286100">
                  <a:extLst>
                    <a:ext uri="{9D8B030D-6E8A-4147-A177-3AD203B41FA5}">
                      <a16:colId xmlns:a16="http://schemas.microsoft.com/office/drawing/2014/main" val="20005"/>
                    </a:ext>
                  </a:extLst>
                </a:gridCol>
                <a:gridCol w="1286100">
                  <a:extLst>
                    <a:ext uri="{9D8B030D-6E8A-4147-A177-3AD203B41FA5}">
                      <a16:colId xmlns:a16="http://schemas.microsoft.com/office/drawing/2014/main" val="20006"/>
                    </a:ext>
                  </a:extLst>
                </a:gridCol>
                <a:gridCol w="1286100">
                  <a:extLst>
                    <a:ext uri="{9D8B030D-6E8A-4147-A177-3AD203B41FA5}">
                      <a16:colId xmlns:a16="http://schemas.microsoft.com/office/drawing/2014/main" val="20007"/>
                    </a:ext>
                  </a:extLst>
                </a:gridCol>
                <a:gridCol w="1286100">
                  <a:extLst>
                    <a:ext uri="{9D8B030D-6E8A-4147-A177-3AD203B41FA5}">
                      <a16:colId xmlns:a16="http://schemas.microsoft.com/office/drawing/2014/main" val="20008"/>
                    </a:ext>
                  </a:extLst>
                </a:gridCol>
                <a:gridCol w="1286100">
                  <a:extLst>
                    <a:ext uri="{9D8B030D-6E8A-4147-A177-3AD203B41FA5}">
                      <a16:colId xmlns:a16="http://schemas.microsoft.com/office/drawing/2014/main" val="20009"/>
                    </a:ext>
                  </a:extLst>
                </a:gridCol>
                <a:gridCol w="1286100">
                  <a:extLst>
                    <a:ext uri="{9D8B030D-6E8A-4147-A177-3AD203B41FA5}">
                      <a16:colId xmlns:a16="http://schemas.microsoft.com/office/drawing/2014/main" val="20010"/>
                    </a:ext>
                  </a:extLst>
                </a:gridCol>
                <a:gridCol w="1286100">
                  <a:extLst>
                    <a:ext uri="{9D8B030D-6E8A-4147-A177-3AD203B41FA5}">
                      <a16:colId xmlns:a16="http://schemas.microsoft.com/office/drawing/2014/main" val="20011"/>
                    </a:ext>
                  </a:extLst>
                </a:gridCol>
                <a:gridCol w="1286100">
                  <a:extLst>
                    <a:ext uri="{9D8B030D-6E8A-4147-A177-3AD203B41FA5}">
                      <a16:colId xmlns:a16="http://schemas.microsoft.com/office/drawing/2014/main" val="20012"/>
                    </a:ext>
                  </a:extLst>
                </a:gridCol>
              </a:tblGrid>
              <a:tr h="665175">
                <a:tc rowSpan="2">
                  <a:txBody>
                    <a:bodyPr/>
                    <a:lstStyle/>
                    <a:p>
                      <a:pPr marL="0" marR="0" lvl="0" indent="0" algn="ctr" rtl="0">
                        <a:lnSpc>
                          <a:spcPct val="140016"/>
                        </a:lnSpc>
                        <a:spcBef>
                          <a:spcPts val="0"/>
                        </a:spcBef>
                        <a:spcAft>
                          <a:spcPts val="0"/>
                        </a:spcAft>
                        <a:buNone/>
                      </a:pPr>
                      <a:r>
                        <a:rPr lang="en-US" sz="2399" b="1" u="none" strike="noStrike" cap="none">
                          <a:solidFill>
                            <a:srgbClr val="000000"/>
                          </a:solidFill>
                          <a:latin typeface="Assistant"/>
                          <a:ea typeface="Assistant"/>
                          <a:cs typeface="Assistant"/>
                          <a:sym typeface="Assistant"/>
                        </a:rPr>
                        <a:t>Process</a:t>
                      </a: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194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gridSpan="4">
                  <a:txBody>
                    <a:bodyPr/>
                    <a:lstStyle/>
                    <a:p>
                      <a:pPr marL="0" marR="0" lvl="0" indent="0" algn="ctr" rtl="0">
                        <a:lnSpc>
                          <a:spcPct val="140014"/>
                        </a:lnSpc>
                        <a:spcBef>
                          <a:spcPts val="0"/>
                        </a:spcBef>
                        <a:spcAft>
                          <a:spcPts val="0"/>
                        </a:spcAft>
                        <a:buNone/>
                      </a:pPr>
                      <a:r>
                        <a:rPr lang="en-US" sz="2799" b="1" u="none" strike="noStrike" cap="none">
                          <a:solidFill>
                            <a:srgbClr val="000000"/>
                          </a:solidFill>
                          <a:latin typeface="Josefin Sans"/>
                          <a:ea typeface="Josefin Sans"/>
                          <a:cs typeface="Josefin Sans"/>
                          <a:sym typeface="Josefin Sans"/>
                        </a:rPr>
                        <a:t>Quarter 1</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40014"/>
                        </a:lnSpc>
                        <a:spcBef>
                          <a:spcPts val="0"/>
                        </a:spcBef>
                        <a:spcAft>
                          <a:spcPts val="0"/>
                        </a:spcAft>
                        <a:buNone/>
                      </a:pPr>
                      <a:r>
                        <a:rPr lang="en-US" sz="2799" b="1" u="none" strike="noStrike" cap="none">
                          <a:solidFill>
                            <a:srgbClr val="000000"/>
                          </a:solidFill>
                          <a:latin typeface="Josefin Sans"/>
                          <a:ea typeface="Josefin Sans"/>
                          <a:cs typeface="Josefin Sans"/>
                          <a:sym typeface="Josefin Sans"/>
                        </a:rPr>
                        <a:t>Quarter 2</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40014"/>
                        </a:lnSpc>
                        <a:spcBef>
                          <a:spcPts val="0"/>
                        </a:spcBef>
                        <a:spcAft>
                          <a:spcPts val="0"/>
                        </a:spcAft>
                        <a:buNone/>
                      </a:pPr>
                      <a:r>
                        <a:rPr lang="en-US" sz="2799" b="1" u="none" strike="noStrike" cap="none">
                          <a:solidFill>
                            <a:srgbClr val="000000"/>
                          </a:solidFill>
                          <a:latin typeface="Josefin Sans"/>
                          <a:ea typeface="Josefin Sans"/>
                          <a:cs typeface="Josefin Sans"/>
                          <a:sym typeface="Josefin Sans"/>
                        </a:rPr>
                        <a:t>Quarter 3</a:t>
                      </a: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0425">
                <a:tc vMerge="1">
                  <a:txBody>
                    <a:bodyPr/>
                    <a:lstStyle/>
                    <a:p>
                      <a:endParaRPr lang="en-US"/>
                    </a:p>
                  </a:txBody>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Jan</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Feb</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Mar</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Apr</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May</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Jun</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Jul</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Aug</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Sep</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Oct</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Nov</a:t>
                      </a: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tc>
                  <a:txBody>
                    <a:bodyPr/>
                    <a:lstStyle/>
                    <a:p>
                      <a:pPr marL="0" marR="0" lvl="0" indent="0" algn="ctr" rtl="0">
                        <a:lnSpc>
                          <a:spcPct val="140020"/>
                        </a:lnSpc>
                        <a:spcBef>
                          <a:spcPts val="0"/>
                        </a:spcBef>
                        <a:spcAft>
                          <a:spcPts val="0"/>
                        </a:spcAft>
                        <a:buNone/>
                      </a:pPr>
                      <a:r>
                        <a:rPr lang="en-US" sz="1944" u="none" strike="noStrike" cap="none">
                          <a:solidFill>
                            <a:srgbClr val="000000"/>
                          </a:solidFill>
                          <a:latin typeface="Assistant"/>
                          <a:ea typeface="Assistant"/>
                          <a:cs typeface="Assistant"/>
                          <a:sym typeface="Assistant"/>
                        </a:rPr>
                        <a:t>Dec</a:t>
                      </a: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solidFill>
                      <a:srgbClr val="FFC606"/>
                    </a:solidFill>
                  </a:tcPr>
                </a:tc>
                <a:extLst>
                  <a:ext uri="{0D108BD9-81ED-4DB2-BD59-A6C34878D82A}">
                    <a16:rowId xmlns:a16="http://schemas.microsoft.com/office/drawing/2014/main" val="10001"/>
                  </a:ext>
                </a:extLst>
              </a:tr>
              <a:tr h="1151000">
                <a:tc>
                  <a:txBody>
                    <a:bodyPr/>
                    <a:lstStyle/>
                    <a:p>
                      <a:pPr marL="0" marR="0" lvl="0" indent="0" algn="ctr" rtl="0">
                        <a:lnSpc>
                          <a:spcPct val="140020"/>
                        </a:lnSpc>
                        <a:spcBef>
                          <a:spcPts val="0"/>
                        </a:spcBef>
                        <a:spcAft>
                          <a:spcPts val="0"/>
                        </a:spcAft>
                        <a:buNone/>
                      </a:pPr>
                      <a:r>
                        <a:rPr lang="en-US" sz="1944" b="1" u="none" strike="noStrike" cap="none">
                          <a:solidFill>
                            <a:srgbClr val="000000"/>
                          </a:solidFill>
                          <a:latin typeface="Assistant"/>
                          <a:ea typeface="Assistant"/>
                          <a:cs typeface="Assistant"/>
                          <a:sym typeface="Assistant"/>
                        </a:rPr>
                        <a:t>Initiation</a:t>
                      </a: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51000">
                <a:tc>
                  <a:txBody>
                    <a:bodyPr/>
                    <a:lstStyle/>
                    <a:p>
                      <a:pPr marL="0" marR="0" lvl="0" indent="0" algn="ctr" rtl="0">
                        <a:lnSpc>
                          <a:spcPct val="140020"/>
                        </a:lnSpc>
                        <a:spcBef>
                          <a:spcPts val="0"/>
                        </a:spcBef>
                        <a:spcAft>
                          <a:spcPts val="0"/>
                        </a:spcAft>
                        <a:buNone/>
                      </a:pPr>
                      <a:r>
                        <a:rPr lang="en-US" sz="1944" b="1" u="none" strike="noStrike" cap="none">
                          <a:solidFill>
                            <a:srgbClr val="000000"/>
                          </a:solidFill>
                          <a:latin typeface="Assistant"/>
                          <a:ea typeface="Assistant"/>
                          <a:cs typeface="Assistant"/>
                          <a:sym typeface="Assistant"/>
                        </a:rPr>
                        <a:t>Planning</a:t>
                      </a: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51000">
                <a:tc>
                  <a:txBody>
                    <a:bodyPr/>
                    <a:lstStyle/>
                    <a:p>
                      <a:pPr marL="0" marR="0" lvl="0" indent="0" algn="ctr" rtl="0">
                        <a:lnSpc>
                          <a:spcPct val="140020"/>
                        </a:lnSpc>
                        <a:spcBef>
                          <a:spcPts val="0"/>
                        </a:spcBef>
                        <a:spcAft>
                          <a:spcPts val="0"/>
                        </a:spcAft>
                        <a:buNone/>
                      </a:pPr>
                      <a:r>
                        <a:rPr lang="en-US" sz="1944" b="1" u="none" strike="noStrike" cap="none">
                          <a:solidFill>
                            <a:srgbClr val="000000"/>
                          </a:solidFill>
                          <a:latin typeface="Assistant"/>
                          <a:ea typeface="Assistant"/>
                          <a:cs typeface="Assistant"/>
                          <a:sym typeface="Assistant"/>
                        </a:rPr>
                        <a:t>Execution</a:t>
                      </a: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151000">
                <a:tc>
                  <a:txBody>
                    <a:bodyPr/>
                    <a:lstStyle/>
                    <a:p>
                      <a:pPr marL="0" marR="0" lvl="0" indent="0" algn="ctr" rtl="0">
                        <a:lnSpc>
                          <a:spcPct val="140020"/>
                        </a:lnSpc>
                        <a:spcBef>
                          <a:spcPts val="0"/>
                        </a:spcBef>
                        <a:spcAft>
                          <a:spcPts val="0"/>
                        </a:spcAft>
                        <a:buNone/>
                      </a:pPr>
                      <a:r>
                        <a:rPr lang="en-US" sz="1944" b="1" u="none" strike="noStrike" cap="none">
                          <a:solidFill>
                            <a:srgbClr val="000000"/>
                          </a:solidFill>
                          <a:latin typeface="Assistant"/>
                          <a:ea typeface="Assistant"/>
                          <a:cs typeface="Assistant"/>
                          <a:sym typeface="Assistant"/>
                        </a:rPr>
                        <a:t>Monitoring</a:t>
                      </a: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151000">
                <a:tc>
                  <a:txBody>
                    <a:bodyPr/>
                    <a:lstStyle/>
                    <a:p>
                      <a:pPr marL="0" marR="0" lvl="0" indent="0" algn="ctr" rtl="0">
                        <a:lnSpc>
                          <a:spcPct val="140020"/>
                        </a:lnSpc>
                        <a:spcBef>
                          <a:spcPts val="0"/>
                        </a:spcBef>
                        <a:spcAft>
                          <a:spcPts val="0"/>
                        </a:spcAft>
                        <a:buNone/>
                      </a:pPr>
                      <a:r>
                        <a:rPr lang="en-US" sz="1944" b="1" u="none" strike="noStrike" cap="none">
                          <a:solidFill>
                            <a:srgbClr val="000000"/>
                          </a:solidFill>
                          <a:latin typeface="Assistant"/>
                          <a:ea typeface="Assistant"/>
                          <a:cs typeface="Assistant"/>
                          <a:sym typeface="Assistant"/>
                        </a:rPr>
                        <a:t>Closure</a:t>
                      </a: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247454"/>
                        </a:lnSpc>
                        <a:spcBef>
                          <a:spcPts val="0"/>
                        </a:spcBef>
                        <a:spcAft>
                          <a:spcPts val="0"/>
                        </a:spcAft>
                        <a:buNone/>
                      </a:pPr>
                      <a:endParaRPr sz="1100" u="none" strike="noStrike" cap="none"/>
                    </a:p>
                  </a:txBody>
                  <a:tcPr marL="0" marR="0" marT="0" marB="0" anchor="ctr">
                    <a:lnL w="194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4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81" name="Google Shape;81;p7"/>
          <p:cNvSpPr/>
          <p:nvPr/>
        </p:nvSpPr>
        <p:spPr>
          <a:xfrm rot="2852014">
            <a:off x="16767084" y="484930"/>
            <a:ext cx="982609" cy="1613238"/>
          </a:xfrm>
          <a:custGeom>
            <a:avLst/>
            <a:gdLst/>
            <a:ahLst/>
            <a:cxnLst/>
            <a:rect l="l" t="t" r="r" b="b"/>
            <a:pathLst>
              <a:path w="982839" h="1613616" extrusionOk="0">
                <a:moveTo>
                  <a:pt x="0" y="0"/>
                </a:moveTo>
                <a:lnTo>
                  <a:pt x="982838" y="0"/>
                </a:lnTo>
                <a:lnTo>
                  <a:pt x="982838" y="1613616"/>
                </a:lnTo>
                <a:lnTo>
                  <a:pt x="0" y="1613616"/>
                </a:lnTo>
                <a:lnTo>
                  <a:pt x="0" y="0"/>
                </a:lnTo>
                <a:close/>
              </a:path>
            </a:pathLst>
          </a:custGeom>
          <a:blipFill rotWithShape="1">
            <a:blip r:embed="rId2">
              <a:alphaModFix/>
            </a:blip>
            <a:stretch>
              <a:fillRect/>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9300" y="507925"/>
            <a:ext cx="17129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688186"/>
              </a:buClr>
              <a:buSzPts val="8000"/>
              <a:buFont typeface="Josefin Sans"/>
              <a:buNone/>
              <a:defRPr sz="8000" b="1" i="0" u="none" strike="noStrike" cap="none">
                <a:solidFill>
                  <a:srgbClr val="688186"/>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029200" y="2938838"/>
            <a:ext cx="8229600" cy="4526100"/>
          </a:xfrm>
          <a:prstGeom prst="rect">
            <a:avLst/>
          </a:prstGeom>
          <a:noFill/>
          <a:ln>
            <a:noFill/>
          </a:ln>
        </p:spPr>
        <p:txBody>
          <a:bodyPr spcFirstLastPara="1" wrap="square" lIns="91425" tIns="45700" rIns="91425" bIns="45700" anchor="t" anchorCtr="0">
            <a:noAutofit/>
          </a:bodyPr>
          <a:lstStyle>
            <a:lvl1pPr marL="457200" marR="0" lvl="0" indent="-346075" algn="ctr" rtl="0">
              <a:spcBef>
                <a:spcPts val="64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1pPr>
            <a:lvl2pPr marL="914400" marR="0" lvl="1" indent="-346075" algn="ctr" rtl="0">
              <a:spcBef>
                <a:spcPts val="56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2pPr>
            <a:lvl3pPr marL="1371600" marR="0" lvl="2" indent="-346075" algn="ctr" rtl="0">
              <a:spcBef>
                <a:spcPts val="48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3pPr>
            <a:lvl4pPr marL="1828800" marR="0" lvl="3" indent="-346075" algn="ctr" rtl="0">
              <a:spcBef>
                <a:spcPts val="40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4pPr>
            <a:lvl5pPr marL="2286000" marR="0" lvl="4" indent="-346075" algn="ctr" rtl="0">
              <a:spcBef>
                <a:spcPts val="40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5pPr>
            <a:lvl6pPr marL="2743200" marR="0" lvl="5" indent="-346075" algn="ctr" rtl="0">
              <a:spcBef>
                <a:spcPts val="40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6pPr>
            <a:lvl7pPr marL="3200400" marR="0" lvl="6" indent="-346075" algn="ctr" rtl="0">
              <a:spcBef>
                <a:spcPts val="40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7pPr>
            <a:lvl8pPr marL="3657600" marR="0" lvl="7" indent="-346075" algn="ctr" rtl="0">
              <a:spcBef>
                <a:spcPts val="40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8pPr>
            <a:lvl9pPr marL="4114800" marR="0" lvl="8" indent="-346075" algn="ctr" rtl="0">
              <a:spcBef>
                <a:spcPts val="400"/>
              </a:spcBef>
              <a:spcAft>
                <a:spcPts val="0"/>
              </a:spcAft>
              <a:buClr>
                <a:schemeClr val="dk1"/>
              </a:buClr>
              <a:buSzPts val="1850"/>
              <a:buFont typeface="Assistant"/>
              <a:buChar char="•"/>
              <a:defRPr sz="1850" i="0" u="none" strike="noStrike" cap="none">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3.wdp"/><Relationship Id="rId3" Type="http://schemas.openxmlformats.org/officeDocument/2006/relationships/hyperlink" Target="mailto:Heather.cribbs@csun.edu" TargetMode="External"/><Relationship Id="rId7" Type="http://schemas.openxmlformats.org/officeDocument/2006/relationships/hyperlink" Target="mailto:gabriel.gardner@csulb.edu" TargetMode="External"/><Relationship Id="rId12" Type="http://schemas.openxmlformats.org/officeDocument/2006/relationships/image" Target="../media/image15.pn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hyperlink" Target="mailto:wardc@csus.edu" TargetMode="External"/><Relationship Id="rId11" Type="http://schemas.microsoft.com/office/2007/relationships/hdphoto" Target="../media/hdphoto2.wdp"/><Relationship Id="rId5" Type="http://schemas.openxmlformats.org/officeDocument/2006/relationships/image" Target="../media/image12.jpe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hyperlink" Target="mailto:cli05@sfsu.edu" TargetMode="External"/><Relationship Id="rId9" Type="http://schemas.microsoft.com/office/2007/relationships/hdphoto" Target="../media/hdphoto1.wdp"/><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p21"/>
          <p:cNvGrpSpPr/>
          <p:nvPr/>
        </p:nvGrpSpPr>
        <p:grpSpPr>
          <a:xfrm rot="5400000">
            <a:off x="9118396" y="-9118396"/>
            <a:ext cx="195868" cy="18432661"/>
            <a:chOff x="0" y="-38100"/>
            <a:chExt cx="51587" cy="4854693"/>
          </a:xfrm>
        </p:grpSpPr>
        <p:sp>
          <p:nvSpPr>
            <p:cNvPr id="449" name="Google Shape;449;p21"/>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450" name="Google Shape;450;p21"/>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1" name="Google Shape;451;p21"/>
          <p:cNvGrpSpPr/>
          <p:nvPr/>
        </p:nvGrpSpPr>
        <p:grpSpPr>
          <a:xfrm rot="5400000">
            <a:off x="9118396" y="972736"/>
            <a:ext cx="195868" cy="18432661"/>
            <a:chOff x="0" y="-38100"/>
            <a:chExt cx="51587" cy="4854693"/>
          </a:xfrm>
        </p:grpSpPr>
        <p:sp>
          <p:nvSpPr>
            <p:cNvPr id="452" name="Google Shape;452;p21"/>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453" name="Google Shape;453;p21"/>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4" name="Google Shape;454;p21"/>
          <p:cNvGrpSpPr/>
          <p:nvPr/>
        </p:nvGrpSpPr>
        <p:grpSpPr>
          <a:xfrm>
            <a:off x="521314" y="3806790"/>
            <a:ext cx="4060940" cy="2062147"/>
            <a:chOff x="0" y="-2613"/>
            <a:chExt cx="983505" cy="499424"/>
          </a:xfrm>
        </p:grpSpPr>
        <p:sp>
          <p:nvSpPr>
            <p:cNvPr id="455" name="Google Shape;455;p21"/>
            <p:cNvSpPr/>
            <p:nvPr/>
          </p:nvSpPr>
          <p:spPr>
            <a:xfrm>
              <a:off x="0" y="0"/>
              <a:ext cx="983505" cy="496811"/>
            </a:xfrm>
            <a:custGeom>
              <a:avLst/>
              <a:gdLst/>
              <a:ahLst/>
              <a:cxnLst/>
              <a:rect l="l" t="t" r="r" b="b"/>
              <a:pathLst>
                <a:path w="983505" h="496811" extrusionOk="0">
                  <a:moveTo>
                    <a:pt x="491753" y="496811"/>
                  </a:moveTo>
                  <a:lnTo>
                    <a:pt x="983505" y="0"/>
                  </a:lnTo>
                  <a:lnTo>
                    <a:pt x="0" y="0"/>
                  </a:lnTo>
                  <a:lnTo>
                    <a:pt x="491753" y="496811"/>
                  </a:lnTo>
                  <a:close/>
                </a:path>
              </a:pathLst>
            </a:custGeom>
            <a:solidFill>
              <a:srgbClr val="000000">
                <a:alpha val="0"/>
              </a:srgbClr>
            </a:solidFill>
            <a:ln w="38100" cap="sq" cmpd="sng">
              <a:solidFill>
                <a:srgbClr val="FFC606"/>
              </a:solidFill>
              <a:prstDash val="dash"/>
              <a:miter lim="8000"/>
              <a:headEnd type="none" w="sm" len="sm"/>
              <a:tailEnd type="none" w="sm" len="sm"/>
            </a:ln>
          </p:spPr>
        </p:sp>
        <p:sp>
          <p:nvSpPr>
            <p:cNvPr id="456" name="Google Shape;456;p21"/>
            <p:cNvSpPr txBox="1"/>
            <p:nvPr/>
          </p:nvSpPr>
          <p:spPr>
            <a:xfrm>
              <a:off x="153673" y="-2613"/>
              <a:ext cx="676160" cy="26876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7" name="Google Shape;457;p21"/>
          <p:cNvGrpSpPr/>
          <p:nvPr/>
        </p:nvGrpSpPr>
        <p:grpSpPr>
          <a:xfrm>
            <a:off x="9314988" y="3806790"/>
            <a:ext cx="4060940" cy="2062147"/>
            <a:chOff x="0" y="-2613"/>
            <a:chExt cx="983505" cy="499424"/>
          </a:xfrm>
        </p:grpSpPr>
        <p:sp>
          <p:nvSpPr>
            <p:cNvPr id="458" name="Google Shape;458;p21"/>
            <p:cNvSpPr/>
            <p:nvPr/>
          </p:nvSpPr>
          <p:spPr>
            <a:xfrm>
              <a:off x="0" y="0"/>
              <a:ext cx="983505" cy="496811"/>
            </a:xfrm>
            <a:custGeom>
              <a:avLst/>
              <a:gdLst/>
              <a:ahLst/>
              <a:cxnLst/>
              <a:rect l="l" t="t" r="r" b="b"/>
              <a:pathLst>
                <a:path w="983505" h="496811" extrusionOk="0">
                  <a:moveTo>
                    <a:pt x="491753" y="496811"/>
                  </a:moveTo>
                  <a:lnTo>
                    <a:pt x="983505" y="0"/>
                  </a:lnTo>
                  <a:lnTo>
                    <a:pt x="0" y="0"/>
                  </a:lnTo>
                  <a:lnTo>
                    <a:pt x="491753" y="496811"/>
                  </a:lnTo>
                  <a:close/>
                </a:path>
              </a:pathLst>
            </a:custGeom>
            <a:solidFill>
              <a:srgbClr val="FFFFFF"/>
            </a:solidFill>
            <a:ln w="38100" cap="sq" cmpd="sng">
              <a:solidFill>
                <a:srgbClr val="FFC606"/>
              </a:solidFill>
              <a:prstDash val="dash"/>
              <a:miter lim="8000"/>
              <a:headEnd type="none" w="sm" len="sm"/>
              <a:tailEnd type="none" w="sm" len="sm"/>
            </a:ln>
          </p:spPr>
        </p:sp>
        <p:sp>
          <p:nvSpPr>
            <p:cNvPr id="459" name="Google Shape;459;p21"/>
            <p:cNvSpPr txBox="1"/>
            <p:nvPr/>
          </p:nvSpPr>
          <p:spPr>
            <a:xfrm>
              <a:off x="153673" y="-2613"/>
              <a:ext cx="676160" cy="26876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0" name="Google Shape;460;p21"/>
          <p:cNvGrpSpPr/>
          <p:nvPr/>
        </p:nvGrpSpPr>
        <p:grpSpPr>
          <a:xfrm>
            <a:off x="872255" y="3931472"/>
            <a:ext cx="3356090" cy="1709451"/>
            <a:chOff x="0" y="-9184"/>
            <a:chExt cx="812800" cy="414006"/>
          </a:xfrm>
        </p:grpSpPr>
        <p:sp>
          <p:nvSpPr>
            <p:cNvPr id="461" name="Google Shape;461;p21"/>
            <p:cNvSpPr/>
            <p:nvPr/>
          </p:nvSpPr>
          <p:spPr>
            <a:xfrm>
              <a:off x="0" y="0"/>
              <a:ext cx="812800" cy="404822"/>
            </a:xfrm>
            <a:custGeom>
              <a:avLst/>
              <a:gdLst/>
              <a:ahLst/>
              <a:cxnLst/>
              <a:rect l="l" t="t" r="r" b="b"/>
              <a:pathLst>
                <a:path w="812800" h="404822" extrusionOk="0">
                  <a:moveTo>
                    <a:pt x="406400" y="404822"/>
                  </a:moveTo>
                  <a:lnTo>
                    <a:pt x="812800" y="0"/>
                  </a:lnTo>
                  <a:lnTo>
                    <a:pt x="0" y="0"/>
                  </a:lnTo>
                  <a:lnTo>
                    <a:pt x="406400" y="404822"/>
                  </a:lnTo>
                  <a:close/>
                </a:path>
              </a:pathLst>
            </a:custGeom>
            <a:solidFill>
              <a:srgbClr val="FFC606"/>
            </a:solidFill>
            <a:ln>
              <a:noFill/>
            </a:ln>
          </p:spPr>
        </p:sp>
        <p:sp>
          <p:nvSpPr>
            <p:cNvPr id="462" name="Google Shape;462;p21"/>
            <p:cNvSpPr txBox="1"/>
            <p:nvPr/>
          </p:nvSpPr>
          <p:spPr>
            <a:xfrm>
              <a:off x="127000" y="-9184"/>
              <a:ext cx="558800" cy="22605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3" name="Google Shape;463;p21"/>
          <p:cNvGrpSpPr/>
          <p:nvPr/>
        </p:nvGrpSpPr>
        <p:grpSpPr>
          <a:xfrm rot="10800000">
            <a:off x="4918151" y="5296967"/>
            <a:ext cx="4060940" cy="2062147"/>
            <a:chOff x="0" y="-2613"/>
            <a:chExt cx="983505" cy="499424"/>
          </a:xfrm>
        </p:grpSpPr>
        <p:sp>
          <p:nvSpPr>
            <p:cNvPr id="464" name="Google Shape;464;p21"/>
            <p:cNvSpPr/>
            <p:nvPr/>
          </p:nvSpPr>
          <p:spPr>
            <a:xfrm>
              <a:off x="0" y="0"/>
              <a:ext cx="983505" cy="496811"/>
            </a:xfrm>
            <a:custGeom>
              <a:avLst/>
              <a:gdLst/>
              <a:ahLst/>
              <a:cxnLst/>
              <a:rect l="l" t="t" r="r" b="b"/>
              <a:pathLst>
                <a:path w="983505" h="496811" extrusionOk="0">
                  <a:moveTo>
                    <a:pt x="491753" y="496811"/>
                  </a:moveTo>
                  <a:lnTo>
                    <a:pt x="983505" y="0"/>
                  </a:lnTo>
                  <a:lnTo>
                    <a:pt x="0" y="0"/>
                  </a:lnTo>
                  <a:lnTo>
                    <a:pt x="491753" y="496811"/>
                  </a:lnTo>
                  <a:close/>
                </a:path>
              </a:pathLst>
            </a:custGeom>
            <a:solidFill>
              <a:srgbClr val="000000">
                <a:alpha val="0"/>
              </a:srgbClr>
            </a:solidFill>
            <a:ln w="38100" cap="sq" cmpd="sng">
              <a:solidFill>
                <a:srgbClr val="688186"/>
              </a:solidFill>
              <a:prstDash val="dash"/>
              <a:miter lim="8000"/>
              <a:headEnd type="none" w="sm" len="sm"/>
              <a:tailEnd type="none" w="sm" len="sm"/>
            </a:ln>
          </p:spPr>
        </p:sp>
        <p:sp>
          <p:nvSpPr>
            <p:cNvPr id="465" name="Google Shape;465;p21"/>
            <p:cNvSpPr txBox="1"/>
            <p:nvPr/>
          </p:nvSpPr>
          <p:spPr>
            <a:xfrm>
              <a:off x="153673" y="-2613"/>
              <a:ext cx="676160" cy="26876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6" name="Google Shape;466;p21"/>
          <p:cNvGrpSpPr/>
          <p:nvPr/>
        </p:nvGrpSpPr>
        <p:grpSpPr>
          <a:xfrm rot="10800000">
            <a:off x="13707230" y="5296967"/>
            <a:ext cx="4060940" cy="2062147"/>
            <a:chOff x="0" y="-2613"/>
            <a:chExt cx="983505" cy="499424"/>
          </a:xfrm>
        </p:grpSpPr>
        <p:sp>
          <p:nvSpPr>
            <p:cNvPr id="467" name="Google Shape;467;p21"/>
            <p:cNvSpPr/>
            <p:nvPr/>
          </p:nvSpPr>
          <p:spPr>
            <a:xfrm>
              <a:off x="0" y="0"/>
              <a:ext cx="983505" cy="496811"/>
            </a:xfrm>
            <a:custGeom>
              <a:avLst/>
              <a:gdLst/>
              <a:ahLst/>
              <a:cxnLst/>
              <a:rect l="l" t="t" r="r" b="b"/>
              <a:pathLst>
                <a:path w="983505" h="496811" extrusionOk="0">
                  <a:moveTo>
                    <a:pt x="491753" y="496811"/>
                  </a:moveTo>
                  <a:lnTo>
                    <a:pt x="983505" y="0"/>
                  </a:lnTo>
                  <a:lnTo>
                    <a:pt x="0" y="0"/>
                  </a:lnTo>
                  <a:lnTo>
                    <a:pt x="491753" y="496811"/>
                  </a:lnTo>
                  <a:close/>
                </a:path>
              </a:pathLst>
            </a:custGeom>
            <a:solidFill>
              <a:srgbClr val="000000">
                <a:alpha val="0"/>
              </a:srgbClr>
            </a:solidFill>
            <a:ln w="38100" cap="sq" cmpd="sng">
              <a:solidFill>
                <a:srgbClr val="688186"/>
              </a:solidFill>
              <a:prstDash val="dash"/>
              <a:miter lim="8000"/>
              <a:headEnd type="none" w="sm" len="sm"/>
              <a:tailEnd type="none" w="sm" len="sm"/>
            </a:ln>
          </p:spPr>
        </p:sp>
        <p:sp>
          <p:nvSpPr>
            <p:cNvPr id="468" name="Google Shape;468;p21"/>
            <p:cNvSpPr txBox="1"/>
            <p:nvPr/>
          </p:nvSpPr>
          <p:spPr>
            <a:xfrm>
              <a:off x="153673" y="-2613"/>
              <a:ext cx="676160" cy="26876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9" name="Google Shape;469;p21"/>
          <p:cNvGrpSpPr/>
          <p:nvPr/>
        </p:nvGrpSpPr>
        <p:grpSpPr>
          <a:xfrm rot="10800000">
            <a:off x="5268055" y="5522429"/>
            <a:ext cx="3356090" cy="1709451"/>
            <a:chOff x="0" y="-9184"/>
            <a:chExt cx="812800" cy="414006"/>
          </a:xfrm>
        </p:grpSpPr>
        <p:sp>
          <p:nvSpPr>
            <p:cNvPr id="470" name="Google Shape;470;p21"/>
            <p:cNvSpPr/>
            <p:nvPr/>
          </p:nvSpPr>
          <p:spPr>
            <a:xfrm>
              <a:off x="0" y="0"/>
              <a:ext cx="812800" cy="404822"/>
            </a:xfrm>
            <a:custGeom>
              <a:avLst/>
              <a:gdLst/>
              <a:ahLst/>
              <a:cxnLst/>
              <a:rect l="l" t="t" r="r" b="b"/>
              <a:pathLst>
                <a:path w="812800" h="404822" extrusionOk="0">
                  <a:moveTo>
                    <a:pt x="406400" y="404822"/>
                  </a:moveTo>
                  <a:lnTo>
                    <a:pt x="812800" y="0"/>
                  </a:lnTo>
                  <a:lnTo>
                    <a:pt x="0" y="0"/>
                  </a:lnTo>
                  <a:lnTo>
                    <a:pt x="406400" y="404822"/>
                  </a:lnTo>
                  <a:close/>
                </a:path>
              </a:pathLst>
            </a:custGeom>
            <a:solidFill>
              <a:srgbClr val="688186"/>
            </a:solidFill>
            <a:ln>
              <a:noFill/>
            </a:ln>
          </p:spPr>
        </p:sp>
        <p:sp>
          <p:nvSpPr>
            <p:cNvPr id="471" name="Google Shape;471;p21"/>
            <p:cNvSpPr txBox="1"/>
            <p:nvPr/>
          </p:nvSpPr>
          <p:spPr>
            <a:xfrm>
              <a:off x="127000" y="-9184"/>
              <a:ext cx="558800" cy="22605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2" name="Google Shape;472;p21"/>
          <p:cNvGrpSpPr/>
          <p:nvPr/>
        </p:nvGrpSpPr>
        <p:grpSpPr>
          <a:xfrm rot="10800000">
            <a:off x="14059655" y="5522429"/>
            <a:ext cx="3356090" cy="1709451"/>
            <a:chOff x="0" y="-9184"/>
            <a:chExt cx="812800" cy="414006"/>
          </a:xfrm>
        </p:grpSpPr>
        <p:sp>
          <p:nvSpPr>
            <p:cNvPr id="473" name="Google Shape;473;p21"/>
            <p:cNvSpPr/>
            <p:nvPr/>
          </p:nvSpPr>
          <p:spPr>
            <a:xfrm>
              <a:off x="0" y="0"/>
              <a:ext cx="812800" cy="404822"/>
            </a:xfrm>
            <a:custGeom>
              <a:avLst/>
              <a:gdLst/>
              <a:ahLst/>
              <a:cxnLst/>
              <a:rect l="l" t="t" r="r" b="b"/>
              <a:pathLst>
                <a:path w="812800" h="404822" extrusionOk="0">
                  <a:moveTo>
                    <a:pt x="406400" y="404822"/>
                  </a:moveTo>
                  <a:lnTo>
                    <a:pt x="812800" y="0"/>
                  </a:lnTo>
                  <a:lnTo>
                    <a:pt x="0" y="0"/>
                  </a:lnTo>
                  <a:lnTo>
                    <a:pt x="406400" y="404822"/>
                  </a:lnTo>
                  <a:close/>
                </a:path>
              </a:pathLst>
            </a:custGeom>
            <a:solidFill>
              <a:srgbClr val="688186"/>
            </a:solidFill>
            <a:ln>
              <a:noFill/>
            </a:ln>
          </p:spPr>
        </p:sp>
        <p:sp>
          <p:nvSpPr>
            <p:cNvPr id="474" name="Google Shape;474;p21"/>
            <p:cNvSpPr txBox="1"/>
            <p:nvPr/>
          </p:nvSpPr>
          <p:spPr>
            <a:xfrm>
              <a:off x="127000" y="-9184"/>
              <a:ext cx="558800" cy="22605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5" name="Google Shape;475;p21"/>
          <p:cNvGrpSpPr/>
          <p:nvPr/>
        </p:nvGrpSpPr>
        <p:grpSpPr>
          <a:xfrm>
            <a:off x="9667413" y="3931472"/>
            <a:ext cx="3356090" cy="1709451"/>
            <a:chOff x="0" y="-9184"/>
            <a:chExt cx="812800" cy="414006"/>
          </a:xfrm>
        </p:grpSpPr>
        <p:sp>
          <p:nvSpPr>
            <p:cNvPr id="476" name="Google Shape;476;p21"/>
            <p:cNvSpPr/>
            <p:nvPr/>
          </p:nvSpPr>
          <p:spPr>
            <a:xfrm>
              <a:off x="0" y="0"/>
              <a:ext cx="812800" cy="404822"/>
            </a:xfrm>
            <a:custGeom>
              <a:avLst/>
              <a:gdLst/>
              <a:ahLst/>
              <a:cxnLst/>
              <a:rect l="l" t="t" r="r" b="b"/>
              <a:pathLst>
                <a:path w="812800" h="404822" extrusionOk="0">
                  <a:moveTo>
                    <a:pt x="406400" y="404822"/>
                  </a:moveTo>
                  <a:lnTo>
                    <a:pt x="812800" y="0"/>
                  </a:lnTo>
                  <a:lnTo>
                    <a:pt x="0" y="0"/>
                  </a:lnTo>
                  <a:lnTo>
                    <a:pt x="406400" y="404822"/>
                  </a:lnTo>
                  <a:close/>
                </a:path>
              </a:pathLst>
            </a:custGeom>
            <a:solidFill>
              <a:srgbClr val="FFC606"/>
            </a:solidFill>
            <a:ln>
              <a:noFill/>
            </a:ln>
          </p:spPr>
        </p:sp>
        <p:sp>
          <p:nvSpPr>
            <p:cNvPr id="477" name="Google Shape;477;p21"/>
            <p:cNvSpPr txBox="1"/>
            <p:nvPr/>
          </p:nvSpPr>
          <p:spPr>
            <a:xfrm>
              <a:off x="127000" y="-9184"/>
              <a:ext cx="558800" cy="22605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8" name="Google Shape;478;p21"/>
          <p:cNvSpPr txBox="1"/>
          <p:nvPr/>
        </p:nvSpPr>
        <p:spPr>
          <a:xfrm>
            <a:off x="1793364" y="1345621"/>
            <a:ext cx="14734800" cy="1489639"/>
          </a:xfrm>
          <a:prstGeom prst="rect">
            <a:avLst/>
          </a:prstGeom>
          <a:noFill/>
          <a:ln>
            <a:noFill/>
          </a:ln>
        </p:spPr>
        <p:txBody>
          <a:bodyPr spcFirstLastPara="1" wrap="square" lIns="0" tIns="0" rIns="0" bIns="0" anchor="t" anchorCtr="0">
            <a:spAutoFit/>
          </a:bodyPr>
          <a:lstStyle/>
          <a:p>
            <a:pPr algn="ctr">
              <a:lnSpc>
                <a:spcPct val="121000"/>
              </a:lnSpc>
            </a:pPr>
            <a:r>
              <a:rPr lang="en-US" sz="8000" b="1">
                <a:solidFill>
                  <a:srgbClr val="688186"/>
                </a:solidFill>
                <a:latin typeface="Josefin Sans"/>
              </a:rPr>
              <a:t>LOOKING FORWARD</a:t>
            </a:r>
          </a:p>
        </p:txBody>
      </p:sp>
      <p:sp>
        <p:nvSpPr>
          <p:cNvPr id="479" name="Google Shape;479;p21"/>
          <p:cNvSpPr txBox="1"/>
          <p:nvPr/>
        </p:nvSpPr>
        <p:spPr>
          <a:xfrm>
            <a:off x="1965797" y="3988443"/>
            <a:ext cx="1169006" cy="1237615"/>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None/>
            </a:pPr>
            <a:r>
              <a:rPr lang="en-US" sz="8000" b="0" i="0" u="none" strike="noStrike" cap="none">
                <a:solidFill>
                  <a:srgbClr val="688186"/>
                </a:solidFill>
                <a:latin typeface="Josefin Sans"/>
                <a:ea typeface="Josefin Sans"/>
                <a:cs typeface="Josefin Sans"/>
                <a:sym typeface="Josefin Sans"/>
              </a:rPr>
              <a:t>01</a:t>
            </a:r>
            <a:endParaRPr/>
          </a:p>
        </p:txBody>
      </p:sp>
      <p:sp>
        <p:nvSpPr>
          <p:cNvPr id="480" name="Google Shape;480;p21"/>
          <p:cNvSpPr txBox="1"/>
          <p:nvPr/>
        </p:nvSpPr>
        <p:spPr>
          <a:xfrm>
            <a:off x="6141144" y="5956344"/>
            <a:ext cx="1609911" cy="1237615"/>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None/>
            </a:pPr>
            <a:r>
              <a:rPr lang="en-US" sz="8000" b="0" i="0" u="none" strike="noStrike" cap="none">
                <a:solidFill>
                  <a:srgbClr val="FFFFFF"/>
                </a:solidFill>
                <a:latin typeface="Josefin Sans"/>
                <a:ea typeface="Josefin Sans"/>
                <a:cs typeface="Josefin Sans"/>
                <a:sym typeface="Josefin Sans"/>
              </a:rPr>
              <a:t>02</a:t>
            </a:r>
            <a:endParaRPr/>
          </a:p>
        </p:txBody>
      </p:sp>
      <p:sp>
        <p:nvSpPr>
          <p:cNvPr id="481" name="Google Shape;481;p21"/>
          <p:cNvSpPr txBox="1"/>
          <p:nvPr/>
        </p:nvSpPr>
        <p:spPr>
          <a:xfrm>
            <a:off x="10428446" y="3967662"/>
            <a:ext cx="1854806" cy="1489639"/>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None/>
            </a:pPr>
            <a:r>
              <a:rPr lang="en-US" sz="8000" b="0" i="0" u="none" strike="noStrike" cap="none">
                <a:solidFill>
                  <a:srgbClr val="688186"/>
                </a:solidFill>
                <a:latin typeface="Josefin Sans"/>
                <a:ea typeface="Josefin Sans"/>
                <a:cs typeface="Josefin Sans"/>
                <a:sym typeface="Josefin Sans"/>
              </a:rPr>
              <a:t>03</a:t>
            </a:r>
            <a:endParaRPr/>
          </a:p>
        </p:txBody>
      </p:sp>
      <p:sp>
        <p:nvSpPr>
          <p:cNvPr id="482" name="Google Shape;482;p21"/>
          <p:cNvSpPr txBox="1"/>
          <p:nvPr/>
        </p:nvSpPr>
        <p:spPr>
          <a:xfrm>
            <a:off x="14936303" y="5956344"/>
            <a:ext cx="1609911" cy="1237615"/>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None/>
            </a:pPr>
            <a:r>
              <a:rPr lang="en-US" sz="8000" b="0" i="0" u="none" strike="noStrike" cap="none">
                <a:solidFill>
                  <a:srgbClr val="FFFFFF"/>
                </a:solidFill>
                <a:latin typeface="Josefin Sans"/>
                <a:ea typeface="Josefin Sans"/>
                <a:cs typeface="Josefin Sans"/>
                <a:sym typeface="Josefin Sans"/>
              </a:rPr>
              <a:t>04</a:t>
            </a:r>
            <a:endParaRPr/>
          </a:p>
        </p:txBody>
      </p:sp>
      <p:grpSp>
        <p:nvGrpSpPr>
          <p:cNvPr id="483" name="Google Shape;483;p21"/>
          <p:cNvGrpSpPr/>
          <p:nvPr/>
        </p:nvGrpSpPr>
        <p:grpSpPr>
          <a:xfrm>
            <a:off x="872255" y="6267877"/>
            <a:ext cx="3356090" cy="2096913"/>
            <a:chOff x="0" y="-47625"/>
            <a:chExt cx="4474787" cy="2795883"/>
          </a:xfrm>
        </p:grpSpPr>
        <p:sp>
          <p:nvSpPr>
            <p:cNvPr id="484" name="Google Shape;484;p21"/>
            <p:cNvSpPr txBox="1"/>
            <p:nvPr/>
          </p:nvSpPr>
          <p:spPr>
            <a:xfrm>
              <a:off x="0" y="622548"/>
              <a:ext cx="4474787" cy="2125710"/>
            </a:xfrm>
            <a:prstGeom prst="rect">
              <a:avLst/>
            </a:prstGeom>
            <a:noFill/>
            <a:ln>
              <a:noFill/>
            </a:ln>
          </p:spPr>
          <p:txBody>
            <a:bodyPr spcFirstLastPara="1" wrap="square" lIns="0" tIns="0" rIns="0" bIns="0" anchor="t" anchorCtr="0">
              <a:spAutoFit/>
            </a:bodyPr>
            <a:lstStyle/>
            <a:p>
              <a:pPr algn="ctr">
                <a:lnSpc>
                  <a:spcPct val="140021"/>
                </a:lnSpc>
              </a:pPr>
              <a:r>
                <a:rPr lang="en-US" sz="1850">
                  <a:latin typeface="Assistant"/>
                  <a:cs typeface="Assistant"/>
                  <a:sym typeface="Assistant"/>
                </a:rPr>
                <a:t>Refine method and research framework to approach cross campus analysis of search configurations.</a:t>
              </a:r>
              <a:endParaRPr lang="en-US"/>
            </a:p>
          </p:txBody>
        </p:sp>
        <p:sp>
          <p:nvSpPr>
            <p:cNvPr id="485" name="Google Shape;485;p21"/>
            <p:cNvSpPr txBox="1"/>
            <p:nvPr/>
          </p:nvSpPr>
          <p:spPr>
            <a:xfrm>
              <a:off x="18712" y="-47625"/>
              <a:ext cx="4437363" cy="646330"/>
            </a:xfrm>
            <a:prstGeom prst="rect">
              <a:avLst/>
            </a:prstGeom>
            <a:noFill/>
            <a:ln>
              <a:noFill/>
            </a:ln>
          </p:spPr>
          <p:txBody>
            <a:bodyPr spcFirstLastPara="1" wrap="square" lIns="0" tIns="0" rIns="0" bIns="0" anchor="t" anchorCtr="0">
              <a:spAutoFit/>
            </a:bodyPr>
            <a:lstStyle/>
            <a:p>
              <a:pPr algn="ctr">
                <a:lnSpc>
                  <a:spcPct val="140017"/>
                </a:lnSpc>
              </a:pPr>
              <a:r>
                <a:rPr lang="en-US" sz="2250" b="1">
                  <a:latin typeface="Assistant"/>
                  <a:cs typeface="Assistant"/>
                </a:rPr>
                <a:t>API Testing</a:t>
              </a:r>
            </a:p>
          </p:txBody>
        </p:sp>
      </p:grpSp>
      <p:grpSp>
        <p:nvGrpSpPr>
          <p:cNvPr id="486" name="Google Shape;486;p21"/>
          <p:cNvGrpSpPr/>
          <p:nvPr/>
        </p:nvGrpSpPr>
        <p:grpSpPr>
          <a:xfrm>
            <a:off x="9663855" y="6267877"/>
            <a:ext cx="3356090" cy="1698342"/>
            <a:chOff x="0" y="-47625"/>
            <a:chExt cx="4474787" cy="2264455"/>
          </a:xfrm>
        </p:grpSpPr>
        <p:sp>
          <p:nvSpPr>
            <p:cNvPr id="487" name="Google Shape;487;p21"/>
            <p:cNvSpPr txBox="1"/>
            <p:nvPr/>
          </p:nvSpPr>
          <p:spPr>
            <a:xfrm>
              <a:off x="0" y="622548"/>
              <a:ext cx="4474787" cy="1594282"/>
            </a:xfrm>
            <a:prstGeom prst="rect">
              <a:avLst/>
            </a:prstGeom>
            <a:noFill/>
            <a:ln>
              <a:noFill/>
            </a:ln>
          </p:spPr>
          <p:txBody>
            <a:bodyPr spcFirstLastPara="1" wrap="square" lIns="0" tIns="0" rIns="0" bIns="0" anchor="t" anchorCtr="0">
              <a:spAutoFit/>
            </a:bodyPr>
            <a:lstStyle/>
            <a:p>
              <a:pPr algn="ctr">
                <a:lnSpc>
                  <a:spcPct val="140021"/>
                </a:lnSpc>
              </a:pPr>
              <a:r>
                <a:rPr lang="en-US" sz="1850">
                  <a:latin typeface="Assistant"/>
                  <a:cs typeface="Assistant"/>
                  <a:sym typeface="Assistant"/>
                </a:rPr>
                <a:t>Create best practices related to ranking and boosting configurations.</a:t>
              </a:r>
              <a:endParaRPr lang="en-US"/>
            </a:p>
          </p:txBody>
        </p:sp>
        <p:sp>
          <p:nvSpPr>
            <p:cNvPr id="488" name="Google Shape;488;p21"/>
            <p:cNvSpPr txBox="1"/>
            <p:nvPr/>
          </p:nvSpPr>
          <p:spPr>
            <a:xfrm>
              <a:off x="18712" y="-47625"/>
              <a:ext cx="4437363" cy="646330"/>
            </a:xfrm>
            <a:prstGeom prst="rect">
              <a:avLst/>
            </a:prstGeom>
            <a:noFill/>
            <a:ln>
              <a:noFill/>
            </a:ln>
          </p:spPr>
          <p:txBody>
            <a:bodyPr spcFirstLastPara="1" wrap="square" lIns="0" tIns="0" rIns="0" bIns="0" anchor="t" anchorCtr="0">
              <a:spAutoFit/>
            </a:bodyPr>
            <a:lstStyle/>
            <a:p>
              <a:pPr algn="ctr">
                <a:lnSpc>
                  <a:spcPct val="140017"/>
                </a:lnSpc>
              </a:pPr>
              <a:r>
                <a:rPr lang="en-US" sz="2250" b="1">
                  <a:latin typeface="Assistant"/>
                  <a:cs typeface="Assistant"/>
                </a:rPr>
                <a:t>Make recommendations</a:t>
              </a:r>
            </a:p>
          </p:txBody>
        </p:sp>
      </p:grpSp>
      <p:grpSp>
        <p:nvGrpSpPr>
          <p:cNvPr id="489" name="Google Shape;489;p21"/>
          <p:cNvGrpSpPr/>
          <p:nvPr/>
        </p:nvGrpSpPr>
        <p:grpSpPr>
          <a:xfrm>
            <a:off x="5268055" y="3044096"/>
            <a:ext cx="3356090" cy="1698342"/>
            <a:chOff x="0" y="-47625"/>
            <a:chExt cx="4474787" cy="2264455"/>
          </a:xfrm>
        </p:grpSpPr>
        <p:sp>
          <p:nvSpPr>
            <p:cNvPr id="490" name="Google Shape;490;p21"/>
            <p:cNvSpPr txBox="1"/>
            <p:nvPr/>
          </p:nvSpPr>
          <p:spPr>
            <a:xfrm>
              <a:off x="0" y="622548"/>
              <a:ext cx="4474787" cy="1594282"/>
            </a:xfrm>
            <a:prstGeom prst="rect">
              <a:avLst/>
            </a:prstGeom>
            <a:noFill/>
            <a:ln>
              <a:noFill/>
            </a:ln>
          </p:spPr>
          <p:txBody>
            <a:bodyPr spcFirstLastPara="1" wrap="square" lIns="0" tIns="0" rIns="0" bIns="0" anchor="t" anchorCtr="0">
              <a:spAutoFit/>
            </a:bodyPr>
            <a:lstStyle/>
            <a:p>
              <a:pPr algn="ctr">
                <a:lnSpc>
                  <a:spcPct val="140021"/>
                </a:lnSpc>
              </a:pPr>
              <a:r>
                <a:rPr lang="en-US" sz="1850">
                  <a:latin typeface="Assistant"/>
                  <a:cs typeface="Assistant"/>
                  <a:sym typeface="Assistant"/>
                </a:rPr>
                <a:t>Seek collaborators and establish period where no configuration changes will be made.</a:t>
              </a:r>
              <a:endParaRPr lang="en-US" sz="1850">
                <a:latin typeface="Assistant"/>
                <a:cs typeface="Assistant"/>
              </a:endParaRPr>
            </a:p>
          </p:txBody>
        </p:sp>
        <p:sp>
          <p:nvSpPr>
            <p:cNvPr id="491" name="Google Shape;491;p21"/>
            <p:cNvSpPr txBox="1"/>
            <p:nvPr/>
          </p:nvSpPr>
          <p:spPr>
            <a:xfrm>
              <a:off x="18712" y="-47625"/>
              <a:ext cx="4437363" cy="646331"/>
            </a:xfrm>
            <a:prstGeom prst="rect">
              <a:avLst/>
            </a:prstGeom>
            <a:noFill/>
            <a:ln>
              <a:noFill/>
            </a:ln>
          </p:spPr>
          <p:txBody>
            <a:bodyPr spcFirstLastPara="1" wrap="square" lIns="0" tIns="0" rIns="0" bIns="0" anchor="t" anchorCtr="0">
              <a:spAutoFit/>
            </a:bodyPr>
            <a:lstStyle/>
            <a:p>
              <a:pPr algn="ctr">
                <a:lnSpc>
                  <a:spcPct val="140017"/>
                </a:lnSpc>
              </a:pPr>
              <a:r>
                <a:rPr lang="en-US" sz="2250" b="1">
                  <a:latin typeface="Assistant"/>
                  <a:cs typeface="Assistant"/>
                  <a:sym typeface="Assistant"/>
                </a:rPr>
                <a:t>Set time for Analytics</a:t>
              </a:r>
              <a:endParaRPr lang="en-US"/>
            </a:p>
          </p:txBody>
        </p:sp>
      </p:grpSp>
      <p:grpSp>
        <p:nvGrpSpPr>
          <p:cNvPr id="492" name="Google Shape;492;p21"/>
          <p:cNvGrpSpPr/>
          <p:nvPr/>
        </p:nvGrpSpPr>
        <p:grpSpPr>
          <a:xfrm>
            <a:off x="14059655" y="3044096"/>
            <a:ext cx="3356090" cy="1698342"/>
            <a:chOff x="0" y="-47625"/>
            <a:chExt cx="4474787" cy="2264455"/>
          </a:xfrm>
        </p:grpSpPr>
        <p:sp>
          <p:nvSpPr>
            <p:cNvPr id="493" name="Google Shape;493;p21"/>
            <p:cNvSpPr txBox="1"/>
            <p:nvPr/>
          </p:nvSpPr>
          <p:spPr>
            <a:xfrm>
              <a:off x="0" y="622548"/>
              <a:ext cx="4474787" cy="1594282"/>
            </a:xfrm>
            <a:prstGeom prst="rect">
              <a:avLst/>
            </a:prstGeom>
            <a:noFill/>
            <a:ln>
              <a:noFill/>
            </a:ln>
          </p:spPr>
          <p:txBody>
            <a:bodyPr spcFirstLastPara="1" wrap="square" lIns="0" tIns="0" rIns="0" bIns="0" anchor="t" anchorCtr="0">
              <a:spAutoFit/>
            </a:bodyPr>
            <a:lstStyle/>
            <a:p>
              <a:pPr algn="ctr">
                <a:lnSpc>
                  <a:spcPct val="140021"/>
                </a:lnSpc>
              </a:pPr>
              <a:r>
                <a:rPr lang="en-US" sz="1850">
                  <a:latin typeface="Assistant"/>
                  <a:cs typeface="Assistant"/>
                  <a:sym typeface="Assistant"/>
                </a:rPr>
                <a:t>Share findings and reproducible, collaborative approach – gap in literature on this topic.</a:t>
              </a:r>
              <a:endParaRPr lang="en-US"/>
            </a:p>
          </p:txBody>
        </p:sp>
        <p:sp>
          <p:nvSpPr>
            <p:cNvPr id="494" name="Google Shape;494;p21"/>
            <p:cNvSpPr txBox="1"/>
            <p:nvPr/>
          </p:nvSpPr>
          <p:spPr>
            <a:xfrm>
              <a:off x="18712" y="-47625"/>
              <a:ext cx="4437363" cy="646330"/>
            </a:xfrm>
            <a:prstGeom prst="rect">
              <a:avLst/>
            </a:prstGeom>
            <a:noFill/>
            <a:ln>
              <a:noFill/>
            </a:ln>
          </p:spPr>
          <p:txBody>
            <a:bodyPr spcFirstLastPara="1" wrap="square" lIns="0" tIns="0" rIns="0" bIns="0" anchor="t" anchorCtr="0">
              <a:spAutoFit/>
            </a:bodyPr>
            <a:lstStyle/>
            <a:p>
              <a:pPr algn="ctr">
                <a:lnSpc>
                  <a:spcPct val="140017"/>
                </a:lnSpc>
              </a:pPr>
              <a:r>
                <a:rPr lang="en-US" sz="2250" b="1">
                  <a:latin typeface="Assistant"/>
                  <a:cs typeface="Assistant"/>
                  <a:sym typeface="Assistant"/>
                </a:rPr>
                <a:t>Write scholarly article.</a:t>
              </a:r>
              <a:endParaRPr lang="en-US"/>
            </a:p>
          </p:txBody>
        </p:sp>
      </p:grpSp>
      <p:cxnSp>
        <p:nvCxnSpPr>
          <p:cNvPr id="495" name="Google Shape;495;p21"/>
          <p:cNvCxnSpPr/>
          <p:nvPr/>
        </p:nvCxnSpPr>
        <p:spPr>
          <a:xfrm flipH="1">
            <a:off x="8342220" y="4818628"/>
            <a:ext cx="1603560" cy="1603560"/>
          </a:xfrm>
          <a:prstGeom prst="straightConnector1">
            <a:avLst/>
          </a:prstGeom>
          <a:noFill/>
          <a:ln w="38100" cap="rnd" cmpd="sng">
            <a:solidFill>
              <a:srgbClr val="FFC606"/>
            </a:solidFill>
            <a:prstDash val="solid"/>
            <a:round/>
            <a:headEnd type="oval" w="lg" len="lg"/>
            <a:tailEnd type="none" w="sm" len="sm"/>
          </a:ln>
        </p:spPr>
      </p:cxnSp>
      <p:cxnSp>
        <p:nvCxnSpPr>
          <p:cNvPr id="496" name="Google Shape;496;p21"/>
          <p:cNvCxnSpPr/>
          <p:nvPr/>
        </p:nvCxnSpPr>
        <p:spPr>
          <a:xfrm rot="10800000">
            <a:off x="3913825" y="4795633"/>
            <a:ext cx="1603560" cy="1603560"/>
          </a:xfrm>
          <a:prstGeom prst="straightConnector1">
            <a:avLst/>
          </a:prstGeom>
          <a:noFill/>
          <a:ln w="38100" cap="rnd" cmpd="sng">
            <a:solidFill>
              <a:srgbClr val="FFC606"/>
            </a:solidFill>
            <a:prstDash val="solid"/>
            <a:round/>
            <a:headEnd type="oval" w="lg" len="lg"/>
            <a:tailEnd type="none" w="sm" len="sm"/>
          </a:ln>
        </p:spPr>
      </p:cxnSp>
      <p:cxnSp>
        <p:nvCxnSpPr>
          <p:cNvPr id="497" name="Google Shape;497;p21"/>
          <p:cNvCxnSpPr/>
          <p:nvPr/>
        </p:nvCxnSpPr>
        <p:spPr>
          <a:xfrm rot="10800000">
            <a:off x="12697974" y="4795633"/>
            <a:ext cx="1603560" cy="1603560"/>
          </a:xfrm>
          <a:prstGeom prst="straightConnector1">
            <a:avLst/>
          </a:prstGeom>
          <a:noFill/>
          <a:ln w="38100" cap="rnd" cmpd="sng">
            <a:solidFill>
              <a:srgbClr val="FFC606"/>
            </a:solidFill>
            <a:prstDash val="solid"/>
            <a:round/>
            <a:headEnd type="oval" w="lg" len="lg"/>
            <a:tailEnd type="none" w="sm" len="sm"/>
          </a:ln>
        </p:spPr>
      </p:cxnSp>
      <p:sp>
        <p:nvSpPr>
          <p:cNvPr id="4" name="Google Shape;96;p8">
            <a:extLst>
              <a:ext uri="{FF2B5EF4-FFF2-40B4-BE49-F238E27FC236}">
                <a16:creationId xmlns:a16="http://schemas.microsoft.com/office/drawing/2014/main" id="{66B53528-8439-B27F-4471-67BCE33AC4EC}"/>
              </a:ext>
            </a:extLst>
          </p:cNvPr>
          <p:cNvSpPr txBox="1"/>
          <p:nvPr/>
        </p:nvSpPr>
        <p:spPr>
          <a:xfrm>
            <a:off x="13447026" y="192953"/>
            <a:ext cx="4985635" cy="430887"/>
          </a:xfrm>
          <a:prstGeom prst="rect">
            <a:avLst/>
          </a:prstGeom>
          <a:noFill/>
          <a:ln>
            <a:noFill/>
          </a:ln>
        </p:spPr>
        <p:txBody>
          <a:bodyPr spcFirstLastPara="1" wrap="square" lIns="0" tIns="0" rIns="0" bIns="0" anchor="t" anchorCtr="0">
            <a:spAutoFit/>
          </a:bodyPr>
          <a:lstStyle/>
          <a:p>
            <a:pPr algn="ctr">
              <a:lnSpc>
                <a:spcPct val="140014"/>
              </a:lnSpc>
            </a:pPr>
            <a:r>
              <a:rPr lang="en-US" sz="2000" b="0" i="0" u="none" strike="noStrike" cap="none">
                <a:solidFill>
                  <a:srgbClr val="000000"/>
                </a:solidFill>
                <a:latin typeface="Assistant"/>
                <a:ea typeface="Assistant"/>
                <a:cs typeface="Assistant"/>
                <a:sym typeface="Assistant"/>
              </a:rPr>
              <a:t>Li</a:t>
            </a:r>
            <a:r>
              <a:rPr lang="en-US" sz="2000">
                <a:latin typeface="Assistant"/>
                <a:ea typeface="Assistant"/>
                <a:cs typeface="Assistant"/>
                <a:sym typeface="Assistant"/>
              </a:rPr>
              <a:t>,</a:t>
            </a:r>
            <a:r>
              <a:rPr lang="en-US" sz="2000" b="0" i="0" u="none" strike="noStrike" cap="none">
                <a:solidFill>
                  <a:srgbClr val="000000"/>
                </a:solidFill>
                <a:latin typeface="Assistant"/>
                <a:ea typeface="Assistant"/>
                <a:cs typeface="Assistant"/>
                <a:sym typeface="Assistant"/>
              </a:rPr>
              <a:t> </a:t>
            </a:r>
            <a:r>
              <a:rPr lang="en-US" sz="2000">
                <a:latin typeface="Assistant"/>
                <a:ea typeface="Assistant"/>
                <a:cs typeface="Assistant"/>
                <a:sym typeface="Assistant"/>
              </a:rPr>
              <a:t>Cribbs, Ward,  &amp; Gardner</a:t>
            </a:r>
            <a:r>
              <a:rPr lang="en-US" sz="2000" b="0" i="0" u="none" strike="noStrike" cap="none">
                <a:solidFill>
                  <a:srgbClr val="000000"/>
                </a:solidFill>
                <a:latin typeface="Assistant"/>
                <a:ea typeface="Assistant"/>
                <a:cs typeface="Assistant"/>
                <a:sym typeface="Assistant"/>
              </a:rPr>
              <a:t>, </a:t>
            </a:r>
            <a:r>
              <a:rPr lang="en-US" sz="2000" b="0" i="0" u="none" strike="noStrike" cap="none" err="1">
                <a:solidFill>
                  <a:srgbClr val="000000"/>
                </a:solidFill>
                <a:latin typeface="Assistant"/>
                <a:ea typeface="Assistant"/>
                <a:cs typeface="Assistant"/>
                <a:sym typeface="Assistant"/>
              </a:rPr>
              <a:t>eCAUG</a:t>
            </a:r>
            <a:r>
              <a:rPr lang="en-US" sz="2000" b="0" i="0" u="none" strike="noStrike" cap="none">
                <a:solidFill>
                  <a:srgbClr val="000000"/>
                </a:solidFill>
                <a:latin typeface="Assistant"/>
                <a:ea typeface="Assistant"/>
                <a:cs typeface="Assistant"/>
                <a:sym typeface="Assistant"/>
              </a:rPr>
              <a:t> 2024</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0" name="Google Shape;380;p19"/>
          <p:cNvGrpSpPr/>
          <p:nvPr/>
        </p:nvGrpSpPr>
        <p:grpSpPr>
          <a:xfrm rot="5400000">
            <a:off x="9118396" y="-9118396"/>
            <a:ext cx="195868" cy="18432661"/>
            <a:chOff x="0" y="-38100"/>
            <a:chExt cx="51587" cy="4854693"/>
          </a:xfrm>
        </p:grpSpPr>
        <p:sp>
          <p:nvSpPr>
            <p:cNvPr id="381" name="Google Shape;381;p19"/>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382" name="Google Shape;382;p19"/>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3" name="Google Shape;383;p19"/>
          <p:cNvGrpSpPr/>
          <p:nvPr/>
        </p:nvGrpSpPr>
        <p:grpSpPr>
          <a:xfrm rot="5400000">
            <a:off x="9118396" y="972736"/>
            <a:ext cx="195868" cy="18432661"/>
            <a:chOff x="0" y="-38100"/>
            <a:chExt cx="51587" cy="4854693"/>
          </a:xfrm>
        </p:grpSpPr>
        <p:sp>
          <p:nvSpPr>
            <p:cNvPr id="384" name="Google Shape;384;p19"/>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385" name="Google Shape;385;p19"/>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6" name="Google Shape;386;p19"/>
          <p:cNvGrpSpPr/>
          <p:nvPr/>
        </p:nvGrpSpPr>
        <p:grpSpPr>
          <a:xfrm>
            <a:off x="7172284" y="2448323"/>
            <a:ext cx="3942152" cy="6735591"/>
            <a:chOff x="0" y="-38100"/>
            <a:chExt cx="1038262" cy="1773983"/>
          </a:xfrm>
        </p:grpSpPr>
        <p:sp>
          <p:nvSpPr>
            <p:cNvPr id="387" name="Google Shape;387;p19"/>
            <p:cNvSpPr/>
            <p:nvPr/>
          </p:nvSpPr>
          <p:spPr>
            <a:xfrm>
              <a:off x="0" y="0"/>
              <a:ext cx="1038262" cy="1735883"/>
            </a:xfrm>
            <a:custGeom>
              <a:avLst/>
              <a:gdLst/>
              <a:ahLst/>
              <a:cxnLst/>
              <a:rect l="l" t="t" r="r" b="b"/>
              <a:pathLst>
                <a:path w="1038262" h="1735883" extrusionOk="0">
                  <a:moveTo>
                    <a:pt x="0" y="0"/>
                  </a:moveTo>
                  <a:lnTo>
                    <a:pt x="1038262" y="0"/>
                  </a:lnTo>
                  <a:lnTo>
                    <a:pt x="1038262" y="1735883"/>
                  </a:lnTo>
                  <a:lnTo>
                    <a:pt x="0" y="1735883"/>
                  </a:lnTo>
                  <a:close/>
                </a:path>
              </a:pathLst>
            </a:custGeom>
            <a:solidFill>
              <a:srgbClr val="688186"/>
            </a:solidFill>
            <a:ln>
              <a:noFill/>
            </a:ln>
          </p:spPr>
        </p:sp>
        <p:sp>
          <p:nvSpPr>
            <p:cNvPr id="388" name="Google Shape;388;p19"/>
            <p:cNvSpPr txBox="1"/>
            <p:nvPr/>
          </p:nvSpPr>
          <p:spPr>
            <a:xfrm>
              <a:off x="0" y="-38100"/>
              <a:ext cx="1038262" cy="177398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2" name="Google Shape;392;p19"/>
          <p:cNvGrpSpPr/>
          <p:nvPr/>
        </p:nvGrpSpPr>
        <p:grpSpPr>
          <a:xfrm>
            <a:off x="11469881" y="2448323"/>
            <a:ext cx="3942152" cy="6735591"/>
            <a:chOff x="0" y="-38100"/>
            <a:chExt cx="1038262" cy="1773983"/>
          </a:xfrm>
        </p:grpSpPr>
        <p:sp>
          <p:nvSpPr>
            <p:cNvPr id="393" name="Google Shape;393;p19"/>
            <p:cNvSpPr/>
            <p:nvPr/>
          </p:nvSpPr>
          <p:spPr>
            <a:xfrm>
              <a:off x="0" y="0"/>
              <a:ext cx="1038262" cy="1735883"/>
            </a:xfrm>
            <a:custGeom>
              <a:avLst/>
              <a:gdLst/>
              <a:ahLst/>
              <a:cxnLst/>
              <a:rect l="l" t="t" r="r" b="b"/>
              <a:pathLst>
                <a:path w="1038262" h="1735883" extrusionOk="0">
                  <a:moveTo>
                    <a:pt x="0" y="0"/>
                  </a:moveTo>
                  <a:lnTo>
                    <a:pt x="1038262" y="0"/>
                  </a:lnTo>
                  <a:lnTo>
                    <a:pt x="1038262" y="1735883"/>
                  </a:lnTo>
                  <a:lnTo>
                    <a:pt x="0" y="1735883"/>
                  </a:lnTo>
                  <a:close/>
                </a:path>
              </a:pathLst>
            </a:custGeom>
            <a:solidFill>
              <a:srgbClr val="FFC606"/>
            </a:solidFill>
            <a:ln>
              <a:noFill/>
            </a:ln>
          </p:spPr>
        </p:sp>
        <p:sp>
          <p:nvSpPr>
            <p:cNvPr id="394" name="Google Shape;394;p19"/>
            <p:cNvSpPr txBox="1"/>
            <p:nvPr/>
          </p:nvSpPr>
          <p:spPr>
            <a:xfrm>
              <a:off x="0" y="-38100"/>
              <a:ext cx="1038262" cy="177398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5" name="Google Shape;395;p19"/>
          <p:cNvGrpSpPr/>
          <p:nvPr/>
        </p:nvGrpSpPr>
        <p:grpSpPr>
          <a:xfrm>
            <a:off x="2882170" y="2448323"/>
            <a:ext cx="3942152" cy="6735591"/>
            <a:chOff x="0" y="-38100"/>
            <a:chExt cx="1038262" cy="1773983"/>
          </a:xfrm>
        </p:grpSpPr>
        <p:sp>
          <p:nvSpPr>
            <p:cNvPr id="396" name="Google Shape;396;p19"/>
            <p:cNvSpPr/>
            <p:nvPr/>
          </p:nvSpPr>
          <p:spPr>
            <a:xfrm>
              <a:off x="0" y="0"/>
              <a:ext cx="1038262" cy="1735883"/>
            </a:xfrm>
            <a:custGeom>
              <a:avLst/>
              <a:gdLst/>
              <a:ahLst/>
              <a:cxnLst/>
              <a:rect l="l" t="t" r="r" b="b"/>
              <a:pathLst>
                <a:path w="1038262" h="1735883" extrusionOk="0">
                  <a:moveTo>
                    <a:pt x="0" y="0"/>
                  </a:moveTo>
                  <a:lnTo>
                    <a:pt x="1038262" y="0"/>
                  </a:lnTo>
                  <a:lnTo>
                    <a:pt x="1038262" y="1735883"/>
                  </a:lnTo>
                  <a:lnTo>
                    <a:pt x="0" y="1735883"/>
                  </a:lnTo>
                  <a:close/>
                </a:path>
              </a:pathLst>
            </a:custGeom>
            <a:solidFill>
              <a:srgbClr val="FFC606"/>
            </a:solidFill>
            <a:ln>
              <a:noFill/>
            </a:ln>
          </p:spPr>
        </p:sp>
        <p:sp>
          <p:nvSpPr>
            <p:cNvPr id="397" name="Google Shape;397;p19"/>
            <p:cNvSpPr txBox="1"/>
            <p:nvPr/>
          </p:nvSpPr>
          <p:spPr>
            <a:xfrm>
              <a:off x="0" y="-38100"/>
              <a:ext cx="1038262" cy="177398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8" name="Google Shape;398;p19"/>
          <p:cNvGrpSpPr/>
          <p:nvPr/>
        </p:nvGrpSpPr>
        <p:grpSpPr>
          <a:xfrm>
            <a:off x="3036530" y="2634626"/>
            <a:ext cx="3545389" cy="849325"/>
            <a:chOff x="0" y="-38100"/>
            <a:chExt cx="812800" cy="161606"/>
          </a:xfrm>
        </p:grpSpPr>
        <p:sp>
          <p:nvSpPr>
            <p:cNvPr id="399" name="Google Shape;399;p19"/>
            <p:cNvSpPr/>
            <p:nvPr/>
          </p:nvSpPr>
          <p:spPr>
            <a:xfrm>
              <a:off x="0" y="0"/>
              <a:ext cx="812800" cy="123506"/>
            </a:xfrm>
            <a:custGeom>
              <a:avLst/>
              <a:gdLst/>
              <a:ahLst/>
              <a:cxnLst/>
              <a:rect l="l" t="t" r="r" b="b"/>
              <a:pathLst>
                <a:path w="812800" h="123506" extrusionOk="0">
                  <a:moveTo>
                    <a:pt x="0" y="0"/>
                  </a:moveTo>
                  <a:lnTo>
                    <a:pt x="812800" y="0"/>
                  </a:lnTo>
                  <a:lnTo>
                    <a:pt x="812800" y="123506"/>
                  </a:lnTo>
                  <a:lnTo>
                    <a:pt x="0" y="123506"/>
                  </a:lnTo>
                  <a:close/>
                </a:path>
              </a:pathLst>
            </a:custGeom>
            <a:solidFill>
              <a:srgbClr val="FFFFFF"/>
            </a:solidFill>
            <a:ln>
              <a:noFill/>
            </a:ln>
          </p:spPr>
        </p:sp>
        <p:sp>
          <p:nvSpPr>
            <p:cNvPr id="400" name="Google Shape;400;p19"/>
            <p:cNvSpPr txBox="1"/>
            <p:nvPr/>
          </p:nvSpPr>
          <p:spPr>
            <a:xfrm>
              <a:off x="0" y="-38100"/>
              <a:ext cx="812800" cy="1616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0" name="Google Shape;410;p19"/>
          <p:cNvGrpSpPr/>
          <p:nvPr/>
        </p:nvGrpSpPr>
        <p:grpSpPr>
          <a:xfrm>
            <a:off x="3489036" y="3809665"/>
            <a:ext cx="2728419" cy="2728419"/>
            <a:chOff x="0" y="0"/>
            <a:chExt cx="812800" cy="812800"/>
          </a:xfrm>
        </p:grpSpPr>
        <p:sp>
          <p:nvSpPr>
            <p:cNvPr id="411" name="Google Shape;411;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3" name="Google Shape;413;p19"/>
          <p:cNvGrpSpPr/>
          <p:nvPr/>
        </p:nvGrpSpPr>
        <p:grpSpPr>
          <a:xfrm>
            <a:off x="7779151" y="3809665"/>
            <a:ext cx="2728419" cy="2728419"/>
            <a:chOff x="0" y="0"/>
            <a:chExt cx="812800" cy="812800"/>
          </a:xfrm>
        </p:grpSpPr>
        <p:sp>
          <p:nvSpPr>
            <p:cNvPr id="414" name="Google Shape;414;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9" name="Google Shape;419;p19"/>
          <p:cNvGrpSpPr/>
          <p:nvPr/>
        </p:nvGrpSpPr>
        <p:grpSpPr>
          <a:xfrm>
            <a:off x="12076747" y="3809665"/>
            <a:ext cx="2728419" cy="2728419"/>
            <a:chOff x="0" y="0"/>
            <a:chExt cx="812800" cy="812800"/>
          </a:xfrm>
        </p:grpSpPr>
        <p:sp>
          <p:nvSpPr>
            <p:cNvPr id="420" name="Google Shape;42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2" name="Google Shape;422;p19"/>
          <p:cNvSpPr/>
          <p:nvPr/>
        </p:nvSpPr>
        <p:spPr>
          <a:xfrm>
            <a:off x="8143985" y="4714637"/>
            <a:ext cx="1998751" cy="1173812"/>
          </a:xfrm>
          <a:custGeom>
            <a:avLst/>
            <a:gdLst/>
            <a:ahLst/>
            <a:cxnLst/>
            <a:rect l="l" t="t" r="r" b="b"/>
            <a:pathLst>
              <a:path w="1998751" h="1173812" extrusionOk="0">
                <a:moveTo>
                  <a:pt x="0" y="0"/>
                </a:moveTo>
                <a:lnTo>
                  <a:pt x="1998751" y="0"/>
                </a:lnTo>
                <a:lnTo>
                  <a:pt x="1998751" y="1173812"/>
                </a:lnTo>
                <a:lnTo>
                  <a:pt x="0" y="1173812"/>
                </a:lnTo>
                <a:lnTo>
                  <a:pt x="0" y="0"/>
                </a:lnTo>
                <a:close/>
              </a:path>
            </a:pathLst>
          </a:custGeom>
          <a:blipFill rotWithShape="1">
            <a:blip r:embed="rId3">
              <a:alphaModFix/>
            </a:blip>
            <a:stretch>
              <a:fillRect/>
            </a:stretch>
          </a:blipFill>
          <a:ln>
            <a:noFill/>
          </a:ln>
        </p:spPr>
      </p:sp>
      <p:sp>
        <p:nvSpPr>
          <p:cNvPr id="423" name="Google Shape;423;p19"/>
          <p:cNvSpPr/>
          <p:nvPr/>
        </p:nvSpPr>
        <p:spPr>
          <a:xfrm>
            <a:off x="3839861" y="4557150"/>
            <a:ext cx="1938729" cy="1173812"/>
          </a:xfrm>
          <a:custGeom>
            <a:avLst/>
            <a:gdLst/>
            <a:ahLst/>
            <a:cxnLst/>
            <a:rect l="l" t="t" r="r" b="b"/>
            <a:pathLst>
              <a:path w="1938729" h="1173812" extrusionOk="0">
                <a:moveTo>
                  <a:pt x="0" y="0"/>
                </a:moveTo>
                <a:lnTo>
                  <a:pt x="1938729" y="0"/>
                </a:lnTo>
                <a:lnTo>
                  <a:pt x="1938729" y="1173812"/>
                </a:lnTo>
                <a:lnTo>
                  <a:pt x="0" y="1173812"/>
                </a:lnTo>
                <a:lnTo>
                  <a:pt x="0" y="0"/>
                </a:lnTo>
                <a:close/>
              </a:path>
            </a:pathLst>
          </a:custGeom>
          <a:blipFill rotWithShape="1">
            <a:blip r:embed="rId4">
              <a:alphaModFix/>
            </a:blip>
            <a:stretch>
              <a:fillRect/>
            </a:stretch>
          </a:blipFill>
          <a:ln>
            <a:noFill/>
          </a:ln>
        </p:spPr>
      </p:sp>
      <p:sp>
        <p:nvSpPr>
          <p:cNvPr id="424" name="Google Shape;424;p19"/>
          <p:cNvSpPr/>
          <p:nvPr/>
        </p:nvSpPr>
        <p:spPr>
          <a:xfrm>
            <a:off x="12712339" y="4222817"/>
            <a:ext cx="1457235" cy="1842481"/>
          </a:xfrm>
          <a:custGeom>
            <a:avLst/>
            <a:gdLst/>
            <a:ahLst/>
            <a:cxnLst/>
            <a:rect l="l" t="t" r="r" b="b"/>
            <a:pathLst>
              <a:path w="1457235" h="1842481" extrusionOk="0">
                <a:moveTo>
                  <a:pt x="0" y="0"/>
                </a:moveTo>
                <a:lnTo>
                  <a:pt x="1457235" y="0"/>
                </a:lnTo>
                <a:lnTo>
                  <a:pt x="1457235" y="1842481"/>
                </a:lnTo>
                <a:lnTo>
                  <a:pt x="0" y="1842481"/>
                </a:lnTo>
                <a:lnTo>
                  <a:pt x="0" y="0"/>
                </a:lnTo>
                <a:close/>
              </a:path>
            </a:pathLst>
          </a:custGeom>
          <a:blipFill rotWithShape="1">
            <a:blip r:embed="rId5">
              <a:alphaModFix/>
            </a:blip>
            <a:stretch>
              <a:fillRect/>
            </a:stretch>
          </a:blipFill>
          <a:ln>
            <a:noFill/>
          </a:ln>
        </p:spPr>
      </p:sp>
      <p:sp>
        <p:nvSpPr>
          <p:cNvPr id="426" name="Google Shape;426;p19"/>
          <p:cNvSpPr txBox="1"/>
          <p:nvPr/>
        </p:nvSpPr>
        <p:spPr>
          <a:xfrm>
            <a:off x="582920" y="862238"/>
            <a:ext cx="17266820" cy="1489639"/>
          </a:xfrm>
          <a:prstGeom prst="rect">
            <a:avLst/>
          </a:prstGeom>
          <a:noFill/>
          <a:ln>
            <a:noFill/>
          </a:ln>
        </p:spPr>
        <p:txBody>
          <a:bodyPr spcFirstLastPara="1" wrap="square" lIns="0" tIns="0" rIns="0" bIns="0" anchor="t" anchorCtr="0">
            <a:spAutoFit/>
          </a:bodyPr>
          <a:lstStyle/>
          <a:p>
            <a:pPr algn="ctr">
              <a:lnSpc>
                <a:spcPct val="121000"/>
              </a:lnSpc>
            </a:pPr>
            <a:r>
              <a:rPr lang="en-US" sz="8000" b="1" dirty="0">
                <a:solidFill>
                  <a:srgbClr val="688186"/>
                </a:solidFill>
                <a:latin typeface="Josefin Sans"/>
              </a:rPr>
              <a:t>CSU Collaboration Opportunity</a:t>
            </a:r>
          </a:p>
        </p:txBody>
      </p:sp>
      <p:sp>
        <p:nvSpPr>
          <p:cNvPr id="427" name="Google Shape;427;p19"/>
          <p:cNvSpPr txBox="1"/>
          <p:nvPr/>
        </p:nvSpPr>
        <p:spPr>
          <a:xfrm>
            <a:off x="3145274" y="2947154"/>
            <a:ext cx="3327900" cy="484748"/>
          </a:xfrm>
          <a:prstGeom prst="rect">
            <a:avLst/>
          </a:prstGeom>
          <a:noFill/>
          <a:ln>
            <a:noFill/>
          </a:ln>
        </p:spPr>
        <p:txBody>
          <a:bodyPr spcFirstLastPara="1" wrap="square" lIns="0" tIns="0" rIns="0" bIns="0" anchor="t" anchorCtr="0">
            <a:spAutoFit/>
          </a:bodyPr>
          <a:lstStyle/>
          <a:p>
            <a:pPr algn="ctr">
              <a:lnSpc>
                <a:spcPct val="140017"/>
              </a:lnSpc>
            </a:pPr>
            <a:r>
              <a:rPr lang="en-US" sz="2250" b="1" dirty="0">
                <a:latin typeface="Assistant"/>
                <a:cs typeface="Assistant"/>
                <a:sym typeface="Assistant"/>
              </a:rPr>
              <a:t>Primo Search API</a:t>
            </a:r>
            <a:endParaRPr lang="en-US" sz="2250" b="1" dirty="0">
              <a:latin typeface="Assistant"/>
              <a:cs typeface="Assistant"/>
            </a:endParaRPr>
          </a:p>
        </p:txBody>
      </p:sp>
      <p:sp>
        <p:nvSpPr>
          <p:cNvPr id="431" name="Google Shape;431;p19"/>
          <p:cNvSpPr txBox="1"/>
          <p:nvPr/>
        </p:nvSpPr>
        <p:spPr>
          <a:xfrm>
            <a:off x="3339165" y="6863913"/>
            <a:ext cx="3028159" cy="1772793"/>
          </a:xfrm>
          <a:prstGeom prst="rect">
            <a:avLst/>
          </a:prstGeom>
          <a:noFill/>
          <a:ln>
            <a:noFill/>
          </a:ln>
        </p:spPr>
        <p:txBody>
          <a:bodyPr spcFirstLastPara="1" wrap="square" lIns="0" tIns="0" rIns="0" bIns="0" anchor="t" anchorCtr="0">
            <a:spAutoFit/>
          </a:bodyPr>
          <a:lstStyle/>
          <a:p>
            <a:pPr algn="ctr">
              <a:lnSpc>
                <a:spcPct val="120000"/>
              </a:lnSpc>
            </a:pPr>
            <a:r>
              <a:rPr lang="en-US" sz="2400" dirty="0">
                <a:latin typeface="Assistant"/>
                <a:cs typeface="Assistant"/>
              </a:rPr>
              <a:t>Use our method to adjust your ranking and boosting settings over Winter break.</a:t>
            </a:r>
          </a:p>
        </p:txBody>
      </p:sp>
      <p:sp>
        <p:nvSpPr>
          <p:cNvPr id="432" name="Google Shape;432;p19"/>
          <p:cNvSpPr txBox="1"/>
          <p:nvPr/>
        </p:nvSpPr>
        <p:spPr>
          <a:xfrm>
            <a:off x="7479409" y="6863913"/>
            <a:ext cx="3320599" cy="1846659"/>
          </a:xfrm>
          <a:prstGeom prst="rect">
            <a:avLst/>
          </a:prstGeom>
          <a:noFill/>
          <a:ln>
            <a:noFill/>
          </a:ln>
        </p:spPr>
        <p:txBody>
          <a:bodyPr spcFirstLastPara="1" wrap="square" lIns="0" tIns="0" rIns="0" bIns="0" anchor="t" anchorCtr="0">
            <a:spAutoFit/>
          </a:bodyPr>
          <a:lstStyle/>
          <a:p>
            <a:pPr algn="ctr">
              <a:lnSpc>
                <a:spcPct val="120000"/>
              </a:lnSpc>
            </a:pPr>
            <a:r>
              <a:rPr lang="en-US" sz="2400" dirty="0">
                <a:latin typeface="Assistant"/>
                <a:cs typeface="Assistant"/>
              </a:rPr>
              <a:t>Agree to make </a:t>
            </a:r>
          </a:p>
          <a:p>
            <a:pPr algn="ctr">
              <a:lnSpc>
                <a:spcPct val="120000"/>
              </a:lnSpc>
            </a:pPr>
            <a:r>
              <a:rPr lang="en-US" sz="2800" b="1" dirty="0">
                <a:latin typeface="Assistant"/>
                <a:cs typeface="Assistant"/>
              </a:rPr>
              <a:t>no</a:t>
            </a:r>
            <a:r>
              <a:rPr lang="en-US" sz="2800" dirty="0">
                <a:latin typeface="Assistant"/>
                <a:cs typeface="Assistant"/>
              </a:rPr>
              <a:t> </a:t>
            </a:r>
            <a:r>
              <a:rPr lang="en-US" sz="2800" b="1" dirty="0">
                <a:latin typeface="Assistant"/>
                <a:cs typeface="Assistant"/>
              </a:rPr>
              <a:t>changes</a:t>
            </a:r>
            <a:r>
              <a:rPr lang="en-US" sz="2800" dirty="0">
                <a:latin typeface="Assistant"/>
                <a:cs typeface="Assistant"/>
              </a:rPr>
              <a:t> </a:t>
            </a:r>
            <a:r>
              <a:rPr lang="en-US" sz="2400" dirty="0">
                <a:latin typeface="Assistant"/>
                <a:cs typeface="Assistant"/>
              </a:rPr>
              <a:t>to your ranking and boosting configurations.</a:t>
            </a:r>
          </a:p>
        </p:txBody>
      </p:sp>
      <p:sp>
        <p:nvSpPr>
          <p:cNvPr id="4" name="Google Shape;96;p8">
            <a:extLst>
              <a:ext uri="{FF2B5EF4-FFF2-40B4-BE49-F238E27FC236}">
                <a16:creationId xmlns:a16="http://schemas.microsoft.com/office/drawing/2014/main" id="{2A52CF3E-CDAD-AEFA-5A99-9F1F52411808}"/>
              </a:ext>
            </a:extLst>
          </p:cNvPr>
          <p:cNvSpPr txBox="1"/>
          <p:nvPr/>
        </p:nvSpPr>
        <p:spPr>
          <a:xfrm>
            <a:off x="13447026" y="192953"/>
            <a:ext cx="4985635" cy="430887"/>
          </a:xfrm>
          <a:prstGeom prst="rect">
            <a:avLst/>
          </a:prstGeom>
          <a:noFill/>
          <a:ln>
            <a:noFill/>
          </a:ln>
        </p:spPr>
        <p:txBody>
          <a:bodyPr spcFirstLastPara="1" wrap="square" lIns="0" tIns="0" rIns="0" bIns="0" anchor="t" anchorCtr="0">
            <a:spAutoFit/>
          </a:bodyPr>
          <a:lstStyle/>
          <a:p>
            <a:pPr algn="ctr">
              <a:lnSpc>
                <a:spcPct val="140014"/>
              </a:lnSpc>
            </a:pPr>
            <a:r>
              <a:rPr lang="en-US" sz="2000" b="0" i="0" u="none" strike="noStrike" cap="none">
                <a:solidFill>
                  <a:srgbClr val="000000"/>
                </a:solidFill>
                <a:latin typeface="Assistant"/>
                <a:ea typeface="Assistant"/>
                <a:cs typeface="Assistant"/>
                <a:sym typeface="Assistant"/>
              </a:rPr>
              <a:t>Li</a:t>
            </a:r>
            <a:r>
              <a:rPr lang="en-US" sz="2000">
                <a:latin typeface="Assistant"/>
                <a:ea typeface="Assistant"/>
                <a:cs typeface="Assistant"/>
                <a:sym typeface="Assistant"/>
              </a:rPr>
              <a:t>,</a:t>
            </a:r>
            <a:r>
              <a:rPr lang="en-US" sz="2000" b="0" i="0" u="none" strike="noStrike" cap="none">
                <a:solidFill>
                  <a:srgbClr val="000000"/>
                </a:solidFill>
                <a:latin typeface="Assistant"/>
                <a:ea typeface="Assistant"/>
                <a:cs typeface="Assistant"/>
                <a:sym typeface="Assistant"/>
              </a:rPr>
              <a:t> </a:t>
            </a:r>
            <a:r>
              <a:rPr lang="en-US" sz="2000">
                <a:latin typeface="Assistant"/>
                <a:ea typeface="Assistant"/>
                <a:cs typeface="Assistant"/>
                <a:sym typeface="Assistant"/>
              </a:rPr>
              <a:t>Cribbs, Ward,  &amp; Gardner</a:t>
            </a:r>
            <a:r>
              <a:rPr lang="en-US" sz="2000" b="0" i="0" u="none" strike="noStrike" cap="none">
                <a:solidFill>
                  <a:srgbClr val="000000"/>
                </a:solidFill>
                <a:latin typeface="Assistant"/>
                <a:ea typeface="Assistant"/>
                <a:cs typeface="Assistant"/>
                <a:sym typeface="Assistant"/>
              </a:rPr>
              <a:t>, </a:t>
            </a:r>
            <a:r>
              <a:rPr lang="en-US" sz="2000" b="0" i="0" u="none" strike="noStrike" cap="none" err="1">
                <a:solidFill>
                  <a:srgbClr val="000000"/>
                </a:solidFill>
                <a:latin typeface="Assistant"/>
                <a:ea typeface="Assistant"/>
                <a:cs typeface="Assistant"/>
                <a:sym typeface="Assistant"/>
              </a:rPr>
              <a:t>eCAUG</a:t>
            </a:r>
            <a:r>
              <a:rPr lang="en-US" sz="2000" b="0" i="0" u="none" strike="noStrike" cap="none">
                <a:solidFill>
                  <a:srgbClr val="000000"/>
                </a:solidFill>
                <a:latin typeface="Assistant"/>
                <a:ea typeface="Assistant"/>
                <a:cs typeface="Assistant"/>
                <a:sym typeface="Assistant"/>
              </a:rPr>
              <a:t> 2024</a:t>
            </a:r>
            <a:endParaRPr sz="2000"/>
          </a:p>
        </p:txBody>
      </p:sp>
      <p:sp>
        <p:nvSpPr>
          <p:cNvPr id="2" name="Google Shape;432;p19">
            <a:extLst>
              <a:ext uri="{FF2B5EF4-FFF2-40B4-BE49-F238E27FC236}">
                <a16:creationId xmlns:a16="http://schemas.microsoft.com/office/drawing/2014/main" id="{A1BF79F5-6135-994B-3778-A2A4582F5C8B}"/>
              </a:ext>
            </a:extLst>
          </p:cNvPr>
          <p:cNvSpPr txBox="1"/>
          <p:nvPr/>
        </p:nvSpPr>
        <p:spPr>
          <a:xfrm>
            <a:off x="11772982" y="6863913"/>
            <a:ext cx="3331924" cy="1329595"/>
          </a:xfrm>
          <a:prstGeom prst="rect">
            <a:avLst/>
          </a:prstGeom>
          <a:noFill/>
          <a:ln>
            <a:noFill/>
          </a:ln>
        </p:spPr>
        <p:txBody>
          <a:bodyPr spcFirstLastPara="1" wrap="square" lIns="0" tIns="0" rIns="0" bIns="0" anchor="t" anchorCtr="0">
            <a:spAutoFit/>
          </a:bodyPr>
          <a:lstStyle/>
          <a:p>
            <a:pPr algn="ctr">
              <a:lnSpc>
                <a:spcPct val="120000"/>
              </a:lnSpc>
            </a:pPr>
            <a:r>
              <a:rPr lang="en-US" sz="2400" dirty="0">
                <a:latin typeface="Assistant"/>
                <a:cs typeface="Assistant"/>
              </a:rPr>
              <a:t>Share your configuration settings and Primo VE Analytics reports.</a:t>
            </a:r>
          </a:p>
        </p:txBody>
      </p:sp>
      <p:grpSp>
        <p:nvGrpSpPr>
          <p:cNvPr id="46" name="Google Shape;398;p19">
            <a:extLst>
              <a:ext uri="{FF2B5EF4-FFF2-40B4-BE49-F238E27FC236}">
                <a16:creationId xmlns:a16="http://schemas.microsoft.com/office/drawing/2014/main" id="{4CADDEF6-0B54-4397-8564-55827E7FF97D}"/>
              </a:ext>
            </a:extLst>
          </p:cNvPr>
          <p:cNvGrpSpPr/>
          <p:nvPr/>
        </p:nvGrpSpPr>
        <p:grpSpPr>
          <a:xfrm>
            <a:off x="7370665" y="2669117"/>
            <a:ext cx="3545389" cy="849325"/>
            <a:chOff x="0" y="-38100"/>
            <a:chExt cx="812800" cy="161606"/>
          </a:xfrm>
        </p:grpSpPr>
        <p:sp>
          <p:nvSpPr>
            <p:cNvPr id="47" name="Google Shape;399;p19">
              <a:extLst>
                <a:ext uri="{FF2B5EF4-FFF2-40B4-BE49-F238E27FC236}">
                  <a16:creationId xmlns:a16="http://schemas.microsoft.com/office/drawing/2014/main" id="{14EFFA33-E0CB-495E-A2FD-C1F942746D2B}"/>
                </a:ext>
              </a:extLst>
            </p:cNvPr>
            <p:cNvSpPr/>
            <p:nvPr/>
          </p:nvSpPr>
          <p:spPr>
            <a:xfrm>
              <a:off x="0" y="0"/>
              <a:ext cx="812800" cy="123506"/>
            </a:xfrm>
            <a:custGeom>
              <a:avLst/>
              <a:gdLst/>
              <a:ahLst/>
              <a:cxnLst/>
              <a:rect l="l" t="t" r="r" b="b"/>
              <a:pathLst>
                <a:path w="812800" h="123506" extrusionOk="0">
                  <a:moveTo>
                    <a:pt x="0" y="0"/>
                  </a:moveTo>
                  <a:lnTo>
                    <a:pt x="812800" y="0"/>
                  </a:lnTo>
                  <a:lnTo>
                    <a:pt x="812800" y="123506"/>
                  </a:lnTo>
                  <a:lnTo>
                    <a:pt x="0" y="123506"/>
                  </a:lnTo>
                  <a:close/>
                </a:path>
              </a:pathLst>
            </a:custGeom>
            <a:solidFill>
              <a:srgbClr val="FFFFFF"/>
            </a:solidFill>
            <a:ln>
              <a:noFill/>
            </a:ln>
          </p:spPr>
        </p:sp>
        <p:sp>
          <p:nvSpPr>
            <p:cNvPr id="48" name="Google Shape;400;p19">
              <a:extLst>
                <a:ext uri="{FF2B5EF4-FFF2-40B4-BE49-F238E27FC236}">
                  <a16:creationId xmlns:a16="http://schemas.microsoft.com/office/drawing/2014/main" id="{2779E9A4-D841-4818-8ECB-8F539FFCEEE3}"/>
                </a:ext>
              </a:extLst>
            </p:cNvPr>
            <p:cNvSpPr txBox="1"/>
            <p:nvPr/>
          </p:nvSpPr>
          <p:spPr>
            <a:xfrm>
              <a:off x="0" y="-38100"/>
              <a:ext cx="812800" cy="1616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 name="Google Shape;398;p19">
            <a:extLst>
              <a:ext uri="{FF2B5EF4-FFF2-40B4-BE49-F238E27FC236}">
                <a16:creationId xmlns:a16="http://schemas.microsoft.com/office/drawing/2014/main" id="{657D89C6-AE26-4E79-8D25-0FAC7237960F}"/>
              </a:ext>
            </a:extLst>
          </p:cNvPr>
          <p:cNvGrpSpPr/>
          <p:nvPr/>
        </p:nvGrpSpPr>
        <p:grpSpPr>
          <a:xfrm>
            <a:off x="11688651" y="2643100"/>
            <a:ext cx="3545389" cy="849325"/>
            <a:chOff x="0" y="-38100"/>
            <a:chExt cx="812800" cy="161606"/>
          </a:xfrm>
        </p:grpSpPr>
        <p:sp>
          <p:nvSpPr>
            <p:cNvPr id="50" name="Google Shape;399;p19">
              <a:extLst>
                <a:ext uri="{FF2B5EF4-FFF2-40B4-BE49-F238E27FC236}">
                  <a16:creationId xmlns:a16="http://schemas.microsoft.com/office/drawing/2014/main" id="{3F77D359-3057-470D-A4F0-BCD03B61A528}"/>
                </a:ext>
              </a:extLst>
            </p:cNvPr>
            <p:cNvSpPr/>
            <p:nvPr/>
          </p:nvSpPr>
          <p:spPr>
            <a:xfrm>
              <a:off x="0" y="0"/>
              <a:ext cx="812800" cy="123506"/>
            </a:xfrm>
            <a:custGeom>
              <a:avLst/>
              <a:gdLst/>
              <a:ahLst/>
              <a:cxnLst/>
              <a:rect l="l" t="t" r="r" b="b"/>
              <a:pathLst>
                <a:path w="812800" h="123506" extrusionOk="0">
                  <a:moveTo>
                    <a:pt x="0" y="0"/>
                  </a:moveTo>
                  <a:lnTo>
                    <a:pt x="812800" y="0"/>
                  </a:lnTo>
                  <a:lnTo>
                    <a:pt x="812800" y="123506"/>
                  </a:lnTo>
                  <a:lnTo>
                    <a:pt x="0" y="123506"/>
                  </a:lnTo>
                  <a:close/>
                </a:path>
              </a:pathLst>
            </a:custGeom>
            <a:solidFill>
              <a:srgbClr val="FFFFFF"/>
            </a:solidFill>
            <a:ln>
              <a:noFill/>
            </a:ln>
          </p:spPr>
        </p:sp>
        <p:sp>
          <p:nvSpPr>
            <p:cNvPr id="51" name="Google Shape;400;p19">
              <a:extLst>
                <a:ext uri="{FF2B5EF4-FFF2-40B4-BE49-F238E27FC236}">
                  <a16:creationId xmlns:a16="http://schemas.microsoft.com/office/drawing/2014/main" id="{1828B06A-A966-496B-883B-6141F19DE9C6}"/>
                </a:ext>
              </a:extLst>
            </p:cNvPr>
            <p:cNvSpPr txBox="1"/>
            <p:nvPr/>
          </p:nvSpPr>
          <p:spPr>
            <a:xfrm>
              <a:off x="0" y="-38100"/>
              <a:ext cx="812800" cy="1616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 name="Google Shape;427;p19">
            <a:extLst>
              <a:ext uri="{FF2B5EF4-FFF2-40B4-BE49-F238E27FC236}">
                <a16:creationId xmlns:a16="http://schemas.microsoft.com/office/drawing/2014/main" id="{14420CBC-5A6D-41E2-8A7D-B2FF250F9C01}"/>
              </a:ext>
            </a:extLst>
          </p:cNvPr>
          <p:cNvSpPr txBox="1"/>
          <p:nvPr/>
        </p:nvSpPr>
        <p:spPr>
          <a:xfrm>
            <a:off x="7479409" y="2925506"/>
            <a:ext cx="3327900" cy="484748"/>
          </a:xfrm>
          <a:prstGeom prst="rect">
            <a:avLst/>
          </a:prstGeom>
          <a:noFill/>
          <a:ln>
            <a:noFill/>
          </a:ln>
        </p:spPr>
        <p:txBody>
          <a:bodyPr spcFirstLastPara="1" wrap="square" lIns="0" tIns="0" rIns="0" bIns="0" anchor="t" anchorCtr="0">
            <a:spAutoFit/>
          </a:bodyPr>
          <a:lstStyle/>
          <a:p>
            <a:pPr algn="ctr">
              <a:lnSpc>
                <a:spcPct val="140017"/>
              </a:lnSpc>
            </a:pPr>
            <a:r>
              <a:rPr lang="en-US" sz="2250" b="1" dirty="0">
                <a:latin typeface="Assistant"/>
                <a:cs typeface="Assistant"/>
                <a:sym typeface="Assistant"/>
              </a:rPr>
              <a:t>Control Group</a:t>
            </a:r>
            <a:endParaRPr lang="en-US" sz="2250" b="1" dirty="0">
              <a:latin typeface="Assistant"/>
              <a:cs typeface="Assistant"/>
            </a:endParaRPr>
          </a:p>
        </p:txBody>
      </p:sp>
      <p:sp>
        <p:nvSpPr>
          <p:cNvPr id="53" name="Google Shape;427;p19">
            <a:extLst>
              <a:ext uri="{FF2B5EF4-FFF2-40B4-BE49-F238E27FC236}">
                <a16:creationId xmlns:a16="http://schemas.microsoft.com/office/drawing/2014/main" id="{EDF0B2E6-BFC6-4CB0-8079-09EFE06ACCC1}"/>
              </a:ext>
            </a:extLst>
          </p:cNvPr>
          <p:cNvSpPr txBox="1"/>
          <p:nvPr/>
        </p:nvSpPr>
        <p:spPr>
          <a:xfrm>
            <a:off x="11777006" y="2919629"/>
            <a:ext cx="3327900" cy="484748"/>
          </a:xfrm>
          <a:prstGeom prst="rect">
            <a:avLst/>
          </a:prstGeom>
          <a:noFill/>
          <a:ln>
            <a:noFill/>
          </a:ln>
        </p:spPr>
        <p:txBody>
          <a:bodyPr spcFirstLastPara="1" wrap="square" lIns="0" tIns="0" rIns="0" bIns="0" anchor="t" anchorCtr="0">
            <a:spAutoFit/>
          </a:bodyPr>
          <a:lstStyle/>
          <a:p>
            <a:pPr algn="ctr">
              <a:lnSpc>
                <a:spcPct val="140017"/>
              </a:lnSpc>
            </a:pPr>
            <a:r>
              <a:rPr lang="en-US" sz="2250" b="1" dirty="0">
                <a:latin typeface="Assistant"/>
                <a:cs typeface="Assistant"/>
                <a:sym typeface="Assistant"/>
              </a:rPr>
              <a:t>Primo VE Analytics</a:t>
            </a:r>
            <a:endParaRPr lang="en-US" sz="2250" b="1" dirty="0">
              <a:latin typeface="Assistant"/>
              <a:cs typeface="Assistan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9"/>
          <p:cNvPicPr preferRelativeResize="0"/>
          <p:nvPr/>
        </p:nvPicPr>
        <p:blipFill>
          <a:blip r:embed="rId3">
            <a:alphaModFix/>
          </a:blip>
          <a:stretch>
            <a:fillRect/>
          </a:stretch>
        </p:blipFill>
        <p:spPr>
          <a:xfrm>
            <a:off x="1730500" y="3403168"/>
            <a:ext cx="6046426" cy="5691481"/>
          </a:xfrm>
          <a:prstGeom prst="rect">
            <a:avLst/>
          </a:prstGeom>
          <a:noFill/>
          <a:ln>
            <a:noFill/>
          </a:ln>
        </p:spPr>
      </p:pic>
      <p:grpSp>
        <p:nvGrpSpPr>
          <p:cNvPr id="102" name="Google Shape;102;p9"/>
          <p:cNvGrpSpPr/>
          <p:nvPr/>
        </p:nvGrpSpPr>
        <p:grpSpPr>
          <a:xfrm rot="5400000">
            <a:off x="9118396" y="-9118396"/>
            <a:ext cx="195868" cy="18432661"/>
            <a:chOff x="0" y="-38100"/>
            <a:chExt cx="51587" cy="4854693"/>
          </a:xfrm>
        </p:grpSpPr>
        <p:sp>
          <p:nvSpPr>
            <p:cNvPr id="103" name="Google Shape;103;p9"/>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104" name="Google Shape;104;p9"/>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5" name="Google Shape;105;p9"/>
          <p:cNvGrpSpPr/>
          <p:nvPr/>
        </p:nvGrpSpPr>
        <p:grpSpPr>
          <a:xfrm rot="5400000">
            <a:off x="9118396" y="972736"/>
            <a:ext cx="195868" cy="18432661"/>
            <a:chOff x="0" y="-38100"/>
            <a:chExt cx="51587" cy="4854693"/>
          </a:xfrm>
        </p:grpSpPr>
        <p:sp>
          <p:nvSpPr>
            <p:cNvPr id="106" name="Google Shape;106;p9"/>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107" name="Google Shape;107;p9"/>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08" name="Google Shape;108;p9"/>
          <p:cNvCxnSpPr/>
          <p:nvPr/>
        </p:nvCxnSpPr>
        <p:spPr>
          <a:xfrm>
            <a:off x="8581111" y="4738298"/>
            <a:ext cx="7631177" cy="0"/>
          </a:xfrm>
          <a:prstGeom prst="straightConnector1">
            <a:avLst/>
          </a:prstGeom>
          <a:noFill/>
          <a:ln w="28575" cap="flat" cmpd="sng">
            <a:solidFill>
              <a:srgbClr val="000000"/>
            </a:solidFill>
            <a:prstDash val="solid"/>
            <a:round/>
            <a:headEnd type="none" w="sm" len="sm"/>
            <a:tailEnd type="none" w="sm" len="sm"/>
          </a:ln>
        </p:spPr>
      </p:cxnSp>
      <p:cxnSp>
        <p:nvCxnSpPr>
          <p:cNvPr id="109" name="Google Shape;109;p9"/>
          <p:cNvCxnSpPr/>
          <p:nvPr/>
        </p:nvCxnSpPr>
        <p:spPr>
          <a:xfrm>
            <a:off x="8581111" y="6183496"/>
            <a:ext cx="7631177" cy="0"/>
          </a:xfrm>
          <a:prstGeom prst="straightConnector1">
            <a:avLst/>
          </a:prstGeom>
          <a:noFill/>
          <a:ln w="28575" cap="flat" cmpd="sng">
            <a:solidFill>
              <a:srgbClr val="000000"/>
            </a:solidFill>
            <a:prstDash val="solid"/>
            <a:round/>
            <a:headEnd type="none" w="sm" len="sm"/>
            <a:tailEnd type="none" w="sm" len="sm"/>
          </a:ln>
        </p:spPr>
      </p:cxnSp>
      <p:cxnSp>
        <p:nvCxnSpPr>
          <p:cNvPr id="110" name="Google Shape;110;p9"/>
          <p:cNvCxnSpPr/>
          <p:nvPr/>
        </p:nvCxnSpPr>
        <p:spPr>
          <a:xfrm>
            <a:off x="8581111" y="7764766"/>
            <a:ext cx="7631177" cy="0"/>
          </a:xfrm>
          <a:prstGeom prst="straightConnector1">
            <a:avLst/>
          </a:prstGeom>
          <a:noFill/>
          <a:ln w="28575" cap="flat" cmpd="sng">
            <a:solidFill>
              <a:srgbClr val="000000"/>
            </a:solidFill>
            <a:prstDash val="solid"/>
            <a:round/>
            <a:headEnd type="none" w="sm" len="sm"/>
            <a:tailEnd type="none" w="sm" len="sm"/>
          </a:ln>
        </p:spPr>
      </p:cxnSp>
      <p:grpSp>
        <p:nvGrpSpPr>
          <p:cNvPr id="111" name="Google Shape;111;p9"/>
          <p:cNvGrpSpPr/>
          <p:nvPr/>
        </p:nvGrpSpPr>
        <p:grpSpPr>
          <a:xfrm>
            <a:off x="8574574" y="3435836"/>
            <a:ext cx="1486015" cy="812664"/>
            <a:chOff x="0" y="-38100"/>
            <a:chExt cx="812800" cy="444500"/>
          </a:xfrm>
        </p:grpSpPr>
        <p:sp>
          <p:nvSpPr>
            <p:cNvPr id="112" name="Google Shape;112;p9"/>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txBox="1"/>
            <p:nvPr/>
          </p:nvSpPr>
          <p:spPr>
            <a:xfrm>
              <a:off x="0" y="-38100"/>
              <a:ext cx="812800" cy="4445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4" name="Google Shape;114;p9"/>
          <p:cNvSpPr/>
          <p:nvPr/>
        </p:nvSpPr>
        <p:spPr>
          <a:xfrm rot="2700000">
            <a:off x="8905881" y="3465296"/>
            <a:ext cx="823401" cy="823401"/>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4">
              <a:alphaModFix/>
            </a:blip>
            <a:stretch>
              <a:fillRect/>
            </a:stretch>
          </a:blipFill>
          <a:ln>
            <a:noFill/>
          </a:ln>
        </p:spPr>
      </p:sp>
      <p:sp>
        <p:nvSpPr>
          <p:cNvPr id="115" name="Google Shape;115;p9"/>
          <p:cNvSpPr txBox="1"/>
          <p:nvPr/>
        </p:nvSpPr>
        <p:spPr>
          <a:xfrm>
            <a:off x="10029874" y="2958430"/>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01</a:t>
            </a:r>
            <a:endParaRPr/>
          </a:p>
        </p:txBody>
      </p:sp>
      <p:sp>
        <p:nvSpPr>
          <p:cNvPr id="116" name="Google Shape;116;p9"/>
          <p:cNvSpPr txBox="1"/>
          <p:nvPr/>
        </p:nvSpPr>
        <p:spPr>
          <a:xfrm>
            <a:off x="11296705" y="3562970"/>
            <a:ext cx="5555364" cy="517065"/>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400" dirty="0">
                <a:latin typeface="Assistant"/>
                <a:cs typeface="Assistant"/>
                <a:sym typeface="Assistant"/>
              </a:rPr>
              <a:t>Contact one of us about your interest</a:t>
            </a:r>
            <a:endParaRPr sz="1050" dirty="0"/>
          </a:p>
        </p:txBody>
      </p:sp>
      <p:grpSp>
        <p:nvGrpSpPr>
          <p:cNvPr id="117" name="Google Shape;117;p9"/>
          <p:cNvGrpSpPr/>
          <p:nvPr/>
        </p:nvGrpSpPr>
        <p:grpSpPr>
          <a:xfrm>
            <a:off x="8574574" y="4945668"/>
            <a:ext cx="1486015" cy="812664"/>
            <a:chOff x="0" y="-38100"/>
            <a:chExt cx="812800" cy="444500"/>
          </a:xfrm>
        </p:grpSpPr>
        <p:sp>
          <p:nvSpPr>
            <p:cNvPr id="118" name="Google Shape;118;p9"/>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txBox="1"/>
            <p:nvPr/>
          </p:nvSpPr>
          <p:spPr>
            <a:xfrm>
              <a:off x="0" y="-38100"/>
              <a:ext cx="812800" cy="4445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0" name="Google Shape;120;p9"/>
          <p:cNvSpPr/>
          <p:nvPr/>
        </p:nvSpPr>
        <p:spPr>
          <a:xfrm rot="2700000">
            <a:off x="8905881" y="4975128"/>
            <a:ext cx="823401" cy="823401"/>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4">
              <a:alphaModFix/>
            </a:blip>
            <a:stretch>
              <a:fillRect/>
            </a:stretch>
          </a:blipFill>
          <a:ln>
            <a:noFill/>
          </a:ln>
        </p:spPr>
      </p:sp>
      <p:sp>
        <p:nvSpPr>
          <p:cNvPr id="121" name="Google Shape;121;p9"/>
          <p:cNvSpPr txBox="1"/>
          <p:nvPr/>
        </p:nvSpPr>
        <p:spPr>
          <a:xfrm>
            <a:off x="10062617" y="4505615"/>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02</a:t>
            </a:r>
            <a:endParaRPr/>
          </a:p>
        </p:txBody>
      </p:sp>
      <p:grpSp>
        <p:nvGrpSpPr>
          <p:cNvPr id="123" name="Google Shape;123;p9"/>
          <p:cNvGrpSpPr/>
          <p:nvPr/>
        </p:nvGrpSpPr>
        <p:grpSpPr>
          <a:xfrm>
            <a:off x="8574574" y="6455500"/>
            <a:ext cx="1486015" cy="812664"/>
            <a:chOff x="0" y="-38100"/>
            <a:chExt cx="812800" cy="444500"/>
          </a:xfrm>
        </p:grpSpPr>
        <p:sp>
          <p:nvSpPr>
            <p:cNvPr id="124" name="Google Shape;124;p9"/>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txBox="1"/>
            <p:nvPr/>
          </p:nvSpPr>
          <p:spPr>
            <a:xfrm>
              <a:off x="0" y="-38100"/>
              <a:ext cx="812800" cy="4445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9"/>
          <p:cNvSpPr/>
          <p:nvPr/>
        </p:nvSpPr>
        <p:spPr>
          <a:xfrm rot="2700000">
            <a:off x="8905881" y="6484960"/>
            <a:ext cx="823401" cy="823401"/>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4">
              <a:alphaModFix/>
            </a:blip>
            <a:stretch>
              <a:fillRect/>
            </a:stretch>
          </a:blipFill>
          <a:ln>
            <a:noFill/>
          </a:ln>
        </p:spPr>
      </p:sp>
      <p:sp>
        <p:nvSpPr>
          <p:cNvPr id="127" name="Google Shape;127;p9"/>
          <p:cNvSpPr txBox="1"/>
          <p:nvPr/>
        </p:nvSpPr>
        <p:spPr>
          <a:xfrm>
            <a:off x="10060589" y="5999303"/>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03</a:t>
            </a:r>
            <a:endParaRPr/>
          </a:p>
        </p:txBody>
      </p:sp>
      <p:grpSp>
        <p:nvGrpSpPr>
          <p:cNvPr id="129" name="Google Shape;129;p9"/>
          <p:cNvGrpSpPr/>
          <p:nvPr/>
        </p:nvGrpSpPr>
        <p:grpSpPr>
          <a:xfrm>
            <a:off x="8574574" y="7965332"/>
            <a:ext cx="1486015" cy="812664"/>
            <a:chOff x="0" y="-38100"/>
            <a:chExt cx="812800" cy="444500"/>
          </a:xfrm>
        </p:grpSpPr>
        <p:sp>
          <p:nvSpPr>
            <p:cNvPr id="130" name="Google Shape;130;p9"/>
            <p:cNvSpPr/>
            <p:nvPr/>
          </p:nvSpPr>
          <p:spPr>
            <a:xfrm>
              <a:off x="0" y="0"/>
              <a:ext cx="812800" cy="406400"/>
            </a:xfrm>
            <a:custGeom>
              <a:avLst/>
              <a:gdLst/>
              <a:ahLst/>
              <a:cxnLst/>
              <a:rect l="l" t="t" r="r" b="b"/>
              <a:pathLst>
                <a:path w="812800" h="406400" extrusionOk="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txBox="1"/>
            <p:nvPr/>
          </p:nvSpPr>
          <p:spPr>
            <a:xfrm>
              <a:off x="0" y="-38100"/>
              <a:ext cx="812800" cy="444500"/>
            </a:xfrm>
            <a:prstGeom prst="rect">
              <a:avLst/>
            </a:prstGeom>
            <a:noFill/>
            <a:ln>
              <a:noFill/>
            </a:ln>
          </p:spPr>
          <p:txBody>
            <a:bodyPr spcFirstLastPara="1" wrap="square" lIns="44475" tIns="44475" rIns="44475" bIns="444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9"/>
          <p:cNvSpPr/>
          <p:nvPr/>
        </p:nvSpPr>
        <p:spPr>
          <a:xfrm rot="2700000">
            <a:off x="8905880" y="8002328"/>
            <a:ext cx="823401" cy="823401"/>
          </a:xfrm>
          <a:custGeom>
            <a:avLst/>
            <a:gdLst/>
            <a:ahLst/>
            <a:cxnLst/>
            <a:rect l="l" t="t" r="r" b="b"/>
            <a:pathLst>
              <a:path w="823401" h="823401" extrusionOk="0">
                <a:moveTo>
                  <a:pt x="0" y="0"/>
                </a:moveTo>
                <a:lnTo>
                  <a:pt x="823401" y="0"/>
                </a:lnTo>
                <a:lnTo>
                  <a:pt x="823401" y="823401"/>
                </a:lnTo>
                <a:lnTo>
                  <a:pt x="0" y="823401"/>
                </a:lnTo>
                <a:lnTo>
                  <a:pt x="0" y="0"/>
                </a:lnTo>
                <a:close/>
              </a:path>
            </a:pathLst>
          </a:custGeom>
          <a:blipFill rotWithShape="1">
            <a:blip r:embed="rId4">
              <a:alphaModFix/>
            </a:blip>
            <a:stretch>
              <a:fillRect/>
            </a:stretch>
          </a:blipFill>
          <a:ln>
            <a:noFill/>
          </a:ln>
        </p:spPr>
      </p:sp>
      <p:sp>
        <p:nvSpPr>
          <p:cNvPr id="133" name="Google Shape;133;p9"/>
          <p:cNvSpPr txBox="1"/>
          <p:nvPr/>
        </p:nvSpPr>
        <p:spPr>
          <a:xfrm>
            <a:off x="10060589" y="7525398"/>
            <a:ext cx="1455300" cy="769500"/>
          </a:xfrm>
          <a:prstGeom prst="rect">
            <a:avLst/>
          </a:prstGeom>
          <a:noFill/>
          <a:ln>
            <a:noFill/>
          </a:ln>
        </p:spPr>
        <p:txBody>
          <a:bodyPr spcFirstLastPara="1" wrap="square" lIns="0" tIns="0" rIns="0" bIns="0" anchor="t" anchorCtr="0">
            <a:spAutoFit/>
          </a:bodyPr>
          <a:lstStyle/>
          <a:p>
            <a:pPr marL="0" marR="0" lvl="0" indent="0" algn="ctr" rtl="0">
              <a:lnSpc>
                <a:spcPct val="194000"/>
              </a:lnSpc>
              <a:spcBef>
                <a:spcPts val="0"/>
              </a:spcBef>
              <a:spcAft>
                <a:spcPts val="0"/>
              </a:spcAft>
              <a:buNone/>
            </a:pPr>
            <a:r>
              <a:rPr lang="en-US" sz="5000" b="1" i="0" u="none" strike="noStrike" cap="none">
                <a:solidFill>
                  <a:srgbClr val="FFC606"/>
                </a:solidFill>
                <a:latin typeface="Josefin Sans"/>
                <a:ea typeface="Josefin Sans"/>
                <a:cs typeface="Josefin Sans"/>
                <a:sym typeface="Josefin Sans"/>
              </a:rPr>
              <a:t>04</a:t>
            </a:r>
            <a:endParaRPr/>
          </a:p>
        </p:txBody>
      </p:sp>
      <p:sp>
        <p:nvSpPr>
          <p:cNvPr id="135" name="Google Shape;135;p9"/>
          <p:cNvSpPr txBox="1"/>
          <p:nvPr/>
        </p:nvSpPr>
        <p:spPr>
          <a:xfrm>
            <a:off x="4011013" y="623898"/>
            <a:ext cx="10266000" cy="2526654"/>
          </a:xfrm>
          <a:prstGeom prst="rect">
            <a:avLst/>
          </a:prstGeom>
          <a:noFill/>
          <a:ln>
            <a:noFill/>
          </a:ln>
        </p:spPr>
        <p:txBody>
          <a:bodyPr spcFirstLastPara="1" wrap="square" lIns="0" tIns="0" rIns="0" bIns="0" anchor="t" anchorCtr="0">
            <a:spAutoFit/>
          </a:bodyPr>
          <a:lstStyle/>
          <a:p>
            <a:pPr marL="0" marR="0" lvl="0" indent="0" algn="ctr" rtl="0">
              <a:lnSpc>
                <a:spcPct val="121003"/>
              </a:lnSpc>
              <a:spcBef>
                <a:spcPts val="0"/>
              </a:spcBef>
              <a:spcAft>
                <a:spcPts val="0"/>
              </a:spcAft>
              <a:buNone/>
            </a:pPr>
            <a:r>
              <a:rPr lang="en-US" sz="13569" b="1" i="0" u="none" strike="noStrike" cap="none" dirty="0">
                <a:solidFill>
                  <a:srgbClr val="688186"/>
                </a:solidFill>
                <a:latin typeface="Josefin Sans"/>
                <a:ea typeface="Josefin Sans"/>
                <a:cs typeface="Josefin Sans"/>
                <a:sym typeface="Josefin Sans"/>
              </a:rPr>
              <a:t>Next Steps</a:t>
            </a:r>
            <a:endParaRPr dirty="0"/>
          </a:p>
        </p:txBody>
      </p:sp>
      <p:sp>
        <p:nvSpPr>
          <p:cNvPr id="4" name="Google Shape;96;p8">
            <a:extLst>
              <a:ext uri="{FF2B5EF4-FFF2-40B4-BE49-F238E27FC236}">
                <a16:creationId xmlns:a16="http://schemas.microsoft.com/office/drawing/2014/main" id="{1CB506B8-BA22-DB51-4967-F56D29C4F95B}"/>
              </a:ext>
            </a:extLst>
          </p:cNvPr>
          <p:cNvSpPr txBox="1"/>
          <p:nvPr/>
        </p:nvSpPr>
        <p:spPr>
          <a:xfrm>
            <a:off x="13447026" y="192953"/>
            <a:ext cx="4985635" cy="430887"/>
          </a:xfrm>
          <a:prstGeom prst="rect">
            <a:avLst/>
          </a:prstGeom>
          <a:noFill/>
          <a:ln>
            <a:noFill/>
          </a:ln>
        </p:spPr>
        <p:txBody>
          <a:bodyPr spcFirstLastPara="1" wrap="square" lIns="0" tIns="0" rIns="0" bIns="0" anchor="t" anchorCtr="0">
            <a:spAutoFit/>
          </a:bodyPr>
          <a:lstStyle/>
          <a:p>
            <a:pPr algn="ctr">
              <a:lnSpc>
                <a:spcPct val="140014"/>
              </a:lnSpc>
            </a:pPr>
            <a:r>
              <a:rPr lang="en-US" sz="2000" b="0" i="0" u="none" strike="noStrike" cap="none">
                <a:solidFill>
                  <a:srgbClr val="000000"/>
                </a:solidFill>
                <a:latin typeface="Assistant"/>
                <a:ea typeface="Assistant"/>
                <a:cs typeface="Assistant"/>
                <a:sym typeface="Assistant"/>
              </a:rPr>
              <a:t>Li</a:t>
            </a:r>
            <a:r>
              <a:rPr lang="en-US" sz="2000">
                <a:latin typeface="Assistant"/>
                <a:ea typeface="Assistant"/>
                <a:cs typeface="Assistant"/>
                <a:sym typeface="Assistant"/>
              </a:rPr>
              <a:t>,</a:t>
            </a:r>
            <a:r>
              <a:rPr lang="en-US" sz="2000" b="0" i="0" u="none" strike="noStrike" cap="none">
                <a:solidFill>
                  <a:srgbClr val="000000"/>
                </a:solidFill>
                <a:latin typeface="Assistant"/>
                <a:ea typeface="Assistant"/>
                <a:cs typeface="Assistant"/>
                <a:sym typeface="Assistant"/>
              </a:rPr>
              <a:t> </a:t>
            </a:r>
            <a:r>
              <a:rPr lang="en-US" sz="2000">
                <a:latin typeface="Assistant"/>
                <a:ea typeface="Assistant"/>
                <a:cs typeface="Assistant"/>
                <a:sym typeface="Assistant"/>
              </a:rPr>
              <a:t>Cribbs, Ward,  &amp; Gardner</a:t>
            </a:r>
            <a:r>
              <a:rPr lang="en-US" sz="2000" b="0" i="0" u="none" strike="noStrike" cap="none">
                <a:solidFill>
                  <a:srgbClr val="000000"/>
                </a:solidFill>
                <a:latin typeface="Assistant"/>
                <a:ea typeface="Assistant"/>
                <a:cs typeface="Assistant"/>
                <a:sym typeface="Assistant"/>
              </a:rPr>
              <a:t>, </a:t>
            </a:r>
            <a:r>
              <a:rPr lang="en-US" sz="2000" b="0" i="0" u="none" strike="noStrike" cap="none" err="1">
                <a:solidFill>
                  <a:srgbClr val="000000"/>
                </a:solidFill>
                <a:latin typeface="Assistant"/>
                <a:ea typeface="Assistant"/>
                <a:cs typeface="Assistant"/>
                <a:sym typeface="Assistant"/>
              </a:rPr>
              <a:t>eCAUG</a:t>
            </a:r>
            <a:r>
              <a:rPr lang="en-US" sz="2000" b="0" i="0" u="none" strike="noStrike" cap="none">
                <a:solidFill>
                  <a:srgbClr val="000000"/>
                </a:solidFill>
                <a:latin typeface="Assistant"/>
                <a:ea typeface="Assistant"/>
                <a:cs typeface="Assistant"/>
                <a:sym typeface="Assistant"/>
              </a:rPr>
              <a:t> 2024</a:t>
            </a:r>
            <a:endParaRPr sz="2000"/>
          </a:p>
        </p:txBody>
      </p:sp>
      <p:sp>
        <p:nvSpPr>
          <p:cNvPr id="38" name="Google Shape;116;p9">
            <a:extLst>
              <a:ext uri="{FF2B5EF4-FFF2-40B4-BE49-F238E27FC236}">
                <a16:creationId xmlns:a16="http://schemas.microsoft.com/office/drawing/2014/main" id="{7FCDF4BB-F6DF-4E92-95BC-25E1B0F66745}"/>
              </a:ext>
            </a:extLst>
          </p:cNvPr>
          <p:cNvSpPr txBox="1"/>
          <p:nvPr/>
        </p:nvSpPr>
        <p:spPr>
          <a:xfrm>
            <a:off x="11296705" y="5200775"/>
            <a:ext cx="5555364" cy="517065"/>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400" dirty="0">
                <a:latin typeface="Assistant"/>
                <a:cs typeface="Assistant"/>
                <a:sym typeface="Assistant"/>
              </a:rPr>
              <a:t>Document your search profiles and settings</a:t>
            </a:r>
            <a:endParaRPr sz="1050" dirty="0"/>
          </a:p>
        </p:txBody>
      </p:sp>
      <p:sp>
        <p:nvSpPr>
          <p:cNvPr id="39" name="Google Shape;116;p9">
            <a:extLst>
              <a:ext uri="{FF2B5EF4-FFF2-40B4-BE49-F238E27FC236}">
                <a16:creationId xmlns:a16="http://schemas.microsoft.com/office/drawing/2014/main" id="{C6B5C5FA-4E35-4660-AF47-23707B652F91}"/>
              </a:ext>
            </a:extLst>
          </p:cNvPr>
          <p:cNvSpPr txBox="1"/>
          <p:nvPr/>
        </p:nvSpPr>
        <p:spPr>
          <a:xfrm>
            <a:off x="11296705" y="6623964"/>
            <a:ext cx="5555364" cy="517065"/>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400" dirty="0">
                <a:latin typeface="Assistant"/>
                <a:cs typeface="Assistant"/>
                <a:sym typeface="Assistant"/>
              </a:rPr>
              <a:t>Send Primo VE Analytics Reports</a:t>
            </a:r>
            <a:endParaRPr sz="1050" dirty="0"/>
          </a:p>
        </p:txBody>
      </p:sp>
      <p:sp>
        <p:nvSpPr>
          <p:cNvPr id="40" name="Google Shape;116;p9">
            <a:extLst>
              <a:ext uri="{FF2B5EF4-FFF2-40B4-BE49-F238E27FC236}">
                <a16:creationId xmlns:a16="http://schemas.microsoft.com/office/drawing/2014/main" id="{C8F0846C-714A-4E14-82B5-FC2C75F417F3}"/>
              </a:ext>
            </a:extLst>
          </p:cNvPr>
          <p:cNvSpPr txBox="1"/>
          <p:nvPr/>
        </p:nvSpPr>
        <p:spPr>
          <a:xfrm>
            <a:off x="11347191" y="8154461"/>
            <a:ext cx="5555364" cy="1034129"/>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400" dirty="0">
                <a:latin typeface="Assistant"/>
                <a:cs typeface="Assistant"/>
                <a:sym typeface="Assistant"/>
              </a:rPr>
              <a:t>Setup your Dev Network account and Primo Search API key access</a:t>
            </a:r>
            <a:endParaRPr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13"/>
          <p:cNvGrpSpPr/>
          <p:nvPr/>
        </p:nvGrpSpPr>
        <p:grpSpPr>
          <a:xfrm rot="5400000">
            <a:off x="9118396" y="-9118396"/>
            <a:ext cx="195868" cy="18432661"/>
            <a:chOff x="0" y="-38100"/>
            <a:chExt cx="51587" cy="4854693"/>
          </a:xfrm>
        </p:grpSpPr>
        <p:sp>
          <p:nvSpPr>
            <p:cNvPr id="190" name="Google Shape;190;p13"/>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191" name="Google Shape;191;p13"/>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2" name="Google Shape;192;p13"/>
          <p:cNvGrpSpPr/>
          <p:nvPr/>
        </p:nvGrpSpPr>
        <p:grpSpPr>
          <a:xfrm rot="5400000">
            <a:off x="9118396" y="972736"/>
            <a:ext cx="195868" cy="18432661"/>
            <a:chOff x="0" y="-38100"/>
            <a:chExt cx="51587" cy="4854693"/>
          </a:xfrm>
        </p:grpSpPr>
        <p:sp>
          <p:nvSpPr>
            <p:cNvPr id="193" name="Google Shape;193;p13"/>
            <p:cNvSpPr/>
            <p:nvPr/>
          </p:nvSpPr>
          <p:spPr>
            <a:xfrm>
              <a:off x="0" y="0"/>
              <a:ext cx="51587" cy="4816592"/>
            </a:xfrm>
            <a:custGeom>
              <a:avLst/>
              <a:gdLst/>
              <a:ahLst/>
              <a:cxnLst/>
              <a:rect l="l" t="t" r="r" b="b"/>
              <a:pathLst>
                <a:path w="51587" h="4816592" extrusionOk="0">
                  <a:moveTo>
                    <a:pt x="0" y="0"/>
                  </a:moveTo>
                  <a:lnTo>
                    <a:pt x="51587" y="0"/>
                  </a:lnTo>
                  <a:lnTo>
                    <a:pt x="51587" y="4816592"/>
                  </a:lnTo>
                  <a:lnTo>
                    <a:pt x="0" y="4816592"/>
                  </a:lnTo>
                  <a:close/>
                </a:path>
              </a:pathLst>
            </a:custGeom>
            <a:solidFill>
              <a:srgbClr val="FFC606"/>
            </a:solidFill>
            <a:ln>
              <a:noFill/>
            </a:ln>
          </p:spPr>
        </p:sp>
        <p:sp>
          <p:nvSpPr>
            <p:cNvPr id="194" name="Google Shape;194;p13"/>
            <p:cNvSpPr txBox="1"/>
            <p:nvPr/>
          </p:nvSpPr>
          <p:spPr>
            <a:xfrm>
              <a:off x="0" y="-38100"/>
              <a:ext cx="51587" cy="485469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6" name="Google Shape;196;p13"/>
          <p:cNvSpPr txBox="1"/>
          <p:nvPr/>
        </p:nvSpPr>
        <p:spPr>
          <a:xfrm>
            <a:off x="4392330" y="1245480"/>
            <a:ext cx="9648000" cy="1340688"/>
          </a:xfrm>
          <a:prstGeom prst="rect">
            <a:avLst/>
          </a:prstGeom>
          <a:noFill/>
          <a:ln>
            <a:noFill/>
          </a:ln>
        </p:spPr>
        <p:txBody>
          <a:bodyPr spcFirstLastPara="1" wrap="square" lIns="0" tIns="0" rIns="0" bIns="0" anchor="t" anchorCtr="0">
            <a:spAutoFit/>
          </a:bodyPr>
          <a:lstStyle/>
          <a:p>
            <a:pPr algn="ctr">
              <a:lnSpc>
                <a:spcPct val="120997"/>
              </a:lnSpc>
            </a:pPr>
            <a:r>
              <a:rPr lang="en-US" sz="7200" b="1">
                <a:solidFill>
                  <a:srgbClr val="688186"/>
                </a:solidFill>
                <a:latin typeface="Josefin Sans"/>
                <a:sym typeface="Josefin Sans"/>
              </a:rPr>
              <a:t>CONTACT US</a:t>
            </a:r>
            <a:endParaRPr sz="7200"/>
          </a:p>
        </p:txBody>
      </p:sp>
      <p:grpSp>
        <p:nvGrpSpPr>
          <p:cNvPr id="202" name="Google Shape;202;p13"/>
          <p:cNvGrpSpPr/>
          <p:nvPr/>
        </p:nvGrpSpPr>
        <p:grpSpPr>
          <a:xfrm>
            <a:off x="858401" y="6325664"/>
            <a:ext cx="223754" cy="745800"/>
            <a:chOff x="0" y="-38100"/>
            <a:chExt cx="58931" cy="196425"/>
          </a:xfrm>
        </p:grpSpPr>
        <p:sp>
          <p:nvSpPr>
            <p:cNvPr id="203" name="Google Shape;203;p13"/>
            <p:cNvSpPr/>
            <p:nvPr/>
          </p:nvSpPr>
          <p:spPr>
            <a:xfrm>
              <a:off x="0" y="0"/>
              <a:ext cx="58931" cy="158325"/>
            </a:xfrm>
            <a:custGeom>
              <a:avLst/>
              <a:gdLst/>
              <a:ahLst/>
              <a:cxnLst/>
              <a:rect l="l" t="t" r="r" b="b"/>
              <a:pathLst>
                <a:path w="58931" h="158325" extrusionOk="0">
                  <a:moveTo>
                    <a:pt x="0" y="0"/>
                  </a:moveTo>
                  <a:lnTo>
                    <a:pt x="58931" y="0"/>
                  </a:lnTo>
                  <a:lnTo>
                    <a:pt x="58931" y="158325"/>
                  </a:lnTo>
                  <a:lnTo>
                    <a:pt x="0" y="158325"/>
                  </a:lnTo>
                  <a:close/>
                </a:path>
              </a:pathLst>
            </a:custGeom>
            <a:solidFill>
              <a:srgbClr val="A5A5A5"/>
            </a:solidFill>
            <a:ln>
              <a:noFill/>
            </a:ln>
          </p:spPr>
        </p:sp>
        <p:sp>
          <p:nvSpPr>
            <p:cNvPr id="204" name="Google Shape;204;p13"/>
            <p:cNvSpPr txBox="1"/>
            <p:nvPr/>
          </p:nvSpPr>
          <p:spPr>
            <a:xfrm>
              <a:off x="0" y="-38100"/>
              <a:ext cx="58931" cy="196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5" name="Google Shape;205;p13"/>
          <p:cNvSpPr txBox="1"/>
          <p:nvPr/>
        </p:nvSpPr>
        <p:spPr>
          <a:xfrm>
            <a:off x="5656255" y="6426689"/>
            <a:ext cx="3493920" cy="172354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2000" b="1">
                <a:latin typeface="Assistant"/>
                <a:cs typeface="Assistant"/>
                <a:sym typeface="Assistant"/>
              </a:rPr>
              <a:t>HEATHER L. CRIBBS</a:t>
            </a:r>
          </a:p>
          <a:p>
            <a:pPr marL="0" marR="0" lvl="0" indent="0" algn="l" rtl="0">
              <a:lnSpc>
                <a:spcPct val="140019"/>
              </a:lnSpc>
              <a:spcBef>
                <a:spcPts val="0"/>
              </a:spcBef>
              <a:spcAft>
                <a:spcPts val="0"/>
              </a:spcAft>
              <a:buNone/>
            </a:pPr>
            <a:r>
              <a:rPr lang="en-US" sz="2000">
                <a:latin typeface="Assistant"/>
                <a:cs typeface="Assistant"/>
                <a:sym typeface="Assistant"/>
              </a:rPr>
              <a:t>Systems Librarian</a:t>
            </a:r>
            <a:endParaRPr lang="en-US" sz="2000">
              <a:latin typeface="Assistant"/>
              <a:cs typeface="Assistant"/>
            </a:endParaRPr>
          </a:p>
          <a:p>
            <a:pPr>
              <a:lnSpc>
                <a:spcPct val="140019"/>
              </a:lnSpc>
            </a:pPr>
            <a:r>
              <a:rPr lang="en-US" sz="2000">
                <a:latin typeface="Assistant"/>
                <a:cs typeface="Assistant"/>
                <a:sym typeface="Assistant"/>
              </a:rPr>
              <a:t>University Library</a:t>
            </a:r>
          </a:p>
          <a:p>
            <a:pPr>
              <a:lnSpc>
                <a:spcPct val="140019"/>
              </a:lnSpc>
            </a:pPr>
            <a:r>
              <a:rPr lang="en-US" sz="2000">
                <a:solidFill>
                  <a:schemeClr val="bg2"/>
                </a:solidFill>
                <a:latin typeface="Assistant"/>
                <a:cs typeface="Assistant"/>
                <a:hlinkClick r:id="rId3">
                  <a:extLst>
                    <a:ext uri="{A12FA001-AC4F-418D-AE19-62706E023703}">
                      <ahyp:hlinkClr xmlns:ahyp="http://schemas.microsoft.com/office/drawing/2018/hyperlinkcolor" val="tx"/>
                    </a:ext>
                  </a:extLst>
                </a:hlinkClick>
              </a:rPr>
              <a:t>heather.cribbs@csun.edu</a:t>
            </a:r>
            <a:r>
              <a:rPr lang="en-US" sz="2000">
                <a:solidFill>
                  <a:schemeClr val="bg2"/>
                </a:solidFill>
                <a:latin typeface="Assistant"/>
                <a:cs typeface="Assistant"/>
              </a:rPr>
              <a:t> </a:t>
            </a:r>
          </a:p>
        </p:txBody>
      </p:sp>
      <p:grpSp>
        <p:nvGrpSpPr>
          <p:cNvPr id="40" name="Google Shape;202;p13">
            <a:extLst>
              <a:ext uri="{FF2B5EF4-FFF2-40B4-BE49-F238E27FC236}">
                <a16:creationId xmlns:a16="http://schemas.microsoft.com/office/drawing/2014/main" id="{DF7FAC5A-42E5-4A1C-BB7F-01906710D3DA}"/>
              </a:ext>
            </a:extLst>
          </p:cNvPr>
          <p:cNvGrpSpPr/>
          <p:nvPr/>
        </p:nvGrpSpPr>
        <p:grpSpPr>
          <a:xfrm>
            <a:off x="5273752" y="6325664"/>
            <a:ext cx="223754" cy="745800"/>
            <a:chOff x="0" y="-38100"/>
            <a:chExt cx="58931" cy="196425"/>
          </a:xfrm>
        </p:grpSpPr>
        <p:sp>
          <p:nvSpPr>
            <p:cNvPr id="41" name="Google Shape;203;p13">
              <a:extLst>
                <a:ext uri="{FF2B5EF4-FFF2-40B4-BE49-F238E27FC236}">
                  <a16:creationId xmlns:a16="http://schemas.microsoft.com/office/drawing/2014/main" id="{D79B1BC8-0D06-4B45-ABB4-333838011398}"/>
                </a:ext>
              </a:extLst>
            </p:cNvPr>
            <p:cNvSpPr/>
            <p:nvPr/>
          </p:nvSpPr>
          <p:spPr>
            <a:xfrm>
              <a:off x="0" y="0"/>
              <a:ext cx="58931" cy="158325"/>
            </a:xfrm>
            <a:custGeom>
              <a:avLst/>
              <a:gdLst/>
              <a:ahLst/>
              <a:cxnLst/>
              <a:rect l="l" t="t" r="r" b="b"/>
              <a:pathLst>
                <a:path w="58931" h="158325" extrusionOk="0">
                  <a:moveTo>
                    <a:pt x="0" y="0"/>
                  </a:moveTo>
                  <a:lnTo>
                    <a:pt x="58931" y="0"/>
                  </a:lnTo>
                  <a:lnTo>
                    <a:pt x="58931" y="158325"/>
                  </a:lnTo>
                  <a:lnTo>
                    <a:pt x="0" y="158325"/>
                  </a:lnTo>
                  <a:close/>
                </a:path>
              </a:pathLst>
            </a:custGeom>
            <a:solidFill>
              <a:srgbClr val="A5A5A5"/>
            </a:solidFill>
            <a:ln>
              <a:noFill/>
            </a:ln>
          </p:spPr>
        </p:sp>
        <p:sp>
          <p:nvSpPr>
            <p:cNvPr id="42" name="Google Shape;204;p13">
              <a:extLst>
                <a:ext uri="{FF2B5EF4-FFF2-40B4-BE49-F238E27FC236}">
                  <a16:creationId xmlns:a16="http://schemas.microsoft.com/office/drawing/2014/main" id="{BA8CF377-C8EF-4524-8D5E-9B8D2F3C4690}"/>
                </a:ext>
              </a:extLst>
            </p:cNvPr>
            <p:cNvSpPr txBox="1"/>
            <p:nvPr/>
          </p:nvSpPr>
          <p:spPr>
            <a:xfrm>
              <a:off x="0" y="-38100"/>
              <a:ext cx="58931" cy="196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 name="Google Shape;205;p13">
            <a:extLst>
              <a:ext uri="{FF2B5EF4-FFF2-40B4-BE49-F238E27FC236}">
                <a16:creationId xmlns:a16="http://schemas.microsoft.com/office/drawing/2014/main" id="{39D53D63-731B-4819-944D-A809E72EE677}"/>
              </a:ext>
            </a:extLst>
          </p:cNvPr>
          <p:cNvSpPr txBox="1"/>
          <p:nvPr/>
        </p:nvSpPr>
        <p:spPr>
          <a:xfrm>
            <a:off x="1416752" y="6331216"/>
            <a:ext cx="3369015" cy="172354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2000" b="1">
                <a:latin typeface="Assistant"/>
                <a:cs typeface="Assistant"/>
                <a:sym typeface="Assistant"/>
              </a:rPr>
              <a:t>CAN LI</a:t>
            </a:r>
            <a:endParaRPr lang="en-US" sz="2000" b="1">
              <a:latin typeface="Assistant"/>
              <a:cs typeface="Assistant"/>
            </a:endParaRPr>
          </a:p>
          <a:p>
            <a:pPr>
              <a:lnSpc>
                <a:spcPct val="140019"/>
              </a:lnSpc>
            </a:pPr>
            <a:r>
              <a:rPr lang="en-US" sz="2000">
                <a:latin typeface="Assistant"/>
                <a:cs typeface="Assistant"/>
                <a:sym typeface="Assistant"/>
              </a:rPr>
              <a:t>Discovery &amp; Systems Librarian</a:t>
            </a:r>
            <a:endParaRPr lang="en-US" sz="2000">
              <a:latin typeface="Assistant"/>
              <a:cs typeface="Assistant"/>
            </a:endParaRPr>
          </a:p>
          <a:p>
            <a:pPr>
              <a:lnSpc>
                <a:spcPct val="140019"/>
              </a:lnSpc>
            </a:pPr>
            <a:r>
              <a:rPr lang="en-US" sz="2000">
                <a:latin typeface="Assistant"/>
                <a:cs typeface="Assistant"/>
                <a:sym typeface="Assistant"/>
              </a:rPr>
              <a:t>J. Paul Leonard Library</a:t>
            </a:r>
          </a:p>
          <a:p>
            <a:pPr>
              <a:lnSpc>
                <a:spcPct val="140019"/>
              </a:lnSpc>
            </a:pPr>
            <a:r>
              <a:rPr lang="en-US" sz="2000">
                <a:solidFill>
                  <a:schemeClr val="bg2"/>
                </a:solidFill>
                <a:latin typeface="Assistant"/>
                <a:cs typeface="Assistant"/>
                <a:hlinkClick r:id="rId4">
                  <a:extLst>
                    <a:ext uri="{A12FA001-AC4F-418D-AE19-62706E023703}">
                      <ahyp:hlinkClr xmlns:ahyp="http://schemas.microsoft.com/office/drawing/2018/hyperlinkcolor" val="tx"/>
                    </a:ext>
                  </a:extLst>
                </a:hlinkClick>
              </a:rPr>
              <a:t>cli05@sfsu.edu</a:t>
            </a:r>
            <a:r>
              <a:rPr lang="en-US" sz="2000">
                <a:solidFill>
                  <a:schemeClr val="bg2"/>
                </a:solidFill>
                <a:latin typeface="Assistant"/>
                <a:cs typeface="Assistant"/>
              </a:rPr>
              <a:t> </a:t>
            </a:r>
            <a:endParaRPr lang="en-US">
              <a:solidFill>
                <a:schemeClr val="bg2"/>
              </a:solidFill>
            </a:endParaRPr>
          </a:p>
        </p:txBody>
      </p:sp>
      <p:pic>
        <p:nvPicPr>
          <p:cNvPr id="1026" name="Picture 2" descr="A person with long brown hair and bangs&#10;&#10;Description automatically generated">
            <a:extLst>
              <a:ext uri="{FF2B5EF4-FFF2-40B4-BE49-F238E27FC236}">
                <a16:creationId xmlns:a16="http://schemas.microsoft.com/office/drawing/2014/main" id="{A2CC1DD4-21FF-4CF6-A54A-11CB1D81D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751" y="3454444"/>
            <a:ext cx="2564111" cy="2492169"/>
          </a:xfrm>
          <a:prstGeom prst="rect">
            <a:avLst/>
          </a:prstGeom>
          <a:ln w="9525" cap="sq" cmpd="thickThin">
            <a:solidFill>
              <a:schemeClr val="tx1">
                <a:lumMod val="50000"/>
                <a:lumOff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2" name="Google Shape;202;p13">
            <a:extLst>
              <a:ext uri="{FF2B5EF4-FFF2-40B4-BE49-F238E27FC236}">
                <a16:creationId xmlns:a16="http://schemas.microsoft.com/office/drawing/2014/main" id="{F781B903-7285-D5A7-9982-38EC3A3684D2}"/>
              </a:ext>
            </a:extLst>
          </p:cNvPr>
          <p:cNvGrpSpPr/>
          <p:nvPr/>
        </p:nvGrpSpPr>
        <p:grpSpPr>
          <a:xfrm>
            <a:off x="9797248" y="6325663"/>
            <a:ext cx="223754" cy="745800"/>
            <a:chOff x="0" y="-38100"/>
            <a:chExt cx="58931" cy="196425"/>
          </a:xfrm>
        </p:grpSpPr>
        <p:sp>
          <p:nvSpPr>
            <p:cNvPr id="4" name="Google Shape;203;p13">
              <a:extLst>
                <a:ext uri="{FF2B5EF4-FFF2-40B4-BE49-F238E27FC236}">
                  <a16:creationId xmlns:a16="http://schemas.microsoft.com/office/drawing/2014/main" id="{099042EF-4FF9-891E-43BD-115B63437381}"/>
                </a:ext>
              </a:extLst>
            </p:cNvPr>
            <p:cNvSpPr/>
            <p:nvPr/>
          </p:nvSpPr>
          <p:spPr>
            <a:xfrm>
              <a:off x="0" y="0"/>
              <a:ext cx="58931" cy="158325"/>
            </a:xfrm>
            <a:custGeom>
              <a:avLst/>
              <a:gdLst/>
              <a:ahLst/>
              <a:cxnLst/>
              <a:rect l="l" t="t" r="r" b="b"/>
              <a:pathLst>
                <a:path w="58931" h="158325" extrusionOk="0">
                  <a:moveTo>
                    <a:pt x="0" y="0"/>
                  </a:moveTo>
                  <a:lnTo>
                    <a:pt x="58931" y="0"/>
                  </a:lnTo>
                  <a:lnTo>
                    <a:pt x="58931" y="158325"/>
                  </a:lnTo>
                  <a:lnTo>
                    <a:pt x="0" y="158325"/>
                  </a:lnTo>
                  <a:close/>
                </a:path>
              </a:pathLst>
            </a:custGeom>
            <a:solidFill>
              <a:srgbClr val="A5A5A5"/>
            </a:solidFill>
            <a:ln>
              <a:noFill/>
            </a:ln>
          </p:spPr>
        </p:sp>
        <p:sp>
          <p:nvSpPr>
            <p:cNvPr id="5" name="Google Shape;204;p13">
              <a:extLst>
                <a:ext uri="{FF2B5EF4-FFF2-40B4-BE49-F238E27FC236}">
                  <a16:creationId xmlns:a16="http://schemas.microsoft.com/office/drawing/2014/main" id="{61A6DC7D-C52A-D065-F5A9-6BE3A4DB476C}"/>
                </a:ext>
              </a:extLst>
            </p:cNvPr>
            <p:cNvSpPr txBox="1"/>
            <p:nvPr/>
          </p:nvSpPr>
          <p:spPr>
            <a:xfrm>
              <a:off x="0" y="-38100"/>
              <a:ext cx="58931" cy="196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 name="Google Shape;205;p13">
            <a:extLst>
              <a:ext uri="{FF2B5EF4-FFF2-40B4-BE49-F238E27FC236}">
                <a16:creationId xmlns:a16="http://schemas.microsoft.com/office/drawing/2014/main" id="{09246089-F34E-4958-50A6-0F7B0BD7993A}"/>
              </a:ext>
            </a:extLst>
          </p:cNvPr>
          <p:cNvSpPr txBox="1"/>
          <p:nvPr/>
        </p:nvSpPr>
        <p:spPr>
          <a:xfrm>
            <a:off x="10165098" y="6426689"/>
            <a:ext cx="3493920" cy="1723549"/>
          </a:xfrm>
          <a:prstGeom prst="rect">
            <a:avLst/>
          </a:prstGeom>
          <a:noFill/>
          <a:ln>
            <a:noFill/>
          </a:ln>
        </p:spPr>
        <p:txBody>
          <a:bodyPr spcFirstLastPara="1" wrap="square" lIns="0" tIns="0" rIns="0" bIns="0" anchor="t" anchorCtr="0">
            <a:spAutoFit/>
          </a:bodyPr>
          <a:lstStyle/>
          <a:p>
            <a:pPr>
              <a:lnSpc>
                <a:spcPct val="140019"/>
              </a:lnSpc>
            </a:pPr>
            <a:r>
              <a:rPr lang="en-US" sz="2000" b="1">
                <a:latin typeface="Assistant"/>
                <a:cs typeface="Assistant"/>
                <a:sym typeface="Assistant"/>
              </a:rPr>
              <a:t>CHRISTIAN WARD</a:t>
            </a:r>
          </a:p>
          <a:p>
            <a:pPr>
              <a:lnSpc>
                <a:spcPct val="140019"/>
              </a:lnSpc>
            </a:pPr>
            <a:r>
              <a:rPr lang="en-US" sz="2000">
                <a:latin typeface="Assistant"/>
                <a:cs typeface="Assistant"/>
                <a:sym typeface="Assistant"/>
              </a:rPr>
              <a:t>Web Developer</a:t>
            </a:r>
            <a:endParaRPr lang="en-US" sz="2000">
              <a:latin typeface="Assistant"/>
              <a:cs typeface="Assistant"/>
            </a:endParaRPr>
          </a:p>
          <a:p>
            <a:pPr>
              <a:lnSpc>
                <a:spcPct val="140019"/>
              </a:lnSpc>
            </a:pPr>
            <a:r>
              <a:rPr lang="en-US" sz="2000">
                <a:latin typeface="Assistant"/>
                <a:cs typeface="Assistant"/>
                <a:sym typeface="Assistant"/>
              </a:rPr>
              <a:t>University Library</a:t>
            </a:r>
          </a:p>
          <a:p>
            <a:pPr>
              <a:lnSpc>
                <a:spcPct val="140019"/>
              </a:lnSpc>
            </a:pPr>
            <a:r>
              <a:rPr lang="en-US" sz="2000">
                <a:solidFill>
                  <a:schemeClr val="bg2"/>
                </a:solidFill>
                <a:latin typeface="Assistant"/>
                <a:cs typeface="Assistant"/>
                <a:hlinkClick r:id="rId6">
                  <a:extLst>
                    <a:ext uri="{A12FA001-AC4F-418D-AE19-62706E023703}">
                      <ahyp:hlinkClr xmlns:ahyp="http://schemas.microsoft.com/office/drawing/2018/hyperlinkcolor" val="tx"/>
                    </a:ext>
                  </a:extLst>
                </a:hlinkClick>
              </a:rPr>
              <a:t>wardc@csus.edu</a:t>
            </a:r>
            <a:r>
              <a:rPr lang="en-US" sz="2000">
                <a:solidFill>
                  <a:schemeClr val="bg2"/>
                </a:solidFill>
                <a:latin typeface="Assistant"/>
                <a:cs typeface="Assistant"/>
              </a:rPr>
              <a:t> </a:t>
            </a:r>
            <a:endParaRPr lang="en-US">
              <a:solidFill>
                <a:schemeClr val="bg2"/>
              </a:solidFill>
            </a:endParaRPr>
          </a:p>
        </p:txBody>
      </p:sp>
      <p:grpSp>
        <p:nvGrpSpPr>
          <p:cNvPr id="10" name="Google Shape;202;p13">
            <a:extLst>
              <a:ext uri="{FF2B5EF4-FFF2-40B4-BE49-F238E27FC236}">
                <a16:creationId xmlns:a16="http://schemas.microsoft.com/office/drawing/2014/main" id="{A2C70892-F047-0E95-1908-8A75A491806E}"/>
              </a:ext>
            </a:extLst>
          </p:cNvPr>
          <p:cNvGrpSpPr/>
          <p:nvPr/>
        </p:nvGrpSpPr>
        <p:grpSpPr>
          <a:xfrm>
            <a:off x="13812401" y="6325663"/>
            <a:ext cx="223754" cy="745800"/>
            <a:chOff x="0" y="-38100"/>
            <a:chExt cx="58931" cy="196425"/>
          </a:xfrm>
        </p:grpSpPr>
        <p:sp>
          <p:nvSpPr>
            <p:cNvPr id="11" name="Google Shape;203;p13">
              <a:extLst>
                <a:ext uri="{FF2B5EF4-FFF2-40B4-BE49-F238E27FC236}">
                  <a16:creationId xmlns:a16="http://schemas.microsoft.com/office/drawing/2014/main" id="{636D881D-BBC6-6097-93AB-89E083B6B83C}"/>
                </a:ext>
              </a:extLst>
            </p:cNvPr>
            <p:cNvSpPr/>
            <p:nvPr/>
          </p:nvSpPr>
          <p:spPr>
            <a:xfrm>
              <a:off x="0" y="0"/>
              <a:ext cx="58931" cy="158325"/>
            </a:xfrm>
            <a:custGeom>
              <a:avLst/>
              <a:gdLst/>
              <a:ahLst/>
              <a:cxnLst/>
              <a:rect l="l" t="t" r="r" b="b"/>
              <a:pathLst>
                <a:path w="58931" h="158325" extrusionOk="0">
                  <a:moveTo>
                    <a:pt x="0" y="0"/>
                  </a:moveTo>
                  <a:lnTo>
                    <a:pt x="58931" y="0"/>
                  </a:lnTo>
                  <a:lnTo>
                    <a:pt x="58931" y="158325"/>
                  </a:lnTo>
                  <a:lnTo>
                    <a:pt x="0" y="158325"/>
                  </a:lnTo>
                  <a:close/>
                </a:path>
              </a:pathLst>
            </a:custGeom>
            <a:solidFill>
              <a:srgbClr val="A5A5A5"/>
            </a:solidFill>
            <a:ln>
              <a:noFill/>
            </a:ln>
          </p:spPr>
        </p:sp>
        <p:sp>
          <p:nvSpPr>
            <p:cNvPr id="12" name="Google Shape;204;p13">
              <a:extLst>
                <a:ext uri="{FF2B5EF4-FFF2-40B4-BE49-F238E27FC236}">
                  <a16:creationId xmlns:a16="http://schemas.microsoft.com/office/drawing/2014/main" id="{AB50E90D-7E1E-7A5E-C17B-B04A03BB36AB}"/>
                </a:ext>
              </a:extLst>
            </p:cNvPr>
            <p:cNvSpPr txBox="1"/>
            <p:nvPr/>
          </p:nvSpPr>
          <p:spPr>
            <a:xfrm>
              <a:off x="0" y="-38100"/>
              <a:ext cx="58931" cy="196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Google Shape;205;p13">
            <a:extLst>
              <a:ext uri="{FF2B5EF4-FFF2-40B4-BE49-F238E27FC236}">
                <a16:creationId xmlns:a16="http://schemas.microsoft.com/office/drawing/2014/main" id="{35E914B8-FDD1-307D-3D48-73DA79AB0BF4}"/>
              </a:ext>
            </a:extLst>
          </p:cNvPr>
          <p:cNvSpPr txBox="1"/>
          <p:nvPr/>
        </p:nvSpPr>
        <p:spPr>
          <a:xfrm>
            <a:off x="14184793" y="6426689"/>
            <a:ext cx="3946095" cy="1723549"/>
          </a:xfrm>
          <a:prstGeom prst="rect">
            <a:avLst/>
          </a:prstGeom>
          <a:noFill/>
          <a:ln>
            <a:noFill/>
          </a:ln>
        </p:spPr>
        <p:txBody>
          <a:bodyPr spcFirstLastPara="1" wrap="square" lIns="0" tIns="0" rIns="0" bIns="0" anchor="t" anchorCtr="0">
            <a:spAutoFit/>
          </a:bodyPr>
          <a:lstStyle/>
          <a:p>
            <a:pPr>
              <a:lnSpc>
                <a:spcPct val="140019"/>
              </a:lnSpc>
            </a:pPr>
            <a:r>
              <a:rPr lang="en-US" sz="2000" b="1">
                <a:latin typeface="Assistant"/>
                <a:cs typeface="Assistant"/>
              </a:rPr>
              <a:t>GABRIEL J. GARDNER</a:t>
            </a:r>
            <a:endParaRPr lang="en-US" sz="2000" b="1">
              <a:latin typeface="Assistant"/>
              <a:cs typeface="Assistant"/>
              <a:sym typeface="Assistant"/>
            </a:endParaRPr>
          </a:p>
          <a:p>
            <a:pPr>
              <a:lnSpc>
                <a:spcPct val="140019"/>
              </a:lnSpc>
            </a:pPr>
            <a:r>
              <a:rPr lang="en-US" sz="2000">
                <a:latin typeface="Assistant"/>
                <a:cs typeface="Assistant"/>
                <a:sym typeface="Assistant"/>
              </a:rPr>
              <a:t>Assistant Director, Technical Services</a:t>
            </a:r>
            <a:endParaRPr lang="en-US" sz="2000">
              <a:latin typeface="Assistant"/>
              <a:cs typeface="Assistant"/>
            </a:endParaRPr>
          </a:p>
          <a:p>
            <a:pPr>
              <a:lnSpc>
                <a:spcPct val="140019"/>
              </a:lnSpc>
            </a:pPr>
            <a:r>
              <a:rPr lang="en-US" sz="2000">
                <a:latin typeface="Assistant"/>
                <a:cs typeface="Assistant"/>
              </a:rPr>
              <a:t>University Library</a:t>
            </a:r>
          </a:p>
          <a:p>
            <a:pPr>
              <a:lnSpc>
                <a:spcPct val="140019"/>
              </a:lnSpc>
            </a:pPr>
            <a:r>
              <a:rPr lang="en-US" sz="2000">
                <a:solidFill>
                  <a:schemeClr val="bg2"/>
                </a:solidFill>
                <a:latin typeface="Assistant"/>
                <a:cs typeface="Assistant"/>
                <a:hlinkClick r:id="rId7">
                  <a:extLst>
                    <a:ext uri="{A12FA001-AC4F-418D-AE19-62706E023703}">
                      <ahyp:hlinkClr xmlns:ahyp="http://schemas.microsoft.com/office/drawing/2018/hyperlinkcolor" val="tx"/>
                    </a:ext>
                  </a:extLst>
                </a:hlinkClick>
              </a:rPr>
              <a:t>gabriel.gardner@csulb.edu</a:t>
            </a:r>
            <a:r>
              <a:rPr lang="en-US" sz="2000">
                <a:solidFill>
                  <a:schemeClr val="bg2"/>
                </a:solidFill>
                <a:latin typeface="Assistant"/>
                <a:cs typeface="Assistant"/>
              </a:rPr>
              <a:t> </a:t>
            </a:r>
            <a:endParaRPr lang="en-US">
              <a:solidFill>
                <a:schemeClr val="bg2"/>
              </a:solidFill>
            </a:endParaRPr>
          </a:p>
        </p:txBody>
      </p:sp>
      <p:sp>
        <p:nvSpPr>
          <p:cNvPr id="7" name="Google Shape;96;p8">
            <a:extLst>
              <a:ext uri="{FF2B5EF4-FFF2-40B4-BE49-F238E27FC236}">
                <a16:creationId xmlns:a16="http://schemas.microsoft.com/office/drawing/2014/main" id="{BA8D91EB-FF49-52D2-C484-B9CFAC56B8B6}"/>
              </a:ext>
            </a:extLst>
          </p:cNvPr>
          <p:cNvSpPr txBox="1"/>
          <p:nvPr/>
        </p:nvSpPr>
        <p:spPr>
          <a:xfrm>
            <a:off x="13447026" y="192953"/>
            <a:ext cx="4985635" cy="430887"/>
          </a:xfrm>
          <a:prstGeom prst="rect">
            <a:avLst/>
          </a:prstGeom>
          <a:noFill/>
          <a:ln>
            <a:noFill/>
          </a:ln>
        </p:spPr>
        <p:txBody>
          <a:bodyPr spcFirstLastPara="1" wrap="square" lIns="0" tIns="0" rIns="0" bIns="0" anchor="t" anchorCtr="0">
            <a:spAutoFit/>
          </a:bodyPr>
          <a:lstStyle/>
          <a:p>
            <a:pPr algn="ctr">
              <a:lnSpc>
                <a:spcPct val="140014"/>
              </a:lnSpc>
            </a:pPr>
            <a:r>
              <a:rPr lang="en-US" sz="2000" b="0" i="0" u="none" strike="noStrike" cap="none">
                <a:solidFill>
                  <a:srgbClr val="000000"/>
                </a:solidFill>
                <a:latin typeface="Assistant"/>
                <a:ea typeface="Assistant"/>
                <a:cs typeface="Assistant"/>
                <a:sym typeface="Assistant"/>
              </a:rPr>
              <a:t>Li</a:t>
            </a:r>
            <a:r>
              <a:rPr lang="en-US" sz="2000">
                <a:latin typeface="Assistant"/>
                <a:ea typeface="Assistant"/>
                <a:cs typeface="Assistant"/>
                <a:sym typeface="Assistant"/>
              </a:rPr>
              <a:t>,</a:t>
            </a:r>
            <a:r>
              <a:rPr lang="en-US" sz="2000" b="0" i="0" u="none" strike="noStrike" cap="none">
                <a:solidFill>
                  <a:srgbClr val="000000"/>
                </a:solidFill>
                <a:latin typeface="Assistant"/>
                <a:ea typeface="Assistant"/>
                <a:cs typeface="Assistant"/>
                <a:sym typeface="Assistant"/>
              </a:rPr>
              <a:t> </a:t>
            </a:r>
            <a:r>
              <a:rPr lang="en-US" sz="2000">
                <a:latin typeface="Assistant"/>
                <a:ea typeface="Assistant"/>
                <a:cs typeface="Assistant"/>
                <a:sym typeface="Assistant"/>
              </a:rPr>
              <a:t>Cribbs, Ward, &amp; Gardner</a:t>
            </a:r>
            <a:r>
              <a:rPr lang="en-US" sz="2000" b="0" i="0" u="none" strike="noStrike" cap="none">
                <a:solidFill>
                  <a:srgbClr val="000000"/>
                </a:solidFill>
                <a:latin typeface="Assistant"/>
                <a:ea typeface="Assistant"/>
                <a:cs typeface="Assistant"/>
                <a:sym typeface="Assistant"/>
              </a:rPr>
              <a:t>, </a:t>
            </a:r>
            <a:r>
              <a:rPr lang="en-US" sz="2000" b="0" i="0" u="none" strike="noStrike" cap="none" err="1">
                <a:solidFill>
                  <a:srgbClr val="000000"/>
                </a:solidFill>
                <a:latin typeface="Assistant"/>
                <a:ea typeface="Assistant"/>
                <a:cs typeface="Assistant"/>
                <a:sym typeface="Assistant"/>
              </a:rPr>
              <a:t>eCAUG</a:t>
            </a:r>
            <a:r>
              <a:rPr lang="en-US" sz="2000" b="0" i="0" u="none" strike="noStrike" cap="none">
                <a:solidFill>
                  <a:srgbClr val="000000"/>
                </a:solidFill>
                <a:latin typeface="Assistant"/>
                <a:ea typeface="Assistant"/>
                <a:cs typeface="Assistant"/>
                <a:sym typeface="Assistant"/>
              </a:rPr>
              <a:t> 2024</a:t>
            </a:r>
            <a:endParaRPr sz="2000"/>
          </a:p>
        </p:txBody>
      </p:sp>
      <p:pic>
        <p:nvPicPr>
          <p:cNvPr id="8" name="Picture 7" descr="A red letter on a white background&#10;&#10;Description automatically generated">
            <a:extLst>
              <a:ext uri="{FF2B5EF4-FFF2-40B4-BE49-F238E27FC236}">
                <a16:creationId xmlns:a16="http://schemas.microsoft.com/office/drawing/2014/main" id="{4F55D183-45C1-927E-EE83-AAA69F72342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652251" y="8307859"/>
            <a:ext cx="2181225" cy="793750"/>
          </a:xfrm>
          <a:prstGeom prst="rect">
            <a:avLst/>
          </a:prstGeom>
        </p:spPr>
      </p:pic>
      <p:pic>
        <p:nvPicPr>
          <p:cNvPr id="14" name="Picture 13" descr="A close-up of a logo&#10;&#10;Description automatically generated">
            <a:extLst>
              <a:ext uri="{FF2B5EF4-FFF2-40B4-BE49-F238E27FC236}">
                <a16:creationId xmlns:a16="http://schemas.microsoft.com/office/drawing/2014/main" id="{9110F7C0-A721-2FB3-798E-EE884348632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9911844" y="8303742"/>
            <a:ext cx="2561806" cy="768490"/>
          </a:xfrm>
          <a:prstGeom prst="rect">
            <a:avLst/>
          </a:prstGeom>
        </p:spPr>
      </p:pic>
      <p:pic>
        <p:nvPicPr>
          <p:cNvPr id="15" name="Picture 14" descr="A yellow and black text&#10;&#10;Description automatically generated">
            <a:extLst>
              <a:ext uri="{FF2B5EF4-FFF2-40B4-BE49-F238E27FC236}">
                <a16:creationId xmlns:a16="http://schemas.microsoft.com/office/drawing/2014/main" id="{A8AC32BD-7E8C-F9DA-C133-C0EC328C6F5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3815786" y="8294428"/>
            <a:ext cx="3674452" cy="779619"/>
          </a:xfrm>
          <a:prstGeom prst="rect">
            <a:avLst/>
          </a:prstGeom>
        </p:spPr>
      </p:pic>
      <p:pic>
        <p:nvPicPr>
          <p:cNvPr id="16" name="Picture 15" descr="A blue sign with white text&#10;&#10;Description automatically generated">
            <a:extLst>
              <a:ext uri="{FF2B5EF4-FFF2-40B4-BE49-F238E27FC236}">
                <a16:creationId xmlns:a16="http://schemas.microsoft.com/office/drawing/2014/main" id="{02C39E14-976A-7161-3DEA-7F3FF747EFC6}"/>
              </a:ext>
            </a:extLst>
          </p:cNvPr>
          <p:cNvPicPr>
            <a:picLocks noChangeAspect="1"/>
          </p:cNvPicPr>
          <p:nvPr/>
        </p:nvPicPr>
        <p:blipFill>
          <a:blip r:embed="rId14"/>
          <a:stretch>
            <a:fillRect/>
          </a:stretch>
        </p:blipFill>
        <p:spPr>
          <a:xfrm>
            <a:off x="1135057" y="8311037"/>
            <a:ext cx="2951355" cy="806310"/>
          </a:xfrm>
          <a:prstGeom prst="rect">
            <a:avLst/>
          </a:prstGeom>
        </p:spPr>
      </p:pic>
      <p:pic>
        <p:nvPicPr>
          <p:cNvPr id="6" name="Picture 5" descr="A person with a beard and glasses&#10;&#10;Description automatically generated">
            <a:extLst>
              <a:ext uri="{FF2B5EF4-FFF2-40B4-BE49-F238E27FC236}">
                <a16:creationId xmlns:a16="http://schemas.microsoft.com/office/drawing/2014/main" id="{D3ED0C36-0880-FE27-971D-EDE8F2178DDC}"/>
              </a:ext>
            </a:extLst>
          </p:cNvPr>
          <p:cNvPicPr>
            <a:picLocks noChangeAspect="1"/>
          </p:cNvPicPr>
          <p:nvPr/>
        </p:nvPicPr>
        <p:blipFill>
          <a:blip r:embed="rId15"/>
          <a:srcRect l="-90" t="9005" r="236" b="24858"/>
          <a:stretch/>
        </p:blipFill>
        <p:spPr>
          <a:xfrm>
            <a:off x="14048415" y="3455660"/>
            <a:ext cx="2564914" cy="2489596"/>
          </a:xfrm>
          <a:prstGeom prst="rect">
            <a:avLst/>
          </a:prstGeom>
        </p:spPr>
      </p:pic>
      <p:pic>
        <p:nvPicPr>
          <p:cNvPr id="18" name="Picture 17" descr="A person wearing glasses and a brown sweater&#10;&#10;Description automatically generated">
            <a:extLst>
              <a:ext uri="{FF2B5EF4-FFF2-40B4-BE49-F238E27FC236}">
                <a16:creationId xmlns:a16="http://schemas.microsoft.com/office/drawing/2014/main" id="{00932BC5-E843-1B81-36A0-EAB36E6156C4}"/>
              </a:ext>
            </a:extLst>
          </p:cNvPr>
          <p:cNvPicPr>
            <a:picLocks noChangeAspect="1"/>
          </p:cNvPicPr>
          <p:nvPr/>
        </p:nvPicPr>
        <p:blipFill>
          <a:blip r:embed="rId16"/>
          <a:srcRect l="4732" r="10692" b="-846"/>
          <a:stretch/>
        </p:blipFill>
        <p:spPr>
          <a:xfrm>
            <a:off x="851085" y="3457977"/>
            <a:ext cx="2700925" cy="2489570"/>
          </a:xfrm>
          <a:prstGeom prst="rect">
            <a:avLst/>
          </a:prstGeom>
        </p:spPr>
      </p:pic>
      <p:pic>
        <p:nvPicPr>
          <p:cNvPr id="17" name="Picture 16" descr="A person with a beard smiling&#10;&#10;Description automatically generated">
            <a:extLst>
              <a:ext uri="{FF2B5EF4-FFF2-40B4-BE49-F238E27FC236}">
                <a16:creationId xmlns:a16="http://schemas.microsoft.com/office/drawing/2014/main" id="{9E2F5D7E-E864-3DD0-5794-D638A4A1A70D}"/>
              </a:ext>
            </a:extLst>
          </p:cNvPr>
          <p:cNvPicPr>
            <a:picLocks noChangeAspect="1"/>
          </p:cNvPicPr>
          <p:nvPr/>
        </p:nvPicPr>
        <p:blipFill>
          <a:blip r:embed="rId17"/>
          <a:stretch>
            <a:fillRect/>
          </a:stretch>
        </p:blipFill>
        <p:spPr>
          <a:xfrm>
            <a:off x="9805499" y="3460384"/>
            <a:ext cx="2553758" cy="24902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688</Words>
  <Application>Microsoft Office PowerPoint</Application>
  <PresentationFormat>Custom</PresentationFormat>
  <Paragraphs>77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Assistant</vt:lpstr>
      <vt:lpstr>Josefin Sans</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Cribbs, Heather</dc:creator>
  <cp:lastModifiedBy>Cribbs, Heather</cp:lastModifiedBy>
  <cp:revision>21</cp:revision>
  <dcterms:modified xsi:type="dcterms:W3CDTF">2024-11-07T17:23:48Z</dcterms:modified>
</cp:coreProperties>
</file>