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56" r:id="rId2"/>
    <p:sldId id="257" r:id="rId3"/>
    <p:sldId id="293" r:id="rId4"/>
    <p:sldId id="301" r:id="rId5"/>
    <p:sldId id="281" r:id="rId6"/>
    <p:sldId id="302" r:id="rId7"/>
    <p:sldId id="294" r:id="rId8"/>
    <p:sldId id="296" r:id="rId9"/>
    <p:sldId id="309" r:id="rId10"/>
    <p:sldId id="305" r:id="rId11"/>
    <p:sldId id="303" r:id="rId12"/>
    <p:sldId id="306" r:id="rId13"/>
    <p:sldId id="307" r:id="rId14"/>
    <p:sldId id="299" r:id="rId15"/>
    <p:sldId id="304" r:id="rId16"/>
    <p:sldId id="298" r:id="rId17"/>
    <p:sldId id="297" r:id="rId18"/>
    <p:sldId id="308" r:id="rId19"/>
    <p:sldId id="269"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7" autoAdjust="0"/>
    <p:restoredTop sz="56780" autoAdjust="0"/>
  </p:normalViewPr>
  <p:slideViewPr>
    <p:cSldViewPr snapToGrid="0">
      <p:cViewPr varScale="1">
        <p:scale>
          <a:sx n="63" d="100"/>
          <a:sy n="63" d="100"/>
        </p:scale>
        <p:origin x="24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BD622-3AB3-4EE6-B061-DA7C32BAF8CC}"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D814B-62EC-4F54-8014-0196706DE5D7}" type="slidenum">
              <a:rPr lang="en-US" smtClean="0"/>
              <a:t>‹#›</a:t>
            </a:fld>
            <a:endParaRPr lang="en-US"/>
          </a:p>
        </p:txBody>
      </p:sp>
    </p:spTree>
    <p:extLst>
      <p:ext uri="{BB962C8B-B14F-4D97-AF65-F5344CB8AC3E}">
        <p14:creationId xmlns:p14="http://schemas.microsoft.com/office/powerpoint/2010/main" val="17016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uments.el-una.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jobs.calstate.edu/en-us/job/543433/systemwide-digital-library-content-analytics-and-collection-assessment-manag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Welcome to the November 7, 2024 edition of the Technical Services Open Forum: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eCAUG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conference edition.</a:t>
            </a:r>
          </a:p>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those of you that it is your first time at the Technical Services Open Forum, welcome, and we are glad to have you here. I am Christina Hennessey, director of the unified library management system or ULMS for the California State University system, and I am your host for today. We meet normally once a month on Zoom, 3</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rd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Thursday of the month at 11am-noon, but I wanted to have a wrap-up meeting about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eCAUG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conference while the ideas were still fresh and November 21 was just too far away, so we will have two meetings this month. </a:t>
            </a:r>
          </a:p>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meeting is always recorded and posted shortly after the meeting and is always optional. </a:t>
            </a:r>
          </a:p>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 the pictures in this presentation are either from the Long Beach area, where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eCAUG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was held, or from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eCAUG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conference itself. All the photos are mine except for the Dark Harbor ones, thank you Chris Lee for the photos!</a:t>
            </a:r>
          </a:p>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EEED814B-62EC-4F54-8014-0196706DE5D7}" type="slidenum">
              <a:rPr lang="en-US" smtClean="0"/>
              <a:t>1</a:t>
            </a:fld>
            <a:endParaRPr lang="en-US"/>
          </a:p>
        </p:txBody>
      </p:sp>
    </p:spTree>
    <p:extLst>
      <p:ext uri="{BB962C8B-B14F-4D97-AF65-F5344CB8AC3E}">
        <p14:creationId xmlns:p14="http://schemas.microsoft.com/office/powerpoint/2010/main" val="1589339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Finally, it’s not really a conference without presenters. We had a LOT from the CSU, here they all are, some of them presented more than once! </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They are listed here in order of appearance on the program.</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all across the board and planning committees and presenters – we had contributions from 11 different CSU libraries and 1 CO, from all over the state. Thank you!</a:t>
            </a:r>
          </a:p>
        </p:txBody>
      </p:sp>
      <p:sp>
        <p:nvSpPr>
          <p:cNvPr id="4" name="Slide Number Placeholder 3"/>
          <p:cNvSpPr>
            <a:spLocks noGrp="1"/>
          </p:cNvSpPr>
          <p:nvPr>
            <p:ph type="sldNum" sz="quarter" idx="5"/>
          </p:nvPr>
        </p:nvSpPr>
        <p:spPr/>
        <p:txBody>
          <a:bodyPr/>
          <a:lstStyle/>
          <a:p>
            <a:fld id="{EEED814B-62EC-4F54-8014-0196706DE5D7}" type="slidenum">
              <a:rPr lang="en-US" smtClean="0"/>
              <a:t>10</a:t>
            </a:fld>
            <a:endParaRPr lang="en-US"/>
          </a:p>
        </p:txBody>
      </p:sp>
    </p:spTree>
    <p:extLst>
      <p:ext uri="{BB962C8B-B14F-4D97-AF65-F5344CB8AC3E}">
        <p14:creationId xmlns:p14="http://schemas.microsoft.com/office/powerpoint/2010/main" val="2906808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for those that did not get to attend, here’s a bit about the structure for the 2-day conference</a:t>
            </a:r>
          </a:p>
          <a:p>
            <a:pPr marL="342900" marR="0" lvl="0" indent="-34290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we heard at the ELUNA conference in Minnesota back in May, a lot of people are kind of sick of hearing about AI but it is hard to avoid. So there was a No-AI Day on Thursday, and then an AI day on Friday. Although there was still some discussion and mention of AI on no-AI Day, it was hard to avoid</a:t>
            </a:r>
          </a:p>
          <a:p>
            <a:pPr marL="342900" marR="0" lvl="0" indent="-34290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I mentioned, there were several Ex Libris folks there, they were a big sponsor for keeping the conference registration free. So they presented on their roadmap, AI, some new products, the Provider Zone, the metadata enrichment through AI projects, and Rapido. We’ve presented on many of these topics at past TS Open Forums and they also have presented in many webinars over the last year, but it was great to have it all in one place and summary., and you may have new questions about what you saw/heard.</a:t>
            </a:r>
          </a:p>
          <a:p>
            <a:pPr marL="342900" marR="0" lvl="0" indent="-34290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Then the core of the meeting were the presentations by many of you and our library colleagues across California</a:t>
            </a:r>
          </a:p>
          <a:p>
            <a:pPr marL="342900" marR="0" lvl="0" indent="-34290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were also troubleshooting sessions, I worked one of those and thought it went well, people from all the institutions brought their pointed questions to various feature and product experts. I was doing Analytics and had some pointed Analytics questions, it is always fun to see others’ Analytics reports in other institutions. We also found that when we were helping someone with their issue, others liked to listen and learn as well. </a:t>
            </a:r>
          </a:p>
          <a:p>
            <a:pPr marL="342900" marR="0" lvl="0" indent="-34290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there were lightning talks, I did not get to attend any of those as I was needed in other sessions so maybe someone else can talk about those, those looked like interesting topics.</a:t>
            </a:r>
          </a:p>
        </p:txBody>
      </p:sp>
      <p:sp>
        <p:nvSpPr>
          <p:cNvPr id="4" name="Slide Number Placeholder 3"/>
          <p:cNvSpPr>
            <a:spLocks noGrp="1"/>
          </p:cNvSpPr>
          <p:nvPr>
            <p:ph type="sldNum" sz="quarter" idx="5"/>
          </p:nvPr>
        </p:nvSpPr>
        <p:spPr/>
        <p:txBody>
          <a:bodyPr/>
          <a:lstStyle/>
          <a:p>
            <a:fld id="{EEED814B-62EC-4F54-8014-0196706DE5D7}" type="slidenum">
              <a:rPr lang="en-US" smtClean="0"/>
              <a:t>11</a:t>
            </a:fld>
            <a:endParaRPr lang="en-US"/>
          </a:p>
        </p:txBody>
      </p:sp>
    </p:spTree>
    <p:extLst>
      <p:ext uri="{BB962C8B-B14F-4D97-AF65-F5344CB8AC3E}">
        <p14:creationId xmlns:p14="http://schemas.microsoft.com/office/powerpoint/2010/main" val="800357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Among our library presentations, here are some of the topics covered:</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Discovery settings: harmful language, ranked configuration (more on this shortly)</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Resource Management: BIBFRAME-&gt;Alma, Automating Post-Migration Cleanup of Serial Holdings</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Acquisitions/Collection Development: SUSHI, Rialto</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Resource Sharing: Rapido, ILLiad-&gt;Rapido, new partners</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Alma Letters</a:t>
            </a:r>
          </a:p>
        </p:txBody>
      </p:sp>
      <p:sp>
        <p:nvSpPr>
          <p:cNvPr id="4" name="Slide Number Placeholder 3"/>
          <p:cNvSpPr>
            <a:spLocks noGrp="1"/>
          </p:cNvSpPr>
          <p:nvPr>
            <p:ph type="sldNum" sz="quarter" idx="5"/>
          </p:nvPr>
        </p:nvSpPr>
        <p:spPr/>
        <p:txBody>
          <a:bodyPr/>
          <a:lstStyle/>
          <a:p>
            <a:fld id="{EEED814B-62EC-4F54-8014-0196706DE5D7}" type="slidenum">
              <a:rPr lang="en-US" smtClean="0"/>
              <a:t>12</a:t>
            </a:fld>
            <a:endParaRPr lang="en-US"/>
          </a:p>
        </p:txBody>
      </p:sp>
    </p:spTree>
    <p:extLst>
      <p:ext uri="{BB962C8B-B14F-4D97-AF65-F5344CB8AC3E}">
        <p14:creationId xmlns:p14="http://schemas.microsoft.com/office/powerpoint/2010/main" val="4185123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CDF76-BA33-C8D8-3E32-20F620D62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6A68B8-E9A2-3592-6395-F6785FA807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490B00-A434-8692-99FC-FBBAA3C71188}"/>
              </a:ext>
            </a:extLst>
          </p:cNvPr>
          <p:cNvSpPr>
            <a:spLocks noGrp="1"/>
          </p:cNvSpPr>
          <p:nvPr>
            <p:ph type="body" idx="1"/>
          </p:nvPr>
        </p:nvSpPr>
        <p:spPr/>
        <p:txBody>
          <a:bodyPr/>
          <a:lstStyle/>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 are more of the topics covered by libraries:</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Alma reading rooms</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Documentation &amp; succession planning</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API Key Management</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ERM training</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Leganto</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Excel Tips</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I’ll be sharing a link to all the slides later in the presentation, so if you were not in attendance, and you see something that interests you, you can still get in on the fun.</a:t>
            </a:r>
          </a:p>
          <a:p>
            <a:endParaRPr lang="en-US" i="1" dirty="0"/>
          </a:p>
          <a:p>
            <a:endParaRPr lang="en-US" i="1" dirty="0"/>
          </a:p>
        </p:txBody>
      </p:sp>
      <p:sp>
        <p:nvSpPr>
          <p:cNvPr id="4" name="Slide Number Placeholder 3">
            <a:extLst>
              <a:ext uri="{FF2B5EF4-FFF2-40B4-BE49-F238E27FC236}">
                <a16:creationId xmlns:a16="http://schemas.microsoft.com/office/drawing/2014/main" id="{DA3F93FB-D5C7-4323-0ACC-60273F0D951C}"/>
              </a:ext>
            </a:extLst>
          </p:cNvPr>
          <p:cNvSpPr>
            <a:spLocks noGrp="1"/>
          </p:cNvSpPr>
          <p:nvPr>
            <p:ph type="sldNum" sz="quarter" idx="5"/>
          </p:nvPr>
        </p:nvSpPr>
        <p:spPr/>
        <p:txBody>
          <a:bodyPr/>
          <a:lstStyle/>
          <a:p>
            <a:fld id="{EEED814B-62EC-4F54-8014-0196706DE5D7}" type="slidenum">
              <a:rPr lang="en-US" smtClean="0"/>
              <a:t>13</a:t>
            </a:fld>
            <a:endParaRPr lang="en-US"/>
          </a:p>
        </p:txBody>
      </p:sp>
    </p:spTree>
    <p:extLst>
      <p:ext uri="{BB962C8B-B14F-4D97-AF65-F5344CB8AC3E}">
        <p14:creationId xmlns:p14="http://schemas.microsoft.com/office/powerpoint/2010/main" val="3898895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with any conference, we also had fun. </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Some folks went to Dark Harbor, which is a Halloween event in Long Beach on the Queen Mary, within walking distance of the CO</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Some folks went to a local brewery together</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Lots of mingling and getting to know our colleagues</a:t>
            </a:r>
          </a:p>
        </p:txBody>
      </p:sp>
      <p:sp>
        <p:nvSpPr>
          <p:cNvPr id="4" name="Slide Number Placeholder 3"/>
          <p:cNvSpPr>
            <a:spLocks noGrp="1"/>
          </p:cNvSpPr>
          <p:nvPr>
            <p:ph type="sldNum" sz="quarter" idx="5"/>
          </p:nvPr>
        </p:nvSpPr>
        <p:spPr/>
        <p:txBody>
          <a:bodyPr/>
          <a:lstStyle/>
          <a:p>
            <a:fld id="{EEED814B-62EC-4F54-8014-0196706DE5D7}" type="slidenum">
              <a:rPr lang="en-US" smtClean="0"/>
              <a:t>14</a:t>
            </a:fld>
            <a:endParaRPr lang="en-US"/>
          </a:p>
        </p:txBody>
      </p:sp>
    </p:spTree>
    <p:extLst>
      <p:ext uri="{BB962C8B-B14F-4D97-AF65-F5344CB8AC3E}">
        <p14:creationId xmlns:p14="http://schemas.microsoft.com/office/powerpoint/2010/main" val="4175264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2025 conference: Probably earlier in the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October dates were what was available in CO from July – November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attended, please fill out survey by November 21 to help with planning for the 2025 </a:t>
            </a:r>
            <a:r>
              <a:rPr lang="en-US" dirty="0" err="1"/>
              <a:t>eCAUG</a:t>
            </a:r>
            <a:r>
              <a:rPr lang="en-US" dirty="0"/>
              <a:t> conference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presentations can be found here once the presenter gives permission (show this 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Current leadership will be meeting soon to work on planning for next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Run for office or join the planning committees!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Do Greta and/or Jill have anything they want to add about the conference planning, recruiting for next year, plans for next year?</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As Greta will become the chair, there will be an opening for vice-chair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Looking likely that community colleges will host next year, not sure which campus, maybe Sacramento.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Then maybe USC. This might turn into a round robin of hosting: UC, CSU, Comm Colleges, then other schools.</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15</a:t>
            </a:fld>
            <a:endParaRPr lang="en-US"/>
          </a:p>
        </p:txBody>
      </p:sp>
    </p:spTree>
    <p:extLst>
      <p:ext uri="{BB962C8B-B14F-4D97-AF65-F5344CB8AC3E}">
        <p14:creationId xmlns:p14="http://schemas.microsoft.com/office/powerpoint/2010/main" val="1885014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First, I wanted to toss to the quartet of Heather, Gabe, Can, and Christian – I think maybe only Gabe and Heather are here as the others had conflicts</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They can give a bit of a summary about their research</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they had a call to action of information they might like from you all in the coming months.</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They have their own slides for this, put together by Heather</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Christian will speak</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16</a:t>
            </a:fld>
            <a:endParaRPr lang="en-US"/>
          </a:p>
        </p:txBody>
      </p:sp>
    </p:spTree>
    <p:extLst>
      <p:ext uri="{BB962C8B-B14F-4D97-AF65-F5344CB8AC3E}">
        <p14:creationId xmlns:p14="http://schemas.microsoft.com/office/powerpoint/2010/main" val="222785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Next up, Jill Strykowski led a spirited discussion on gov docs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eCAUG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Including talking about general gov docs, working on a California gov docs collection</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heard about experience from other non-CSU libraries that was informative</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Jill has started an interest survey on this</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I’ll let Jill give you a summary and what she’d like to do next</a:t>
            </a:r>
          </a:p>
        </p:txBody>
      </p:sp>
      <p:sp>
        <p:nvSpPr>
          <p:cNvPr id="4" name="Slide Number Placeholder 3"/>
          <p:cNvSpPr>
            <a:spLocks noGrp="1"/>
          </p:cNvSpPr>
          <p:nvPr>
            <p:ph type="sldNum" sz="quarter" idx="5"/>
          </p:nvPr>
        </p:nvSpPr>
        <p:spPr/>
        <p:txBody>
          <a:bodyPr/>
          <a:lstStyle/>
          <a:p>
            <a:fld id="{EEED814B-62EC-4F54-8014-0196706DE5D7}" type="slidenum">
              <a:rPr lang="en-US" smtClean="0"/>
              <a:t>17</a:t>
            </a:fld>
            <a:endParaRPr lang="en-US"/>
          </a:p>
        </p:txBody>
      </p:sp>
    </p:spTree>
    <p:extLst>
      <p:ext uri="{BB962C8B-B14F-4D97-AF65-F5344CB8AC3E}">
        <p14:creationId xmlns:p14="http://schemas.microsoft.com/office/powerpoint/2010/main" val="2745570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EEED814B-62EC-4F54-8014-0196706DE5D7}" type="slidenum">
              <a:rPr lang="en-US" smtClean="0"/>
              <a:t>18</a:t>
            </a:fld>
            <a:endParaRPr lang="en-US"/>
          </a:p>
        </p:txBody>
      </p:sp>
    </p:spTree>
    <p:extLst>
      <p:ext uri="{BB962C8B-B14F-4D97-AF65-F5344CB8AC3E}">
        <p14:creationId xmlns:p14="http://schemas.microsoft.com/office/powerpoint/2010/main" val="3280909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Coming up in two weeks! Our next meeting will be November 21, 11am-noon.</a:t>
            </a:r>
          </a:p>
          <a:p>
            <a:pPr marL="0" marR="0">
              <a:lnSpc>
                <a:spcPct val="115000"/>
              </a:lnSpc>
              <a:spcAft>
                <a:spcPts val="800"/>
              </a:spcAft>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First, we’ll have something from Kirstie Genzel at the CO:</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Kirstie Genzel (CO) will give a refresher and some new knowledge on how CDI activations (or lack thereof) may impact Rapido requesting via OneSearch. It has been over three years since the CSUs moved to Primo VE and CDI, and over two years since we started with Rapido. With new configurations being added each month, it is a lot to keep up with. Kirstie will review some settings in your Alma CDI configurations that can help improve your library's ability to take full advantage of Rapido. This presentation will be useful for folks working with ERM, Discovery, and Resource Sharing in the CSU Libraries.“</a:t>
            </a:r>
          </a:p>
          <a:p>
            <a:pPr marL="0" marR="0">
              <a:lnSpc>
                <a:spcPct val="115000"/>
              </a:lnSpc>
              <a:spcAft>
                <a:spcPts val="800"/>
              </a:spcAft>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She’s going to keep it very high level, and relatively short and sweet.  It's mainly going to be a PSA type of thing to encourage all these groups (Discovery, ERM, and ILL) to talk to each other and come up with a coordinated approach to activating (or not activating) CDI collections for discovery in OneSearch, and what the implications of those decisions might be on Rapido. </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She might show a few actual settings in Alma (like how to activate a collection for CDI search from the CZ), but the ERM Committee will do the deep dive into the nitty gritty of the CDI settings (and corresponding display logic rules) in their follow up ERM Open Forum on Dec 6</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 few weeks later.</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She’s not planning on talking about the Search Scopes or any Primo settings at all, just CDI (which is controlled in the Alma Electronic Collections, not actually in a configuration area anymore),  but we can refer to Chris's presentation from a few months ago on the search scopes.</a:t>
            </a:r>
          </a:p>
          <a:p>
            <a:pPr marL="0" marR="0">
              <a:lnSpc>
                <a:spcPct val="115000"/>
              </a:lnSpc>
              <a:spcAft>
                <a:spcPts val="800"/>
              </a:spcAft>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After that, we’ll have a discussion about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CSUBuy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in relation to Alma and libraries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tabLst>
                <a:tab pos="457200" algn="l"/>
              </a:tabLs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All CSU campuses will eventually be adopting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CSUBuy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Procure-to-Pay (P2P) for procurement solutions. Some of our libraries and campuses have already been impacted.  There are 4-8 libraries that have done something with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CSUBuy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so far and they will share some of the best practices they have discovered so far in relation to libraries, Alma, workarounds, and issues they have run into. This will be an informal discussion for folks to share and ask and answer questions.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19</a:t>
            </a:fld>
            <a:endParaRPr lang="en-US"/>
          </a:p>
        </p:txBody>
      </p:sp>
    </p:spTree>
    <p:extLst>
      <p:ext uri="{BB962C8B-B14F-4D97-AF65-F5344CB8AC3E}">
        <p14:creationId xmlns:p14="http://schemas.microsoft.com/office/powerpoint/2010/main" val="270483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Here’s the agenda for today.  </a:t>
            </a:r>
          </a:p>
          <a:p>
            <a:pPr marL="342900" marR="0" lvl="0" indent="-34290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have several non-</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eCAUG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-related announcements to pass on to you that people have sent to me</a:t>
            </a:r>
          </a:p>
          <a:p>
            <a:pPr marL="342900" marR="0" lvl="0" indent="-34290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Then I’ll call for any CSU library-related announcements not on the agenda, as usual. Please speak up if you have something to share!</a:t>
            </a:r>
          </a:p>
          <a:p>
            <a:pPr marL="342900" marR="0" lvl="0" indent="-34290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Jessica has a few updates on CDI linking and the Ex Libris Support Advisory Group that she would like to share</a:t>
            </a:r>
          </a:p>
          <a:p>
            <a:pPr marL="342900" marR="0" lvl="0" indent="-34290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Then the focus of the meeting –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eCAUG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conference wrap-up and discussions. I hope some of our board members, planners, our presenters, and attendees will share some of what they learned or found out, or would like to know more about.</a:t>
            </a:r>
          </a:p>
          <a:p>
            <a:pPr marL="342900" marR="0" lvl="0" indent="-342900">
              <a:lnSpc>
                <a:spcPct val="115000"/>
              </a:lnSpc>
              <a:spcAft>
                <a:spcPts val="800"/>
              </a:spcAft>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After the hour, we’ll turn the recording off, we can hang out and talk about library work, and what’s going at your campuses. </a:t>
            </a:r>
          </a:p>
          <a:p>
            <a:pPr marL="4572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2</a:t>
            </a:fld>
            <a:endParaRPr lang="en-US"/>
          </a:p>
        </p:txBody>
      </p:sp>
    </p:spTree>
    <p:extLst>
      <p:ext uri="{BB962C8B-B14F-4D97-AF65-F5344CB8AC3E}">
        <p14:creationId xmlns:p14="http://schemas.microsoft.com/office/powerpoint/2010/main" val="1394999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Thanks for attending</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 Recording for this meeting will be available &amp; posted later today or early tomorrow morning. I am out of the office tomorrow so it will be one of those!</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You are welcome to hang out until 1pm (recording off). </a:t>
            </a:r>
            <a:r>
              <a:rPr lang="en-US" sz="1800" kern="100">
                <a:effectLst/>
                <a:latin typeface="Aptos" panose="020B0004020202020204" pitchFamily="34" charset="0"/>
                <a:ea typeface="Aptos" panose="020B0004020202020204" pitchFamily="34" charset="0"/>
                <a:cs typeface="Times New Roman" panose="02020603050405020304" pitchFamily="18" charset="0"/>
              </a:rPr>
              <a:t>Thank you for coming!</a:t>
            </a:r>
          </a:p>
          <a:p>
            <a:pPr marL="0" marR="0" lvl="0" indent="0">
              <a:spcBef>
                <a:spcPts val="0"/>
              </a:spcBef>
              <a:spcAft>
                <a:spcPts val="0"/>
              </a:spcAft>
              <a:buFont typeface="Arial" panose="020B0604020202020204" pitchFamily="34" charset="0"/>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20</a:t>
            </a:fld>
            <a:endParaRPr lang="en-US"/>
          </a:p>
        </p:txBody>
      </p:sp>
    </p:spTree>
    <p:extLst>
      <p:ext uri="{BB962C8B-B14F-4D97-AF65-F5344CB8AC3E}">
        <p14:creationId xmlns:p14="http://schemas.microsoft.com/office/powerpoint/2010/main" val="325146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First, here are some general announcements from me that I want to share. Thanks to those of you that sent me these ideas/announcements in advance to share.</a:t>
            </a:r>
          </a:p>
          <a:p>
            <a:pPr marL="342900" marR="0" lvl="0" indent="-34290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Chris Lee of the CO is doing a presentation on November 19 for Ex Libris with the title: CSU’s journey to unifying 24 campus libraries with one resource sharing system.</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Here’s the description:</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Juggling multiple systems for resource sharing across a library network can feel like an uphill battle. Join us for a webinar where the California State University (CSU) system reveals</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its journey and future plans for unifying 24 campus libraries under a single platform, Rapido.</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br>
              <a:rPr lang="en-US" sz="1800" b="1" kern="100" dirty="0">
                <a:effectLst/>
                <a:latin typeface="Aptos" panose="020B0004020202020204" pitchFamily="34" charset="0"/>
                <a:ea typeface="Aptos" panose="020B0004020202020204" pitchFamily="34" charset="0"/>
                <a:cs typeface="Times New Roman" panose="02020603050405020304" pitchFamily="18" charset="0"/>
              </a:rPr>
            </a:br>
            <a:br>
              <a:rPr lang="en-US" sz="1800" b="1"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In this webinar, you</a:t>
            </a:r>
            <a:r>
              <a:rPr lang="en-US" sz="1800" kern="100" dirty="0">
                <a:effectLst/>
                <a:latin typeface="Aptos" panose="020B0004020202020204" pitchFamily="34" charset="0"/>
                <a:ea typeface="Aptos" panose="020B0004020202020204" pitchFamily="34" charset="0"/>
                <a:cs typeface="Aptos" panose="020B0004020202020204" pitchFamily="34"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ll learn: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How CSU are bringing their campus libraries together under one resource sharing system with Rapido</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Their approach to managing both physical and digital ILL requests in one system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How they are working to ensure effective staff adoption of the new system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CSU</a:t>
            </a:r>
            <a:r>
              <a:rPr lang="en-US" sz="1800" kern="100" dirty="0">
                <a:effectLst/>
                <a:latin typeface="Aptos" panose="020B0004020202020204" pitchFamily="34" charset="0"/>
                <a:ea typeface="Aptos" panose="020B0004020202020204" pitchFamily="34" charset="0"/>
                <a:cs typeface="Aptos" panose="020B0004020202020204" pitchFamily="34"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s future plans for improving their resource sharing services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Yes, we are CSU and this is us and you already lived through this. A couple reasons you might want to attend this:</a:t>
            </a:r>
          </a:p>
          <a:p>
            <a:pPr marL="342900" marR="0" lvl="0" indent="-342900">
              <a:lnSpc>
                <a:spcPct val="115000"/>
              </a:lnSpc>
              <a:spcAft>
                <a:spcPts val="800"/>
              </a:spcAft>
              <a:buFont typeface="+mj-lt"/>
              <a:buAutoNum type="arabicPeriod"/>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 see Chris show off the wonder of the CSU</a:t>
            </a:r>
          </a:p>
          <a:p>
            <a:pPr marL="342900" marR="0" lvl="0" indent="-342900">
              <a:lnSpc>
                <a:spcPct val="115000"/>
              </a:lnSpc>
              <a:spcAft>
                <a:spcPts val="800"/>
              </a:spcAft>
              <a:buFont typeface="+mj-lt"/>
              <a:buAutoNum type="arabicPeriod"/>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You’ll see your own work by your libraries in here and you should be proud</a:t>
            </a:r>
          </a:p>
          <a:p>
            <a:pPr marL="342900" marR="0" lvl="0" indent="-342900">
              <a:lnSpc>
                <a:spcPct val="115000"/>
              </a:lnSpc>
              <a:spcAft>
                <a:spcPts val="800"/>
              </a:spcAft>
              <a:buFont typeface="+mj-lt"/>
              <a:buAutoNum type="arabicPeriod"/>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Might be so involved in the day-to-day and forgot how much we accomplished, also you’ll hear more about the future plans for the CSU here</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 Maybe you are new or new to your role and you don’t know the Rapido story with the CSU, here’s where you can get the basics.</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Chris – do you have more to add?</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will send out the registration link with the recording.</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also wanted to note here that there are currently 149 libraries in Rapido, this number is going up all the time, thanks to the work of Chris and many of you.</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Two more ELUNA items –</a:t>
            </a:r>
          </a:p>
          <a:p>
            <a:pPr marL="342900" marR="0" lvl="0" indent="-342900">
              <a:lnSpc>
                <a:spcPct val="115000"/>
              </a:lnSpc>
              <a:spcAft>
                <a:spcPts val="800"/>
              </a:spcAft>
              <a:buFont typeface="+mj-lt"/>
              <a:buAutoNum type="arabicPeriod"/>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reminder of the ELUNA document </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received a question last week about the ELUNA document repository: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https://documents.el-una.org/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This website has most? all? of the documents from recent ELUNA conferences and ELUNA Learns. Sometimes it takes a while for them to be posted, but then they are there. It's a great way to find out what practical presentations have been done on a particular topic.</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is the same login for everyone, all ELUNA members at every site.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I will send it out with the email with the recording but will not share it here. Once you get it, don't put this on a public website or the wiki but you can share it on intranet, SharePoint, email, whatever. It is the logon for all ELUNA members, which you all are through the consortial membership.</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 A reminder that we are deep in the ELUNA Learns season, these are every Wednesday from 10am-1pm, free to you as ELUNA consortial members.</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Even if you can’t attend live, they will send you the recording pretty quickly after the session. Many of these are repeats of things that were presented at ELUNA and IGeLU but with updated information.</a:t>
            </a:r>
          </a:p>
          <a:p>
            <a:pPr marL="0" marR="0">
              <a:lnSpc>
                <a:spcPct val="115000"/>
              </a:lnSpc>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3</a:t>
            </a:fld>
            <a:endParaRPr lang="en-US"/>
          </a:p>
        </p:txBody>
      </p:sp>
    </p:spTree>
    <p:extLst>
      <p:ext uri="{BB962C8B-B14F-4D97-AF65-F5344CB8AC3E}">
        <p14:creationId xmlns:p14="http://schemas.microsoft.com/office/powerpoint/2010/main" val="2837300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know we have a few jobs available at our CSU libraries and I don’t necessarily want to turn this into a job board but I did have two relevant positions I wanted to promote here that are timely and related to your work.</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First. I have mentioned in previous TS Open Forums that Katie Lage at Moss Landing, who is a solo librarian at that institution, is going on sabbatical in Spring 2025 and that they will be hiring for a temporary replacement.</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 is the job posting for that which you can read at your leisure later</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short, it is a temporary librarian position that where you can get paid on top of your regular salary by working for them 10 hours a week for the spring semester, mostly remote</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Not just systems, reference and instruction as well. </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Also, I know it’s a little confusing as Moss Landing does a lot of their work through San Jose State…but this is a Moss Landing position.</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you are interested in this job, please apply by Friday, November 15, that is in 8 days.</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other job I want to mention is the </a:t>
            </a:r>
            <a:r>
              <a:rPr lang="en-US" sz="18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SDLC Analytics &amp; Collections Manager</a:t>
            </a: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you attended the Analytics open forum yesterday, you heard this from me but we want to promote it whenever we can.</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Ying Liu who worked in the CO retired this summer</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Retooled position, a lot more about stats, and data viz and in interpreting data and communicating it out in a way people would understand. </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Show the job description</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“systemwide analysis projects” is a phrase I really like in the description</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Also “support evidence-based decision making on library collections and services”</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 is an MPP position, it says Manager in it but it is manager of analytics and collections for the CO and not people</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Reporting to Ann Roll in the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Systemwide Digital Library Content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or SDLC department, working with Kirstie and Ann and Lisa. Part of my larger Academic Technology Services department at the CO. </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 is an open-until-filled positions but please apply soon.</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Please spread the word to colleagues and friends that might be interested…</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Reminder that this person does not need library experience, getting stats and communication and sharing with COLD and others is most important</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Not necessarily even Alma and/or Primo Analytics experience, are you interested in assessment, saving libraries and the CSU money overall, doing charts and graphs, and so on.</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I am on the hiring committee but it is okay if you contact me if you have questions about working at the CO, in this department, and more about the position in general. </a:t>
            </a:r>
          </a:p>
          <a:p>
            <a:endParaRPr lang="en-US" i="0" u="none" dirty="0"/>
          </a:p>
        </p:txBody>
      </p:sp>
      <p:sp>
        <p:nvSpPr>
          <p:cNvPr id="4" name="Slide Number Placeholder 3"/>
          <p:cNvSpPr>
            <a:spLocks noGrp="1"/>
          </p:cNvSpPr>
          <p:nvPr>
            <p:ph type="sldNum" sz="quarter" idx="5"/>
          </p:nvPr>
        </p:nvSpPr>
        <p:spPr/>
        <p:txBody>
          <a:bodyPr/>
          <a:lstStyle/>
          <a:p>
            <a:fld id="{EEED814B-62EC-4F54-8014-0196706DE5D7}" type="slidenum">
              <a:rPr lang="en-US" smtClean="0"/>
              <a:t>4</a:t>
            </a:fld>
            <a:endParaRPr lang="en-US"/>
          </a:p>
        </p:txBody>
      </p:sp>
    </p:spTree>
    <p:extLst>
      <p:ext uri="{BB962C8B-B14F-4D97-AF65-F5344CB8AC3E}">
        <p14:creationId xmlns:p14="http://schemas.microsoft.com/office/powerpoint/2010/main" val="2051439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now I want to open this up to your timely announcements, this is your time to speak and share! </a:t>
            </a:r>
          </a:p>
          <a:p>
            <a:pPr marL="0" marR="0">
              <a:lnSpc>
                <a:spcPct val="115000"/>
              </a:lnSpc>
              <a:spcBef>
                <a:spcPts val="0"/>
              </a:spcBef>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is indeed a picture of Long Beach!</a:t>
            </a:r>
          </a:p>
          <a:p>
            <a:pPr marL="0" marR="0" lvl="0" indent="0">
              <a:spcBef>
                <a:spcPts val="0"/>
              </a:spcBef>
              <a:spcAft>
                <a:spcPts val="0"/>
              </a:spcAft>
              <a:buFont typeface="Arial" panose="020B0604020202020204" pitchFamily="34" charset="0"/>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5</a:t>
            </a:fld>
            <a:endParaRPr lang="en-US"/>
          </a:p>
        </p:txBody>
      </p:sp>
    </p:spTree>
    <p:extLst>
      <p:ext uri="{BB962C8B-B14F-4D97-AF65-F5344CB8AC3E}">
        <p14:creationId xmlns:p14="http://schemas.microsoft.com/office/powerpoint/2010/main" val="1528507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0" dirty="0"/>
          </a:p>
          <a:p>
            <a:r>
              <a:rPr lang="en-US" i="0" dirty="0"/>
              <a:t>Next up, Jessica wanted to give a few updates on CDI linking changes, and some updates from the Ex Libris Support Advisory Group, or SAG, especially in relation to the Known Issues portal or application and the Defect Cleanup Project.</a:t>
            </a:r>
          </a:p>
          <a:p>
            <a:r>
              <a:rPr lang="en-US" i="0" dirty="0"/>
              <a:t>Take it away, Jessica!</a:t>
            </a:r>
          </a:p>
          <a:p>
            <a:endParaRPr lang="en-US" i="0" dirty="0"/>
          </a:p>
        </p:txBody>
      </p:sp>
      <p:sp>
        <p:nvSpPr>
          <p:cNvPr id="4" name="Slide Number Placeholder 3"/>
          <p:cNvSpPr>
            <a:spLocks noGrp="1"/>
          </p:cNvSpPr>
          <p:nvPr>
            <p:ph type="sldNum" sz="quarter" idx="5"/>
          </p:nvPr>
        </p:nvSpPr>
        <p:spPr/>
        <p:txBody>
          <a:bodyPr/>
          <a:lstStyle/>
          <a:p>
            <a:fld id="{EEED814B-62EC-4F54-8014-0196706DE5D7}" type="slidenum">
              <a:rPr lang="en-US" smtClean="0"/>
              <a:t>6</a:t>
            </a:fld>
            <a:endParaRPr lang="en-US"/>
          </a:p>
        </p:txBody>
      </p:sp>
    </p:spTree>
    <p:extLst>
      <p:ext uri="{BB962C8B-B14F-4D97-AF65-F5344CB8AC3E}">
        <p14:creationId xmlns:p14="http://schemas.microsoft.com/office/powerpoint/2010/main" val="1784749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Now we’ll get into the meat of today’s session, a wrap-up on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eCAUG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conference. </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Some context</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Held at Long Beach at the Chancellor’s Office, seen here in this picture</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 was just held October 24 and 25, just two weeks ago! </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Even though the conference was just two weeks ago, a lot has happened since then! Halloween! Dodgers won the World Series! Earthquakes, winds, fires. And there was the election and election results. But please think back to two weeks ago if you can to share with others that could not attend the conference.</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hope for these regional ELUNA conferences is that it is much cheaper to attend than something like ELUNA in Atlanta next year, and the committee did a great job of keeping it less expensive, at least the part they could control. </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here are the approximate stats on registrants, the committee did a great job of reaching out before the conference to make sure people were actually attending, which kept the numbers of registrants about the same as those that attended.</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116 attendees</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48 CSU</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27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Ucs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21 from the community colleges</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Others from other California Ex Libris libraries</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7 from Ex Libris/Clarivate</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7</a:t>
            </a:fld>
            <a:endParaRPr lang="en-US"/>
          </a:p>
        </p:txBody>
      </p:sp>
    </p:spTree>
    <p:extLst>
      <p:ext uri="{BB962C8B-B14F-4D97-AF65-F5344CB8AC3E}">
        <p14:creationId xmlns:p14="http://schemas.microsoft.com/office/powerpoint/2010/main" val="357704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Lots of people from all over California and our vendors helped out with this conference, but I wanted to acknowledge our CSU folks</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First, our elected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eCAUG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Board members: Greta Heng from San Diego State was the vice-chair, I believe that makes her the chair next year.</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Greta was the amazing organizer behind the awesome schedule of presenters, it was really well-done with a good balance of topics and Ex Libris institutions. </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Greta had to leave for another meeting at 11:15am but she passed along her comments for the meeting already</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Jill Strykowski was the secretary/treasurer, which meant things like working through planning a conference when you have a small budget and no bank account. But she figured it out!</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We’ll hear from Jill shortly about what is coming next.</a:t>
            </a:r>
          </a:p>
        </p:txBody>
      </p:sp>
      <p:sp>
        <p:nvSpPr>
          <p:cNvPr id="4" name="Slide Number Placeholder 3"/>
          <p:cNvSpPr>
            <a:spLocks noGrp="1"/>
          </p:cNvSpPr>
          <p:nvPr>
            <p:ph type="sldNum" sz="quarter" idx="5"/>
          </p:nvPr>
        </p:nvSpPr>
        <p:spPr/>
        <p:txBody>
          <a:bodyPr/>
          <a:lstStyle/>
          <a:p>
            <a:fld id="{EEED814B-62EC-4F54-8014-0196706DE5D7}" type="slidenum">
              <a:rPr lang="en-US" smtClean="0"/>
              <a:t>8</a:t>
            </a:fld>
            <a:endParaRPr lang="en-US"/>
          </a:p>
        </p:txBody>
      </p:sp>
    </p:spTree>
    <p:extLst>
      <p:ext uri="{BB962C8B-B14F-4D97-AF65-F5344CB8AC3E}">
        <p14:creationId xmlns:p14="http://schemas.microsoft.com/office/powerpoint/2010/main" val="2223259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132D7-D2A4-9B1F-07F7-349352F320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92D8D-884D-0284-D08D-020BA1AC34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D85591-FEEC-5198-9B61-61DA3908A6AF}"/>
              </a:ext>
            </a:extLst>
          </p:cNvPr>
          <p:cNvSpPr>
            <a:spLocks noGrp="1"/>
          </p:cNvSpPr>
          <p:nvPr>
            <p:ph type="body" idx="1"/>
          </p:nvPr>
        </p:nvSpPr>
        <p:spPr/>
        <p:txBody>
          <a:bodyPr/>
          <a:lstStyle/>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were also CSU folks that were part of the planning and logistic committees: Kirstie, Chris, Pam, and Rachel.</a:t>
            </a:r>
          </a:p>
          <a:p>
            <a:pPr marL="0" marR="0">
              <a:lnSpc>
                <a:spcPct val="115000"/>
              </a:lnSpc>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also our hosts at the CO, my co-workers David, Ann, a special thanks to David’s boss Leslie Kennedy (she is an Assistant Vice Chancellor at the CO and the head of Academic Technology Services), she was instrumental in us getting approval to have a conference at the CO despite there being new rules discouraging hosting, this conference almost didn’t happen in person at the last minute and she was able to get us a special exception to host this meeting. Then there was also me, I stood in the parking lot and said hello and badged you in. Also a shoutout to the facilities &amp; IT folks at the CO that were so helpful in us putting on the conference at the CO. I don’t think they are in this meeting but I still want to put a thanks to them on this recording as well.</a:t>
            </a:r>
          </a:p>
          <a:p>
            <a:endParaRPr lang="en-US" i="0" dirty="0"/>
          </a:p>
        </p:txBody>
      </p:sp>
      <p:sp>
        <p:nvSpPr>
          <p:cNvPr id="4" name="Slide Number Placeholder 3">
            <a:extLst>
              <a:ext uri="{FF2B5EF4-FFF2-40B4-BE49-F238E27FC236}">
                <a16:creationId xmlns:a16="http://schemas.microsoft.com/office/drawing/2014/main" id="{3A9A8406-8FFC-91FD-EAE6-1339573941E5}"/>
              </a:ext>
            </a:extLst>
          </p:cNvPr>
          <p:cNvSpPr>
            <a:spLocks noGrp="1"/>
          </p:cNvSpPr>
          <p:nvPr>
            <p:ph type="sldNum" sz="quarter" idx="5"/>
          </p:nvPr>
        </p:nvSpPr>
        <p:spPr/>
        <p:txBody>
          <a:bodyPr/>
          <a:lstStyle/>
          <a:p>
            <a:fld id="{EEED814B-62EC-4F54-8014-0196706DE5D7}" type="slidenum">
              <a:rPr lang="en-US" smtClean="0"/>
              <a:t>9</a:t>
            </a:fld>
            <a:endParaRPr lang="en-US"/>
          </a:p>
        </p:txBody>
      </p:sp>
    </p:spTree>
    <p:extLst>
      <p:ext uri="{BB962C8B-B14F-4D97-AF65-F5344CB8AC3E}">
        <p14:creationId xmlns:p14="http://schemas.microsoft.com/office/powerpoint/2010/main" val="822904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293F2B6-A09E-441A-831A-26CFEA76ECFC}" type="datetime1">
              <a:rPr lang="en-US" smtClean="0"/>
              <a:t>11/8/2024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TS Open Forum, November 7, 2024</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2481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842425-BC98-4746-9AC8-A0760E2D52BE}" type="datetime1">
              <a:rPr lang="en-US" smtClean="0"/>
              <a:t>11/8/2024</a:t>
            </a:fld>
            <a:endParaRPr lang="en-US"/>
          </a:p>
        </p:txBody>
      </p:sp>
      <p:sp>
        <p:nvSpPr>
          <p:cNvPr id="6" name="Footer Placeholder 5"/>
          <p:cNvSpPr>
            <a:spLocks noGrp="1"/>
          </p:cNvSpPr>
          <p:nvPr>
            <p:ph type="ftr" sz="quarter" idx="11"/>
          </p:nvPr>
        </p:nvSpPr>
        <p:spPr/>
        <p:txBody>
          <a:bodyPr/>
          <a:lstStyle/>
          <a:p>
            <a:r>
              <a:rPr lang="en-US"/>
              <a:t>TS Open Forum, November 7,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95094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1D894C1-0215-4BFA-BCD9-EADA2E6E5ECA}" type="datetime1">
              <a:rPr lang="en-US" smtClean="0"/>
              <a:t>11/8/2024</a:t>
            </a:fld>
            <a:endParaRPr lang="en-US"/>
          </a:p>
        </p:txBody>
      </p:sp>
      <p:sp>
        <p:nvSpPr>
          <p:cNvPr id="5" name="Footer Placeholder 4"/>
          <p:cNvSpPr>
            <a:spLocks noGrp="1"/>
          </p:cNvSpPr>
          <p:nvPr>
            <p:ph type="ftr" sz="quarter" idx="11"/>
          </p:nvPr>
        </p:nvSpPr>
        <p:spPr/>
        <p:txBody>
          <a:bodyPr/>
          <a:lstStyle/>
          <a:p>
            <a:r>
              <a:rPr lang="en-US"/>
              <a:t>TS Open Forum, November 7, 2024</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6203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270E033-8372-4244-94FD-957BD68F7A7E}" type="datetime1">
              <a:rPr lang="en-US" smtClean="0"/>
              <a:t>11/8/2024</a:t>
            </a:fld>
            <a:endParaRPr lang="en-US"/>
          </a:p>
        </p:txBody>
      </p:sp>
      <p:sp>
        <p:nvSpPr>
          <p:cNvPr id="5" name="Footer Placeholder 4"/>
          <p:cNvSpPr>
            <a:spLocks noGrp="1"/>
          </p:cNvSpPr>
          <p:nvPr>
            <p:ph type="ftr" sz="quarter" idx="11"/>
          </p:nvPr>
        </p:nvSpPr>
        <p:spPr/>
        <p:txBody>
          <a:bodyPr/>
          <a:lstStyle/>
          <a:p>
            <a:r>
              <a:rPr lang="en-US"/>
              <a:t>TS Open Forum, November 7, 2024</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0545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1270AF-B44D-4CFB-BD85-3B22CE1502C0}" type="datetime1">
              <a:rPr lang="en-US" smtClean="0"/>
              <a:t>11/8/2024</a:t>
            </a:fld>
            <a:endParaRPr lang="en-US"/>
          </a:p>
        </p:txBody>
      </p:sp>
      <p:sp>
        <p:nvSpPr>
          <p:cNvPr id="5" name="Footer Placeholder 4"/>
          <p:cNvSpPr>
            <a:spLocks noGrp="1"/>
          </p:cNvSpPr>
          <p:nvPr>
            <p:ph type="ftr" sz="quarter" idx="11"/>
          </p:nvPr>
        </p:nvSpPr>
        <p:spPr/>
        <p:txBody>
          <a:bodyPr/>
          <a:lstStyle/>
          <a:p>
            <a:r>
              <a:rPr lang="en-US"/>
              <a:t>TS Open Forum, November 7, 2024</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777570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5E1439C-3F34-489A-BC67-6F3E0B39C879}" type="datetime1">
              <a:rPr lang="en-US" smtClean="0"/>
              <a:t>11/8/2024</a:t>
            </a:fld>
            <a:endParaRPr lang="en-US"/>
          </a:p>
        </p:txBody>
      </p:sp>
      <p:sp>
        <p:nvSpPr>
          <p:cNvPr id="8" name="Footer Placeholder 7"/>
          <p:cNvSpPr>
            <a:spLocks noGrp="1"/>
          </p:cNvSpPr>
          <p:nvPr>
            <p:ph type="ftr" sz="quarter" idx="11"/>
          </p:nvPr>
        </p:nvSpPr>
        <p:spPr/>
        <p:txBody>
          <a:bodyPr/>
          <a:lstStyle/>
          <a:p>
            <a:r>
              <a:rPr lang="en-US"/>
              <a:t>TS Open Forum, November 7, 2024</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48041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3B9C948-6557-41D3-952E-39D6F4433525}" type="datetime1">
              <a:rPr lang="en-US" smtClean="0"/>
              <a:t>11/8/2024</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a:t>TS Open Forum, November 7, 2024</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43840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C6C1606-A75F-4B1A-9123-82500C912E81}" type="datetime1">
              <a:rPr lang="en-US" smtClean="0"/>
              <a:t>11/8/2024</a:t>
            </a:fld>
            <a:endParaRPr lang="en-US"/>
          </a:p>
        </p:txBody>
      </p:sp>
      <p:sp>
        <p:nvSpPr>
          <p:cNvPr id="5" name="Footer Placeholder 4"/>
          <p:cNvSpPr>
            <a:spLocks noGrp="1"/>
          </p:cNvSpPr>
          <p:nvPr>
            <p:ph type="ftr" sz="quarter" idx="11"/>
          </p:nvPr>
        </p:nvSpPr>
        <p:spPr/>
        <p:txBody>
          <a:bodyPr/>
          <a:lstStyle/>
          <a:p>
            <a:r>
              <a:rPr lang="en-US"/>
              <a:t>TS Open Forum, November 7, 2024</a:t>
            </a:r>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358877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C7B15C9-F398-4784-B806-EC7BE319B9D3}" type="datetime1">
              <a:rPr lang="en-US" smtClean="0"/>
              <a:t>11/8/2024</a:t>
            </a:fld>
            <a:endParaRPr lang="en-US"/>
          </a:p>
        </p:txBody>
      </p:sp>
      <p:sp>
        <p:nvSpPr>
          <p:cNvPr id="5" name="Footer Placeholder 4"/>
          <p:cNvSpPr>
            <a:spLocks noGrp="1"/>
          </p:cNvSpPr>
          <p:nvPr>
            <p:ph type="ftr" sz="quarter" idx="11"/>
          </p:nvPr>
        </p:nvSpPr>
        <p:spPr/>
        <p:txBody>
          <a:bodyPr/>
          <a:lstStyle/>
          <a:p>
            <a:r>
              <a:rPr lang="en-US"/>
              <a:t>TS Open Forum, November 7, 2024</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69975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A07F58-641F-4343-84A6-EAF79F70FE20}" type="datetime1">
              <a:rPr lang="en-US" smtClean="0"/>
              <a:t>11/8/2024</a:t>
            </a:fld>
            <a:endParaRPr lang="en-US"/>
          </a:p>
        </p:txBody>
      </p:sp>
      <p:sp>
        <p:nvSpPr>
          <p:cNvPr id="5" name="Footer Placeholder 4"/>
          <p:cNvSpPr>
            <a:spLocks noGrp="1"/>
          </p:cNvSpPr>
          <p:nvPr>
            <p:ph type="ftr" sz="quarter" idx="11"/>
          </p:nvPr>
        </p:nvSpPr>
        <p:spPr/>
        <p:txBody>
          <a:bodyPr/>
          <a:lstStyle/>
          <a:p>
            <a:r>
              <a:rPr lang="en-US"/>
              <a:t>TS Open Forum, November 7, 2024</a:t>
            </a:r>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25179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A7A9E6-FC42-4547-80E7-D78682A74278}" type="datetime1">
              <a:rPr lang="en-US" smtClean="0"/>
              <a:t>11/8/2024</a:t>
            </a:fld>
            <a:endParaRPr lang="en-US"/>
          </a:p>
        </p:txBody>
      </p:sp>
      <p:sp>
        <p:nvSpPr>
          <p:cNvPr id="5" name="Footer Placeholder 4"/>
          <p:cNvSpPr>
            <a:spLocks noGrp="1"/>
          </p:cNvSpPr>
          <p:nvPr>
            <p:ph type="ftr" sz="quarter" idx="11"/>
          </p:nvPr>
        </p:nvSpPr>
        <p:spPr/>
        <p:txBody>
          <a:bodyPr/>
          <a:lstStyle/>
          <a:p>
            <a:r>
              <a:rPr lang="en-US"/>
              <a:t>TS Open Forum, November 7,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0730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0F65B1-99C1-47AE-9BE3-8D6FFDF55B0C}" type="datetime1">
              <a:rPr lang="en-US" smtClean="0"/>
              <a:t>11/8/2024</a:t>
            </a:fld>
            <a:endParaRPr lang="en-US"/>
          </a:p>
        </p:txBody>
      </p:sp>
      <p:sp>
        <p:nvSpPr>
          <p:cNvPr id="6" name="Footer Placeholder 5"/>
          <p:cNvSpPr>
            <a:spLocks noGrp="1"/>
          </p:cNvSpPr>
          <p:nvPr>
            <p:ph type="ftr" sz="quarter" idx="11"/>
          </p:nvPr>
        </p:nvSpPr>
        <p:spPr/>
        <p:txBody>
          <a:bodyPr/>
          <a:lstStyle/>
          <a:p>
            <a:r>
              <a:rPr lang="en-US"/>
              <a:t>TS Open Forum, November 7, 2024</a:t>
            </a:r>
          </a:p>
        </p:txBody>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5706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EA38DF-B6FD-47DA-9142-CC327184EA54}" type="datetime1">
              <a:rPr lang="en-US" smtClean="0"/>
              <a:t>11/8/2024</a:t>
            </a:fld>
            <a:endParaRPr lang="en-US"/>
          </a:p>
        </p:txBody>
      </p:sp>
      <p:sp>
        <p:nvSpPr>
          <p:cNvPr id="8" name="Footer Placeholder 7"/>
          <p:cNvSpPr>
            <a:spLocks noGrp="1"/>
          </p:cNvSpPr>
          <p:nvPr>
            <p:ph type="ftr" sz="quarter" idx="11"/>
          </p:nvPr>
        </p:nvSpPr>
        <p:spPr/>
        <p:txBody>
          <a:bodyPr/>
          <a:lstStyle/>
          <a:p>
            <a:r>
              <a:rPr lang="en-US"/>
              <a:t>TS Open Forum, November 7, 2024</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19551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8EB488-C7E6-4E86-B00F-69A3ED6B7351}" type="datetime1">
              <a:rPr lang="en-US" smtClean="0"/>
              <a:t>11/8/2024</a:t>
            </a:fld>
            <a:endParaRPr lang="en-US"/>
          </a:p>
        </p:txBody>
      </p:sp>
      <p:sp>
        <p:nvSpPr>
          <p:cNvPr id="4" name="Footer Placeholder 3"/>
          <p:cNvSpPr>
            <a:spLocks noGrp="1"/>
          </p:cNvSpPr>
          <p:nvPr>
            <p:ph type="ftr" sz="quarter" idx="11"/>
          </p:nvPr>
        </p:nvSpPr>
        <p:spPr/>
        <p:txBody>
          <a:bodyPr/>
          <a:lstStyle/>
          <a:p>
            <a:r>
              <a:rPr lang="en-US"/>
              <a:t>TS Open Forum, November 7, 2024</a:t>
            </a:r>
          </a:p>
        </p:txBody>
      </p:sp>
      <p:sp>
        <p:nvSpPr>
          <p:cNvPr id="5" name="Slide Number Placeholder 4"/>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97694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9B851-23C1-4C37-9F97-937CE291912D}" type="datetime1">
              <a:rPr lang="en-US" smtClean="0"/>
              <a:t>11/8/2024</a:t>
            </a:fld>
            <a:endParaRPr lang="en-US"/>
          </a:p>
        </p:txBody>
      </p:sp>
      <p:sp>
        <p:nvSpPr>
          <p:cNvPr id="3" name="Footer Placeholder 2"/>
          <p:cNvSpPr>
            <a:spLocks noGrp="1"/>
          </p:cNvSpPr>
          <p:nvPr>
            <p:ph type="ftr" sz="quarter" idx="11"/>
          </p:nvPr>
        </p:nvSpPr>
        <p:spPr/>
        <p:txBody>
          <a:bodyPr/>
          <a:lstStyle/>
          <a:p>
            <a:r>
              <a:rPr lang="en-US"/>
              <a:t>TS Open Forum, November 7, 2024</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90143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45610E-6C86-4246-BE2F-1E7964DB2372}" type="datetime1">
              <a:rPr lang="en-US" smtClean="0"/>
              <a:t>11/8/2024</a:t>
            </a:fld>
            <a:endParaRPr lang="en-US"/>
          </a:p>
        </p:txBody>
      </p:sp>
      <p:sp>
        <p:nvSpPr>
          <p:cNvPr id="6" name="Footer Placeholder 5"/>
          <p:cNvSpPr>
            <a:spLocks noGrp="1"/>
          </p:cNvSpPr>
          <p:nvPr>
            <p:ph type="ftr" sz="quarter" idx="11"/>
          </p:nvPr>
        </p:nvSpPr>
        <p:spPr/>
        <p:txBody>
          <a:bodyPr/>
          <a:lstStyle/>
          <a:p>
            <a:r>
              <a:rPr lang="en-US"/>
              <a:t>TS Open Forum, November 7,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199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F0E7BD-3A47-4B38-BB28-58043901F3C1}" type="datetime1">
              <a:rPr lang="en-US" smtClean="0"/>
              <a:t>11/8/2024</a:t>
            </a:fld>
            <a:endParaRPr lang="en-US"/>
          </a:p>
        </p:txBody>
      </p:sp>
      <p:sp>
        <p:nvSpPr>
          <p:cNvPr id="6" name="Footer Placeholder 5"/>
          <p:cNvSpPr>
            <a:spLocks noGrp="1"/>
          </p:cNvSpPr>
          <p:nvPr>
            <p:ph type="ftr" sz="quarter" idx="11"/>
          </p:nvPr>
        </p:nvSpPr>
        <p:spPr/>
        <p:txBody>
          <a:bodyPr/>
          <a:lstStyle/>
          <a:p>
            <a:r>
              <a:rPr lang="en-US"/>
              <a:t>TS Open Forum, November 7,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55825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ABE8761-E9E1-496B-8F8E-F9F46EA8EE07}" type="datetime1">
              <a:rPr lang="en-US" smtClean="0"/>
              <a:t>11/8/2024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TS Open Forum, November 7, 2024</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29BC735-8151-4FE6-98FD-78C3E43BB5EF}" type="slidenum">
              <a:rPr lang="en-US" smtClean="0"/>
              <a:t>‹#›</a:t>
            </a:fld>
            <a:endParaRPr lang="en-US"/>
          </a:p>
        </p:txBody>
      </p:sp>
    </p:spTree>
    <p:extLst>
      <p:ext uri="{BB962C8B-B14F-4D97-AF65-F5344CB8AC3E}">
        <p14:creationId xmlns:p14="http://schemas.microsoft.com/office/powerpoint/2010/main" val="1649697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ites.google.com/view/ecaug/2024-ecaug-conference/schedul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forms/d/e/1FAIpQLSfDzd09dmWq7vu6Im6HK4QD74PKA0dTQX5xhRlfnZkoYwt4lA/viewfor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s://sites.google.com/view/ecaug/2024-ecaug-conference/session-detail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ites.google.com/view/ecaug/govdoc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larivatewebinars.webex.com/webappng/sites/clarivatewebinars/meeting/register/69c9555bb2854d17bbf787de9d1b936d?ticket=4832534b00000007077c634513c668a898ad101be94d62b0a7f6b86d2a5c4e2ca20c6d1e7ce83caa&amp;timestamp=1731074618637&amp;RGID=r9dacd8ef35b74d020adee694908e3fd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el-una.org/meetings/eluna-learns-2024/" TargetMode="External"/><Relationship Id="rId4" Type="http://schemas.openxmlformats.org/officeDocument/2006/relationships/hyperlink" Target="https://documents.el-una.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jobs.sjsu.edu/en-us/job/544041/librarian-parttime-temporary-moss-landing-marine-lab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cojobs.calstate.edu/en-us/job/543433/systemwide-digital-library-content-analytics-and-collection-assessment-manag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EE59-5BFA-52E7-82A0-9BF0AAE0FDA7}"/>
              </a:ext>
            </a:extLst>
          </p:cNvPr>
          <p:cNvSpPr>
            <a:spLocks noGrp="1"/>
          </p:cNvSpPr>
          <p:nvPr>
            <p:ph type="ctrTitle"/>
          </p:nvPr>
        </p:nvSpPr>
        <p:spPr>
          <a:xfrm>
            <a:off x="8382055" y="1241266"/>
            <a:ext cx="3161016" cy="3163094"/>
          </a:xfrm>
        </p:spPr>
        <p:txBody>
          <a:bodyPr>
            <a:normAutofit/>
          </a:bodyPr>
          <a:lstStyle/>
          <a:p>
            <a:pPr algn="ctr">
              <a:lnSpc>
                <a:spcPct val="90000"/>
              </a:lnSpc>
            </a:pPr>
            <a:r>
              <a:rPr lang="en-US" sz="3800" dirty="0">
                <a:solidFill>
                  <a:srgbClr val="EBEBEB"/>
                </a:solidFill>
              </a:rPr>
              <a:t>November 7, 2024</a:t>
            </a:r>
            <a:br>
              <a:rPr lang="en-US" sz="3800" dirty="0">
                <a:solidFill>
                  <a:srgbClr val="EBEBEB"/>
                </a:solidFill>
              </a:rPr>
            </a:br>
            <a:r>
              <a:rPr lang="en-US" sz="3800" dirty="0">
                <a:solidFill>
                  <a:srgbClr val="EBEBEB"/>
                </a:solidFill>
              </a:rPr>
              <a:t>Technical Services Open Forum</a:t>
            </a:r>
          </a:p>
        </p:txBody>
      </p:sp>
      <p:grpSp>
        <p:nvGrpSpPr>
          <p:cNvPr id="17" name="Group 16">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8" name="Rectangle 17">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5" name="Picture 4">
            <a:extLst>
              <a:ext uri="{FF2B5EF4-FFF2-40B4-BE49-F238E27FC236}">
                <a16:creationId xmlns:a16="http://schemas.microsoft.com/office/drawing/2014/main" id="{38704E56-7DC7-FD9D-CAD4-25D28A9E98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1529" y="1114621"/>
            <a:ext cx="4759648" cy="4628758"/>
          </a:xfrm>
          <a:prstGeom prst="rect">
            <a:avLst/>
          </a:prstGeom>
        </p:spPr>
      </p:pic>
      <p:pic>
        <p:nvPicPr>
          <p:cNvPr id="4" name="Picture 3">
            <a:extLst>
              <a:ext uri="{FF2B5EF4-FFF2-40B4-BE49-F238E27FC236}">
                <a16:creationId xmlns:a16="http://schemas.microsoft.com/office/drawing/2014/main" id="{8D7C4AE0-4607-843A-1DE7-84C6F5708212}"/>
              </a:ext>
            </a:extLst>
          </p:cNvPr>
          <p:cNvPicPr>
            <a:picLocks noChangeAspect="1"/>
          </p:cNvPicPr>
          <p:nvPr/>
        </p:nvPicPr>
        <p:blipFill>
          <a:blip r:embed="rId4"/>
          <a:stretch>
            <a:fillRect/>
          </a:stretch>
        </p:blipFill>
        <p:spPr>
          <a:xfrm>
            <a:off x="8239374" y="4609103"/>
            <a:ext cx="3354020" cy="1606716"/>
          </a:xfrm>
          <a:prstGeom prst="rect">
            <a:avLst/>
          </a:prstGeom>
        </p:spPr>
      </p:pic>
    </p:spTree>
    <p:extLst>
      <p:ext uri="{BB962C8B-B14F-4D97-AF65-F5344CB8AC3E}">
        <p14:creationId xmlns:p14="http://schemas.microsoft.com/office/powerpoint/2010/main" val="363321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1AAE3-FA2A-E1BD-938F-216A2A0699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D6CF7D-98DA-2DD4-B607-A6DA562722B2}"/>
              </a:ext>
            </a:extLst>
          </p:cNvPr>
          <p:cNvSpPr>
            <a:spLocks noGrp="1"/>
          </p:cNvSpPr>
          <p:nvPr>
            <p:ph type="title"/>
          </p:nvPr>
        </p:nvSpPr>
        <p:spPr/>
        <p:txBody>
          <a:bodyPr/>
          <a:lstStyle/>
          <a:p>
            <a:pPr algn="ctr"/>
            <a:r>
              <a:rPr lang="en-US" dirty="0"/>
              <a:t>CSU contributions: presenters</a:t>
            </a:r>
          </a:p>
        </p:txBody>
      </p:sp>
      <p:sp>
        <p:nvSpPr>
          <p:cNvPr id="3" name="Content Placeholder 2">
            <a:extLst>
              <a:ext uri="{FF2B5EF4-FFF2-40B4-BE49-F238E27FC236}">
                <a16:creationId xmlns:a16="http://schemas.microsoft.com/office/drawing/2014/main" id="{E803833F-C05C-9C42-9E34-1A25FA186C1C}"/>
              </a:ext>
            </a:extLst>
          </p:cNvPr>
          <p:cNvSpPr>
            <a:spLocks noGrp="1"/>
          </p:cNvSpPr>
          <p:nvPr>
            <p:ph idx="1"/>
          </p:nvPr>
        </p:nvSpPr>
        <p:spPr>
          <a:xfrm>
            <a:off x="147527" y="2420126"/>
            <a:ext cx="6146593" cy="3813034"/>
          </a:xfrm>
        </p:spPr>
        <p:txBody>
          <a:bodyPr>
            <a:normAutofit fontScale="92500"/>
          </a:bodyPr>
          <a:lstStyle/>
          <a:p>
            <a:r>
              <a:rPr lang="en-US" sz="2400" dirty="0"/>
              <a:t>Christopher Lee (CO), Michelle Navarro (CPP), Catrina Mancha (CSUSB), Pam Anan (CPP), Greta Heng (SDSU), Allison Bailund (SDSU), Can Li (SFSU), Heather Cribbs (CSUN), Christian Ward (Sacramento), Gabriel Gardner (CSULB), Connor Franklin Rey (SDSU), Jill Strykowski (SJSU), Stacy Caron (Fullerton), Kirstie Genzel (CO), Austin Lenzen (CSULB), Jessica Hartwigsen (CO), Caitlin Wilhelm (CSULA), Chris Acosta (SJSU)</a:t>
            </a:r>
          </a:p>
        </p:txBody>
      </p:sp>
      <p:sp>
        <p:nvSpPr>
          <p:cNvPr id="4" name="Footer Placeholder 3">
            <a:extLst>
              <a:ext uri="{FF2B5EF4-FFF2-40B4-BE49-F238E27FC236}">
                <a16:creationId xmlns:a16="http://schemas.microsoft.com/office/drawing/2014/main" id="{46BA82B9-656D-71FB-3529-C9FDB19C35D4}"/>
              </a:ext>
            </a:extLst>
          </p:cNvPr>
          <p:cNvSpPr>
            <a:spLocks noGrp="1"/>
          </p:cNvSpPr>
          <p:nvPr>
            <p:ph type="ftr" sz="quarter" idx="11"/>
          </p:nvPr>
        </p:nvSpPr>
        <p:spPr/>
        <p:txBody>
          <a:bodyPr/>
          <a:lstStyle/>
          <a:p>
            <a:r>
              <a:rPr lang="en-US" dirty="0"/>
              <a:t>TS Open Forum, November 7, 2024</a:t>
            </a:r>
          </a:p>
        </p:txBody>
      </p:sp>
      <p:sp>
        <p:nvSpPr>
          <p:cNvPr id="5" name="Slide Number Placeholder 4">
            <a:extLst>
              <a:ext uri="{FF2B5EF4-FFF2-40B4-BE49-F238E27FC236}">
                <a16:creationId xmlns:a16="http://schemas.microsoft.com/office/drawing/2014/main" id="{78AF0C1A-8F97-2FA0-D3BC-F7C9CD0A9B15}"/>
              </a:ext>
            </a:extLst>
          </p:cNvPr>
          <p:cNvSpPr>
            <a:spLocks noGrp="1"/>
          </p:cNvSpPr>
          <p:nvPr>
            <p:ph type="sldNum" sz="quarter" idx="12"/>
          </p:nvPr>
        </p:nvSpPr>
        <p:spPr/>
        <p:txBody>
          <a:bodyPr/>
          <a:lstStyle/>
          <a:p>
            <a:fld id="{729BC735-8151-4FE6-98FD-78C3E43BB5EF}" type="slidenum">
              <a:rPr lang="en-US" smtClean="0"/>
              <a:t>10</a:t>
            </a:fld>
            <a:endParaRPr lang="en-US"/>
          </a:p>
        </p:txBody>
      </p:sp>
      <p:pic>
        <p:nvPicPr>
          <p:cNvPr id="7" name="Picture 6" descr="A group of people in a room&#10;&#10;Description automatically generated">
            <a:extLst>
              <a:ext uri="{FF2B5EF4-FFF2-40B4-BE49-F238E27FC236}">
                <a16:creationId xmlns:a16="http://schemas.microsoft.com/office/drawing/2014/main" id="{DED98640-6D7B-FD6E-2CA6-B3F437E085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4120" y="2174240"/>
            <a:ext cx="5699760" cy="4274820"/>
          </a:xfrm>
          <a:prstGeom prst="rect">
            <a:avLst/>
          </a:prstGeom>
        </p:spPr>
      </p:pic>
    </p:spTree>
    <p:extLst>
      <p:ext uri="{BB962C8B-B14F-4D97-AF65-F5344CB8AC3E}">
        <p14:creationId xmlns:p14="http://schemas.microsoft.com/office/powerpoint/2010/main" val="613661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FA16-B519-C374-342E-4A0C7F81BBC0}"/>
              </a:ext>
            </a:extLst>
          </p:cNvPr>
          <p:cNvSpPr>
            <a:spLocks noGrp="1"/>
          </p:cNvSpPr>
          <p:nvPr>
            <p:ph type="title"/>
          </p:nvPr>
        </p:nvSpPr>
        <p:spPr/>
        <p:txBody>
          <a:bodyPr/>
          <a:lstStyle/>
          <a:p>
            <a:pPr algn="ctr"/>
            <a:r>
              <a:rPr lang="en-US" dirty="0" err="1"/>
              <a:t>eCAUG</a:t>
            </a:r>
            <a:r>
              <a:rPr lang="en-US" dirty="0"/>
              <a:t> conference: overall structure</a:t>
            </a:r>
          </a:p>
        </p:txBody>
      </p:sp>
      <p:sp>
        <p:nvSpPr>
          <p:cNvPr id="3" name="Content Placeholder 2">
            <a:extLst>
              <a:ext uri="{FF2B5EF4-FFF2-40B4-BE49-F238E27FC236}">
                <a16:creationId xmlns:a16="http://schemas.microsoft.com/office/drawing/2014/main" id="{6D6BD17F-F4A2-6531-DACE-8534ED9CFD6C}"/>
              </a:ext>
            </a:extLst>
          </p:cNvPr>
          <p:cNvSpPr>
            <a:spLocks noGrp="1"/>
          </p:cNvSpPr>
          <p:nvPr>
            <p:ph idx="1"/>
          </p:nvPr>
        </p:nvSpPr>
        <p:spPr>
          <a:xfrm>
            <a:off x="621555" y="2311328"/>
            <a:ext cx="5901166" cy="3708472"/>
          </a:xfrm>
        </p:spPr>
        <p:txBody>
          <a:bodyPr>
            <a:normAutofit lnSpcReduction="10000"/>
          </a:bodyPr>
          <a:lstStyle/>
          <a:p>
            <a:r>
              <a:rPr lang="en-US" sz="2400" dirty="0"/>
              <a:t>No-AI Day and AI Day</a:t>
            </a:r>
          </a:p>
          <a:p>
            <a:r>
              <a:rPr lang="en-US" sz="2400" dirty="0"/>
              <a:t>Ex Libris presentations: roadmap, AI, new products, Provider Zone, metadata enrichment through AI, Rapido</a:t>
            </a:r>
          </a:p>
          <a:p>
            <a:r>
              <a:rPr lang="en-US" sz="2400" dirty="0"/>
              <a:t>Library presentations</a:t>
            </a:r>
          </a:p>
          <a:p>
            <a:r>
              <a:rPr lang="en-US" sz="2400" dirty="0"/>
              <a:t>Troubleshooting sessions: help from library and Ex Libris folks</a:t>
            </a:r>
          </a:p>
          <a:p>
            <a:r>
              <a:rPr lang="en-US" sz="2400" dirty="0"/>
              <a:t>Lightning Talks</a:t>
            </a:r>
          </a:p>
          <a:p>
            <a:endParaRPr lang="en-US" dirty="0"/>
          </a:p>
        </p:txBody>
      </p:sp>
      <p:sp>
        <p:nvSpPr>
          <p:cNvPr id="4" name="Footer Placeholder 3">
            <a:extLst>
              <a:ext uri="{FF2B5EF4-FFF2-40B4-BE49-F238E27FC236}">
                <a16:creationId xmlns:a16="http://schemas.microsoft.com/office/drawing/2014/main" id="{53C6AA79-5480-392E-C41F-F613CF0DA4DF}"/>
              </a:ext>
            </a:extLst>
          </p:cNvPr>
          <p:cNvSpPr>
            <a:spLocks noGrp="1"/>
          </p:cNvSpPr>
          <p:nvPr>
            <p:ph type="ftr" sz="quarter" idx="11"/>
          </p:nvPr>
        </p:nvSpPr>
        <p:spPr/>
        <p:txBody>
          <a:bodyPr/>
          <a:lstStyle/>
          <a:p>
            <a:r>
              <a:rPr lang="en-US"/>
              <a:t>TS Open Forum, November 7, 2024</a:t>
            </a:r>
          </a:p>
        </p:txBody>
      </p:sp>
      <p:sp>
        <p:nvSpPr>
          <p:cNvPr id="5" name="Slide Number Placeholder 4">
            <a:extLst>
              <a:ext uri="{FF2B5EF4-FFF2-40B4-BE49-F238E27FC236}">
                <a16:creationId xmlns:a16="http://schemas.microsoft.com/office/drawing/2014/main" id="{3C942692-DDAF-8571-353D-865B10C94FF2}"/>
              </a:ext>
            </a:extLst>
          </p:cNvPr>
          <p:cNvSpPr>
            <a:spLocks noGrp="1"/>
          </p:cNvSpPr>
          <p:nvPr>
            <p:ph type="sldNum" sz="quarter" idx="12"/>
          </p:nvPr>
        </p:nvSpPr>
        <p:spPr/>
        <p:txBody>
          <a:bodyPr/>
          <a:lstStyle/>
          <a:p>
            <a:fld id="{729BC735-8151-4FE6-98FD-78C3E43BB5EF}" type="slidenum">
              <a:rPr lang="en-US" smtClean="0"/>
              <a:t>11</a:t>
            </a:fld>
            <a:endParaRPr lang="en-US"/>
          </a:p>
        </p:txBody>
      </p:sp>
      <p:pic>
        <p:nvPicPr>
          <p:cNvPr id="7" name="Picture 6" descr="A group of people in a classroom&#10;&#10;Description automatically generated">
            <a:extLst>
              <a:ext uri="{FF2B5EF4-FFF2-40B4-BE49-F238E27FC236}">
                <a16:creationId xmlns:a16="http://schemas.microsoft.com/office/drawing/2014/main" id="{7A95DF2A-349C-C919-FD54-BAB1E32D9D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1976" y="2311328"/>
            <a:ext cx="5188469" cy="3891352"/>
          </a:xfrm>
          <a:prstGeom prst="rect">
            <a:avLst/>
          </a:prstGeom>
        </p:spPr>
      </p:pic>
    </p:spTree>
    <p:extLst>
      <p:ext uri="{BB962C8B-B14F-4D97-AF65-F5344CB8AC3E}">
        <p14:creationId xmlns:p14="http://schemas.microsoft.com/office/powerpoint/2010/main" val="372752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EF9A4-E288-FDE0-08FE-9A14B12BC8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625321-CF14-ADE4-35BD-15DEB1584523}"/>
              </a:ext>
            </a:extLst>
          </p:cNvPr>
          <p:cNvSpPr>
            <a:spLocks noGrp="1"/>
          </p:cNvSpPr>
          <p:nvPr>
            <p:ph type="title"/>
          </p:nvPr>
        </p:nvSpPr>
        <p:spPr/>
        <p:txBody>
          <a:bodyPr/>
          <a:lstStyle/>
          <a:p>
            <a:pPr algn="ctr"/>
            <a:r>
              <a:rPr lang="en-US" dirty="0" err="1"/>
              <a:t>eCAUG</a:t>
            </a:r>
            <a:r>
              <a:rPr lang="en-US" dirty="0"/>
              <a:t> presentation topics: part 1</a:t>
            </a:r>
          </a:p>
        </p:txBody>
      </p:sp>
      <p:sp>
        <p:nvSpPr>
          <p:cNvPr id="3" name="Content Placeholder 2">
            <a:extLst>
              <a:ext uri="{FF2B5EF4-FFF2-40B4-BE49-F238E27FC236}">
                <a16:creationId xmlns:a16="http://schemas.microsoft.com/office/drawing/2014/main" id="{6520CA99-5C60-2CA0-5D9A-6760FD8F6A73}"/>
              </a:ext>
            </a:extLst>
          </p:cNvPr>
          <p:cNvSpPr>
            <a:spLocks noGrp="1"/>
          </p:cNvSpPr>
          <p:nvPr>
            <p:ph idx="1"/>
          </p:nvPr>
        </p:nvSpPr>
        <p:spPr>
          <a:xfrm>
            <a:off x="259081" y="2392304"/>
            <a:ext cx="6278880" cy="3627496"/>
          </a:xfrm>
        </p:spPr>
        <p:txBody>
          <a:bodyPr>
            <a:normAutofit fontScale="92500" lnSpcReduction="10000"/>
          </a:bodyPr>
          <a:lstStyle/>
          <a:p>
            <a:r>
              <a:rPr lang="en-US" sz="2000" dirty="0"/>
              <a:t>Presentations from libraries on:</a:t>
            </a:r>
          </a:p>
          <a:p>
            <a:pPr lvl="1"/>
            <a:r>
              <a:rPr lang="en-US" sz="2000" dirty="0"/>
              <a:t>Discovery settings: harmful language, ranked configuration</a:t>
            </a:r>
          </a:p>
          <a:p>
            <a:pPr lvl="1"/>
            <a:r>
              <a:rPr lang="en-US" sz="2000" dirty="0"/>
              <a:t>Resource Management: BIBFRAME-&gt;Alma, </a:t>
            </a:r>
            <a:r>
              <a:rPr lang="en-US" sz="2000" b="0" dirty="0">
                <a:effectLst/>
              </a:rPr>
              <a:t>Automating Post-Migration Cleanup of Serial Holdings</a:t>
            </a:r>
            <a:endParaRPr lang="en-US" sz="2000" dirty="0"/>
          </a:p>
          <a:p>
            <a:pPr lvl="1"/>
            <a:r>
              <a:rPr lang="en-US" sz="2000" dirty="0"/>
              <a:t>Acquisitions/Collection Development: SUSHI, Rialto</a:t>
            </a:r>
          </a:p>
          <a:p>
            <a:pPr lvl="1"/>
            <a:r>
              <a:rPr lang="en-US" sz="2000" dirty="0"/>
              <a:t>Resource Sharing: Rapido, ILLiad-&gt;Rapido, new partners</a:t>
            </a:r>
          </a:p>
          <a:p>
            <a:pPr lvl="1"/>
            <a:r>
              <a:rPr lang="en-US" sz="2000" dirty="0"/>
              <a:t>Alma Letters</a:t>
            </a:r>
          </a:p>
          <a:p>
            <a:pPr marL="457200" lvl="1" indent="0">
              <a:buNone/>
            </a:pPr>
            <a:endParaRPr lang="en-US" dirty="0"/>
          </a:p>
          <a:p>
            <a:endParaRPr lang="en-US" dirty="0"/>
          </a:p>
        </p:txBody>
      </p:sp>
      <p:sp>
        <p:nvSpPr>
          <p:cNvPr id="4" name="Footer Placeholder 3">
            <a:extLst>
              <a:ext uri="{FF2B5EF4-FFF2-40B4-BE49-F238E27FC236}">
                <a16:creationId xmlns:a16="http://schemas.microsoft.com/office/drawing/2014/main" id="{8434BD3D-BC1E-04E1-30D5-3BF07CF4D214}"/>
              </a:ext>
            </a:extLst>
          </p:cNvPr>
          <p:cNvSpPr>
            <a:spLocks noGrp="1"/>
          </p:cNvSpPr>
          <p:nvPr>
            <p:ph type="ftr" sz="quarter" idx="11"/>
          </p:nvPr>
        </p:nvSpPr>
        <p:spPr/>
        <p:txBody>
          <a:bodyPr/>
          <a:lstStyle/>
          <a:p>
            <a:r>
              <a:rPr lang="en-US"/>
              <a:t>TS Open Forum, November 7, 2024</a:t>
            </a:r>
          </a:p>
        </p:txBody>
      </p:sp>
      <p:sp>
        <p:nvSpPr>
          <p:cNvPr id="5" name="Slide Number Placeholder 4">
            <a:extLst>
              <a:ext uri="{FF2B5EF4-FFF2-40B4-BE49-F238E27FC236}">
                <a16:creationId xmlns:a16="http://schemas.microsoft.com/office/drawing/2014/main" id="{5AD9407F-D2B5-8397-D997-D105ED813F46}"/>
              </a:ext>
            </a:extLst>
          </p:cNvPr>
          <p:cNvSpPr>
            <a:spLocks noGrp="1"/>
          </p:cNvSpPr>
          <p:nvPr>
            <p:ph type="sldNum" sz="quarter" idx="12"/>
          </p:nvPr>
        </p:nvSpPr>
        <p:spPr/>
        <p:txBody>
          <a:bodyPr/>
          <a:lstStyle/>
          <a:p>
            <a:fld id="{729BC735-8151-4FE6-98FD-78C3E43BB5EF}" type="slidenum">
              <a:rPr lang="en-US" smtClean="0"/>
              <a:t>12</a:t>
            </a:fld>
            <a:endParaRPr lang="en-US"/>
          </a:p>
        </p:txBody>
      </p:sp>
      <p:pic>
        <p:nvPicPr>
          <p:cNvPr id="7" name="Picture 6" descr="A group of people in a room&#10;&#10;Description automatically generated">
            <a:extLst>
              <a:ext uri="{FF2B5EF4-FFF2-40B4-BE49-F238E27FC236}">
                <a16:creationId xmlns:a16="http://schemas.microsoft.com/office/drawing/2014/main" id="{E61A982C-C963-325F-E28B-7CDFE33731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5160" y="2392304"/>
            <a:ext cx="4789939" cy="3592454"/>
          </a:xfrm>
          <a:prstGeom prst="rect">
            <a:avLst/>
          </a:prstGeom>
        </p:spPr>
      </p:pic>
    </p:spTree>
    <p:extLst>
      <p:ext uri="{BB962C8B-B14F-4D97-AF65-F5344CB8AC3E}">
        <p14:creationId xmlns:p14="http://schemas.microsoft.com/office/powerpoint/2010/main" val="269012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F0D09-E28D-AB50-E016-30C785E979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FB0AD2-4174-4B4D-284D-402FBE30BA33}"/>
              </a:ext>
            </a:extLst>
          </p:cNvPr>
          <p:cNvSpPr>
            <a:spLocks noGrp="1"/>
          </p:cNvSpPr>
          <p:nvPr>
            <p:ph type="title"/>
          </p:nvPr>
        </p:nvSpPr>
        <p:spPr/>
        <p:txBody>
          <a:bodyPr/>
          <a:lstStyle/>
          <a:p>
            <a:pPr algn="ctr"/>
            <a:r>
              <a:rPr lang="en-US" dirty="0" err="1"/>
              <a:t>eCAUG</a:t>
            </a:r>
            <a:r>
              <a:rPr lang="en-US" dirty="0"/>
              <a:t> presentation topics: part 2</a:t>
            </a:r>
          </a:p>
        </p:txBody>
      </p:sp>
      <p:sp>
        <p:nvSpPr>
          <p:cNvPr id="3" name="Content Placeholder 2">
            <a:extLst>
              <a:ext uri="{FF2B5EF4-FFF2-40B4-BE49-F238E27FC236}">
                <a16:creationId xmlns:a16="http://schemas.microsoft.com/office/drawing/2014/main" id="{9043B719-49A2-29C8-F070-DC29D833A6B6}"/>
              </a:ext>
            </a:extLst>
          </p:cNvPr>
          <p:cNvSpPr>
            <a:spLocks noGrp="1"/>
          </p:cNvSpPr>
          <p:nvPr>
            <p:ph idx="1"/>
          </p:nvPr>
        </p:nvSpPr>
        <p:spPr>
          <a:xfrm>
            <a:off x="381000" y="2331720"/>
            <a:ext cx="5577841" cy="3688080"/>
          </a:xfrm>
        </p:spPr>
        <p:txBody>
          <a:bodyPr>
            <a:normAutofit fontScale="92500" lnSpcReduction="20000"/>
          </a:bodyPr>
          <a:lstStyle/>
          <a:p>
            <a:r>
              <a:rPr lang="en-US" sz="2400" dirty="0"/>
              <a:t>Presentations from libraries on:</a:t>
            </a:r>
          </a:p>
          <a:p>
            <a:pPr lvl="1"/>
            <a:r>
              <a:rPr lang="en-US" sz="2400" dirty="0"/>
              <a:t>Alma reading rooms</a:t>
            </a:r>
          </a:p>
          <a:p>
            <a:pPr lvl="1"/>
            <a:r>
              <a:rPr lang="en-US" sz="2400" dirty="0"/>
              <a:t>Documentation &amp; succession planning</a:t>
            </a:r>
          </a:p>
          <a:p>
            <a:pPr lvl="1"/>
            <a:r>
              <a:rPr lang="en-US" sz="2400" dirty="0"/>
              <a:t>API Key Management</a:t>
            </a:r>
          </a:p>
          <a:p>
            <a:pPr lvl="1"/>
            <a:r>
              <a:rPr lang="en-US" sz="2400" b="0" dirty="0">
                <a:effectLst/>
              </a:rPr>
              <a:t>ERM training</a:t>
            </a:r>
          </a:p>
          <a:p>
            <a:pPr lvl="1"/>
            <a:r>
              <a:rPr lang="en-US" sz="2400" dirty="0"/>
              <a:t>Leganto</a:t>
            </a:r>
          </a:p>
          <a:p>
            <a:pPr lvl="1"/>
            <a:r>
              <a:rPr lang="en-US" sz="2400" dirty="0"/>
              <a:t>Excel Tips</a:t>
            </a:r>
          </a:p>
          <a:p>
            <a:r>
              <a:rPr lang="en-US" sz="2600" dirty="0">
                <a:hlinkClick r:id="rId3"/>
              </a:rPr>
              <a:t>Full schedule</a:t>
            </a:r>
            <a:endParaRPr lang="en-US" sz="2600" dirty="0"/>
          </a:p>
          <a:p>
            <a:pPr lvl="1"/>
            <a:endParaRPr lang="en-US" dirty="0"/>
          </a:p>
          <a:p>
            <a:endParaRPr lang="en-US" dirty="0"/>
          </a:p>
        </p:txBody>
      </p:sp>
      <p:sp>
        <p:nvSpPr>
          <p:cNvPr id="4" name="Footer Placeholder 3">
            <a:extLst>
              <a:ext uri="{FF2B5EF4-FFF2-40B4-BE49-F238E27FC236}">
                <a16:creationId xmlns:a16="http://schemas.microsoft.com/office/drawing/2014/main" id="{1BD94CD8-D04E-ABD1-D771-BD46AC7302C0}"/>
              </a:ext>
            </a:extLst>
          </p:cNvPr>
          <p:cNvSpPr>
            <a:spLocks noGrp="1"/>
          </p:cNvSpPr>
          <p:nvPr>
            <p:ph type="ftr" sz="quarter" idx="11"/>
          </p:nvPr>
        </p:nvSpPr>
        <p:spPr/>
        <p:txBody>
          <a:bodyPr/>
          <a:lstStyle/>
          <a:p>
            <a:r>
              <a:rPr lang="en-US"/>
              <a:t>TS Open Forum, November 7, 2024</a:t>
            </a:r>
          </a:p>
        </p:txBody>
      </p:sp>
      <p:sp>
        <p:nvSpPr>
          <p:cNvPr id="5" name="Slide Number Placeholder 4">
            <a:extLst>
              <a:ext uri="{FF2B5EF4-FFF2-40B4-BE49-F238E27FC236}">
                <a16:creationId xmlns:a16="http://schemas.microsoft.com/office/drawing/2014/main" id="{9CFA5265-EBBB-EC07-73E2-73CAC1F72C1A}"/>
              </a:ext>
            </a:extLst>
          </p:cNvPr>
          <p:cNvSpPr>
            <a:spLocks noGrp="1"/>
          </p:cNvSpPr>
          <p:nvPr>
            <p:ph type="sldNum" sz="quarter" idx="12"/>
          </p:nvPr>
        </p:nvSpPr>
        <p:spPr/>
        <p:txBody>
          <a:bodyPr/>
          <a:lstStyle/>
          <a:p>
            <a:fld id="{729BC735-8151-4FE6-98FD-78C3E43BB5EF}" type="slidenum">
              <a:rPr lang="en-US" smtClean="0"/>
              <a:t>13</a:t>
            </a:fld>
            <a:endParaRPr lang="en-US"/>
          </a:p>
        </p:txBody>
      </p:sp>
      <p:pic>
        <p:nvPicPr>
          <p:cNvPr id="7" name="Picture 6">
            <a:extLst>
              <a:ext uri="{FF2B5EF4-FFF2-40B4-BE49-F238E27FC236}">
                <a16:creationId xmlns:a16="http://schemas.microsoft.com/office/drawing/2014/main" id="{B03854EB-086B-7BF0-CA09-800C81CFCE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33160" y="2184581"/>
            <a:ext cx="5836920" cy="4377690"/>
          </a:xfrm>
          <a:prstGeom prst="rect">
            <a:avLst/>
          </a:prstGeom>
        </p:spPr>
      </p:pic>
    </p:spTree>
    <p:extLst>
      <p:ext uri="{BB962C8B-B14F-4D97-AF65-F5344CB8AC3E}">
        <p14:creationId xmlns:p14="http://schemas.microsoft.com/office/powerpoint/2010/main" val="390353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69894-DE0F-4654-98C2-5033EF6FB25A}"/>
              </a:ext>
            </a:extLst>
          </p:cNvPr>
          <p:cNvSpPr>
            <a:spLocks noGrp="1"/>
          </p:cNvSpPr>
          <p:nvPr>
            <p:ph type="title"/>
          </p:nvPr>
        </p:nvSpPr>
        <p:spPr/>
        <p:txBody>
          <a:bodyPr/>
          <a:lstStyle/>
          <a:p>
            <a:pPr algn="ctr"/>
            <a:r>
              <a:rPr lang="en-US" dirty="0"/>
              <a:t>We had fun</a:t>
            </a:r>
          </a:p>
        </p:txBody>
      </p:sp>
      <p:sp>
        <p:nvSpPr>
          <p:cNvPr id="4" name="Footer Placeholder 3">
            <a:extLst>
              <a:ext uri="{FF2B5EF4-FFF2-40B4-BE49-F238E27FC236}">
                <a16:creationId xmlns:a16="http://schemas.microsoft.com/office/drawing/2014/main" id="{57783399-72A5-4C0B-0173-915BD3FBD7E4}"/>
              </a:ext>
            </a:extLst>
          </p:cNvPr>
          <p:cNvSpPr>
            <a:spLocks noGrp="1"/>
          </p:cNvSpPr>
          <p:nvPr>
            <p:ph type="ftr" sz="quarter" idx="11"/>
          </p:nvPr>
        </p:nvSpPr>
        <p:spPr/>
        <p:txBody>
          <a:bodyPr/>
          <a:lstStyle/>
          <a:p>
            <a:r>
              <a:rPr lang="en-US"/>
              <a:t>TS Open Forum, November 7, 2024</a:t>
            </a:r>
          </a:p>
        </p:txBody>
      </p:sp>
      <p:sp>
        <p:nvSpPr>
          <p:cNvPr id="5" name="Slide Number Placeholder 4">
            <a:extLst>
              <a:ext uri="{FF2B5EF4-FFF2-40B4-BE49-F238E27FC236}">
                <a16:creationId xmlns:a16="http://schemas.microsoft.com/office/drawing/2014/main" id="{4705466D-409B-DFED-5BD3-3554973DAD1D}"/>
              </a:ext>
            </a:extLst>
          </p:cNvPr>
          <p:cNvSpPr>
            <a:spLocks noGrp="1"/>
          </p:cNvSpPr>
          <p:nvPr>
            <p:ph type="sldNum" sz="quarter" idx="12"/>
          </p:nvPr>
        </p:nvSpPr>
        <p:spPr/>
        <p:txBody>
          <a:bodyPr/>
          <a:lstStyle/>
          <a:p>
            <a:fld id="{729BC735-8151-4FE6-98FD-78C3E43BB5EF}" type="slidenum">
              <a:rPr lang="en-US" smtClean="0"/>
              <a:t>14</a:t>
            </a:fld>
            <a:endParaRPr lang="en-US"/>
          </a:p>
        </p:txBody>
      </p:sp>
      <p:pic>
        <p:nvPicPr>
          <p:cNvPr id="7" name="Picture 6">
            <a:extLst>
              <a:ext uri="{FF2B5EF4-FFF2-40B4-BE49-F238E27FC236}">
                <a16:creationId xmlns:a16="http://schemas.microsoft.com/office/drawing/2014/main" id="{E17D3D5E-7FAA-963A-B8D7-D4B58029A6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0312" y="2269210"/>
            <a:ext cx="2763048" cy="2072286"/>
          </a:xfrm>
          <a:prstGeom prst="rect">
            <a:avLst/>
          </a:prstGeom>
        </p:spPr>
      </p:pic>
      <p:pic>
        <p:nvPicPr>
          <p:cNvPr id="13" name="Picture 12" descr="A person sitting at a table with drinks&#10;&#10;Description automatically generated">
            <a:extLst>
              <a:ext uri="{FF2B5EF4-FFF2-40B4-BE49-F238E27FC236}">
                <a16:creationId xmlns:a16="http://schemas.microsoft.com/office/drawing/2014/main" id="{6128A240-64CF-8CB8-C6A2-253920B310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05850" y="4724991"/>
            <a:ext cx="2225040" cy="1668780"/>
          </a:xfrm>
          <a:prstGeom prst="rect">
            <a:avLst/>
          </a:prstGeom>
        </p:spPr>
      </p:pic>
      <p:pic>
        <p:nvPicPr>
          <p:cNvPr id="15" name="Picture 14" descr="A body of water with boats on it&#10;&#10;Description automatically generated">
            <a:extLst>
              <a:ext uri="{FF2B5EF4-FFF2-40B4-BE49-F238E27FC236}">
                <a16:creationId xmlns:a16="http://schemas.microsoft.com/office/drawing/2014/main" id="{99AEC08E-77E4-4375-0105-082C212547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5443" y="4531171"/>
            <a:ext cx="2763048" cy="2072286"/>
          </a:xfrm>
          <a:prstGeom prst="rect">
            <a:avLst/>
          </a:prstGeom>
        </p:spPr>
      </p:pic>
      <p:pic>
        <p:nvPicPr>
          <p:cNvPr id="17" name="Picture 16" descr="A road with a bridge and street lights&#10;&#10;Description automatically generated with medium confidence">
            <a:extLst>
              <a:ext uri="{FF2B5EF4-FFF2-40B4-BE49-F238E27FC236}">
                <a16:creationId xmlns:a16="http://schemas.microsoft.com/office/drawing/2014/main" id="{37A94C25-5BFC-E759-C25B-1015630A26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82473" y="2464654"/>
            <a:ext cx="2144962" cy="1608722"/>
          </a:xfrm>
          <a:prstGeom prst="rect">
            <a:avLst/>
          </a:prstGeom>
        </p:spPr>
      </p:pic>
      <p:pic>
        <p:nvPicPr>
          <p:cNvPr id="19" name="Picture 18" descr="A skeleton lying on a metal structure&#10;&#10;Description automatically generated">
            <a:extLst>
              <a:ext uri="{FF2B5EF4-FFF2-40B4-BE49-F238E27FC236}">
                <a16:creationId xmlns:a16="http://schemas.microsoft.com/office/drawing/2014/main" id="{4B5641E0-084D-97DC-3E98-BDDD29C311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48533" y="2621854"/>
            <a:ext cx="2129892" cy="2828762"/>
          </a:xfrm>
          <a:prstGeom prst="rect">
            <a:avLst/>
          </a:prstGeom>
        </p:spPr>
      </p:pic>
      <p:pic>
        <p:nvPicPr>
          <p:cNvPr id="21" name="Picture 20" descr="A group of people walking in a dark hallway&#10;&#10;Description automatically generated">
            <a:extLst>
              <a:ext uri="{FF2B5EF4-FFF2-40B4-BE49-F238E27FC236}">
                <a16:creationId xmlns:a16="http://schemas.microsoft.com/office/drawing/2014/main" id="{1E6D8773-9EB0-B8C8-D69B-EADEAB4D6B5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65247" y="1865698"/>
            <a:ext cx="2012784" cy="2673228"/>
          </a:xfrm>
          <a:prstGeom prst="rect">
            <a:avLst/>
          </a:prstGeom>
        </p:spPr>
      </p:pic>
      <p:pic>
        <p:nvPicPr>
          <p:cNvPr id="25" name="Picture 24" descr="A person holding a wooden board&#10;&#10;Description automatically generated">
            <a:extLst>
              <a:ext uri="{FF2B5EF4-FFF2-40B4-BE49-F238E27FC236}">
                <a16:creationId xmlns:a16="http://schemas.microsoft.com/office/drawing/2014/main" id="{8828D588-5203-E0D6-12A6-3F1D79900F6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02221" y="3715476"/>
            <a:ext cx="1817724" cy="2414165"/>
          </a:xfrm>
          <a:prstGeom prst="rect">
            <a:avLst/>
          </a:prstGeom>
        </p:spPr>
      </p:pic>
    </p:spTree>
    <p:extLst>
      <p:ext uri="{BB962C8B-B14F-4D97-AF65-F5344CB8AC3E}">
        <p14:creationId xmlns:p14="http://schemas.microsoft.com/office/powerpoint/2010/main" val="251826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F9B2-0FE0-26DB-92C2-198EF1C7592A}"/>
              </a:ext>
            </a:extLst>
          </p:cNvPr>
          <p:cNvSpPr>
            <a:spLocks noGrp="1"/>
          </p:cNvSpPr>
          <p:nvPr>
            <p:ph type="title"/>
          </p:nvPr>
        </p:nvSpPr>
        <p:spPr/>
        <p:txBody>
          <a:bodyPr/>
          <a:lstStyle/>
          <a:p>
            <a:pPr algn="ctr"/>
            <a:r>
              <a:rPr lang="en-US" dirty="0" err="1"/>
              <a:t>eCAUG</a:t>
            </a:r>
            <a:r>
              <a:rPr lang="en-US" dirty="0"/>
              <a:t> leadership: Greta &amp; Jill</a:t>
            </a:r>
          </a:p>
        </p:txBody>
      </p:sp>
      <p:sp>
        <p:nvSpPr>
          <p:cNvPr id="3" name="Content Placeholder 2">
            <a:extLst>
              <a:ext uri="{FF2B5EF4-FFF2-40B4-BE49-F238E27FC236}">
                <a16:creationId xmlns:a16="http://schemas.microsoft.com/office/drawing/2014/main" id="{12975A51-7F0F-9417-02F4-D963853B66E3}"/>
              </a:ext>
            </a:extLst>
          </p:cNvPr>
          <p:cNvSpPr>
            <a:spLocks noGrp="1"/>
          </p:cNvSpPr>
          <p:nvPr>
            <p:ph idx="1"/>
          </p:nvPr>
        </p:nvSpPr>
        <p:spPr>
          <a:xfrm>
            <a:off x="335281" y="2316480"/>
            <a:ext cx="6751320" cy="4075358"/>
          </a:xfrm>
        </p:spPr>
        <p:txBody>
          <a:bodyPr>
            <a:normAutofit fontScale="92500" lnSpcReduction="10000"/>
          </a:bodyPr>
          <a:lstStyle/>
          <a:p>
            <a:r>
              <a:rPr lang="en-US" sz="1900" dirty="0"/>
              <a:t>2025 conference: Probably earlier in the year</a:t>
            </a:r>
          </a:p>
          <a:p>
            <a:r>
              <a:rPr lang="en-US" sz="1900" dirty="0"/>
              <a:t>If you attended, please fill out survey by November 21 to help with planning for the 2025 </a:t>
            </a:r>
            <a:r>
              <a:rPr lang="en-US" sz="1900" dirty="0" err="1"/>
              <a:t>eCAUG</a:t>
            </a:r>
            <a:r>
              <a:rPr lang="en-US" sz="1900" dirty="0"/>
              <a:t> conference: </a:t>
            </a:r>
            <a:r>
              <a:rPr lang="en-US" sz="1900" dirty="0">
                <a:hlinkClick r:id="rId3"/>
              </a:rPr>
              <a:t>https://docs.google.com/forms/d/e/1FAIpQLSfDzd09dmWq7vu6Im6HK4QD74PKA0dTQX5xhRlfnZkoYwt4lA/viewform</a:t>
            </a:r>
            <a:r>
              <a:rPr lang="en-US" sz="1900" dirty="0"/>
              <a:t> </a:t>
            </a:r>
          </a:p>
          <a:p>
            <a:r>
              <a:rPr lang="en-US" sz="1900" dirty="0"/>
              <a:t>All presentations can be found here once the presenter gives permission: </a:t>
            </a:r>
            <a:r>
              <a:rPr lang="en-US" sz="1900" dirty="0">
                <a:hlinkClick r:id="rId4"/>
              </a:rPr>
              <a:t>https://sites.google.com/view/ecaug/2024-ecaug-conference/session-details</a:t>
            </a:r>
            <a:r>
              <a:rPr lang="en-US" sz="1900" dirty="0"/>
              <a:t> </a:t>
            </a:r>
          </a:p>
          <a:p>
            <a:r>
              <a:rPr lang="en-US" sz="1900" dirty="0"/>
              <a:t>Current leadership will be meeting soon to work on planning for next year</a:t>
            </a:r>
          </a:p>
          <a:p>
            <a:r>
              <a:rPr lang="en-US" sz="1900" dirty="0"/>
              <a:t>Run for office or join the planning committees!</a:t>
            </a:r>
          </a:p>
          <a:p>
            <a:pPr marL="0" indent="0">
              <a:buNone/>
            </a:pPr>
            <a:endParaRPr lang="en-US" i="1" dirty="0"/>
          </a:p>
        </p:txBody>
      </p:sp>
      <p:sp>
        <p:nvSpPr>
          <p:cNvPr id="4" name="Footer Placeholder 3">
            <a:extLst>
              <a:ext uri="{FF2B5EF4-FFF2-40B4-BE49-F238E27FC236}">
                <a16:creationId xmlns:a16="http://schemas.microsoft.com/office/drawing/2014/main" id="{9677CB3C-5399-76FC-3F5F-BC55B83E29FD}"/>
              </a:ext>
            </a:extLst>
          </p:cNvPr>
          <p:cNvSpPr>
            <a:spLocks noGrp="1"/>
          </p:cNvSpPr>
          <p:nvPr>
            <p:ph type="ftr" sz="quarter" idx="11"/>
          </p:nvPr>
        </p:nvSpPr>
        <p:spPr/>
        <p:txBody>
          <a:bodyPr/>
          <a:lstStyle/>
          <a:p>
            <a:r>
              <a:rPr lang="en-US"/>
              <a:t>TS Open Forum, November 7, 2024</a:t>
            </a:r>
          </a:p>
        </p:txBody>
      </p:sp>
      <p:sp>
        <p:nvSpPr>
          <p:cNvPr id="5" name="Slide Number Placeholder 4">
            <a:extLst>
              <a:ext uri="{FF2B5EF4-FFF2-40B4-BE49-F238E27FC236}">
                <a16:creationId xmlns:a16="http://schemas.microsoft.com/office/drawing/2014/main" id="{AD1A5CF0-1CBB-559A-F033-0F628C14C476}"/>
              </a:ext>
            </a:extLst>
          </p:cNvPr>
          <p:cNvSpPr>
            <a:spLocks noGrp="1"/>
          </p:cNvSpPr>
          <p:nvPr>
            <p:ph type="sldNum" sz="quarter" idx="12"/>
          </p:nvPr>
        </p:nvSpPr>
        <p:spPr/>
        <p:txBody>
          <a:bodyPr/>
          <a:lstStyle/>
          <a:p>
            <a:fld id="{729BC735-8151-4FE6-98FD-78C3E43BB5EF}" type="slidenum">
              <a:rPr lang="en-US" smtClean="0"/>
              <a:t>15</a:t>
            </a:fld>
            <a:endParaRPr lang="en-US"/>
          </a:p>
        </p:txBody>
      </p:sp>
      <p:pic>
        <p:nvPicPr>
          <p:cNvPr id="7" name="Picture 6" descr="A person sitting in a round room with a group of people&#10;&#10;Description automatically generated">
            <a:extLst>
              <a:ext uri="{FF2B5EF4-FFF2-40B4-BE49-F238E27FC236}">
                <a16:creationId xmlns:a16="http://schemas.microsoft.com/office/drawing/2014/main" id="{1AB6C0C1-2CAA-F079-75ED-8B7DDA2C61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7120" y="2603500"/>
            <a:ext cx="4555067" cy="3416300"/>
          </a:xfrm>
          <a:prstGeom prst="rect">
            <a:avLst/>
          </a:prstGeom>
        </p:spPr>
      </p:pic>
    </p:spTree>
    <p:extLst>
      <p:ext uri="{BB962C8B-B14F-4D97-AF65-F5344CB8AC3E}">
        <p14:creationId xmlns:p14="http://schemas.microsoft.com/office/powerpoint/2010/main" val="84965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AAF4-2267-7BBC-D9EE-8FC082E59C0E}"/>
              </a:ext>
            </a:extLst>
          </p:cNvPr>
          <p:cNvSpPr>
            <a:spLocks noGrp="1"/>
          </p:cNvSpPr>
          <p:nvPr>
            <p:ph type="title"/>
          </p:nvPr>
        </p:nvSpPr>
        <p:spPr/>
        <p:txBody>
          <a:bodyPr/>
          <a:lstStyle/>
          <a:p>
            <a:pPr algn="ctr"/>
            <a:r>
              <a:rPr lang="en-US" dirty="0"/>
              <a:t>Discussion/information on Discovery settings</a:t>
            </a:r>
          </a:p>
        </p:txBody>
      </p:sp>
      <p:sp>
        <p:nvSpPr>
          <p:cNvPr id="3" name="Content Placeholder 2">
            <a:extLst>
              <a:ext uri="{FF2B5EF4-FFF2-40B4-BE49-F238E27FC236}">
                <a16:creationId xmlns:a16="http://schemas.microsoft.com/office/drawing/2014/main" id="{C1473FC1-212E-D3A4-389A-E29F60A7CD40}"/>
              </a:ext>
            </a:extLst>
          </p:cNvPr>
          <p:cNvSpPr>
            <a:spLocks noGrp="1"/>
          </p:cNvSpPr>
          <p:nvPr>
            <p:ph idx="1"/>
          </p:nvPr>
        </p:nvSpPr>
        <p:spPr>
          <a:xfrm>
            <a:off x="1154955" y="2603500"/>
            <a:ext cx="4820936" cy="3416300"/>
          </a:xfrm>
        </p:spPr>
        <p:txBody>
          <a:bodyPr>
            <a:normAutofit/>
          </a:bodyPr>
          <a:lstStyle/>
          <a:p>
            <a:r>
              <a:rPr lang="en-US" sz="2800" dirty="0"/>
              <a:t>Scopes</a:t>
            </a:r>
          </a:p>
          <a:p>
            <a:r>
              <a:rPr lang="en-US" sz="2800" dirty="0"/>
              <a:t>Search profiles</a:t>
            </a:r>
          </a:p>
          <a:p>
            <a:r>
              <a:rPr lang="en-US" sz="2800" dirty="0"/>
              <a:t>Boosting</a:t>
            </a:r>
          </a:p>
          <a:p>
            <a:r>
              <a:rPr lang="en-US" sz="2800" dirty="0"/>
              <a:t>Ranking configuration</a:t>
            </a:r>
          </a:p>
          <a:p>
            <a:r>
              <a:rPr lang="en-US" sz="2800" dirty="0"/>
              <a:t>They are looking for contributors, testers</a:t>
            </a:r>
          </a:p>
        </p:txBody>
      </p:sp>
      <p:sp>
        <p:nvSpPr>
          <p:cNvPr id="4" name="Footer Placeholder 3">
            <a:extLst>
              <a:ext uri="{FF2B5EF4-FFF2-40B4-BE49-F238E27FC236}">
                <a16:creationId xmlns:a16="http://schemas.microsoft.com/office/drawing/2014/main" id="{5DA868C4-6D0F-A092-DAC1-2FDEC53CEF11}"/>
              </a:ext>
            </a:extLst>
          </p:cNvPr>
          <p:cNvSpPr>
            <a:spLocks noGrp="1"/>
          </p:cNvSpPr>
          <p:nvPr>
            <p:ph type="ftr" sz="quarter" idx="11"/>
          </p:nvPr>
        </p:nvSpPr>
        <p:spPr/>
        <p:txBody>
          <a:bodyPr/>
          <a:lstStyle/>
          <a:p>
            <a:r>
              <a:rPr lang="en-US"/>
              <a:t>TS Open Forum, November 7, 2024</a:t>
            </a:r>
          </a:p>
        </p:txBody>
      </p:sp>
      <p:sp>
        <p:nvSpPr>
          <p:cNvPr id="5" name="Slide Number Placeholder 4">
            <a:extLst>
              <a:ext uri="{FF2B5EF4-FFF2-40B4-BE49-F238E27FC236}">
                <a16:creationId xmlns:a16="http://schemas.microsoft.com/office/drawing/2014/main" id="{3525B28C-B843-E047-B0E3-5D8787F6D996}"/>
              </a:ext>
            </a:extLst>
          </p:cNvPr>
          <p:cNvSpPr>
            <a:spLocks noGrp="1"/>
          </p:cNvSpPr>
          <p:nvPr>
            <p:ph type="sldNum" sz="quarter" idx="12"/>
          </p:nvPr>
        </p:nvSpPr>
        <p:spPr/>
        <p:txBody>
          <a:bodyPr/>
          <a:lstStyle/>
          <a:p>
            <a:fld id="{729BC735-8151-4FE6-98FD-78C3E43BB5EF}" type="slidenum">
              <a:rPr lang="en-US" smtClean="0"/>
              <a:t>16</a:t>
            </a:fld>
            <a:endParaRPr lang="en-US"/>
          </a:p>
        </p:txBody>
      </p:sp>
      <p:pic>
        <p:nvPicPr>
          <p:cNvPr id="7" name="Picture 6" descr="A group of people standing in front of a projector screen&#10;&#10;Description automatically generated">
            <a:extLst>
              <a:ext uri="{FF2B5EF4-FFF2-40B4-BE49-F238E27FC236}">
                <a16:creationId xmlns:a16="http://schemas.microsoft.com/office/drawing/2014/main" id="{F0930D54-08DB-1BFB-7CB0-921F4F496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6111" y="2330754"/>
            <a:ext cx="5414779" cy="4061084"/>
          </a:xfrm>
          <a:prstGeom prst="rect">
            <a:avLst/>
          </a:prstGeom>
        </p:spPr>
      </p:pic>
    </p:spTree>
    <p:extLst>
      <p:ext uri="{BB962C8B-B14F-4D97-AF65-F5344CB8AC3E}">
        <p14:creationId xmlns:p14="http://schemas.microsoft.com/office/powerpoint/2010/main" val="4088740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A329-8055-F524-E8B8-7C0FF608B13C}"/>
              </a:ext>
            </a:extLst>
          </p:cNvPr>
          <p:cNvSpPr>
            <a:spLocks noGrp="1"/>
          </p:cNvSpPr>
          <p:nvPr>
            <p:ph type="title"/>
          </p:nvPr>
        </p:nvSpPr>
        <p:spPr/>
        <p:txBody>
          <a:bodyPr/>
          <a:lstStyle/>
          <a:p>
            <a:pPr algn="ctr"/>
            <a:r>
              <a:rPr lang="en-US" dirty="0"/>
              <a:t>Gov docs discussion</a:t>
            </a:r>
          </a:p>
        </p:txBody>
      </p:sp>
      <p:sp>
        <p:nvSpPr>
          <p:cNvPr id="3" name="Content Placeholder 2">
            <a:extLst>
              <a:ext uri="{FF2B5EF4-FFF2-40B4-BE49-F238E27FC236}">
                <a16:creationId xmlns:a16="http://schemas.microsoft.com/office/drawing/2014/main" id="{58E7C028-C96C-90D0-6F80-D822280C4AE3}"/>
              </a:ext>
            </a:extLst>
          </p:cNvPr>
          <p:cNvSpPr>
            <a:spLocks noGrp="1"/>
          </p:cNvSpPr>
          <p:nvPr>
            <p:ph idx="1"/>
          </p:nvPr>
        </p:nvSpPr>
        <p:spPr>
          <a:xfrm>
            <a:off x="1154955" y="2603500"/>
            <a:ext cx="4438126" cy="3416300"/>
          </a:xfrm>
        </p:spPr>
        <p:txBody>
          <a:bodyPr>
            <a:normAutofit lnSpcReduction="10000"/>
          </a:bodyPr>
          <a:lstStyle/>
          <a:p>
            <a:r>
              <a:rPr lang="en-US" sz="2800" dirty="0"/>
              <a:t>Discussion on general gov docs</a:t>
            </a:r>
          </a:p>
          <a:p>
            <a:r>
              <a:rPr lang="en-US" sz="2800" dirty="0"/>
              <a:t>Discussion on California gov docs</a:t>
            </a:r>
          </a:p>
          <a:p>
            <a:r>
              <a:rPr lang="en-US" sz="2800" dirty="0"/>
              <a:t>Shared experience from other libraries</a:t>
            </a:r>
          </a:p>
          <a:p>
            <a:r>
              <a:rPr lang="en-US" sz="2800" dirty="0">
                <a:hlinkClick r:id="rId3"/>
              </a:rPr>
              <a:t>Link to interest survey</a:t>
            </a:r>
            <a:endParaRPr lang="en-US" sz="2800" dirty="0"/>
          </a:p>
          <a:p>
            <a:endParaRPr lang="en-US" dirty="0"/>
          </a:p>
        </p:txBody>
      </p:sp>
      <p:sp>
        <p:nvSpPr>
          <p:cNvPr id="4" name="Footer Placeholder 3">
            <a:extLst>
              <a:ext uri="{FF2B5EF4-FFF2-40B4-BE49-F238E27FC236}">
                <a16:creationId xmlns:a16="http://schemas.microsoft.com/office/drawing/2014/main" id="{9071AD59-72CE-78E5-B3F4-9945A5B6098D}"/>
              </a:ext>
            </a:extLst>
          </p:cNvPr>
          <p:cNvSpPr>
            <a:spLocks noGrp="1"/>
          </p:cNvSpPr>
          <p:nvPr>
            <p:ph type="ftr" sz="quarter" idx="11"/>
          </p:nvPr>
        </p:nvSpPr>
        <p:spPr/>
        <p:txBody>
          <a:bodyPr/>
          <a:lstStyle/>
          <a:p>
            <a:r>
              <a:rPr lang="en-US"/>
              <a:t>TS Open Forum, November 7, 2024</a:t>
            </a:r>
          </a:p>
        </p:txBody>
      </p:sp>
      <p:sp>
        <p:nvSpPr>
          <p:cNvPr id="5" name="Slide Number Placeholder 4">
            <a:extLst>
              <a:ext uri="{FF2B5EF4-FFF2-40B4-BE49-F238E27FC236}">
                <a16:creationId xmlns:a16="http://schemas.microsoft.com/office/drawing/2014/main" id="{2FD23851-0EC5-FF78-E276-99C6DB231521}"/>
              </a:ext>
            </a:extLst>
          </p:cNvPr>
          <p:cNvSpPr>
            <a:spLocks noGrp="1"/>
          </p:cNvSpPr>
          <p:nvPr>
            <p:ph type="sldNum" sz="quarter" idx="12"/>
          </p:nvPr>
        </p:nvSpPr>
        <p:spPr/>
        <p:txBody>
          <a:bodyPr/>
          <a:lstStyle/>
          <a:p>
            <a:fld id="{729BC735-8151-4FE6-98FD-78C3E43BB5EF}" type="slidenum">
              <a:rPr lang="en-US" smtClean="0"/>
              <a:t>17</a:t>
            </a:fld>
            <a:endParaRPr lang="en-US"/>
          </a:p>
        </p:txBody>
      </p:sp>
      <p:pic>
        <p:nvPicPr>
          <p:cNvPr id="9" name="Picture 8">
            <a:extLst>
              <a:ext uri="{FF2B5EF4-FFF2-40B4-BE49-F238E27FC236}">
                <a16:creationId xmlns:a16="http://schemas.microsoft.com/office/drawing/2014/main" id="{3920262D-E93A-A0A2-2B62-6487D1D6E393}"/>
              </a:ext>
            </a:extLst>
          </p:cNvPr>
          <p:cNvPicPr>
            <a:picLocks noChangeAspect="1"/>
          </p:cNvPicPr>
          <p:nvPr/>
        </p:nvPicPr>
        <p:blipFill>
          <a:blip r:embed="rId4"/>
          <a:stretch>
            <a:fillRect/>
          </a:stretch>
        </p:blipFill>
        <p:spPr>
          <a:xfrm>
            <a:off x="5986845" y="2567133"/>
            <a:ext cx="5442354" cy="3977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1472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2F3C-731E-3432-D180-75B23803AE2B}"/>
              </a:ext>
            </a:extLst>
          </p:cNvPr>
          <p:cNvSpPr>
            <a:spLocks noGrp="1"/>
          </p:cNvSpPr>
          <p:nvPr>
            <p:ph type="title"/>
          </p:nvPr>
        </p:nvSpPr>
        <p:spPr>
          <a:xfrm>
            <a:off x="1154954" y="973668"/>
            <a:ext cx="8761413" cy="931332"/>
          </a:xfrm>
        </p:spPr>
        <p:txBody>
          <a:bodyPr/>
          <a:lstStyle/>
          <a:p>
            <a:pPr algn="ctr"/>
            <a:r>
              <a:rPr lang="en-US" dirty="0" err="1"/>
              <a:t>eCAUG</a:t>
            </a:r>
            <a:r>
              <a:rPr lang="en-US" dirty="0"/>
              <a:t> open discussion, what you learned/attended?</a:t>
            </a:r>
          </a:p>
        </p:txBody>
      </p:sp>
      <p:sp>
        <p:nvSpPr>
          <p:cNvPr id="3" name="Content Placeholder 2">
            <a:extLst>
              <a:ext uri="{FF2B5EF4-FFF2-40B4-BE49-F238E27FC236}">
                <a16:creationId xmlns:a16="http://schemas.microsoft.com/office/drawing/2014/main" id="{085D78A2-6D85-D59B-BECC-3A04A59C586C}"/>
              </a:ext>
            </a:extLst>
          </p:cNvPr>
          <p:cNvSpPr>
            <a:spLocks noGrp="1"/>
          </p:cNvSpPr>
          <p:nvPr>
            <p:ph idx="1"/>
          </p:nvPr>
        </p:nvSpPr>
        <p:spPr>
          <a:xfrm>
            <a:off x="1154955" y="2603500"/>
            <a:ext cx="4148566" cy="3416300"/>
          </a:xfrm>
        </p:spPr>
        <p:txBody>
          <a:bodyPr>
            <a:normAutofit fontScale="92500"/>
          </a:bodyPr>
          <a:lstStyle/>
          <a:p>
            <a:r>
              <a:rPr lang="en-US" sz="2800" dirty="0"/>
              <a:t>Interesting ideas from other libraries?</a:t>
            </a:r>
          </a:p>
          <a:p>
            <a:r>
              <a:rPr lang="en-US" sz="2800" dirty="0"/>
              <a:t>Interest in new Ex Libris products</a:t>
            </a:r>
          </a:p>
          <a:p>
            <a:r>
              <a:rPr lang="en-US" sz="2800" dirty="0"/>
              <a:t>Being a development partner</a:t>
            </a:r>
          </a:p>
          <a:p>
            <a:r>
              <a:rPr lang="en-US" sz="2800" dirty="0"/>
              <a:t>What else?</a:t>
            </a:r>
          </a:p>
        </p:txBody>
      </p:sp>
      <p:sp>
        <p:nvSpPr>
          <p:cNvPr id="4" name="Footer Placeholder 3">
            <a:extLst>
              <a:ext uri="{FF2B5EF4-FFF2-40B4-BE49-F238E27FC236}">
                <a16:creationId xmlns:a16="http://schemas.microsoft.com/office/drawing/2014/main" id="{8D6B2D1F-C574-1475-F1EF-AE5768234EDB}"/>
              </a:ext>
            </a:extLst>
          </p:cNvPr>
          <p:cNvSpPr>
            <a:spLocks noGrp="1"/>
          </p:cNvSpPr>
          <p:nvPr>
            <p:ph type="ftr" sz="quarter" idx="11"/>
          </p:nvPr>
        </p:nvSpPr>
        <p:spPr/>
        <p:txBody>
          <a:bodyPr/>
          <a:lstStyle/>
          <a:p>
            <a:r>
              <a:rPr lang="en-US"/>
              <a:t>TS Open Forum, November 7, 2024</a:t>
            </a:r>
          </a:p>
        </p:txBody>
      </p:sp>
      <p:sp>
        <p:nvSpPr>
          <p:cNvPr id="5" name="Slide Number Placeholder 4">
            <a:extLst>
              <a:ext uri="{FF2B5EF4-FFF2-40B4-BE49-F238E27FC236}">
                <a16:creationId xmlns:a16="http://schemas.microsoft.com/office/drawing/2014/main" id="{1D971D4C-583E-6432-1B55-9D139B2ED47F}"/>
              </a:ext>
            </a:extLst>
          </p:cNvPr>
          <p:cNvSpPr>
            <a:spLocks noGrp="1"/>
          </p:cNvSpPr>
          <p:nvPr>
            <p:ph type="sldNum" sz="quarter" idx="12"/>
          </p:nvPr>
        </p:nvSpPr>
        <p:spPr/>
        <p:txBody>
          <a:bodyPr/>
          <a:lstStyle/>
          <a:p>
            <a:fld id="{729BC735-8151-4FE6-98FD-78C3E43BB5EF}" type="slidenum">
              <a:rPr lang="en-US" smtClean="0"/>
              <a:t>18</a:t>
            </a:fld>
            <a:endParaRPr lang="en-US"/>
          </a:p>
        </p:txBody>
      </p:sp>
      <p:pic>
        <p:nvPicPr>
          <p:cNvPr id="7" name="Picture 6" descr="A bridge with wires and cables&#10;&#10;Description automatically generated">
            <a:extLst>
              <a:ext uri="{FF2B5EF4-FFF2-40B4-BE49-F238E27FC236}">
                <a16:creationId xmlns:a16="http://schemas.microsoft.com/office/drawing/2014/main" id="{CBA32B90-FF6F-1772-26B5-4E5B8A7269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521" y="2603500"/>
            <a:ext cx="6522720" cy="3170767"/>
          </a:xfrm>
          <a:prstGeom prst="rect">
            <a:avLst/>
          </a:prstGeom>
        </p:spPr>
      </p:pic>
    </p:spTree>
    <p:extLst>
      <p:ext uri="{BB962C8B-B14F-4D97-AF65-F5344CB8AC3E}">
        <p14:creationId xmlns:p14="http://schemas.microsoft.com/office/powerpoint/2010/main" val="119045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31" name="Freeform: Shape 3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3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8ABE4149-2843-C79B-F13A-90B8D0569AEB}"/>
              </a:ext>
            </a:extLst>
          </p:cNvPr>
          <p:cNvSpPr>
            <a:spLocks noGrp="1"/>
          </p:cNvSpPr>
          <p:nvPr>
            <p:ph type="title"/>
          </p:nvPr>
        </p:nvSpPr>
        <p:spPr>
          <a:xfrm>
            <a:off x="1154955" y="973668"/>
            <a:ext cx="2942210" cy="1020232"/>
          </a:xfrm>
        </p:spPr>
        <p:txBody>
          <a:bodyPr>
            <a:normAutofit/>
          </a:bodyPr>
          <a:lstStyle/>
          <a:p>
            <a:pPr>
              <a:lnSpc>
                <a:spcPct val="90000"/>
              </a:lnSpc>
            </a:pPr>
            <a:r>
              <a:rPr lang="en-US" sz="3300" dirty="0">
                <a:solidFill>
                  <a:srgbClr val="EBEBEB"/>
                </a:solidFill>
              </a:rPr>
              <a:t>Next regular meeting!</a:t>
            </a:r>
          </a:p>
        </p:txBody>
      </p:sp>
      <p:sp>
        <p:nvSpPr>
          <p:cNvPr id="35" name="Rectangle 3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Oval 3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Oval 3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67B6AE7-C954-C801-C2FC-4FECFE8A3DD6}"/>
              </a:ext>
            </a:extLst>
          </p:cNvPr>
          <p:cNvSpPr>
            <a:spLocks noGrp="1"/>
          </p:cNvSpPr>
          <p:nvPr>
            <p:ph idx="1"/>
          </p:nvPr>
        </p:nvSpPr>
        <p:spPr>
          <a:xfrm>
            <a:off x="1154955" y="2120900"/>
            <a:ext cx="3133726" cy="3898900"/>
          </a:xfrm>
        </p:spPr>
        <p:txBody>
          <a:bodyPr>
            <a:normAutofit lnSpcReduction="10000"/>
          </a:bodyPr>
          <a:lstStyle/>
          <a:p>
            <a:pPr>
              <a:buFont typeface="Wingdings" panose="05000000000000000000" pitchFamily="2" charset="2"/>
              <a:buChar char="Ø"/>
            </a:pPr>
            <a:r>
              <a:rPr lang="en-US" sz="2400" dirty="0">
                <a:solidFill>
                  <a:srgbClr val="FFFFFF"/>
                </a:solidFill>
                <a:effectLst/>
                <a:ea typeface="Calibri" panose="020F0502020204030204" pitchFamily="34" charset="0"/>
              </a:rPr>
              <a:t>Thursday, </a:t>
            </a:r>
            <a:r>
              <a:rPr lang="en-US" sz="2400" dirty="0">
                <a:solidFill>
                  <a:srgbClr val="FFFFFF"/>
                </a:solidFill>
                <a:ea typeface="Calibri" panose="020F0502020204030204" pitchFamily="34" charset="0"/>
              </a:rPr>
              <a:t>November 21,</a:t>
            </a:r>
            <a:r>
              <a:rPr lang="en-US" sz="2400" dirty="0">
                <a:solidFill>
                  <a:srgbClr val="FFFFFF"/>
                </a:solidFill>
                <a:effectLst/>
                <a:ea typeface="Calibri" panose="020F0502020204030204" pitchFamily="34" charset="0"/>
              </a:rPr>
              <a:t>11am-noon</a:t>
            </a:r>
          </a:p>
          <a:p>
            <a:pPr>
              <a:buFont typeface="Wingdings" panose="05000000000000000000" pitchFamily="2" charset="2"/>
              <a:buChar char="Ø"/>
            </a:pPr>
            <a:r>
              <a:rPr lang="en-US" sz="2400" dirty="0">
                <a:solidFill>
                  <a:srgbClr val="FFFFFF"/>
                </a:solidFill>
                <a:ea typeface="Calibri" panose="020F0502020204030204" pitchFamily="34" charset="0"/>
              </a:rPr>
              <a:t>Topics: CDI activation in relation to Rapido, </a:t>
            </a:r>
            <a:r>
              <a:rPr lang="en-US" sz="2400" dirty="0" err="1">
                <a:solidFill>
                  <a:srgbClr val="FFFFFF"/>
                </a:solidFill>
                <a:ea typeface="Calibri" panose="020F0502020204030204" pitchFamily="34" charset="0"/>
              </a:rPr>
              <a:t>CSUBuy</a:t>
            </a:r>
            <a:endParaRPr lang="en-US" sz="2400" dirty="0">
              <a:solidFill>
                <a:srgbClr val="FFFFFF"/>
              </a:solidFill>
              <a:ea typeface="Calibri" panose="020F0502020204030204" pitchFamily="34" charset="0"/>
            </a:endParaRPr>
          </a:p>
          <a:p>
            <a:pPr>
              <a:buFont typeface="Wingdings" panose="05000000000000000000" pitchFamily="2" charset="2"/>
              <a:buChar char="Ø"/>
            </a:pPr>
            <a:r>
              <a:rPr lang="en-US" sz="2400" dirty="0">
                <a:solidFill>
                  <a:srgbClr val="FFFFFF"/>
                </a:solidFill>
                <a:ea typeface="Calibri" panose="020F0502020204030204" pitchFamily="34" charset="0"/>
              </a:rPr>
              <a:t>One week before Thanksgiving</a:t>
            </a:r>
          </a:p>
          <a:p>
            <a:pPr>
              <a:buFont typeface="Wingdings" panose="05000000000000000000" pitchFamily="2" charset="2"/>
              <a:buChar char="Ø"/>
            </a:pPr>
            <a:endParaRPr lang="en-US" sz="2400" dirty="0">
              <a:solidFill>
                <a:srgbClr val="FFFFFF"/>
              </a:solidFill>
              <a:effectLst/>
              <a:ea typeface="Calibri" panose="020F0502020204030204" pitchFamily="34" charset="0"/>
            </a:endParaRPr>
          </a:p>
        </p:txBody>
      </p:sp>
      <p:sp>
        <p:nvSpPr>
          <p:cNvPr id="4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58313804-62E8-1706-3C65-1AD2E7006C49}"/>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a:solidFill>
                  <a:srgbClr val="FFFFFF"/>
                </a:solidFill>
              </a:rPr>
              <a:pPr>
                <a:spcAft>
                  <a:spcPts val="600"/>
                </a:spcAft>
              </a:pPr>
              <a:t>19</a:t>
            </a:fld>
            <a:endParaRPr lang="en-US">
              <a:solidFill>
                <a:srgbClr val="FFFFFF"/>
              </a:solidFill>
            </a:endParaRPr>
          </a:p>
        </p:txBody>
      </p:sp>
      <p:sp>
        <p:nvSpPr>
          <p:cNvPr id="4" name="Footer Placeholder 3">
            <a:extLst>
              <a:ext uri="{FF2B5EF4-FFF2-40B4-BE49-F238E27FC236}">
                <a16:creationId xmlns:a16="http://schemas.microsoft.com/office/drawing/2014/main" id="{8B43942E-E80D-57DD-DD51-31227FADA192}"/>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November 7, 2024</a:t>
            </a:r>
          </a:p>
        </p:txBody>
      </p:sp>
      <p:pic>
        <p:nvPicPr>
          <p:cNvPr id="7" name="Picture 6">
            <a:extLst>
              <a:ext uri="{FF2B5EF4-FFF2-40B4-BE49-F238E27FC236}">
                <a16:creationId xmlns:a16="http://schemas.microsoft.com/office/drawing/2014/main" id="{4E93661C-A08A-3D3F-E541-FDC93DD7EE57}"/>
              </a:ext>
            </a:extLst>
          </p:cNvPr>
          <p:cNvPicPr>
            <a:picLocks noChangeAspect="1"/>
          </p:cNvPicPr>
          <p:nvPr/>
        </p:nvPicPr>
        <p:blipFill>
          <a:blip r:embed="rId3"/>
          <a:stretch>
            <a:fillRect/>
          </a:stretch>
        </p:blipFill>
        <p:spPr>
          <a:xfrm>
            <a:off x="5930492" y="3938693"/>
            <a:ext cx="4536613" cy="20802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F615C60E-2AD3-2475-4768-4B5ABB9D7B1A}"/>
              </a:ext>
            </a:extLst>
          </p:cNvPr>
          <p:cNvPicPr>
            <a:picLocks noChangeAspect="1"/>
          </p:cNvPicPr>
          <p:nvPr/>
        </p:nvPicPr>
        <p:blipFill>
          <a:blip r:embed="rId4"/>
          <a:stretch>
            <a:fillRect/>
          </a:stretch>
        </p:blipFill>
        <p:spPr>
          <a:xfrm>
            <a:off x="5930492" y="720111"/>
            <a:ext cx="2554760" cy="2900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7450016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1154954" y="973668"/>
            <a:ext cx="8761413" cy="706964"/>
          </a:xfrm>
        </p:spPr>
        <p:txBody>
          <a:bodyPr>
            <a:normAutofit/>
          </a:bodyPr>
          <a:lstStyle/>
          <a:p>
            <a:pPr algn="ctr"/>
            <a:r>
              <a:rPr lang="en-US" dirty="0">
                <a:solidFill>
                  <a:srgbClr val="FFFFFF"/>
                </a:solidFill>
              </a:rPr>
              <a:t>Today’s agenda</a:t>
            </a:r>
          </a:p>
        </p:txBody>
      </p:sp>
      <p:sp>
        <p:nvSpPr>
          <p:cNvPr id="15" name="Rectangle 14">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2</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November 7, 2024</a:t>
            </a:r>
            <a:endParaRPr lang="en-US" dirty="0"/>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5" y="1798321"/>
            <a:ext cx="5840206" cy="4432156"/>
          </a:xfrm>
        </p:spPr>
        <p:txBody>
          <a:bodyPr>
            <a:normAutofit/>
          </a:bodyPr>
          <a:lstStyle/>
          <a:p>
            <a:pPr lvl="0"/>
            <a:r>
              <a:rPr lang="en-US" sz="2800" b="0" i="0" dirty="0"/>
              <a:t>Announcements from me</a:t>
            </a:r>
          </a:p>
          <a:p>
            <a:pPr lvl="0"/>
            <a:r>
              <a:rPr lang="en-US" sz="2800" dirty="0"/>
              <a:t>Announcements from all of you!</a:t>
            </a:r>
          </a:p>
          <a:p>
            <a:pPr lvl="0"/>
            <a:r>
              <a:rPr lang="en-US" sz="2800" b="0" dirty="0"/>
              <a:t>Updates from Jessica</a:t>
            </a:r>
          </a:p>
          <a:p>
            <a:pPr lvl="0"/>
            <a:r>
              <a:rPr lang="en-US" sz="2800" dirty="0" err="1"/>
              <a:t>eCAUG</a:t>
            </a:r>
            <a:r>
              <a:rPr lang="en-US" sz="2800" dirty="0"/>
              <a:t> conference wrap-up</a:t>
            </a:r>
          </a:p>
          <a:p>
            <a:pPr lvl="0"/>
            <a:r>
              <a:rPr lang="en-US" sz="2800" dirty="0"/>
              <a:t>Hang out</a:t>
            </a:r>
          </a:p>
        </p:txBody>
      </p:sp>
      <p:pic>
        <p:nvPicPr>
          <p:cNvPr id="9" name="Picture 8" descr="A sign with a schedule&#10;&#10;Description automatically generated with medium confidence">
            <a:extLst>
              <a:ext uri="{FF2B5EF4-FFF2-40B4-BE49-F238E27FC236}">
                <a16:creationId xmlns:a16="http://schemas.microsoft.com/office/drawing/2014/main" id="{F9B18A03-7069-2B87-0A7D-A413C8D791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97357" y="1381340"/>
            <a:ext cx="2674282" cy="4541520"/>
          </a:xfrm>
          <a:prstGeom prst="rect">
            <a:avLst/>
          </a:prstGeom>
        </p:spPr>
      </p:pic>
    </p:spTree>
    <p:extLst>
      <p:ext uri="{BB962C8B-B14F-4D97-AF65-F5344CB8AC3E}">
        <p14:creationId xmlns:p14="http://schemas.microsoft.com/office/powerpoint/2010/main" val="15235125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2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1154955" y="973668"/>
            <a:ext cx="2942210" cy="1020232"/>
          </a:xfrm>
        </p:spPr>
        <p:txBody>
          <a:bodyPr>
            <a:normAutofit/>
          </a:bodyPr>
          <a:lstStyle/>
          <a:p>
            <a:pPr>
              <a:lnSpc>
                <a:spcPct val="90000"/>
              </a:lnSpc>
            </a:pPr>
            <a:r>
              <a:rPr lang="en-US" sz="3300" dirty="0">
                <a:solidFill>
                  <a:srgbClr val="EBEBEB"/>
                </a:solidFill>
              </a:rPr>
              <a:t>Thanks for attending!</a:t>
            </a:r>
          </a:p>
        </p:txBody>
      </p:sp>
      <p:sp>
        <p:nvSpPr>
          <p:cNvPr id="26" name="Rectangle 2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5" y="2120900"/>
            <a:ext cx="3133726" cy="3898900"/>
          </a:xfrm>
        </p:spPr>
        <p:txBody>
          <a:bodyPr>
            <a:normAutofit/>
          </a:bodyPr>
          <a:lstStyle/>
          <a:p>
            <a:r>
              <a:rPr lang="en-US" sz="2400" dirty="0">
                <a:solidFill>
                  <a:srgbClr val="FFFFFF"/>
                </a:solidFill>
              </a:rPr>
              <a:t>Recording will be available &amp; posted later this week</a:t>
            </a:r>
          </a:p>
          <a:p>
            <a:r>
              <a:rPr lang="en-US" sz="2400" dirty="0">
                <a:solidFill>
                  <a:srgbClr val="FFFFFF"/>
                </a:solidFill>
              </a:rPr>
              <a:t>You are welcome to hang out until 1pm (recording off)</a:t>
            </a:r>
          </a:p>
          <a:p>
            <a:pPr marL="0" lvl="0" indent="0">
              <a:buNone/>
            </a:pPr>
            <a:endParaRPr lang="en-US" dirty="0">
              <a:solidFill>
                <a:srgbClr val="FFFFFF"/>
              </a:solidFill>
            </a:endParaRPr>
          </a:p>
        </p:txBody>
      </p:sp>
      <p:sp>
        <p:nvSpPr>
          <p:cNvPr id="3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20</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November 7, 2024</a:t>
            </a:r>
            <a:endParaRPr lang="en-US" dirty="0"/>
          </a:p>
        </p:txBody>
      </p:sp>
      <p:sp>
        <p:nvSpPr>
          <p:cNvPr id="12" name="TextBox 11">
            <a:extLst>
              <a:ext uri="{FF2B5EF4-FFF2-40B4-BE49-F238E27FC236}">
                <a16:creationId xmlns:a16="http://schemas.microsoft.com/office/drawing/2014/main" id="{47998BB4-7C28-2893-6A83-419343A23F7F}"/>
              </a:ext>
            </a:extLst>
          </p:cNvPr>
          <p:cNvSpPr txBox="1"/>
          <p:nvPr/>
        </p:nvSpPr>
        <p:spPr>
          <a:xfrm>
            <a:off x="5288280" y="5882640"/>
            <a:ext cx="5303520" cy="369332"/>
          </a:xfrm>
          <a:prstGeom prst="rect">
            <a:avLst/>
          </a:prstGeom>
          <a:noFill/>
        </p:spPr>
        <p:txBody>
          <a:bodyPr wrap="square" rtlCol="0">
            <a:spAutoFit/>
          </a:bodyPr>
          <a:lstStyle/>
          <a:p>
            <a:endParaRPr lang="en-US" dirty="0">
              <a:solidFill>
                <a:schemeClr val="bg1"/>
              </a:solidFill>
            </a:endParaRPr>
          </a:p>
        </p:txBody>
      </p:sp>
      <p:pic>
        <p:nvPicPr>
          <p:cNvPr id="7" name="Picture 6" descr="A pool with a bridge over water&#10;&#10;Description automatically generated">
            <a:extLst>
              <a:ext uri="{FF2B5EF4-FFF2-40B4-BE49-F238E27FC236}">
                <a16:creationId xmlns:a16="http://schemas.microsoft.com/office/drawing/2014/main" id="{170F8230-38EC-CACA-D5AE-24CE274E9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7062" y="1493520"/>
            <a:ext cx="6035040" cy="4526280"/>
          </a:xfrm>
          <a:prstGeom prst="rect">
            <a:avLst/>
          </a:prstGeom>
        </p:spPr>
      </p:pic>
    </p:spTree>
    <p:extLst>
      <p:ext uri="{BB962C8B-B14F-4D97-AF65-F5344CB8AC3E}">
        <p14:creationId xmlns:p14="http://schemas.microsoft.com/office/powerpoint/2010/main" val="35328839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6A2BE-7619-9232-B0DA-CEB7CB16C4D0}"/>
              </a:ext>
            </a:extLst>
          </p:cNvPr>
          <p:cNvSpPr>
            <a:spLocks noGrp="1"/>
          </p:cNvSpPr>
          <p:nvPr>
            <p:ph type="title"/>
          </p:nvPr>
        </p:nvSpPr>
        <p:spPr/>
        <p:txBody>
          <a:bodyPr/>
          <a:lstStyle/>
          <a:p>
            <a:pPr algn="ctr"/>
            <a:r>
              <a:rPr lang="en-US" dirty="0"/>
              <a:t>Announcements from me: non-</a:t>
            </a:r>
            <a:r>
              <a:rPr lang="en-US" dirty="0" err="1"/>
              <a:t>eCAUG</a:t>
            </a:r>
            <a:endParaRPr lang="en-US" dirty="0"/>
          </a:p>
        </p:txBody>
      </p:sp>
      <p:sp>
        <p:nvSpPr>
          <p:cNvPr id="3" name="Content Placeholder 2">
            <a:extLst>
              <a:ext uri="{FF2B5EF4-FFF2-40B4-BE49-F238E27FC236}">
                <a16:creationId xmlns:a16="http://schemas.microsoft.com/office/drawing/2014/main" id="{247287C5-5D6B-FCF1-B232-FD940F7617C5}"/>
              </a:ext>
            </a:extLst>
          </p:cNvPr>
          <p:cNvSpPr>
            <a:spLocks noGrp="1"/>
          </p:cNvSpPr>
          <p:nvPr>
            <p:ph idx="1"/>
          </p:nvPr>
        </p:nvSpPr>
        <p:spPr>
          <a:xfrm>
            <a:off x="1154955" y="2255520"/>
            <a:ext cx="5047725" cy="3977640"/>
          </a:xfrm>
        </p:spPr>
        <p:txBody>
          <a:bodyPr>
            <a:noAutofit/>
          </a:bodyPr>
          <a:lstStyle/>
          <a:p>
            <a:r>
              <a:rPr lang="en-US" sz="2400" dirty="0"/>
              <a:t>Chris’ presentation on Nov 19 10am-11am</a:t>
            </a:r>
          </a:p>
          <a:p>
            <a:pPr lvl="1"/>
            <a:r>
              <a:rPr lang="en-US" sz="2400" dirty="0">
                <a:hlinkClick r:id="rId3"/>
              </a:rPr>
              <a:t>Registration</a:t>
            </a:r>
            <a:r>
              <a:rPr lang="en-US" sz="2400" dirty="0"/>
              <a:t> </a:t>
            </a:r>
          </a:p>
          <a:p>
            <a:pPr lvl="1"/>
            <a:r>
              <a:rPr lang="en-US" sz="2400" dirty="0"/>
              <a:t>Currently 149 libraries in Rapido</a:t>
            </a:r>
          </a:p>
          <a:p>
            <a:r>
              <a:rPr lang="en-US" sz="2400" dirty="0"/>
              <a:t>Reminder of </a:t>
            </a:r>
            <a:r>
              <a:rPr lang="en-US" sz="2400" dirty="0">
                <a:hlinkClick r:id="rId4"/>
              </a:rPr>
              <a:t>ELUNA document repository</a:t>
            </a:r>
            <a:endParaRPr lang="en-US" sz="2400" dirty="0"/>
          </a:p>
          <a:p>
            <a:r>
              <a:rPr lang="en-US" sz="2400" dirty="0">
                <a:hlinkClick r:id="rId5"/>
              </a:rPr>
              <a:t>ELUNA Learns </a:t>
            </a:r>
            <a:r>
              <a:rPr lang="en-US" sz="2400" dirty="0"/>
              <a:t>continues</a:t>
            </a:r>
          </a:p>
        </p:txBody>
      </p:sp>
      <p:sp>
        <p:nvSpPr>
          <p:cNvPr id="4" name="Footer Placeholder 3">
            <a:extLst>
              <a:ext uri="{FF2B5EF4-FFF2-40B4-BE49-F238E27FC236}">
                <a16:creationId xmlns:a16="http://schemas.microsoft.com/office/drawing/2014/main" id="{D7D1A75F-9689-04BF-EED5-08EC44B23BD0}"/>
              </a:ext>
            </a:extLst>
          </p:cNvPr>
          <p:cNvSpPr>
            <a:spLocks noGrp="1"/>
          </p:cNvSpPr>
          <p:nvPr>
            <p:ph type="ftr" sz="quarter" idx="11"/>
          </p:nvPr>
        </p:nvSpPr>
        <p:spPr/>
        <p:txBody>
          <a:bodyPr/>
          <a:lstStyle/>
          <a:p>
            <a:r>
              <a:rPr lang="en-US"/>
              <a:t>TS Open Forum, November 7, 2024</a:t>
            </a:r>
          </a:p>
        </p:txBody>
      </p:sp>
      <p:sp>
        <p:nvSpPr>
          <p:cNvPr id="5" name="Slide Number Placeholder 4">
            <a:extLst>
              <a:ext uri="{FF2B5EF4-FFF2-40B4-BE49-F238E27FC236}">
                <a16:creationId xmlns:a16="http://schemas.microsoft.com/office/drawing/2014/main" id="{D7F24C26-0EB8-DB5A-F6AB-98FFAD8F5C02}"/>
              </a:ext>
            </a:extLst>
          </p:cNvPr>
          <p:cNvSpPr>
            <a:spLocks noGrp="1"/>
          </p:cNvSpPr>
          <p:nvPr>
            <p:ph type="sldNum" sz="quarter" idx="12"/>
          </p:nvPr>
        </p:nvSpPr>
        <p:spPr/>
        <p:txBody>
          <a:bodyPr/>
          <a:lstStyle/>
          <a:p>
            <a:fld id="{729BC735-8151-4FE6-98FD-78C3E43BB5EF}" type="slidenum">
              <a:rPr lang="en-US" smtClean="0"/>
              <a:t>3</a:t>
            </a:fld>
            <a:endParaRPr lang="en-US"/>
          </a:p>
        </p:txBody>
      </p:sp>
      <p:pic>
        <p:nvPicPr>
          <p:cNvPr id="8" name="Picture 7">
            <a:extLst>
              <a:ext uri="{FF2B5EF4-FFF2-40B4-BE49-F238E27FC236}">
                <a16:creationId xmlns:a16="http://schemas.microsoft.com/office/drawing/2014/main" id="{F9BCDB18-367A-3EB1-FF8E-F13EB6C6DF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87079" y="2354247"/>
            <a:ext cx="3943811" cy="4189991"/>
          </a:xfrm>
          <a:prstGeom prst="rect">
            <a:avLst/>
          </a:prstGeom>
        </p:spPr>
      </p:pic>
    </p:spTree>
    <p:extLst>
      <p:ext uri="{BB962C8B-B14F-4D97-AF65-F5344CB8AC3E}">
        <p14:creationId xmlns:p14="http://schemas.microsoft.com/office/powerpoint/2010/main" val="379193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CE87-2BD9-19BD-3A17-4EFD111D8452}"/>
              </a:ext>
            </a:extLst>
          </p:cNvPr>
          <p:cNvSpPr>
            <a:spLocks noGrp="1"/>
          </p:cNvSpPr>
          <p:nvPr>
            <p:ph type="title"/>
          </p:nvPr>
        </p:nvSpPr>
        <p:spPr/>
        <p:txBody>
          <a:bodyPr/>
          <a:lstStyle/>
          <a:p>
            <a:pPr algn="ctr"/>
            <a:r>
              <a:rPr lang="en-US" dirty="0"/>
              <a:t>CSU library-related jobs</a:t>
            </a:r>
          </a:p>
        </p:txBody>
      </p:sp>
      <p:sp>
        <p:nvSpPr>
          <p:cNvPr id="3" name="Content Placeholder 2">
            <a:extLst>
              <a:ext uri="{FF2B5EF4-FFF2-40B4-BE49-F238E27FC236}">
                <a16:creationId xmlns:a16="http://schemas.microsoft.com/office/drawing/2014/main" id="{1A64F676-ADD1-7513-20D2-69188FC5B031}"/>
              </a:ext>
            </a:extLst>
          </p:cNvPr>
          <p:cNvSpPr>
            <a:spLocks noGrp="1"/>
          </p:cNvSpPr>
          <p:nvPr>
            <p:ph idx="1"/>
          </p:nvPr>
        </p:nvSpPr>
        <p:spPr>
          <a:xfrm>
            <a:off x="728234" y="2603500"/>
            <a:ext cx="5535405" cy="3416300"/>
          </a:xfrm>
        </p:spPr>
        <p:txBody>
          <a:bodyPr>
            <a:normAutofit/>
          </a:bodyPr>
          <a:lstStyle/>
          <a:p>
            <a:r>
              <a:rPr lang="en-US" sz="2800" dirty="0">
                <a:latin typeface="+mj-lt"/>
                <a:hlinkClick r:id="rId3"/>
              </a:rPr>
              <a:t>Katie’s sabbatical fill-in </a:t>
            </a:r>
            <a:r>
              <a:rPr lang="en-US" sz="2800" dirty="0">
                <a:latin typeface="+mj-lt"/>
              </a:rPr>
              <a:t>for Spring 2025 at Moss Landing</a:t>
            </a:r>
          </a:p>
          <a:p>
            <a:pPr lvl="1"/>
            <a:r>
              <a:rPr lang="en-US" sz="2800" dirty="0">
                <a:latin typeface="+mj-lt"/>
              </a:rPr>
              <a:t>Apply by November 15</a:t>
            </a:r>
          </a:p>
          <a:p>
            <a:r>
              <a:rPr lang="en-US" sz="2800" u="sng" dirty="0">
                <a:solidFill>
                  <a:srgbClr val="467886"/>
                </a:solidFill>
                <a:effectLst/>
                <a:latin typeface="+mj-lt"/>
                <a:ea typeface="Aptos" panose="020B0004020202020204" pitchFamily="34" charset="0"/>
                <a:cs typeface="Times New Roman" panose="02020603050405020304" pitchFamily="18" charset="0"/>
                <a:hlinkClick r:id="rId4"/>
              </a:rPr>
              <a:t>SDLC Analytics &amp; Collections Manager</a:t>
            </a:r>
            <a:r>
              <a:rPr lang="en-US" sz="2800" u="sng" dirty="0">
                <a:solidFill>
                  <a:srgbClr val="467886"/>
                </a:solidFill>
                <a:effectLst/>
                <a:latin typeface="+mj-lt"/>
                <a:ea typeface="Aptos" panose="020B0004020202020204" pitchFamily="34" charset="0"/>
                <a:cs typeface="Times New Roman" panose="02020603050405020304" pitchFamily="18" charset="0"/>
              </a:rPr>
              <a:t> </a:t>
            </a:r>
            <a:r>
              <a:rPr lang="en-US" sz="2800" dirty="0">
                <a:latin typeface="+mj-lt"/>
              </a:rPr>
              <a:t>at CSUCO</a:t>
            </a:r>
          </a:p>
          <a:p>
            <a:pPr lvl="1"/>
            <a:r>
              <a:rPr lang="en-US" sz="2800" dirty="0">
                <a:latin typeface="+mj-lt"/>
              </a:rPr>
              <a:t>Apply soon</a:t>
            </a:r>
          </a:p>
        </p:txBody>
      </p:sp>
      <p:sp>
        <p:nvSpPr>
          <p:cNvPr id="4" name="Footer Placeholder 3">
            <a:extLst>
              <a:ext uri="{FF2B5EF4-FFF2-40B4-BE49-F238E27FC236}">
                <a16:creationId xmlns:a16="http://schemas.microsoft.com/office/drawing/2014/main" id="{7E9B1C3F-A323-1402-C7E6-3839D034CDA0}"/>
              </a:ext>
            </a:extLst>
          </p:cNvPr>
          <p:cNvSpPr>
            <a:spLocks noGrp="1"/>
          </p:cNvSpPr>
          <p:nvPr>
            <p:ph type="ftr" sz="quarter" idx="11"/>
          </p:nvPr>
        </p:nvSpPr>
        <p:spPr/>
        <p:txBody>
          <a:bodyPr/>
          <a:lstStyle/>
          <a:p>
            <a:r>
              <a:rPr lang="en-US"/>
              <a:t>TS Open Forum, November 7, 2024</a:t>
            </a:r>
          </a:p>
        </p:txBody>
      </p:sp>
      <p:sp>
        <p:nvSpPr>
          <p:cNvPr id="5" name="Slide Number Placeholder 4">
            <a:extLst>
              <a:ext uri="{FF2B5EF4-FFF2-40B4-BE49-F238E27FC236}">
                <a16:creationId xmlns:a16="http://schemas.microsoft.com/office/drawing/2014/main" id="{FEB3B2D9-1DD2-613D-1AA7-74E5A07DD0E8}"/>
              </a:ext>
            </a:extLst>
          </p:cNvPr>
          <p:cNvSpPr>
            <a:spLocks noGrp="1"/>
          </p:cNvSpPr>
          <p:nvPr>
            <p:ph type="sldNum" sz="quarter" idx="12"/>
          </p:nvPr>
        </p:nvSpPr>
        <p:spPr/>
        <p:txBody>
          <a:bodyPr/>
          <a:lstStyle/>
          <a:p>
            <a:fld id="{729BC735-8151-4FE6-98FD-78C3E43BB5EF}" type="slidenum">
              <a:rPr lang="en-US" smtClean="0"/>
              <a:t>4</a:t>
            </a:fld>
            <a:endParaRPr lang="en-US"/>
          </a:p>
        </p:txBody>
      </p:sp>
      <p:pic>
        <p:nvPicPr>
          <p:cNvPr id="9" name="Picture 8">
            <a:extLst>
              <a:ext uri="{FF2B5EF4-FFF2-40B4-BE49-F238E27FC236}">
                <a16:creationId xmlns:a16="http://schemas.microsoft.com/office/drawing/2014/main" id="{2B4F4C4C-B7E0-9873-EE59-74826F09E2FE}"/>
              </a:ext>
            </a:extLst>
          </p:cNvPr>
          <p:cNvPicPr>
            <a:picLocks noChangeAspect="1"/>
          </p:cNvPicPr>
          <p:nvPr/>
        </p:nvPicPr>
        <p:blipFill>
          <a:blip r:embed="rId5"/>
          <a:stretch>
            <a:fillRect/>
          </a:stretch>
        </p:blipFill>
        <p:spPr>
          <a:xfrm>
            <a:off x="6459983" y="3533899"/>
            <a:ext cx="4768973" cy="2857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C9D17A37-B938-240B-40EF-50FB7A79E6F7}"/>
              </a:ext>
            </a:extLst>
          </p:cNvPr>
          <p:cNvPicPr>
            <a:picLocks noChangeAspect="1"/>
          </p:cNvPicPr>
          <p:nvPr/>
        </p:nvPicPr>
        <p:blipFill>
          <a:blip r:embed="rId6"/>
          <a:stretch>
            <a:fillRect/>
          </a:stretch>
        </p:blipFill>
        <p:spPr>
          <a:xfrm>
            <a:off x="6602098" y="1714076"/>
            <a:ext cx="4588641" cy="15124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7024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0" name="Rectangle 19">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34DD6E-6383-91A3-7DF9-AACE4711B724}"/>
              </a:ext>
            </a:extLst>
          </p:cNvPr>
          <p:cNvSpPr>
            <a:spLocks noGrp="1"/>
          </p:cNvSpPr>
          <p:nvPr>
            <p:ph type="title"/>
          </p:nvPr>
        </p:nvSpPr>
        <p:spPr>
          <a:xfrm>
            <a:off x="7379510" y="1681244"/>
            <a:ext cx="3382297" cy="1904458"/>
          </a:xfrm>
        </p:spPr>
        <p:txBody>
          <a:bodyPr vert="horz" lIns="91440" tIns="45720" rIns="91440" bIns="45720" rtlCol="0" anchor="b">
            <a:normAutofit/>
          </a:bodyPr>
          <a:lstStyle/>
          <a:p>
            <a:pPr algn="ctr"/>
            <a:r>
              <a:rPr lang="en-US" sz="3000" dirty="0">
                <a:solidFill>
                  <a:srgbClr val="EBEBEB"/>
                </a:solidFill>
              </a:rPr>
              <a:t>Your a</a:t>
            </a:r>
            <a:r>
              <a:rPr lang="en-US" sz="3000" b="0" i="0" kern="1200" dirty="0">
                <a:solidFill>
                  <a:srgbClr val="EBEBEB"/>
                </a:solidFill>
                <a:latin typeface="+mj-lt"/>
                <a:ea typeface="+mj-ea"/>
                <a:cs typeface="+mj-cs"/>
              </a:rPr>
              <a:t>nnouncements</a:t>
            </a:r>
          </a:p>
        </p:txBody>
      </p:sp>
      <p:sp>
        <p:nvSpPr>
          <p:cNvPr id="5" name="Slide Number Placeholder 4">
            <a:extLst>
              <a:ext uri="{FF2B5EF4-FFF2-40B4-BE49-F238E27FC236}">
                <a16:creationId xmlns:a16="http://schemas.microsoft.com/office/drawing/2014/main" id="{E3024934-2E10-A1F0-F0CF-4FA470609ADF}"/>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729BC735-8151-4FE6-98FD-78C3E43BB5EF}" type="slidenum">
              <a:rPr lang="en-US">
                <a:solidFill>
                  <a:srgbClr val="FFFFFF"/>
                </a:solidFill>
              </a:rPr>
              <a:pPr defTabSz="914400">
                <a:spcAft>
                  <a:spcPts val="600"/>
                </a:spcAft>
              </a:pPr>
              <a:t>5</a:t>
            </a:fld>
            <a:endParaRPr lang="en-US">
              <a:solidFill>
                <a:srgbClr val="FFFFFF"/>
              </a:solidFill>
            </a:endParaRPr>
          </a:p>
        </p:txBody>
      </p:sp>
      <p:sp>
        <p:nvSpPr>
          <p:cNvPr id="4" name="Footer Placeholder 3">
            <a:extLst>
              <a:ext uri="{FF2B5EF4-FFF2-40B4-BE49-F238E27FC236}">
                <a16:creationId xmlns:a16="http://schemas.microsoft.com/office/drawing/2014/main" id="{BF0DAC49-CABA-C5A3-573F-BE987F68F31B}"/>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defTabSz="914400">
              <a:spcAft>
                <a:spcPts val="600"/>
              </a:spcAft>
            </a:pPr>
            <a:r>
              <a:rPr lang="en-US" b="0" i="0" kern="1200">
                <a:latin typeface="+mn-lt"/>
                <a:ea typeface="+mn-ea"/>
                <a:cs typeface="+mn-cs"/>
              </a:rPr>
              <a:t>TS Open Forum, November 7, 2024</a:t>
            </a:r>
          </a:p>
        </p:txBody>
      </p:sp>
      <p:pic>
        <p:nvPicPr>
          <p:cNvPr id="6" name="Picture 5" descr="A city next to a body of water&#10;&#10;Description automatically generated">
            <a:extLst>
              <a:ext uri="{FF2B5EF4-FFF2-40B4-BE49-F238E27FC236}">
                <a16:creationId xmlns:a16="http://schemas.microsoft.com/office/drawing/2014/main" id="{C305D31D-9024-94EC-4F14-F5016D1577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22550" y="1154314"/>
            <a:ext cx="6156960" cy="4617720"/>
          </a:xfrm>
          <a:prstGeom prst="rect">
            <a:avLst/>
          </a:prstGeom>
        </p:spPr>
      </p:pic>
    </p:spTree>
    <p:extLst>
      <p:ext uri="{BB962C8B-B14F-4D97-AF65-F5344CB8AC3E}">
        <p14:creationId xmlns:p14="http://schemas.microsoft.com/office/powerpoint/2010/main" val="299720164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69021-EF2E-98AF-CB6F-37E9B8CD526F}"/>
              </a:ext>
            </a:extLst>
          </p:cNvPr>
          <p:cNvSpPr>
            <a:spLocks noGrp="1"/>
          </p:cNvSpPr>
          <p:nvPr>
            <p:ph type="title"/>
          </p:nvPr>
        </p:nvSpPr>
        <p:spPr/>
        <p:txBody>
          <a:bodyPr/>
          <a:lstStyle/>
          <a:p>
            <a:pPr algn="ctr"/>
            <a:r>
              <a:rPr lang="en-US" dirty="0"/>
              <a:t>Updates from Jessica</a:t>
            </a:r>
          </a:p>
        </p:txBody>
      </p:sp>
      <p:sp>
        <p:nvSpPr>
          <p:cNvPr id="3" name="Content Placeholder 2">
            <a:extLst>
              <a:ext uri="{FF2B5EF4-FFF2-40B4-BE49-F238E27FC236}">
                <a16:creationId xmlns:a16="http://schemas.microsoft.com/office/drawing/2014/main" id="{D428FEFE-6BFD-F179-6174-17E7DDCD3EB0}"/>
              </a:ext>
            </a:extLst>
          </p:cNvPr>
          <p:cNvSpPr>
            <a:spLocks noGrp="1"/>
          </p:cNvSpPr>
          <p:nvPr>
            <p:ph idx="1"/>
          </p:nvPr>
        </p:nvSpPr>
        <p:spPr>
          <a:xfrm>
            <a:off x="1154954" y="2316480"/>
            <a:ext cx="8825659" cy="3703320"/>
          </a:xfrm>
        </p:spPr>
        <p:txBody>
          <a:bodyPr>
            <a:normAutofit/>
          </a:bodyPr>
          <a:lstStyle/>
          <a:p>
            <a:r>
              <a:rPr lang="en-US" sz="2400" dirty="0"/>
              <a:t>CDI linking changes</a:t>
            </a:r>
          </a:p>
          <a:p>
            <a:r>
              <a:rPr lang="en-US" sz="2400" dirty="0"/>
              <a:t>Updates from Ex Libris Support Advisory Group, especially Known Issues application</a:t>
            </a:r>
          </a:p>
        </p:txBody>
      </p:sp>
      <p:sp>
        <p:nvSpPr>
          <p:cNvPr id="4" name="Footer Placeholder 3">
            <a:extLst>
              <a:ext uri="{FF2B5EF4-FFF2-40B4-BE49-F238E27FC236}">
                <a16:creationId xmlns:a16="http://schemas.microsoft.com/office/drawing/2014/main" id="{3097821D-D37D-5532-B1CE-2B6BC524B39F}"/>
              </a:ext>
            </a:extLst>
          </p:cNvPr>
          <p:cNvSpPr>
            <a:spLocks noGrp="1"/>
          </p:cNvSpPr>
          <p:nvPr>
            <p:ph type="ftr" sz="quarter" idx="11"/>
          </p:nvPr>
        </p:nvSpPr>
        <p:spPr/>
        <p:txBody>
          <a:bodyPr/>
          <a:lstStyle/>
          <a:p>
            <a:r>
              <a:rPr lang="en-US"/>
              <a:t>TS Open Forum, November 7, 2024</a:t>
            </a:r>
          </a:p>
        </p:txBody>
      </p:sp>
      <p:sp>
        <p:nvSpPr>
          <p:cNvPr id="5" name="Slide Number Placeholder 4">
            <a:extLst>
              <a:ext uri="{FF2B5EF4-FFF2-40B4-BE49-F238E27FC236}">
                <a16:creationId xmlns:a16="http://schemas.microsoft.com/office/drawing/2014/main" id="{30524A79-C4A4-706C-6EF5-CFE275359E36}"/>
              </a:ext>
            </a:extLst>
          </p:cNvPr>
          <p:cNvSpPr>
            <a:spLocks noGrp="1"/>
          </p:cNvSpPr>
          <p:nvPr>
            <p:ph type="sldNum" sz="quarter" idx="12"/>
          </p:nvPr>
        </p:nvSpPr>
        <p:spPr/>
        <p:txBody>
          <a:bodyPr/>
          <a:lstStyle/>
          <a:p>
            <a:fld id="{729BC735-8151-4FE6-98FD-78C3E43BB5EF}" type="slidenum">
              <a:rPr lang="en-US" smtClean="0"/>
              <a:t>6</a:t>
            </a:fld>
            <a:endParaRPr lang="en-US"/>
          </a:p>
        </p:txBody>
      </p:sp>
      <p:pic>
        <p:nvPicPr>
          <p:cNvPr id="1028" name="Picture 4">
            <a:extLst>
              <a:ext uri="{FF2B5EF4-FFF2-40B4-BE49-F238E27FC236}">
                <a16:creationId xmlns:a16="http://schemas.microsoft.com/office/drawing/2014/main" id="{88480DCF-F5E2-3DA2-8619-B45CFBEA20E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6430" y="3776208"/>
            <a:ext cx="4861833" cy="25784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a:extLst>
              <a:ext uri="{FF2B5EF4-FFF2-40B4-BE49-F238E27FC236}">
                <a16:creationId xmlns:a16="http://schemas.microsoft.com/office/drawing/2014/main" id="{F22E7BD1-A3FB-3C7B-7A88-BAC5A4360B6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81618" y="3634138"/>
            <a:ext cx="5173952" cy="28246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9207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76207-9433-74DE-9434-748AC27ED13B}"/>
              </a:ext>
            </a:extLst>
          </p:cNvPr>
          <p:cNvSpPr>
            <a:spLocks noGrp="1"/>
          </p:cNvSpPr>
          <p:nvPr>
            <p:ph type="title"/>
          </p:nvPr>
        </p:nvSpPr>
        <p:spPr/>
        <p:txBody>
          <a:bodyPr/>
          <a:lstStyle/>
          <a:p>
            <a:pPr algn="ctr"/>
            <a:r>
              <a:rPr lang="en-US" dirty="0" err="1"/>
              <a:t>eCAUG</a:t>
            </a:r>
            <a:r>
              <a:rPr lang="en-US" dirty="0"/>
              <a:t> conference wrap-up: stats</a:t>
            </a:r>
          </a:p>
        </p:txBody>
      </p:sp>
      <p:sp>
        <p:nvSpPr>
          <p:cNvPr id="3" name="Content Placeholder 2">
            <a:extLst>
              <a:ext uri="{FF2B5EF4-FFF2-40B4-BE49-F238E27FC236}">
                <a16:creationId xmlns:a16="http://schemas.microsoft.com/office/drawing/2014/main" id="{10F96B0B-0C22-9A7B-F428-63AB94D3DE08}"/>
              </a:ext>
            </a:extLst>
          </p:cNvPr>
          <p:cNvSpPr>
            <a:spLocks noGrp="1"/>
          </p:cNvSpPr>
          <p:nvPr>
            <p:ph idx="1"/>
          </p:nvPr>
        </p:nvSpPr>
        <p:spPr>
          <a:xfrm>
            <a:off x="381000" y="2240280"/>
            <a:ext cx="5303521" cy="3779520"/>
          </a:xfrm>
        </p:spPr>
        <p:txBody>
          <a:bodyPr>
            <a:normAutofit fontScale="92500"/>
          </a:bodyPr>
          <a:lstStyle/>
          <a:p>
            <a:r>
              <a:rPr lang="en-US" dirty="0"/>
              <a:t>Was held at Long Beach at the Chancellor’s Office</a:t>
            </a:r>
          </a:p>
          <a:p>
            <a:pPr lvl="1"/>
            <a:r>
              <a:rPr lang="en-US" sz="1800" dirty="0"/>
              <a:t>October 24-25, 2024</a:t>
            </a:r>
          </a:p>
          <a:p>
            <a:pPr lvl="1"/>
            <a:r>
              <a:rPr lang="en-US" sz="1800" dirty="0"/>
              <a:t>Less expensive than ELUNA/Atlanta 2025</a:t>
            </a:r>
          </a:p>
          <a:p>
            <a:r>
              <a:rPr lang="en-US" dirty="0"/>
              <a:t>116 attendees registered</a:t>
            </a:r>
          </a:p>
          <a:p>
            <a:pPr lvl="1"/>
            <a:r>
              <a:rPr lang="en-US" sz="1800" dirty="0"/>
              <a:t>48 CSU</a:t>
            </a:r>
          </a:p>
          <a:p>
            <a:pPr lvl="1"/>
            <a:r>
              <a:rPr lang="en-US" sz="1800" dirty="0"/>
              <a:t>27 UCs</a:t>
            </a:r>
          </a:p>
          <a:p>
            <a:pPr lvl="1"/>
            <a:r>
              <a:rPr lang="en-US" sz="1800" dirty="0"/>
              <a:t>21 Community Colleges</a:t>
            </a:r>
          </a:p>
          <a:p>
            <a:pPr lvl="1"/>
            <a:r>
              <a:rPr lang="en-US" sz="1800" dirty="0"/>
              <a:t>Other California Ex Libris libraries</a:t>
            </a:r>
          </a:p>
          <a:p>
            <a:pPr lvl="1"/>
            <a:r>
              <a:rPr lang="en-US" sz="1800" dirty="0"/>
              <a:t>7 Ex Libris/Clarivate</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0A0A5065-7208-6AD4-12F0-9A6BA697D6F8}"/>
              </a:ext>
            </a:extLst>
          </p:cNvPr>
          <p:cNvSpPr>
            <a:spLocks noGrp="1"/>
          </p:cNvSpPr>
          <p:nvPr>
            <p:ph type="ftr" sz="quarter" idx="11"/>
          </p:nvPr>
        </p:nvSpPr>
        <p:spPr/>
        <p:txBody>
          <a:bodyPr/>
          <a:lstStyle/>
          <a:p>
            <a:r>
              <a:rPr lang="en-US"/>
              <a:t>TS Open Forum, November 7, 2024</a:t>
            </a:r>
          </a:p>
        </p:txBody>
      </p:sp>
      <p:sp>
        <p:nvSpPr>
          <p:cNvPr id="5" name="Slide Number Placeholder 4">
            <a:extLst>
              <a:ext uri="{FF2B5EF4-FFF2-40B4-BE49-F238E27FC236}">
                <a16:creationId xmlns:a16="http://schemas.microsoft.com/office/drawing/2014/main" id="{1EC04273-AE41-31D2-AD3D-F3CDB0097755}"/>
              </a:ext>
            </a:extLst>
          </p:cNvPr>
          <p:cNvSpPr>
            <a:spLocks noGrp="1"/>
          </p:cNvSpPr>
          <p:nvPr>
            <p:ph type="sldNum" sz="quarter" idx="12"/>
          </p:nvPr>
        </p:nvSpPr>
        <p:spPr/>
        <p:txBody>
          <a:bodyPr/>
          <a:lstStyle/>
          <a:p>
            <a:fld id="{729BC735-8151-4FE6-98FD-78C3E43BB5EF}" type="slidenum">
              <a:rPr lang="en-US" smtClean="0"/>
              <a:t>7</a:t>
            </a:fld>
            <a:endParaRPr lang="en-US"/>
          </a:p>
        </p:txBody>
      </p:sp>
      <p:pic>
        <p:nvPicPr>
          <p:cNvPr id="7" name="Picture 6" descr="A long white stone wall with a sign on it&#10;&#10;Description automatically generated">
            <a:extLst>
              <a:ext uri="{FF2B5EF4-FFF2-40B4-BE49-F238E27FC236}">
                <a16:creationId xmlns:a16="http://schemas.microsoft.com/office/drawing/2014/main" id="{7EE7F230-378B-17D0-78CB-C85E161DEC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62380" y="2877820"/>
            <a:ext cx="5648378" cy="2745740"/>
          </a:xfrm>
          <a:prstGeom prst="rect">
            <a:avLst/>
          </a:prstGeom>
        </p:spPr>
      </p:pic>
    </p:spTree>
    <p:extLst>
      <p:ext uri="{BB962C8B-B14F-4D97-AF65-F5344CB8AC3E}">
        <p14:creationId xmlns:p14="http://schemas.microsoft.com/office/powerpoint/2010/main" val="137618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16"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D8CBE698-E43B-2DC7-5F73-CB93718F089E}"/>
              </a:ext>
            </a:extLst>
          </p:cNvPr>
          <p:cNvSpPr>
            <a:spLocks noGrp="1"/>
          </p:cNvSpPr>
          <p:nvPr>
            <p:ph type="title"/>
          </p:nvPr>
        </p:nvSpPr>
        <p:spPr>
          <a:xfrm>
            <a:off x="1154955" y="973667"/>
            <a:ext cx="3011450" cy="1145645"/>
          </a:xfrm>
        </p:spPr>
        <p:txBody>
          <a:bodyPr>
            <a:noAutofit/>
          </a:bodyPr>
          <a:lstStyle/>
          <a:p>
            <a:pPr algn="ctr">
              <a:lnSpc>
                <a:spcPct val="90000"/>
              </a:lnSpc>
            </a:pPr>
            <a:r>
              <a:rPr lang="en-US" sz="3200" dirty="0">
                <a:solidFill>
                  <a:schemeClr val="tx1"/>
                </a:solidFill>
              </a:rPr>
              <a:t>CSU contributions: Executive Board</a:t>
            </a:r>
          </a:p>
        </p:txBody>
      </p:sp>
      <p:pic>
        <p:nvPicPr>
          <p:cNvPr id="7" name="Picture 6" descr="A group of people in a conference room&#10;&#10;Description automatically generated">
            <a:extLst>
              <a:ext uri="{FF2B5EF4-FFF2-40B4-BE49-F238E27FC236}">
                <a16:creationId xmlns:a16="http://schemas.microsoft.com/office/drawing/2014/main" id="{6EAF9DF2-8B4C-2A0A-0E08-D3823335FB26}"/>
              </a:ext>
            </a:extLst>
          </p:cNvPr>
          <p:cNvPicPr>
            <a:picLocks noChangeAspect="1"/>
          </p:cNvPicPr>
          <p:nvPr/>
        </p:nvPicPr>
        <p:blipFill>
          <a:blip r:embed="rId3" cstate="screen">
            <a:extLst>
              <a:ext uri="{28A0092B-C50C-407E-A947-70E740481C1C}">
                <a14:useLocalDpi xmlns:a14="http://schemas.microsoft.com/office/drawing/2010/main"/>
              </a:ext>
            </a:extLst>
          </a:blip>
          <a:srcRect l="8701" r="2" b="2"/>
          <a:stretch/>
        </p:blipFill>
        <p:spPr>
          <a:xfrm>
            <a:off x="5194607" y="803751"/>
            <a:ext cx="6391533" cy="5250498"/>
          </a:xfrm>
          <a:prstGeom prst="rect">
            <a:avLst/>
          </a:prstGeom>
        </p:spPr>
      </p:pic>
      <p:sp>
        <p:nvSpPr>
          <p:cNvPr id="18" name="Rectangle 17">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F86BAA7-1F9E-EB18-0295-B807AFF0E09E}"/>
              </a:ext>
            </a:extLst>
          </p:cNvPr>
          <p:cNvSpPr>
            <a:spLocks noGrp="1"/>
          </p:cNvSpPr>
          <p:nvPr>
            <p:ph idx="1"/>
          </p:nvPr>
        </p:nvSpPr>
        <p:spPr>
          <a:xfrm>
            <a:off x="1154955" y="2529840"/>
            <a:ext cx="3133726" cy="3489960"/>
          </a:xfrm>
        </p:spPr>
        <p:txBody>
          <a:bodyPr>
            <a:normAutofit/>
          </a:bodyPr>
          <a:lstStyle/>
          <a:p>
            <a:pPr marL="0" indent="0" algn="ctr">
              <a:buNone/>
            </a:pPr>
            <a:r>
              <a:rPr lang="en-US" sz="2800" dirty="0">
                <a:solidFill>
                  <a:schemeClr val="tx1"/>
                </a:solidFill>
              </a:rPr>
              <a:t>Greta Heng (SDSU) (Vice-Chair)</a:t>
            </a:r>
          </a:p>
          <a:p>
            <a:pPr marL="0" indent="0" algn="ctr">
              <a:buNone/>
            </a:pPr>
            <a:r>
              <a:rPr lang="en-US" sz="2800" dirty="0">
                <a:solidFill>
                  <a:schemeClr val="tx1"/>
                </a:solidFill>
              </a:rPr>
              <a:t>Jill Strykowski (SJSU)(Secretary/Treasurer)</a:t>
            </a:r>
          </a:p>
        </p:txBody>
      </p:sp>
      <p:sp>
        <p:nvSpPr>
          <p:cNvPr id="24"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31B6CAD6-B209-E7D6-479E-7286CE078CD0}"/>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a:solidFill>
                  <a:srgbClr val="FFFFFF"/>
                </a:solidFill>
              </a:rPr>
              <a:pPr>
                <a:spcAft>
                  <a:spcPts val="600"/>
                </a:spcAft>
              </a:pPr>
              <a:t>8</a:t>
            </a:fld>
            <a:endParaRPr lang="en-US">
              <a:solidFill>
                <a:srgbClr val="FFFFFF"/>
              </a:solidFill>
            </a:endParaRPr>
          </a:p>
        </p:txBody>
      </p:sp>
      <p:sp>
        <p:nvSpPr>
          <p:cNvPr id="4" name="Footer Placeholder 3">
            <a:extLst>
              <a:ext uri="{FF2B5EF4-FFF2-40B4-BE49-F238E27FC236}">
                <a16:creationId xmlns:a16="http://schemas.microsoft.com/office/drawing/2014/main" id="{7655D260-64E2-5CDF-FFCE-1CE8E4E76EC8}"/>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November 7, 2024</a:t>
            </a:r>
          </a:p>
        </p:txBody>
      </p:sp>
    </p:spTree>
    <p:extLst>
      <p:ext uri="{BB962C8B-B14F-4D97-AF65-F5344CB8AC3E}">
        <p14:creationId xmlns:p14="http://schemas.microsoft.com/office/powerpoint/2010/main" val="266193836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A409E-55D2-C2BD-9085-FF4245AE1B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3A1AEA-58FE-E07C-A000-C59BEB8F9655}"/>
              </a:ext>
            </a:extLst>
          </p:cNvPr>
          <p:cNvSpPr>
            <a:spLocks noGrp="1"/>
          </p:cNvSpPr>
          <p:nvPr>
            <p:ph type="title"/>
          </p:nvPr>
        </p:nvSpPr>
        <p:spPr/>
        <p:txBody>
          <a:bodyPr/>
          <a:lstStyle/>
          <a:p>
            <a:pPr algn="ctr"/>
            <a:r>
              <a:rPr lang="en-US" dirty="0"/>
              <a:t>CSU contributions: planning/hosting</a:t>
            </a:r>
          </a:p>
        </p:txBody>
      </p:sp>
      <p:sp>
        <p:nvSpPr>
          <p:cNvPr id="3" name="Content Placeholder 2">
            <a:extLst>
              <a:ext uri="{FF2B5EF4-FFF2-40B4-BE49-F238E27FC236}">
                <a16:creationId xmlns:a16="http://schemas.microsoft.com/office/drawing/2014/main" id="{6FFC9FE5-C2AC-C523-82D0-F45BB379E753}"/>
              </a:ext>
            </a:extLst>
          </p:cNvPr>
          <p:cNvSpPr>
            <a:spLocks noGrp="1"/>
          </p:cNvSpPr>
          <p:nvPr>
            <p:ph idx="1"/>
          </p:nvPr>
        </p:nvSpPr>
        <p:spPr>
          <a:xfrm>
            <a:off x="1154955" y="2603500"/>
            <a:ext cx="6133052" cy="3660140"/>
          </a:xfrm>
        </p:spPr>
        <p:txBody>
          <a:bodyPr>
            <a:noAutofit/>
          </a:bodyPr>
          <a:lstStyle/>
          <a:p>
            <a:r>
              <a:rPr lang="en-US" sz="2800" dirty="0"/>
              <a:t>Conference committee: Kirstie Genzel (CO), Christopher Lee (CO), Pam Anan (CPP), Rachel Safa (CSUMB)</a:t>
            </a:r>
          </a:p>
          <a:p>
            <a:r>
              <a:rPr lang="en-US" sz="2800" dirty="0"/>
              <a:t>Other hosting help: David Walker (CO), Ann Roll (CO), Leslie Kennedy (CO), me (CO), CO facilities &amp; IT</a:t>
            </a:r>
          </a:p>
        </p:txBody>
      </p:sp>
      <p:sp>
        <p:nvSpPr>
          <p:cNvPr id="4" name="Footer Placeholder 3">
            <a:extLst>
              <a:ext uri="{FF2B5EF4-FFF2-40B4-BE49-F238E27FC236}">
                <a16:creationId xmlns:a16="http://schemas.microsoft.com/office/drawing/2014/main" id="{4A847188-7C19-DE44-A88B-5F89F78F45AB}"/>
              </a:ext>
            </a:extLst>
          </p:cNvPr>
          <p:cNvSpPr>
            <a:spLocks noGrp="1"/>
          </p:cNvSpPr>
          <p:nvPr>
            <p:ph type="ftr" sz="quarter" idx="11"/>
          </p:nvPr>
        </p:nvSpPr>
        <p:spPr/>
        <p:txBody>
          <a:bodyPr/>
          <a:lstStyle/>
          <a:p>
            <a:r>
              <a:rPr lang="en-US"/>
              <a:t>TS Open Forum, November 7, 2024</a:t>
            </a:r>
          </a:p>
        </p:txBody>
      </p:sp>
      <p:sp>
        <p:nvSpPr>
          <p:cNvPr id="5" name="Slide Number Placeholder 4">
            <a:extLst>
              <a:ext uri="{FF2B5EF4-FFF2-40B4-BE49-F238E27FC236}">
                <a16:creationId xmlns:a16="http://schemas.microsoft.com/office/drawing/2014/main" id="{C92C580B-CD80-D669-C668-7ED953B3DA64}"/>
              </a:ext>
            </a:extLst>
          </p:cNvPr>
          <p:cNvSpPr>
            <a:spLocks noGrp="1"/>
          </p:cNvSpPr>
          <p:nvPr>
            <p:ph type="sldNum" sz="quarter" idx="12"/>
          </p:nvPr>
        </p:nvSpPr>
        <p:spPr/>
        <p:txBody>
          <a:bodyPr/>
          <a:lstStyle/>
          <a:p>
            <a:fld id="{729BC735-8151-4FE6-98FD-78C3E43BB5EF}" type="slidenum">
              <a:rPr lang="en-US" smtClean="0"/>
              <a:t>9</a:t>
            </a:fld>
            <a:endParaRPr lang="en-US"/>
          </a:p>
        </p:txBody>
      </p:sp>
      <p:pic>
        <p:nvPicPr>
          <p:cNvPr id="9" name="Picture 8" descr="A person and person standing next to a table&#10;&#10;Description automatically generated">
            <a:extLst>
              <a:ext uri="{FF2B5EF4-FFF2-40B4-BE49-F238E27FC236}">
                <a16:creationId xmlns:a16="http://schemas.microsoft.com/office/drawing/2014/main" id="{684286CF-FF27-6CE9-A6B1-E65A1EC2EC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8007" y="2603500"/>
            <a:ext cx="4555067" cy="3416300"/>
          </a:xfrm>
          <a:prstGeom prst="rect">
            <a:avLst/>
          </a:prstGeom>
        </p:spPr>
      </p:pic>
    </p:spTree>
    <p:extLst>
      <p:ext uri="{BB962C8B-B14F-4D97-AF65-F5344CB8AC3E}">
        <p14:creationId xmlns:p14="http://schemas.microsoft.com/office/powerpoint/2010/main" val="85659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10954</TotalTime>
  <Words>4262</Words>
  <Application>Microsoft Office PowerPoint</Application>
  <PresentationFormat>Widescreen</PresentationFormat>
  <Paragraphs>296</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Arial</vt:lpstr>
      <vt:lpstr>Calibri</vt:lpstr>
      <vt:lpstr>Century Gothic</vt:lpstr>
      <vt:lpstr>Symbol</vt:lpstr>
      <vt:lpstr>Wingdings</vt:lpstr>
      <vt:lpstr>Wingdings 3</vt:lpstr>
      <vt:lpstr>Ion Boardroom</vt:lpstr>
      <vt:lpstr>November 7, 2024 Technical Services Open Forum</vt:lpstr>
      <vt:lpstr>Today’s agenda</vt:lpstr>
      <vt:lpstr>Announcements from me: non-eCAUG</vt:lpstr>
      <vt:lpstr>CSU library-related jobs</vt:lpstr>
      <vt:lpstr>Your announcements</vt:lpstr>
      <vt:lpstr>Updates from Jessica</vt:lpstr>
      <vt:lpstr>eCAUG conference wrap-up: stats</vt:lpstr>
      <vt:lpstr>CSU contributions: Executive Board</vt:lpstr>
      <vt:lpstr>CSU contributions: planning/hosting</vt:lpstr>
      <vt:lpstr>CSU contributions: presenters</vt:lpstr>
      <vt:lpstr>eCAUG conference: overall structure</vt:lpstr>
      <vt:lpstr>eCAUG presentation topics: part 1</vt:lpstr>
      <vt:lpstr>eCAUG presentation topics: part 2</vt:lpstr>
      <vt:lpstr>We had fun</vt:lpstr>
      <vt:lpstr>eCAUG leadership: Greta &amp; Jill</vt:lpstr>
      <vt:lpstr>Discussion/information on Discovery settings</vt:lpstr>
      <vt:lpstr>Gov docs discussion</vt:lpstr>
      <vt:lpstr>eCAUG open discussion, what you learned/attended?</vt:lpstr>
      <vt:lpstr>Next regular meeting!</vt:lpstr>
      <vt:lpstr>Thanks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19, 2023 Technical Services Open Forum</dc:title>
  <dc:creator>Christina Hennessey</dc:creator>
  <cp:lastModifiedBy>Christina Hennessey</cp:lastModifiedBy>
  <cp:revision>744</cp:revision>
  <dcterms:created xsi:type="dcterms:W3CDTF">2023-10-16T21:42:06Z</dcterms:created>
  <dcterms:modified xsi:type="dcterms:W3CDTF">2024-11-08T14:22:15Z</dcterms:modified>
</cp:coreProperties>
</file>