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56" r:id="rId2"/>
    <p:sldId id="257" r:id="rId3"/>
    <p:sldId id="281" r:id="rId4"/>
    <p:sldId id="294" r:id="rId5"/>
    <p:sldId id="295" r:id="rId6"/>
    <p:sldId id="296" r:id="rId7"/>
    <p:sldId id="297" r:id="rId8"/>
    <p:sldId id="269" r:id="rId9"/>
    <p:sldId id="27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7" autoAdjust="0"/>
    <p:restoredTop sz="56780" autoAdjust="0"/>
  </p:normalViewPr>
  <p:slideViewPr>
    <p:cSldViewPr snapToGrid="0">
      <p:cViewPr varScale="1">
        <p:scale>
          <a:sx n="63" d="100"/>
          <a:sy n="63" d="100"/>
        </p:scale>
        <p:origin x="24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to the November 21, 2024 edition of the Technical Services Open Forum: Thanksgiving edition</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those of you that it is your first time at the Technical Services Open Forum, welcome, and we are glad to have you here. I am Christina Hennessey, director of the unified library management system or ULMS for the California State University system, and I am your host for today. We meet normally once a month on Zoom, 3</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rd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Thursday of the month at 11am-noon.</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meeting is always recorded and posted shortly after the meeting and is always optional.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the pictures in the presentation this week are of Thanksgiving-related things.</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agenda for today.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normally have a lot of announcements I like to share with you in relation to the ULMS - we have a very full agenda today so I’ll send my announcements in the email with the recording. I did already send some Alma and Primo feature updates yesterday.</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So first we’ll have any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CSU library-related announcements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not on the agenda, as usual. Please speak up if you have something to share!</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Kirstie Genzel of the CO will give an introduction on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how</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CDI activations (or lack thereof) may impact Rapido requesting via OneSearch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This is mainly a lead-in to what she will be sharing in greater details at the ERM Open Forum on December 6 at 10am, the invite for that went out this morning on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techservices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listserv.</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CRDP and MARCIVE services for government documents will no longer be supported by the end of 2024. Luiz Mendes of Northridge and the Network Zone Management Group &amp; Marcus Jun of SFSU will present the plan on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moving from CRDP-&gt;Collection Manager for federal gov docs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answer questions</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David Walker of the CO has a presentation about the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upcoming plans for the CSU Libraries wiki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we will talk about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relation to libraries and Alma discussions</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the hour, we’ll turn the recording off, we can hang out and talk about library work, and what’s going at your campuses. </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now I want to open this up to your timely announcements, this is your time to speak and share! </a:t>
            </a:r>
          </a:p>
          <a:p>
            <a:pPr marL="0" marR="0">
              <a:lnSpc>
                <a:spcPct val="115000"/>
              </a:lnSpc>
              <a:spcBef>
                <a:spcPts val="0"/>
              </a:spcBef>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152850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Aptos" panose="020B0004020202020204" pitchFamily="34" charset="0"/>
                <a:ea typeface="Aptos" panose="020B0004020202020204" pitchFamily="34" charset="0"/>
                <a:cs typeface="Times New Roman" panose="02020603050405020304" pitchFamily="18" charset="0"/>
              </a:rPr>
              <a:t>Next up: Kirstie Genzel of the CO </a:t>
            </a:r>
            <a:r>
              <a:rPr lang="en-US" sz="1200" dirty="0">
                <a:effectLst/>
                <a:latin typeface="Aptos" panose="020B0004020202020204" pitchFamily="34" charset="0"/>
                <a:ea typeface="Aptos" panose="020B0004020202020204" pitchFamily="34" charset="0"/>
                <a:cs typeface="Aptos" panose="020B0004020202020204" pitchFamily="34" charset="0"/>
              </a:rPr>
              <a:t>will give an quick introduction and a demo of </a:t>
            </a:r>
            <a:r>
              <a:rPr lang="en-US" sz="1200" b="1" dirty="0">
                <a:effectLst/>
                <a:latin typeface="Aptos" panose="020B0004020202020204" pitchFamily="34" charset="0"/>
                <a:ea typeface="Aptos" panose="020B0004020202020204" pitchFamily="34" charset="0"/>
                <a:cs typeface="Aptos" panose="020B0004020202020204" pitchFamily="34" charset="0"/>
              </a:rPr>
              <a:t>how</a:t>
            </a:r>
            <a:r>
              <a:rPr lang="en-US" sz="1200" dirty="0">
                <a:effectLst/>
                <a:latin typeface="Aptos" panose="020B0004020202020204" pitchFamily="34" charset="0"/>
                <a:ea typeface="Aptos" panose="020B0004020202020204" pitchFamily="34" charset="0"/>
                <a:cs typeface="Aptos" panose="020B0004020202020204" pitchFamily="34" charset="0"/>
              </a:rPr>
              <a:t> </a:t>
            </a:r>
            <a:r>
              <a:rPr lang="en-US" sz="1200" b="1" dirty="0">
                <a:effectLst/>
                <a:latin typeface="Aptos" panose="020B0004020202020204" pitchFamily="34" charset="0"/>
                <a:ea typeface="Aptos" panose="020B0004020202020204" pitchFamily="34" charset="0"/>
                <a:cs typeface="Aptos" panose="020B0004020202020204" pitchFamily="34" charset="0"/>
              </a:rPr>
              <a:t>CDI activations (or lack thereof) may impact Rapido requesting via OneSearch</a:t>
            </a:r>
          </a:p>
          <a:p>
            <a:r>
              <a:rPr lang="en-US" sz="1200" b="0" dirty="0">
                <a:effectLst/>
                <a:latin typeface="Aptos" panose="020B0004020202020204" pitchFamily="34" charset="0"/>
              </a:rPr>
              <a:t>Take it away, Kirstie</a:t>
            </a:r>
            <a:endParaRPr lang="en-US" b="0" dirty="0"/>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304438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up: Luiz Mendes of Northridge and the Network Zone Management Group &amp; Marcus Jun of SFSU will present the plans and share a F.A.Q. on moving from CRDP-&gt;Collection Manager for federal gov docs.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Take it away, Luiz and Marcus.</a:t>
            </a:r>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102613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up: David Walker of the CO has a presentation about the upcoming plans for the CSU Libraries wiki and then there will be some time for questions.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Please go ahead, David.</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6</a:t>
            </a:fld>
            <a:endParaRPr lang="en-US"/>
          </a:p>
        </p:txBody>
      </p:sp>
    </p:spTree>
    <p:extLst>
      <p:ext uri="{BB962C8B-B14F-4D97-AF65-F5344CB8AC3E}">
        <p14:creationId xmlns:p14="http://schemas.microsoft.com/office/powerpoint/2010/main" val="425675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final topic of today will be more of an open discussion. We’ve seen some discussion on some of the library listservs, not just the ULMS ones, about the adoption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on CSU campuses and libraries.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few libraries asked me to host an informal discussion of how the libraries are handling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do want to add the caveat that I am not the official voice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the CO, neither are my colleagues in SDLC or SDLS. I’m just hosting this discussion area so we can share what we all know so far. Thank you to the ULMS Acquisitions Task Force with your help in guiding this discussion and for all the libraries that sent me input for today.</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very, very short explanation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if you are not familiar with the term or project is: </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streamlined procurement and payment process</a:t>
            </a:r>
          </a:p>
          <a:p>
            <a:pPr marL="342900" marR="0" lvl="0" indent="-3429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Leading to improved data for decision-making, enabling the CSU to better identify shared suppliers and leverage negotiating power to drive cost savings. Much like what we do with many of our library resources when we work together.</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may have also heard this referred to as P2P or procure-2-pay.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have not actually been able to get official numbers on how many libraries and/or campuses have adopted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 have seen numbers somewhere between 4 and 8 libraries. I believe the plan is to officially move all CSU campuses to this process. One thing we hope to be able to track is what campuses have moved, others that are moving, and what common issues you have and workarounds. We have a lot of the same vendors, which would be a burden on the first campuses to move but should be easier (we hope) for those to come later in the process.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reached out for some input for this session a week or two ago in email to several people, and here’s a little bit about what I heard. I am sure I am missing some data on this so I appreciate any information you can add.</a:t>
            </a:r>
          </a:p>
        </p:txBody>
      </p:sp>
      <p:sp>
        <p:nvSpPr>
          <p:cNvPr id="4" name="Slide Number Placeholder 3"/>
          <p:cNvSpPr>
            <a:spLocks noGrp="1"/>
          </p:cNvSpPr>
          <p:nvPr>
            <p:ph type="sldNum" sz="quarter" idx="5"/>
          </p:nvPr>
        </p:nvSpPr>
        <p:spPr/>
        <p:txBody>
          <a:bodyPr/>
          <a:lstStyle/>
          <a:p>
            <a:fld id="{EEED814B-62EC-4F54-8014-0196706DE5D7}" type="slidenum">
              <a:rPr lang="en-US" smtClean="0"/>
              <a:t>7</a:t>
            </a:fld>
            <a:endParaRPr lang="en-US"/>
          </a:p>
        </p:txBody>
      </p:sp>
    </p:spTree>
    <p:extLst>
      <p:ext uri="{BB962C8B-B14F-4D97-AF65-F5344CB8AC3E}">
        <p14:creationId xmlns:p14="http://schemas.microsoft.com/office/powerpoint/2010/main" val="285656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a reminder that our next meeting, for now, will be December 19, 11am-noon. Some of you will have already left for the holidays but we will record as always.</a:t>
            </a:r>
          </a:p>
          <a:p>
            <a:pPr marL="0" marR="0">
              <a:lnSpc>
                <a:spcPct val="115000"/>
              </a:lnSpc>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I’m still looking for topics for December 19 –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Topics that might be in the works:</a:t>
            </a:r>
          </a:p>
          <a:p>
            <a:pPr marL="285750" marR="0" indent="-28575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More updates on the Confluence to SharePoint and Drupal migration for the CSU Libraries wiki pages</a:t>
            </a:r>
          </a:p>
          <a:p>
            <a:pPr marL="285750" marR="0" indent="-28575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 update from Jill @ SJSU on her California shared gov docs collection work, she has been working with other libraries in the state to try to make this happen, continuing her work talked about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Perhaps a best practices in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SalesForce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refresher, we want to continue to empower campuses to open their own cases and not necessarily have to wait for the CO to do it, so we might talk about that</a:t>
            </a:r>
          </a:p>
          <a:p>
            <a:pPr marL="0" marR="0" indent="0">
              <a:lnSpc>
                <a:spcPct val="115000"/>
              </a:lnSpc>
              <a:spcAft>
                <a:spcPts val="800"/>
              </a:spcAft>
              <a:buFont typeface="Arial" panose="020B0604020202020204" pitchFamily="34" charset="0"/>
              <a:buNone/>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That’s not enough for an hour, please contact me anytime with ideas, like people did with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conversation, this meeting is here for you and hopefully saves you the trouble of organizing a meeting yourself.</a:t>
            </a:r>
          </a:p>
          <a:p>
            <a:pPr marL="0" marR="0">
              <a:lnSpc>
                <a:spcPct val="115000"/>
              </a:lnSpc>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8</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for attending</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 Recording for this meeting will be available &amp; posted later today or tomorrow.</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You are welcome to hang out until 1pm (recording off), we can talk like Pat Summerall and John Madden over a turducken.</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9</a:t>
            </a:fld>
            <a:endParaRPr lang="en-US"/>
          </a:p>
        </p:txBody>
      </p:sp>
    </p:spTree>
    <p:extLst>
      <p:ext uri="{BB962C8B-B14F-4D97-AF65-F5344CB8AC3E}">
        <p14:creationId xmlns:p14="http://schemas.microsoft.com/office/powerpoint/2010/main" val="3251465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FD5086D-E107-43BD-B941-446D982E4710}" type="datetime1">
              <a:rPr lang="en-US" smtClean="0"/>
              <a:t>11/25/2024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TS Open Forum, November 21, 2024</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B50B9-AF70-41E0-BF7A-BCE98D8A6A32}" type="datetime1">
              <a:rPr lang="en-US" smtClean="0"/>
              <a:t>11/25/2024</a:t>
            </a:fld>
            <a:endParaRPr lang="en-US"/>
          </a:p>
        </p:txBody>
      </p:sp>
      <p:sp>
        <p:nvSpPr>
          <p:cNvPr id="6" name="Footer Placeholder 5"/>
          <p:cNvSpPr>
            <a:spLocks noGrp="1"/>
          </p:cNvSpPr>
          <p:nvPr>
            <p:ph type="ftr" sz="quarter" idx="11"/>
          </p:nvPr>
        </p:nvSpPr>
        <p:spPr/>
        <p:txBody>
          <a:bodyPr/>
          <a:lstStyle/>
          <a:p>
            <a:r>
              <a:rPr lang="en-US"/>
              <a:t>TS Open Forum, November 21,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6874D91-8EBC-40E5-9A03-44AFAD70420A}" type="datetime1">
              <a:rPr lang="en-US" smtClean="0"/>
              <a:t>11/25/2024</a:t>
            </a:fld>
            <a:endParaRPr lang="en-US"/>
          </a:p>
        </p:txBody>
      </p:sp>
      <p:sp>
        <p:nvSpPr>
          <p:cNvPr id="5" name="Footer Placeholder 4"/>
          <p:cNvSpPr>
            <a:spLocks noGrp="1"/>
          </p:cNvSpPr>
          <p:nvPr>
            <p:ph type="ftr" sz="quarter" idx="11"/>
          </p:nvPr>
        </p:nvSpPr>
        <p:spPr/>
        <p:txBody>
          <a:bodyPr/>
          <a:lstStyle/>
          <a:p>
            <a:r>
              <a:rPr lang="en-US"/>
              <a:t>TS Open Forum, November 21, 2024</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BAF6E39-C47F-455A-BFDF-79F5324DE11C}" type="datetime1">
              <a:rPr lang="en-US" smtClean="0"/>
              <a:t>11/25/2024</a:t>
            </a:fld>
            <a:endParaRPr lang="en-US"/>
          </a:p>
        </p:txBody>
      </p:sp>
      <p:sp>
        <p:nvSpPr>
          <p:cNvPr id="5" name="Footer Placeholder 4"/>
          <p:cNvSpPr>
            <a:spLocks noGrp="1"/>
          </p:cNvSpPr>
          <p:nvPr>
            <p:ph type="ftr" sz="quarter" idx="11"/>
          </p:nvPr>
        </p:nvSpPr>
        <p:spPr/>
        <p:txBody>
          <a:bodyPr/>
          <a:lstStyle/>
          <a:p>
            <a:r>
              <a:rPr lang="en-US"/>
              <a:t>TS Open Forum, November 21, 2024</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19D1C-791B-4EF0-BA3C-2BE79D3D1E18}" type="datetime1">
              <a:rPr lang="en-US" smtClean="0"/>
              <a:t>11/25/2024</a:t>
            </a:fld>
            <a:endParaRPr lang="en-US"/>
          </a:p>
        </p:txBody>
      </p:sp>
      <p:sp>
        <p:nvSpPr>
          <p:cNvPr id="5" name="Footer Placeholder 4"/>
          <p:cNvSpPr>
            <a:spLocks noGrp="1"/>
          </p:cNvSpPr>
          <p:nvPr>
            <p:ph type="ftr" sz="quarter" idx="11"/>
          </p:nvPr>
        </p:nvSpPr>
        <p:spPr/>
        <p:txBody>
          <a:bodyPr/>
          <a:lstStyle/>
          <a:p>
            <a:r>
              <a:rPr lang="en-US"/>
              <a:t>TS Open Forum, November 21,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3EC808-40C6-4CAC-93E9-8FC7FF00A188}" type="datetime1">
              <a:rPr lang="en-US" smtClean="0"/>
              <a:t>11/25/2024</a:t>
            </a:fld>
            <a:endParaRPr lang="en-US"/>
          </a:p>
        </p:txBody>
      </p:sp>
      <p:sp>
        <p:nvSpPr>
          <p:cNvPr id="8" name="Footer Placeholder 7"/>
          <p:cNvSpPr>
            <a:spLocks noGrp="1"/>
          </p:cNvSpPr>
          <p:nvPr>
            <p:ph type="ftr" sz="quarter" idx="11"/>
          </p:nvPr>
        </p:nvSpPr>
        <p:spPr/>
        <p:txBody>
          <a:bodyPr/>
          <a:lstStyle/>
          <a:p>
            <a:r>
              <a:rPr lang="en-US"/>
              <a:t>TS Open Forum, November 21,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8EBE2E3-318A-4065-B738-24C62AAE6B55}" type="datetime1">
              <a:rPr lang="en-US" smtClean="0"/>
              <a:t>11/25/2024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TS Open Forum, November 21,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B52EB60-73B8-41C1-AF3F-79629C25AAFE}" type="datetime1">
              <a:rPr lang="en-US" smtClean="0"/>
              <a:t>11/25/2024</a:t>
            </a:fld>
            <a:endParaRPr lang="en-US"/>
          </a:p>
        </p:txBody>
      </p:sp>
      <p:sp>
        <p:nvSpPr>
          <p:cNvPr id="5" name="Footer Placeholder 4"/>
          <p:cNvSpPr>
            <a:spLocks noGrp="1"/>
          </p:cNvSpPr>
          <p:nvPr>
            <p:ph type="ftr" sz="quarter" idx="11"/>
          </p:nvPr>
        </p:nvSpPr>
        <p:spPr/>
        <p:txBody>
          <a:bodyPr/>
          <a:lstStyle/>
          <a:p>
            <a:r>
              <a:rPr lang="en-US"/>
              <a:t>TS Open Forum, November 21,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5FE5ECC-6370-4B84-B2EE-EFC23F899B05}" type="datetime1">
              <a:rPr lang="en-US" smtClean="0"/>
              <a:t>11/25/2024</a:t>
            </a:fld>
            <a:endParaRPr lang="en-US"/>
          </a:p>
        </p:txBody>
      </p:sp>
      <p:sp>
        <p:nvSpPr>
          <p:cNvPr id="5" name="Footer Placeholder 4"/>
          <p:cNvSpPr>
            <a:spLocks noGrp="1"/>
          </p:cNvSpPr>
          <p:nvPr>
            <p:ph type="ftr" sz="quarter" idx="11"/>
          </p:nvPr>
        </p:nvSpPr>
        <p:spPr/>
        <p:txBody>
          <a:bodyPr/>
          <a:lstStyle/>
          <a:p>
            <a:r>
              <a:rPr lang="en-US"/>
              <a:t>TS Open Forum, November 21,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ABAC9-68D5-4F1B-B0D5-35D71442CB77}" type="datetime1">
              <a:rPr lang="en-US" smtClean="0"/>
              <a:t>11/25/2024</a:t>
            </a:fld>
            <a:endParaRPr lang="en-US"/>
          </a:p>
        </p:txBody>
      </p:sp>
      <p:sp>
        <p:nvSpPr>
          <p:cNvPr id="5" name="Footer Placeholder 4"/>
          <p:cNvSpPr>
            <a:spLocks noGrp="1"/>
          </p:cNvSpPr>
          <p:nvPr>
            <p:ph type="ftr" sz="quarter" idx="11"/>
          </p:nvPr>
        </p:nvSpPr>
        <p:spPr/>
        <p:txBody>
          <a:bodyPr/>
          <a:lstStyle/>
          <a:p>
            <a:r>
              <a:rPr lang="en-US"/>
              <a:t>TS Open Forum, November 21,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EF4D6-A8F7-4DDC-AB55-3466A81A044D}" type="datetime1">
              <a:rPr lang="en-US" smtClean="0"/>
              <a:t>11/25/2024</a:t>
            </a:fld>
            <a:endParaRPr lang="en-US"/>
          </a:p>
        </p:txBody>
      </p:sp>
      <p:sp>
        <p:nvSpPr>
          <p:cNvPr id="5" name="Footer Placeholder 4"/>
          <p:cNvSpPr>
            <a:spLocks noGrp="1"/>
          </p:cNvSpPr>
          <p:nvPr>
            <p:ph type="ftr" sz="quarter" idx="11"/>
          </p:nvPr>
        </p:nvSpPr>
        <p:spPr/>
        <p:txBody>
          <a:bodyPr/>
          <a:lstStyle/>
          <a:p>
            <a:r>
              <a:rPr lang="en-US"/>
              <a:t>TS Open Forum, November 21,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6BAEE7-4983-4C03-8050-BB4B6576F993}" type="datetime1">
              <a:rPr lang="en-US" smtClean="0"/>
              <a:t>11/25/2024</a:t>
            </a:fld>
            <a:endParaRPr lang="en-US"/>
          </a:p>
        </p:txBody>
      </p:sp>
      <p:sp>
        <p:nvSpPr>
          <p:cNvPr id="6" name="Footer Placeholder 5"/>
          <p:cNvSpPr>
            <a:spLocks noGrp="1"/>
          </p:cNvSpPr>
          <p:nvPr>
            <p:ph type="ftr" sz="quarter" idx="11"/>
          </p:nvPr>
        </p:nvSpPr>
        <p:spPr/>
        <p:txBody>
          <a:bodyPr/>
          <a:lstStyle/>
          <a:p>
            <a:r>
              <a:rPr lang="en-US"/>
              <a:t>TS Open Forum, November 21, 2024</a:t>
            </a:r>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8F4252-71C1-42DF-B2E5-85046057AD4C}" type="datetime1">
              <a:rPr lang="en-US" smtClean="0"/>
              <a:t>11/25/2024</a:t>
            </a:fld>
            <a:endParaRPr lang="en-US"/>
          </a:p>
        </p:txBody>
      </p:sp>
      <p:sp>
        <p:nvSpPr>
          <p:cNvPr id="8" name="Footer Placeholder 7"/>
          <p:cNvSpPr>
            <a:spLocks noGrp="1"/>
          </p:cNvSpPr>
          <p:nvPr>
            <p:ph type="ftr" sz="quarter" idx="11"/>
          </p:nvPr>
        </p:nvSpPr>
        <p:spPr/>
        <p:txBody>
          <a:bodyPr/>
          <a:lstStyle/>
          <a:p>
            <a:r>
              <a:rPr lang="en-US"/>
              <a:t>TS Open Forum, November 21,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50B223-2180-4936-BA7D-8B2B7CFFC2D1}" type="datetime1">
              <a:rPr lang="en-US" smtClean="0"/>
              <a:t>11/25/2024</a:t>
            </a:fld>
            <a:endParaRPr lang="en-US"/>
          </a:p>
        </p:txBody>
      </p:sp>
      <p:sp>
        <p:nvSpPr>
          <p:cNvPr id="4" name="Footer Placeholder 3"/>
          <p:cNvSpPr>
            <a:spLocks noGrp="1"/>
          </p:cNvSpPr>
          <p:nvPr>
            <p:ph type="ftr" sz="quarter" idx="11"/>
          </p:nvPr>
        </p:nvSpPr>
        <p:spPr/>
        <p:txBody>
          <a:bodyPr/>
          <a:lstStyle/>
          <a:p>
            <a:r>
              <a:rPr lang="en-US"/>
              <a:t>TS Open Forum, November 21, 2024</a:t>
            </a:r>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7DBB4-0996-4E13-A7CC-8041593B5FFA}" type="datetime1">
              <a:rPr lang="en-US" smtClean="0"/>
              <a:t>11/25/2024</a:t>
            </a:fld>
            <a:endParaRPr lang="en-US"/>
          </a:p>
        </p:txBody>
      </p:sp>
      <p:sp>
        <p:nvSpPr>
          <p:cNvPr id="3" name="Footer Placeholder 2"/>
          <p:cNvSpPr>
            <a:spLocks noGrp="1"/>
          </p:cNvSpPr>
          <p:nvPr>
            <p:ph type="ftr" sz="quarter" idx="11"/>
          </p:nvPr>
        </p:nvSpPr>
        <p:spPr/>
        <p:txBody>
          <a:bodyPr/>
          <a:lstStyle/>
          <a:p>
            <a:r>
              <a:rPr lang="en-US"/>
              <a:t>TS Open Forum, November 21, 2024</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1C9EED-A696-4B13-BE75-4F0AD4E942C7}" type="datetime1">
              <a:rPr lang="en-US" smtClean="0"/>
              <a:t>11/25/2024</a:t>
            </a:fld>
            <a:endParaRPr lang="en-US"/>
          </a:p>
        </p:txBody>
      </p:sp>
      <p:sp>
        <p:nvSpPr>
          <p:cNvPr id="6" name="Footer Placeholder 5"/>
          <p:cNvSpPr>
            <a:spLocks noGrp="1"/>
          </p:cNvSpPr>
          <p:nvPr>
            <p:ph type="ftr" sz="quarter" idx="11"/>
          </p:nvPr>
        </p:nvSpPr>
        <p:spPr/>
        <p:txBody>
          <a:bodyPr/>
          <a:lstStyle/>
          <a:p>
            <a:r>
              <a:rPr lang="en-US"/>
              <a:t>TS Open Forum, November 21,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EFB85B-72D8-4BCC-B27D-9FEC5C84BF09}" type="datetime1">
              <a:rPr lang="en-US" smtClean="0"/>
              <a:t>11/25/2024</a:t>
            </a:fld>
            <a:endParaRPr lang="en-US"/>
          </a:p>
        </p:txBody>
      </p:sp>
      <p:sp>
        <p:nvSpPr>
          <p:cNvPr id="6" name="Footer Placeholder 5"/>
          <p:cNvSpPr>
            <a:spLocks noGrp="1"/>
          </p:cNvSpPr>
          <p:nvPr>
            <p:ph type="ftr" sz="quarter" idx="11"/>
          </p:nvPr>
        </p:nvSpPr>
        <p:spPr/>
        <p:txBody>
          <a:bodyPr/>
          <a:lstStyle/>
          <a:p>
            <a:r>
              <a:rPr lang="en-US"/>
              <a:t>TS Open Forum, November 21,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290B2DD-8543-4347-A9CF-CF3496807D4A}" type="datetime1">
              <a:rPr lang="en-US" smtClean="0"/>
              <a:t>11/25/2024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TS Open Forum, November 21, 2024</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November 21, 2024</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6" name="Picture 5">
            <a:extLst>
              <a:ext uri="{FF2B5EF4-FFF2-40B4-BE49-F238E27FC236}">
                <a16:creationId xmlns:a16="http://schemas.microsoft.com/office/drawing/2014/main" id="{EF9F546E-E322-8768-873D-ACC3ABC5CA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03319" y="4404360"/>
            <a:ext cx="2118488" cy="1976283"/>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November 21,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1798321"/>
            <a:ext cx="5840206" cy="4432156"/>
          </a:xfrm>
        </p:spPr>
        <p:txBody>
          <a:bodyPr>
            <a:normAutofit lnSpcReduction="10000"/>
          </a:bodyPr>
          <a:lstStyle/>
          <a:p>
            <a:pPr lvl="0"/>
            <a:r>
              <a:rPr lang="en-US" sz="2800" dirty="0"/>
              <a:t>Announcements from all of you!</a:t>
            </a:r>
          </a:p>
          <a:p>
            <a:pPr lvl="0"/>
            <a:r>
              <a:rPr lang="en-US" sz="2800" b="0" dirty="0"/>
              <a:t>How CDI activations impact Rapido/OneSearch</a:t>
            </a:r>
          </a:p>
          <a:p>
            <a:pPr lvl="0"/>
            <a:r>
              <a:rPr lang="en-US" sz="2800" dirty="0"/>
              <a:t>CRDP-&gt;Collection </a:t>
            </a:r>
            <a:r>
              <a:rPr lang="en-US" sz="2800" dirty="0" err="1"/>
              <a:t>Mgr</a:t>
            </a:r>
            <a:r>
              <a:rPr lang="en-US" sz="2800" dirty="0"/>
              <a:t> for federal gov docs</a:t>
            </a:r>
          </a:p>
          <a:p>
            <a:pPr lvl="0"/>
            <a:r>
              <a:rPr lang="en-US" sz="2800" dirty="0"/>
              <a:t>CSU Libraries wiki plans</a:t>
            </a:r>
            <a:endParaRPr lang="en-US" sz="2800" b="0" dirty="0"/>
          </a:p>
          <a:p>
            <a:pPr lvl="0"/>
            <a:r>
              <a:rPr lang="en-US" sz="2800" dirty="0" err="1"/>
              <a:t>CSUBuy</a:t>
            </a:r>
            <a:r>
              <a:rPr lang="en-US" sz="2800" dirty="0"/>
              <a:t> in relation to libraries</a:t>
            </a:r>
          </a:p>
          <a:p>
            <a:pPr lvl="0"/>
            <a:r>
              <a:rPr lang="en-US" sz="2800" dirty="0"/>
              <a:t>Hang out</a:t>
            </a:r>
          </a:p>
        </p:txBody>
      </p:sp>
      <p:pic>
        <p:nvPicPr>
          <p:cNvPr id="7" name="Picture 6">
            <a:extLst>
              <a:ext uri="{FF2B5EF4-FFF2-40B4-BE49-F238E27FC236}">
                <a16:creationId xmlns:a16="http://schemas.microsoft.com/office/drawing/2014/main" id="{63E94578-3041-70B6-17A7-BA4796CD9DC1}"/>
              </a:ext>
            </a:extLst>
          </p:cNvPr>
          <p:cNvPicPr>
            <a:picLocks noChangeAspect="1"/>
          </p:cNvPicPr>
          <p:nvPr/>
        </p:nvPicPr>
        <p:blipFill>
          <a:blip r:embed="rId4"/>
          <a:stretch>
            <a:fillRect/>
          </a:stretch>
        </p:blipFill>
        <p:spPr>
          <a:xfrm>
            <a:off x="6995161" y="1680632"/>
            <a:ext cx="4279950" cy="3831058"/>
          </a:xfrm>
          <a:prstGeom prst="rect">
            <a:avLst/>
          </a:prstGeom>
        </p:spPr>
      </p:pic>
      <p:sp>
        <p:nvSpPr>
          <p:cNvPr id="8" name="TextBox 7">
            <a:extLst>
              <a:ext uri="{FF2B5EF4-FFF2-40B4-BE49-F238E27FC236}">
                <a16:creationId xmlns:a16="http://schemas.microsoft.com/office/drawing/2014/main" id="{09050729-9F04-F86C-6366-0B565F065D21}"/>
              </a:ext>
            </a:extLst>
          </p:cNvPr>
          <p:cNvSpPr txBox="1"/>
          <p:nvPr/>
        </p:nvSpPr>
        <p:spPr>
          <a:xfrm>
            <a:off x="6995161" y="5806440"/>
            <a:ext cx="4279950" cy="646331"/>
          </a:xfrm>
          <a:prstGeom prst="rect">
            <a:avLst/>
          </a:prstGeom>
          <a:noFill/>
        </p:spPr>
        <p:txBody>
          <a:bodyPr wrap="square" rtlCol="0">
            <a:spAutoFit/>
          </a:bodyPr>
          <a:lstStyle/>
          <a:p>
            <a:r>
              <a:rPr lang="en-US" dirty="0"/>
              <a:t>https://atlantavinylstore.com/products/thanksgiving-agenda-dtf-transfer</a:t>
            </a:r>
          </a:p>
        </p:txBody>
      </p:sp>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7379510" y="1681244"/>
            <a:ext cx="3382297" cy="1904458"/>
          </a:xfrm>
        </p:spPr>
        <p:txBody>
          <a:bodyPr vert="horz" lIns="91440" tIns="45720" rIns="91440" bIns="45720" rtlCol="0" anchor="b">
            <a:normAutofit/>
          </a:bodyPr>
          <a:lstStyle/>
          <a:p>
            <a:pPr algn="ctr"/>
            <a:r>
              <a:rPr lang="en-US" sz="3000" dirty="0">
                <a:solidFill>
                  <a:srgbClr val="EBEBEB"/>
                </a:solidFill>
              </a:rPr>
              <a:t>Your a</a:t>
            </a:r>
            <a:r>
              <a:rPr lang="en-US" sz="3000" b="0" i="0" kern="1200" dirty="0">
                <a:solidFill>
                  <a:srgbClr val="EBEBEB"/>
                </a:solidFill>
                <a:latin typeface="+mj-lt"/>
                <a:ea typeface="+mj-ea"/>
                <a:cs typeface="+mj-cs"/>
              </a:rPr>
              <a:t>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November 21, 2024</a:t>
            </a:r>
          </a:p>
        </p:txBody>
      </p:sp>
      <p:pic>
        <p:nvPicPr>
          <p:cNvPr id="7" name="Picture 6">
            <a:extLst>
              <a:ext uri="{FF2B5EF4-FFF2-40B4-BE49-F238E27FC236}">
                <a16:creationId xmlns:a16="http://schemas.microsoft.com/office/drawing/2014/main" id="{E34204AF-6590-3DC1-879A-06E25215CA61}"/>
              </a:ext>
            </a:extLst>
          </p:cNvPr>
          <p:cNvPicPr>
            <a:picLocks noChangeAspect="1"/>
          </p:cNvPicPr>
          <p:nvPr/>
        </p:nvPicPr>
        <p:blipFill>
          <a:blip r:embed="rId4"/>
          <a:stretch>
            <a:fillRect/>
          </a:stretch>
        </p:blipFill>
        <p:spPr>
          <a:xfrm>
            <a:off x="1818678" y="1485629"/>
            <a:ext cx="4277322" cy="3886742"/>
          </a:xfrm>
          <a:prstGeom prst="rect">
            <a:avLst/>
          </a:prstGeom>
        </p:spPr>
      </p:pic>
    </p:spTree>
    <p:extLst>
      <p:ext uri="{BB962C8B-B14F-4D97-AF65-F5344CB8AC3E}">
        <p14:creationId xmlns:p14="http://schemas.microsoft.com/office/powerpoint/2010/main" val="29972016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8" name="Rectangle 1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275BE3A-1B76-DFB6-9312-4B5CD0B6C364}"/>
              </a:ext>
            </a:extLst>
          </p:cNvPr>
          <p:cNvSpPr>
            <a:spLocks noGrp="1"/>
          </p:cNvSpPr>
          <p:nvPr>
            <p:ph type="title"/>
          </p:nvPr>
        </p:nvSpPr>
        <p:spPr>
          <a:xfrm>
            <a:off x="8270790" y="1241266"/>
            <a:ext cx="3272281" cy="3153753"/>
          </a:xfrm>
        </p:spPr>
        <p:txBody>
          <a:bodyPr vert="horz" lIns="91440" tIns="45720" rIns="91440" bIns="45720" rtlCol="0" anchor="b">
            <a:normAutofit/>
          </a:bodyPr>
          <a:lstStyle/>
          <a:p>
            <a:pPr algn="ctr">
              <a:lnSpc>
                <a:spcPct val="90000"/>
              </a:lnSpc>
            </a:pPr>
            <a:r>
              <a:rPr lang="en-US" sz="4200" b="0" i="0" kern="1200" dirty="0">
                <a:solidFill>
                  <a:srgbClr val="EBEBEB"/>
                </a:solidFill>
                <a:latin typeface="+mj-lt"/>
                <a:ea typeface="+mj-ea"/>
                <a:cs typeface="+mj-cs"/>
              </a:rPr>
              <a:t>CDI activation –Rapido</a:t>
            </a:r>
            <a:r>
              <a:rPr lang="en-US" sz="4200" dirty="0">
                <a:solidFill>
                  <a:srgbClr val="EBEBEB"/>
                </a:solidFill>
              </a:rPr>
              <a:t> - </a:t>
            </a:r>
            <a:r>
              <a:rPr lang="en-US" sz="4200" b="0" i="0" kern="1200" dirty="0">
                <a:solidFill>
                  <a:srgbClr val="EBEBEB"/>
                </a:solidFill>
                <a:latin typeface="+mj-lt"/>
                <a:ea typeface="+mj-ea"/>
                <a:cs typeface="+mj-cs"/>
              </a:rPr>
              <a:t>OneSearch</a:t>
            </a:r>
          </a:p>
        </p:txBody>
      </p:sp>
      <p:grpSp>
        <p:nvGrpSpPr>
          <p:cNvPr id="20" name="Group 1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1" name="Rectangle 2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sp>
        <p:nvSpPr>
          <p:cNvPr id="5" name="Slide Number Placeholder 4">
            <a:extLst>
              <a:ext uri="{FF2B5EF4-FFF2-40B4-BE49-F238E27FC236}">
                <a16:creationId xmlns:a16="http://schemas.microsoft.com/office/drawing/2014/main" id="{3AF5E3BA-A32A-F7C0-EF8B-74C30A7B62BD}"/>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4</a:t>
            </a:fld>
            <a:endParaRPr lang="en-US">
              <a:solidFill>
                <a:srgbClr val="FFFFFF"/>
              </a:solidFill>
            </a:endParaRPr>
          </a:p>
        </p:txBody>
      </p:sp>
      <p:sp>
        <p:nvSpPr>
          <p:cNvPr id="4" name="Footer Placeholder 3">
            <a:extLst>
              <a:ext uri="{FF2B5EF4-FFF2-40B4-BE49-F238E27FC236}">
                <a16:creationId xmlns:a16="http://schemas.microsoft.com/office/drawing/2014/main" id="{6F447C8F-B5B0-5F7C-AADA-D85722B0A0F7}"/>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November 21, 2024</a:t>
            </a:r>
          </a:p>
        </p:txBody>
      </p:sp>
      <p:pic>
        <p:nvPicPr>
          <p:cNvPr id="9" name="Picture 8">
            <a:extLst>
              <a:ext uri="{FF2B5EF4-FFF2-40B4-BE49-F238E27FC236}">
                <a16:creationId xmlns:a16="http://schemas.microsoft.com/office/drawing/2014/main" id="{1BCFDA68-5A69-BF6F-41B5-47ADB2674325}"/>
              </a:ext>
            </a:extLst>
          </p:cNvPr>
          <p:cNvPicPr>
            <a:picLocks noChangeAspect="1"/>
          </p:cNvPicPr>
          <p:nvPr/>
        </p:nvPicPr>
        <p:blipFill>
          <a:blip r:embed="rId4"/>
          <a:stretch>
            <a:fillRect/>
          </a:stretch>
        </p:blipFill>
        <p:spPr>
          <a:xfrm>
            <a:off x="758141" y="1241266"/>
            <a:ext cx="6443180" cy="4478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230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2" name="Rectangle 21">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257837-154B-A19F-37A9-126ECBB1B0BD}"/>
              </a:ext>
            </a:extLst>
          </p:cNvPr>
          <p:cNvSpPr>
            <a:spLocks noGrp="1"/>
          </p:cNvSpPr>
          <p:nvPr>
            <p:ph type="title"/>
          </p:nvPr>
        </p:nvSpPr>
        <p:spPr>
          <a:xfrm>
            <a:off x="5274825" y="1143000"/>
            <a:ext cx="6268246" cy="3134032"/>
          </a:xfrm>
        </p:spPr>
        <p:txBody>
          <a:bodyPr vert="horz" lIns="91440" tIns="45720" rIns="91440" bIns="45720" rtlCol="0" anchor="b">
            <a:normAutofit/>
          </a:bodyPr>
          <a:lstStyle/>
          <a:p>
            <a:pPr algn="ctr">
              <a:lnSpc>
                <a:spcPct val="90000"/>
              </a:lnSpc>
            </a:pPr>
            <a:r>
              <a:rPr lang="en-US" sz="5600" b="0" i="0" kern="1200" dirty="0">
                <a:solidFill>
                  <a:srgbClr val="EBEBEB"/>
                </a:solidFill>
                <a:latin typeface="+mj-lt"/>
                <a:ea typeface="+mj-ea"/>
                <a:cs typeface="+mj-cs"/>
              </a:rPr>
              <a:t>CRDP -&gt; Collection Manager update</a:t>
            </a:r>
          </a:p>
        </p:txBody>
      </p:sp>
      <p:sp>
        <p:nvSpPr>
          <p:cNvPr id="5" name="Slide Number Placeholder 4">
            <a:extLst>
              <a:ext uri="{FF2B5EF4-FFF2-40B4-BE49-F238E27FC236}">
                <a16:creationId xmlns:a16="http://schemas.microsoft.com/office/drawing/2014/main" id="{F6757F9F-AC74-0FCD-6E78-96BC12E87C2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5</a:t>
            </a:fld>
            <a:endParaRPr lang="en-US">
              <a:solidFill>
                <a:srgbClr val="FFFFFF"/>
              </a:solidFill>
            </a:endParaRPr>
          </a:p>
        </p:txBody>
      </p:sp>
      <p:sp>
        <p:nvSpPr>
          <p:cNvPr id="4" name="Footer Placeholder 3">
            <a:extLst>
              <a:ext uri="{FF2B5EF4-FFF2-40B4-BE49-F238E27FC236}">
                <a16:creationId xmlns:a16="http://schemas.microsoft.com/office/drawing/2014/main" id="{2F9B589B-744B-51E7-7570-E5FA9BD8CF70}"/>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November 21, 2024</a:t>
            </a:r>
          </a:p>
        </p:txBody>
      </p:sp>
      <p:pic>
        <p:nvPicPr>
          <p:cNvPr id="7" name="Picture 6">
            <a:extLst>
              <a:ext uri="{FF2B5EF4-FFF2-40B4-BE49-F238E27FC236}">
                <a16:creationId xmlns:a16="http://schemas.microsoft.com/office/drawing/2014/main" id="{84C7CEDC-5892-427A-3A45-1C1442267388}"/>
              </a:ext>
            </a:extLst>
          </p:cNvPr>
          <p:cNvPicPr>
            <a:picLocks noChangeAspect="1"/>
          </p:cNvPicPr>
          <p:nvPr/>
        </p:nvPicPr>
        <p:blipFill>
          <a:blip r:embed="rId4"/>
          <a:stretch>
            <a:fillRect/>
          </a:stretch>
        </p:blipFill>
        <p:spPr>
          <a:xfrm>
            <a:off x="1109764" y="1227403"/>
            <a:ext cx="3531062" cy="440007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762931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E486C45-B98F-698D-C55C-A21BCC38A7A4}"/>
              </a:ext>
            </a:extLst>
          </p:cNvPr>
          <p:cNvSpPr>
            <a:spLocks noGrp="1"/>
          </p:cNvSpPr>
          <p:nvPr>
            <p:ph type="title"/>
          </p:nvPr>
        </p:nvSpPr>
        <p:spPr>
          <a:xfrm>
            <a:off x="8382055" y="1552582"/>
            <a:ext cx="3161016" cy="3324218"/>
          </a:xfrm>
        </p:spPr>
        <p:txBody>
          <a:bodyPr vert="horz" lIns="91440" tIns="45720" rIns="91440" bIns="45720" rtlCol="0" anchor="b">
            <a:normAutofit/>
          </a:bodyPr>
          <a:lstStyle/>
          <a:p>
            <a:pPr lvl="0" algn="ctr">
              <a:lnSpc>
                <a:spcPct val="90000"/>
              </a:lnSpc>
            </a:pPr>
            <a:r>
              <a:rPr lang="en-US" sz="5400" b="0" i="0" kern="1200" dirty="0">
                <a:solidFill>
                  <a:srgbClr val="EBEBEB"/>
                </a:solidFill>
                <a:latin typeface="+mj-lt"/>
                <a:ea typeface="+mj-ea"/>
                <a:cs typeface="+mj-cs"/>
              </a:rPr>
              <a:t>CSU Libraries wiki plans</a:t>
            </a:r>
          </a:p>
        </p:txBody>
      </p:sp>
      <p:grpSp>
        <p:nvGrpSpPr>
          <p:cNvPr id="18" name="Group 17">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9" name="Rectangle 18">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sp>
        <p:nvSpPr>
          <p:cNvPr id="5" name="Slide Number Placeholder 4">
            <a:extLst>
              <a:ext uri="{FF2B5EF4-FFF2-40B4-BE49-F238E27FC236}">
                <a16:creationId xmlns:a16="http://schemas.microsoft.com/office/drawing/2014/main" id="{EA6627C3-DB5F-BF61-39BE-25E4F92B4115}"/>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6</a:t>
            </a:fld>
            <a:endParaRPr lang="en-US">
              <a:solidFill>
                <a:srgbClr val="FFFFFF"/>
              </a:solidFill>
            </a:endParaRPr>
          </a:p>
        </p:txBody>
      </p:sp>
      <p:sp>
        <p:nvSpPr>
          <p:cNvPr id="4" name="Footer Placeholder 3">
            <a:extLst>
              <a:ext uri="{FF2B5EF4-FFF2-40B4-BE49-F238E27FC236}">
                <a16:creationId xmlns:a16="http://schemas.microsoft.com/office/drawing/2014/main" id="{D2B02807-0F4F-DED2-DD2B-0DCD4FB98387}"/>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November 21, 2024</a:t>
            </a:r>
          </a:p>
        </p:txBody>
      </p:sp>
      <p:pic>
        <p:nvPicPr>
          <p:cNvPr id="7" name="Picture 6">
            <a:extLst>
              <a:ext uri="{FF2B5EF4-FFF2-40B4-BE49-F238E27FC236}">
                <a16:creationId xmlns:a16="http://schemas.microsoft.com/office/drawing/2014/main" id="{F6878349-12B8-7155-37A2-B0978E2932A0}"/>
              </a:ext>
            </a:extLst>
          </p:cNvPr>
          <p:cNvPicPr>
            <a:picLocks noChangeAspect="1"/>
          </p:cNvPicPr>
          <p:nvPr/>
        </p:nvPicPr>
        <p:blipFill>
          <a:blip r:embed="rId4"/>
          <a:stretch>
            <a:fillRect/>
          </a:stretch>
        </p:blipFill>
        <p:spPr>
          <a:xfrm>
            <a:off x="725490" y="1109673"/>
            <a:ext cx="6443180" cy="4574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271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7" name="Rectangle 26">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pic>
        <p:nvPicPr>
          <p:cNvPr id="7" name="Picture 6" descr="A group of people in a store&#10;&#10;Description automatically generated">
            <a:extLst>
              <a:ext uri="{FF2B5EF4-FFF2-40B4-BE49-F238E27FC236}">
                <a16:creationId xmlns:a16="http://schemas.microsoft.com/office/drawing/2014/main" id="{7B73AB2F-656E-8EF9-4457-431D6C0C89C9}"/>
              </a:ext>
            </a:extLst>
          </p:cNvPr>
          <p:cNvPicPr>
            <a:picLocks noChangeAspect="1"/>
          </p:cNvPicPr>
          <p:nvPr/>
        </p:nvPicPr>
        <p:blipFill>
          <a:blip r:embed="rId4"/>
          <a:srcRect l="26340" r="22120" b="2"/>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29"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02978C2C-7427-CBF3-266D-6B4EEF4123BD}"/>
              </a:ext>
            </a:extLst>
          </p:cNvPr>
          <p:cNvSpPr>
            <a:spLocks noGrp="1"/>
          </p:cNvSpPr>
          <p:nvPr>
            <p:ph type="title"/>
          </p:nvPr>
        </p:nvSpPr>
        <p:spPr>
          <a:xfrm>
            <a:off x="5695061" y="1241266"/>
            <a:ext cx="5428551" cy="3153753"/>
          </a:xfrm>
        </p:spPr>
        <p:txBody>
          <a:bodyPr vert="horz" lIns="91440" tIns="45720" rIns="91440" bIns="45720" rtlCol="0" anchor="b">
            <a:normAutofit/>
          </a:bodyPr>
          <a:lstStyle/>
          <a:p>
            <a:pPr algn="ctr"/>
            <a:r>
              <a:rPr lang="en-US" sz="5400" dirty="0" err="1"/>
              <a:t>CSUBuy</a:t>
            </a:r>
            <a:r>
              <a:rPr lang="en-US" sz="5400" dirty="0"/>
              <a:t>, Alma, and CSU Libraries</a:t>
            </a:r>
          </a:p>
        </p:txBody>
      </p:sp>
      <p:sp>
        <p:nvSpPr>
          <p:cNvPr id="30" name="Rectangle 29">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2667F442-C36B-CA26-C497-8B6D31EC7D7A}"/>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smtClean="0"/>
              <a:pPr defTabSz="914400">
                <a:spcAft>
                  <a:spcPts val="600"/>
                </a:spcAft>
              </a:pPr>
              <a:t>7</a:t>
            </a:fld>
            <a:endParaRPr lang="en-US"/>
          </a:p>
        </p:txBody>
      </p:sp>
      <p:sp>
        <p:nvSpPr>
          <p:cNvPr id="4" name="Footer Placeholder 3">
            <a:extLst>
              <a:ext uri="{FF2B5EF4-FFF2-40B4-BE49-F238E27FC236}">
                <a16:creationId xmlns:a16="http://schemas.microsoft.com/office/drawing/2014/main" id="{5BF7A95D-1A12-28BF-B97D-CBCE854770C0}"/>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November 21, 2024</a:t>
            </a:r>
          </a:p>
        </p:txBody>
      </p:sp>
      <p:pic>
        <p:nvPicPr>
          <p:cNvPr id="8" name="Picture 7">
            <a:extLst>
              <a:ext uri="{FF2B5EF4-FFF2-40B4-BE49-F238E27FC236}">
                <a16:creationId xmlns:a16="http://schemas.microsoft.com/office/drawing/2014/main" id="{BFD2DE8B-8E4E-1C76-F20F-221687CC7A15}"/>
              </a:ext>
            </a:extLst>
          </p:cNvPr>
          <p:cNvPicPr>
            <a:picLocks noChangeAspect="1"/>
          </p:cNvPicPr>
          <p:nvPr/>
        </p:nvPicPr>
        <p:blipFill>
          <a:blip r:embed="rId5"/>
          <a:stretch>
            <a:fillRect/>
          </a:stretch>
        </p:blipFill>
        <p:spPr>
          <a:xfrm>
            <a:off x="6513022" y="4493285"/>
            <a:ext cx="3670708" cy="168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199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3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Next regular meeting!</a:t>
            </a:r>
          </a:p>
        </p:txBody>
      </p:sp>
      <p:sp>
        <p:nvSpPr>
          <p:cNvPr id="35" name="Rectangle 3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Oval 3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120900"/>
            <a:ext cx="3133726" cy="3898900"/>
          </a:xfrm>
        </p:spPr>
        <p:txBody>
          <a:bodyPr>
            <a:normAutofit fontScale="92500" lnSpcReduction="20000"/>
          </a:bodyPr>
          <a:lstStyle/>
          <a:p>
            <a:pPr>
              <a:buFont typeface="Wingdings" panose="05000000000000000000" pitchFamily="2" charset="2"/>
              <a:buChar char="Ø"/>
            </a:pPr>
            <a:r>
              <a:rPr lang="en-US" sz="2400" dirty="0">
                <a:solidFill>
                  <a:srgbClr val="FFFFFF"/>
                </a:solidFill>
                <a:effectLst/>
                <a:ea typeface="Calibri" panose="020F0502020204030204" pitchFamily="34" charset="0"/>
              </a:rPr>
              <a:t>Thursday, </a:t>
            </a:r>
            <a:r>
              <a:rPr lang="en-US" sz="2400" dirty="0">
                <a:solidFill>
                  <a:srgbClr val="FFFFFF"/>
                </a:solidFill>
                <a:ea typeface="Calibri" panose="020F0502020204030204" pitchFamily="34" charset="0"/>
              </a:rPr>
              <a:t>December 19,</a:t>
            </a:r>
            <a:r>
              <a:rPr lang="en-US" sz="2400" dirty="0">
                <a:solidFill>
                  <a:srgbClr val="FFFFFF"/>
                </a:solidFill>
                <a:effectLst/>
                <a:ea typeface="Calibri" panose="020F0502020204030204" pitchFamily="34" charset="0"/>
              </a:rPr>
              <a:t>11am-noon</a:t>
            </a:r>
          </a:p>
          <a:p>
            <a:pPr>
              <a:buFont typeface="Wingdings" panose="05000000000000000000" pitchFamily="2" charset="2"/>
              <a:buChar char="Ø"/>
            </a:pPr>
            <a:r>
              <a:rPr lang="en-US" sz="2400" dirty="0">
                <a:solidFill>
                  <a:srgbClr val="FFFFFF"/>
                </a:solidFill>
                <a:ea typeface="Calibri" panose="020F0502020204030204" pitchFamily="34" charset="0"/>
              </a:rPr>
              <a:t>A few days before holiday break!</a:t>
            </a:r>
          </a:p>
          <a:p>
            <a:pPr>
              <a:buFont typeface="Wingdings" panose="05000000000000000000" pitchFamily="2" charset="2"/>
              <a:buChar char="Ø"/>
            </a:pPr>
            <a:r>
              <a:rPr lang="en-US" sz="2400" dirty="0">
                <a:solidFill>
                  <a:srgbClr val="FFFFFF"/>
                </a:solidFill>
                <a:ea typeface="Calibri" panose="020F0502020204030204" pitchFamily="34" charset="0"/>
              </a:rPr>
              <a:t>Topics: </a:t>
            </a:r>
          </a:p>
          <a:p>
            <a:pPr lvl="1">
              <a:buFont typeface="Wingdings" panose="05000000000000000000" pitchFamily="2" charset="2"/>
              <a:buChar char="Ø"/>
            </a:pPr>
            <a:r>
              <a:rPr lang="en-US" sz="2200" dirty="0">
                <a:solidFill>
                  <a:srgbClr val="FFFFFF"/>
                </a:solidFill>
                <a:ea typeface="Calibri" panose="020F0502020204030204" pitchFamily="34" charset="0"/>
              </a:rPr>
              <a:t>More wiki updates</a:t>
            </a:r>
          </a:p>
          <a:p>
            <a:pPr lvl="1">
              <a:buFont typeface="Wingdings" panose="05000000000000000000" pitchFamily="2" charset="2"/>
              <a:buChar char="Ø"/>
            </a:pPr>
            <a:r>
              <a:rPr lang="en-US" sz="2200" dirty="0">
                <a:solidFill>
                  <a:srgbClr val="FFFFFF"/>
                </a:solidFill>
                <a:ea typeface="Calibri" panose="020F0502020204030204" pitchFamily="34" charset="0"/>
              </a:rPr>
              <a:t>California shared gov docs</a:t>
            </a:r>
          </a:p>
          <a:p>
            <a:pPr lvl="1">
              <a:buFont typeface="Wingdings" panose="05000000000000000000" pitchFamily="2" charset="2"/>
              <a:buChar char="Ø"/>
            </a:pPr>
            <a:r>
              <a:rPr lang="en-US" sz="2200" dirty="0">
                <a:solidFill>
                  <a:srgbClr val="FFFFFF"/>
                </a:solidFill>
                <a:ea typeface="Calibri" panose="020F0502020204030204" pitchFamily="34" charset="0"/>
              </a:rPr>
              <a:t>Best practices for </a:t>
            </a:r>
            <a:r>
              <a:rPr lang="en-US" sz="2200" dirty="0" err="1">
                <a:solidFill>
                  <a:srgbClr val="FFFFFF"/>
                </a:solidFill>
                <a:ea typeface="Calibri" panose="020F0502020204030204" pitchFamily="34" charset="0"/>
              </a:rPr>
              <a:t>SalesForce</a:t>
            </a:r>
            <a:endParaRPr lang="en-US" sz="2200" dirty="0">
              <a:solidFill>
                <a:srgbClr val="FFFFFF"/>
              </a:solidFill>
              <a:ea typeface="Calibri" panose="020F0502020204030204" pitchFamily="34" charset="0"/>
            </a:endParaRPr>
          </a:p>
          <a:p>
            <a:pPr>
              <a:buFont typeface="Wingdings" panose="05000000000000000000" pitchFamily="2" charset="2"/>
              <a:buChar char="Ø"/>
            </a:pPr>
            <a:endParaRPr lang="en-US" sz="2400" dirty="0">
              <a:solidFill>
                <a:srgbClr val="FFFFFF"/>
              </a:solidFill>
              <a:effectLst/>
              <a:ea typeface="Calibri" panose="020F0502020204030204" pitchFamily="34" charset="0"/>
            </a:endParaRPr>
          </a:p>
        </p:txBody>
      </p:sp>
      <p:sp>
        <p:nvSpPr>
          <p:cNvPr id="4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8</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November 21, 2024</a:t>
            </a:r>
          </a:p>
        </p:txBody>
      </p:sp>
      <p:pic>
        <p:nvPicPr>
          <p:cNvPr id="9" name="Picture 8">
            <a:extLst>
              <a:ext uri="{FF2B5EF4-FFF2-40B4-BE49-F238E27FC236}">
                <a16:creationId xmlns:a16="http://schemas.microsoft.com/office/drawing/2014/main" id="{F0925DDC-D236-81E8-AFBA-6CF4C6F009F4}"/>
              </a:ext>
            </a:extLst>
          </p:cNvPr>
          <p:cNvPicPr>
            <a:picLocks noChangeAspect="1"/>
          </p:cNvPicPr>
          <p:nvPr/>
        </p:nvPicPr>
        <p:blipFill>
          <a:blip r:embed="rId3"/>
          <a:stretch>
            <a:fillRect/>
          </a:stretch>
        </p:blipFill>
        <p:spPr>
          <a:xfrm>
            <a:off x="5769815" y="1543577"/>
            <a:ext cx="5353797" cy="4067743"/>
          </a:xfrm>
          <a:prstGeom prst="rect">
            <a:avLst/>
          </a:prstGeom>
        </p:spPr>
      </p:pic>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Thanks for attending!</a:t>
            </a:r>
          </a:p>
        </p:txBody>
      </p:sp>
      <p:sp>
        <p:nvSpPr>
          <p:cNvPr id="26" name="Rectangle 2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120900"/>
            <a:ext cx="3133726" cy="3898900"/>
          </a:xfrm>
        </p:spPr>
        <p:txBody>
          <a:bodyPr>
            <a:normAutofit/>
          </a:bodyPr>
          <a:lstStyle/>
          <a:p>
            <a:r>
              <a:rPr lang="en-US" sz="2400" dirty="0">
                <a:solidFill>
                  <a:srgbClr val="FFFFFF"/>
                </a:solidFill>
              </a:rPr>
              <a:t>Recording will be available &amp; posted later this week</a:t>
            </a:r>
          </a:p>
          <a:p>
            <a:r>
              <a:rPr lang="en-US" sz="2400" dirty="0">
                <a:solidFill>
                  <a:srgbClr val="FFFFFF"/>
                </a:solidFill>
              </a:rPr>
              <a:t>You are welcome to hang out until 1pm (recording off)</a:t>
            </a:r>
          </a:p>
          <a:p>
            <a:pPr marL="0" lvl="0" indent="0">
              <a:buNone/>
            </a:pPr>
            <a:endParaRPr lang="en-US" dirty="0">
              <a:solidFill>
                <a:srgbClr val="FFFFFF"/>
              </a:solidFill>
            </a:endParaRPr>
          </a:p>
        </p:txBody>
      </p:sp>
      <p:sp>
        <p:nvSpPr>
          <p:cNvPr id="3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9</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November 21, 2024</a:t>
            </a:r>
            <a:endParaRPr lang="en-US" dirty="0"/>
          </a:p>
        </p:txBody>
      </p:sp>
      <p:sp>
        <p:nvSpPr>
          <p:cNvPr id="12" name="TextBox 11">
            <a:extLst>
              <a:ext uri="{FF2B5EF4-FFF2-40B4-BE49-F238E27FC236}">
                <a16:creationId xmlns:a16="http://schemas.microsoft.com/office/drawing/2014/main" id="{47998BB4-7C28-2893-6A83-419343A23F7F}"/>
              </a:ext>
            </a:extLst>
          </p:cNvPr>
          <p:cNvSpPr txBox="1"/>
          <p:nvPr/>
        </p:nvSpPr>
        <p:spPr>
          <a:xfrm>
            <a:off x="5288280" y="5882640"/>
            <a:ext cx="5303520" cy="369332"/>
          </a:xfrm>
          <a:prstGeom prst="rect">
            <a:avLst/>
          </a:prstGeom>
          <a:noFill/>
        </p:spPr>
        <p:txBody>
          <a:bodyPr wrap="square" rtlCol="0">
            <a:spAutoFit/>
          </a:bodyPr>
          <a:lstStyle/>
          <a:p>
            <a:endParaRPr lang="en-US" dirty="0">
              <a:solidFill>
                <a:schemeClr val="bg1"/>
              </a:solidFill>
            </a:endParaRPr>
          </a:p>
        </p:txBody>
      </p:sp>
      <p:pic>
        <p:nvPicPr>
          <p:cNvPr id="8" name="Picture 7">
            <a:extLst>
              <a:ext uri="{FF2B5EF4-FFF2-40B4-BE49-F238E27FC236}">
                <a16:creationId xmlns:a16="http://schemas.microsoft.com/office/drawing/2014/main" id="{266156DC-1F48-AC85-8459-F21CCBF7EDF7}"/>
              </a:ext>
            </a:extLst>
          </p:cNvPr>
          <p:cNvPicPr>
            <a:picLocks noChangeAspect="1"/>
          </p:cNvPicPr>
          <p:nvPr/>
        </p:nvPicPr>
        <p:blipFill>
          <a:blip r:embed="rId3"/>
          <a:stretch>
            <a:fillRect/>
          </a:stretch>
        </p:blipFill>
        <p:spPr>
          <a:xfrm>
            <a:off x="5142960" y="1815446"/>
            <a:ext cx="6401693" cy="3315163"/>
          </a:xfrm>
          <a:prstGeom prst="rect">
            <a:avLst/>
          </a:prstGeom>
        </p:spPr>
      </p:pic>
    </p:spTree>
    <p:extLst>
      <p:ext uri="{BB962C8B-B14F-4D97-AF65-F5344CB8AC3E}">
        <p14:creationId xmlns:p14="http://schemas.microsoft.com/office/powerpoint/2010/main" val="3532883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11311</TotalTime>
  <Words>1341</Words>
  <Application>Microsoft Office PowerPoint</Application>
  <PresentationFormat>Widescreen</PresentationFormat>
  <Paragraphs>96</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Calibri</vt:lpstr>
      <vt:lpstr>Century Gothic</vt:lpstr>
      <vt:lpstr>Symbol</vt:lpstr>
      <vt:lpstr>Wingdings</vt:lpstr>
      <vt:lpstr>Wingdings 3</vt:lpstr>
      <vt:lpstr>Ion Boardroom</vt:lpstr>
      <vt:lpstr>November 21, 2024 Technical Services Open Forum</vt:lpstr>
      <vt:lpstr>Today’s agenda</vt:lpstr>
      <vt:lpstr>Your announcements</vt:lpstr>
      <vt:lpstr>CDI activation –Rapido - OneSearch</vt:lpstr>
      <vt:lpstr>CRDP -&gt; Collection Manager update</vt:lpstr>
      <vt:lpstr>CSU Libraries wiki plans</vt:lpstr>
      <vt:lpstr>CSUBuy, Alma, and CSU Libraries</vt:lpstr>
      <vt:lpstr>Next regular meeting!</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Services Open Forum</dc:title>
  <dc:creator>Christina Hennessey</dc:creator>
  <cp:lastModifiedBy>Christina Hennessey</cp:lastModifiedBy>
  <cp:revision>780</cp:revision>
  <dcterms:created xsi:type="dcterms:W3CDTF">2023-10-16T21:42:06Z</dcterms:created>
  <dcterms:modified xsi:type="dcterms:W3CDTF">2024-11-25T20:35:17Z</dcterms:modified>
</cp:coreProperties>
</file>