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9623"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FA9BA-6B0A-4ED6-B187-0987AE4812C9}"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80AE-705B-4762-A10E-2BC5D4C54F25}" type="slidenum">
              <a:rPr lang="en-US" smtClean="0"/>
              <a:t>‹#›</a:t>
            </a:fld>
            <a:endParaRPr lang="en-US"/>
          </a:p>
        </p:txBody>
      </p:sp>
    </p:spTree>
    <p:extLst>
      <p:ext uri="{BB962C8B-B14F-4D97-AF65-F5344CB8AC3E}">
        <p14:creationId xmlns:p14="http://schemas.microsoft.com/office/powerpoint/2010/main" val="300537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Hello I-SPIE! I would also like to welcome everyone to the 2023 I-SPIE conference! It has been years since we have been able to get together in person and I hope you are all having a good time so far. For the first traditional presentation of the day, I want to start things out on a hopeful and positive note to get us all energized. I want to talk about how staff can get the necessary roles to take control of your Rapido instance to customize the system to your specific needs.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52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First you need to have the roles that give you the power to manipulate Rapido to your will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8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working with staff I noticed many people see this screen when they go to Alma configurations. A white void of nothingness where you cannot do anything.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cannot access the Resource Sharing configurations to create Borrowing mediation rules.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cannot check or update your copyright rules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 updating letters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 configuring printing.</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All the powers you had in ILLiad are nowhere to be seen.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7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lets get you the roles needed to configure Rapido as you see fit. Because whosoever has the roles has the power of Rapido!</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a side note I was surprised Ares could lift a metal 45 pound hammer above her head. I need to be sure to stay on her good side.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91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you have the roles you will get more options in configuration. Most importantly, one role will give you the ability to make most of the tweaks to Rapido. For a dummy patron left over from testing the Walk-in patron workflows I added one role and could suddenly tweak Rapido and the general Resource Sharing library settings.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57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to get these roles you will likely need to go through the Alma Administration Certification course because the roles I want all CSU Resource Sharing staff to have are all administrator roles. I took this course in 2017 and at that time it had a commitment of a couple hours a week for 4 weeks followed by a test. Looking at the website for the course, it looks like it is now able to be completed at your own pace, so hopefully you can knock it out faster.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roles I think Resource Sharing staff should get are the Fulfillment Administrator Role, Letters Administrator Role, and Analytics Administrator Role. If you cannot get approval for the Analytics Administrator Role, then I suggest asking for the Design Analytics Role which can do most of the same things.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Ultimately, you will need approval from supervisors and administrators for these roles. Feel free to share the recording of this presentation and I am also happy to answer questions about these roles outside of I-SPIE as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76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the first role I want to discuss is the Fulfillment Administrator Role. If you only get permission for one role get this one. It will let you update your Resource Sharing Library configurations in Alma so you can do stuff like set your department to non-lending during holidays, update the contact information, and tweak your locate settings to get less locate failed messages.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will also give you access to Fulfillment Configurations. Most of these configurations will not apply to Resource Sharing and shouldn’t be messed with. But there are specific settings like the Ignore Lender Due Date setting that will let ILLiad as Last resort due dates match ILLiad.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most important thing this role will give you access to is the Resource Sharing configurations. These are Rapido specific configurations that let you update pod settings, create mediation rules to streamline workflows, and update copyright rules.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1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other two Roles aren’t specific to Resource Sharing, but there are a lot of Resource Sharing settings in these areas of configuration.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Letters Administrator role will let you configure your Rapido Letters, both for printing and sending through email.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Letters can be complicated with a steep earning curve, but once you understand how to use them they can be very customizable to meet your needs. I would be happy to help anyone learn how to edit these letters if they feel they could use some assistance.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Tomorrow, Christina Hennessey will give a much deeper look at letters. Christina is very knowledgeable in this area and is one of the people I contact when I am stuck. She is also a good person to ask if you need help with letters.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12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Analytics Administrator role gives you access to Alma Analytics. In Alma Analytics you can create custom reports and  Dashboards, Share those reports so others can use them, and copy reports shared by others.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role can also create Analytics Objects to be use in Alma outside of the Analytics module. These include the Rapido and copyright analytics available in your Institution Zones and the copyright tracking widgets available for your dashboards.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If you cannot get the Analytics Administrator role I would ask for the Design Analytics Role. With this role you can create and share analytics, you just cant create Analytics Objects.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a deeper look int Alma Analytics pay attention to Natalya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Magazino’s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presentation tomorrow.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038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lets take a quick look at some of the things I said you can do with those roles starting with the Resource Sharing configurations.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00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access the Resource Sharing Library settings by changing the library you are configuring to the one designated as your Resource Sharing library. From there you can scroll down and set yourself to temporarily Inactive for Lending. You can also go to the contacts tab and update the department contact information seen by partner libraries in Rapido. The email, phone, and address designated as “Shipping” are used for Resource Sharing.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49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have had many conversations with staff both on Zoom and in person over the last year and there are some consistent but competing comments I often hear from staff.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Some staff will say there are so many things ILLiad can do, that Rapido can’t.</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I’ve heard staff say ILLiad is too complicated, and they prefer Rapido.</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Other staff will say Rapido is too complicated, and they miss ILLiad.</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Some will say ILLiad is easier to use.</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others will say Rapido is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people in both camps have remarked that they ultimately want to just use one system.</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I have noticed a trend with these comments. Staff who prefer ILLiad and see it as easier to use are people who were masters of their ILLiad instances and know it inside and out.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Newer staff who are learning both systems tend to prefer to use Rapido and see it as easier and more intuitive to use.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I can see both sides to this because…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48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Fulfillment configuration settings will be less important for you to access, but there are some settings you may want to access. There is a whole Resource Sharing section under the fulfillment configurations that configures the Rota features. While Rapido pods do not use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rota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RapidILL still uses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rota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The newly created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RapidR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pod also uses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rota</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system, as does the find partner feature in Rapido.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are also some settings under the general fulfillment settings you may want to access. These include the ignore Lender due date with should now be set to false. This setting was originally set to true with CSU+ because we wanted the due date determined at checkout. Due dates do not work like that in Rapido and this setting is no longer necessary.  A side effect of this setting is that requests pushed into Alma from ILLiad will have their due date ignored and replaced with a different checkout period. By changing this to false, your ILLiad requests will start to display the same due date in Alma that they had in ILLiad.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Another setting you may be interested in is the Check Patron duplicates setting. This setting is designed to prevent patrons from requesting materials when there is an active request for the same item. If that is a workflow that interests you, set this field to true.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263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Finally the Resource Sharing settings that control Rapido are under configuration then Resource Sharing.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most useful sections in my opinion are the members area, Borrowing Copyright Rules, Borrowing Mediation Rules, and Other Settings.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Members section is where you have your pod settings. On the Physical Items Lending Policies tab</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select what items you want to share through Rapido by creating a Participating Items Rule. You can create different participating items rules for different pods. So If you only want to share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BluRays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with the CSU pod and not the US West pod you can.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do this in this lower section. You click the ellipses and add the participating items rule you want that pod to use. If no rule is selected then you shouldn’t get any Lending requests from that pod. If All items is selected then you are essentially saying “everything in the library is lendable.” So it is a good idea to attach a well thought out rule.</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next tab in the members section is where you can order your pods. It’s a good idea to keep the Cal State Network at the top and have the pods get geographically bigger and bigger the lower you move down the list.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Borrowing Copyright Rules section has the Rule of 5 configured out of the box, but you may want to add additional rules, such as a rule that flags requests for a scan of more than 10 percent of the book.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is what the borrowing copyright rules page looks like. As you can see, at this library, additional rules were added. For example, the “Requested more than 10 percent” rule flags requests for mediation if the patron requests a page range that is longer than 10 percent of the total pages of the book.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borrowing mediation rules is where you make rules that streamline the process of scanning for your own patron, add a label when certain information is missing, or automatically cancel requests for items meeting certain criteria, like missing too much citation information.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rules look like this when opened</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input parameters are where you add the settings determining when the rule is and is not applied.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output parameters are the label that will be added to the request to tell staff why the request needs mediation and the action is the automatic response to the rule. The blank action stops the request for mediation.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cancel request action automatically cancels the request and send the message you write below.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Lastly the Other Settings area has a bunch of random settings you can turn on.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One of these settings lets you turn on the ability for TOUs for Lost Items to apply to Rapido.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08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Now on to some brief information on Letters.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letters are configured under Configuration, general, letters, letter configuration. Here you can enable, disable, or edit letters used in Alma. Since this has the letters used in every area of Alma it is best to stick to letters specific to Resource Sharing. When editing Letters it is always a good idea to back up the original XSL code by copying it into a text file.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Last weekend the letters view was updated. Letters are mostly edit the same as before, but you can now easily see the example XML and an active preview at all times. I look forward to working in this new environment.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the main page replaces the Template tab, the Labels section and Letter Examples sections are still present. The labels section lets you change the wording of available labels pull into the letter and the Letters Examples lets you generate, download, and manipulate example XML code to see what the letter will look like.</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will be more information on letters tomorrow in Christina Hennessey’s presentation.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148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now onto some examples of what you can do with Analytics roles.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16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Analytics are not accessed through configuration, but through the main Alma homepage. Go to Analytics and Design Analytics to get to work making reports and dashboards.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Inside the design Analytics area you can create and access analytics reports. You can save them in your personal folder accessible only to you, in your institutions folder where it is shared just at your library, or through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CalState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folder accessible under Shared Folders/Community/Reports/Institutions/</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CalState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/Resource Sharing. This is where the systemwide analytics, like the Rapido dashboards, live.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Ex Libris has also been hard at work adding many new out of the box Rapido reports you can use to view you fill rates, pod usage, and more.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427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Since Rapido is still a fairly new product, it gets regular updates and so it is important to keep up with what is happening behind the scenes. Now, we are all overwhelmed with information overload, so here are a few places to focus on for getting information.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1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Rapido Monthly webinars are the first place to go for new Rapido information. In these webinars, Judith or Meghann from Ex Libris will take a look at the updates that will go live in a few weeks time. </a:t>
            </a:r>
          </a:p>
          <a:p>
            <a:pPr marL="171450" indent="-171450">
              <a:buFont typeface="Arial" panose="020B0604020202020204" pitchFamily="34" charset="0"/>
              <a:buChar char="•"/>
            </a:pPr>
            <a:r>
              <a:rPr lang="en-US" dirty="0"/>
              <a:t>The webinars are also recorded and uploaded to YouTube. Links to the recordings are added to the same page where you register to watch them live. </a:t>
            </a:r>
          </a:p>
          <a:p>
            <a:pPr marL="171450" indent="-171450">
              <a:buFont typeface="Arial" panose="020B0604020202020204" pitchFamily="34" charset="0"/>
              <a:buChar char="•"/>
            </a:pPr>
            <a:r>
              <a:rPr lang="en-US" dirty="0"/>
              <a:t>I added a link to the registration page to the CSU resource sharing wiki at the top of the page in the Forms and Links section to make it easy to find. </a:t>
            </a:r>
          </a:p>
          <a:p>
            <a:pPr marL="171450" indent="-171450">
              <a:buFont typeface="Arial" panose="020B0604020202020204" pitchFamily="34" charset="0"/>
              <a:buChar char="•"/>
            </a:pPr>
            <a:r>
              <a:rPr lang="en-US" dirty="0"/>
              <a:t>I encourage everyone to attend the monthly webinar.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28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way to keep up with Rapido, at least in the CSU, is our Rapido Refreshers. </a:t>
            </a:r>
          </a:p>
          <a:p>
            <a:pPr marL="171450" indent="-171450">
              <a:buFont typeface="Arial" panose="020B0604020202020204" pitchFamily="34" charset="0"/>
              <a:buChar char="•"/>
            </a:pPr>
            <a:r>
              <a:rPr lang="en-US" dirty="0"/>
              <a:t>These bi-weekly trainings are put on by the Resource Sharing Functional Committee and they go in depth on workflows, updates, and complicated configurations. </a:t>
            </a:r>
          </a:p>
          <a:p>
            <a:pPr marL="171450" indent="-171450">
              <a:buFont typeface="Arial" panose="020B0604020202020204" pitchFamily="34" charset="0"/>
              <a:buChar char="•"/>
            </a:pPr>
            <a:r>
              <a:rPr lang="en-US" dirty="0"/>
              <a:t>All of the refreshers are uploaded to YouTube and linked on the CSU Resource Sharing Wiki.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64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lets not forget I-SPIE TV</a:t>
            </a:r>
          </a:p>
          <a:p>
            <a:pPr marL="171450" indent="-171450">
              <a:buFont typeface="Arial" panose="020B0604020202020204" pitchFamily="34" charset="0"/>
              <a:buChar char="•"/>
            </a:pPr>
            <a:r>
              <a:rPr lang="en-US" dirty="0"/>
              <a:t>I-SPIE TV was developed during the pandemic as a way to continue sharing information and keep us connected</a:t>
            </a:r>
          </a:p>
          <a:p>
            <a:pPr marL="171450" indent="-171450">
              <a:buFont typeface="Arial" panose="020B0604020202020204" pitchFamily="34" charset="0"/>
              <a:buChar char="•"/>
            </a:pPr>
            <a:r>
              <a:rPr lang="en-US" dirty="0"/>
              <a:t>While the show is informative, it can also be fun. We usually have a holiday trivia game when the episode falls near a major holiday</a:t>
            </a:r>
          </a:p>
          <a:p>
            <a:pPr marL="171450" indent="-171450">
              <a:buFont typeface="Arial" panose="020B0604020202020204" pitchFamily="34" charset="0"/>
              <a:buChar char="•"/>
            </a:pPr>
            <a:r>
              <a:rPr lang="en-US" dirty="0"/>
              <a:t>It is also a great place to volunteer to get presentation and committee experience if you are new to the library world.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Rapido can feel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Complicated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92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those roles will help give you the tools to master Rapido and tweak it to your needs, but mastery of the system will come through time and experimentation. I have done a lot of experimenting in Rapido and continue to do so to learn all the ins and outs of the software.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12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encourage you to try solutions to issues through experimentation. I often duplicate problem requests and try a bunch of potential solutions to the copy with me as the patron until I find out how to make the request do what I want.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Sometimes off the wall solutions work, and sometimes they don’t, which is why it’s a good idea to test on a duplicate.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when all else fails you can always contact me. If I am available I will be happy to help you solve your issue.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74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That concludes the first presentation of this years I-SPIE Conference! Do you have any questions!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13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Rapido you have all your Borrowing and Lending workflows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Stuff like printing slips, processing requests, and processing copyright</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you also have configurations such as Sets, Mediation rules, copyright rules, two different things called labels, letters, pods policies and cloud apps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Finally there are configurations for the Resource Sharing library such as locate settings and going non-lending while on vacation.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It is a lot of work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thankfully the configuration part of that list is not a daily workflow</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in my opinion working in both Rapido and ILLiad, its not actually more complicated. What do I mean by that?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7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Well ILLiad can also feel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Complicated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7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have the same or similar borrowing and lending workflows. Borrowing is likely unmediated so you may need to do more processing here.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there are numerous complicated configurations that perform similar functions as Rapido. Custom Queues puts items meeting specific criteria in a group, and Rapido sets perform a similar function except that Items can be in multiple Sets simultaneously because Sets are a saved view and not a group of boxes.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Both have complicated ways of generating printouts. Both have third party addons or Cloud Apps. </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ILLiad does have IFM charging, which in my opinion runs counter to the purpose of libraries and can stay in older systems.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5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you all know this. You have been using ILLiad for a long time and Rapido for over a year. </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 mentioned earlier, new staff often see ILLiad as more complicated.</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could be in part because ILLiad configurations were mostly done years ago and so they aren’t fresh in peoples memory. But I think the main reason is</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Click</a:t>
            </a:r>
          </a:p>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are all already experts in ILLiad. Its easier because you not only know how to manipulate the system, you have the ability and are empowered to do so.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8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how do you become an expert in Rapido if you aren’t already?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330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283328714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1875375"/>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6589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9975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283320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0058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05025014"/>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5384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3294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2439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0038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7155146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356340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1075437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150181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6963263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36496664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674997"/>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1000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4710766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94462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Alma/Training/Alma_Administr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553326" y="1122363"/>
            <a:ext cx="8017738" cy="2387600"/>
          </a:xfrm>
        </p:spPr>
        <p:txBody>
          <a:bodyPr>
            <a:normAutofit/>
          </a:bodyPr>
          <a:lstStyle/>
          <a:p>
            <a:r>
              <a:rPr lang="en-US" sz="5400" dirty="0"/>
              <a:t>Empowering Staff: </a:t>
            </a:r>
            <a:br>
              <a:rPr lang="en-US" dirty="0"/>
            </a:br>
            <a:r>
              <a:rPr lang="en-US" sz="2400" dirty="0"/>
              <a:t>Taking control of Your Rapido Instance</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9312441" y="3602038"/>
            <a:ext cx="2254717" cy="1655762"/>
          </a:xfrm>
        </p:spPr>
        <p:txBody>
          <a:bodyPr/>
          <a:lstStyle/>
          <a:p>
            <a:r>
              <a:rPr lang="en-US" dirty="0"/>
              <a:t>Christopher Lee</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785-A1A0-4220-91E2-E96CDFDBCC7B}"/>
              </a:ext>
            </a:extLst>
          </p:cNvPr>
          <p:cNvSpPr>
            <a:spLocks noGrp="1"/>
          </p:cNvSpPr>
          <p:nvPr>
            <p:ph type="ctrTitle"/>
          </p:nvPr>
        </p:nvSpPr>
        <p:spPr/>
        <p:txBody>
          <a:bodyPr/>
          <a:lstStyle/>
          <a:p>
            <a:r>
              <a:rPr lang="en-US" dirty="0"/>
              <a:t>Roles</a:t>
            </a:r>
          </a:p>
        </p:txBody>
      </p:sp>
      <p:sp>
        <p:nvSpPr>
          <p:cNvPr id="5" name="Slide Number Placeholder 4">
            <a:extLst>
              <a:ext uri="{FF2B5EF4-FFF2-40B4-BE49-F238E27FC236}">
                <a16:creationId xmlns:a16="http://schemas.microsoft.com/office/drawing/2014/main" id="{30DC0943-D3F1-BE0C-C952-F2E772643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68966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923CD8-B399-8EBC-3E3C-3BAACA66066E}"/>
              </a:ext>
            </a:extLst>
          </p:cNvPr>
          <p:cNvPicPr>
            <a:picLocks noChangeAspect="1"/>
          </p:cNvPicPr>
          <p:nvPr/>
        </p:nvPicPr>
        <p:blipFill>
          <a:blip r:embed="rId3"/>
          <a:stretch>
            <a:fillRect/>
          </a:stretch>
        </p:blipFill>
        <p:spPr>
          <a:xfrm>
            <a:off x="1325516" y="1504596"/>
            <a:ext cx="9693368" cy="4851754"/>
          </a:xfrm>
          <a:prstGeom prst="rect">
            <a:avLst/>
          </a:prstGeom>
        </p:spPr>
      </p:pic>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a:xfrm>
            <a:off x="914400" y="896112"/>
            <a:ext cx="10515600" cy="1325563"/>
          </a:xfrm>
        </p:spPr>
        <p:txBody>
          <a:bodyPr anchor="t">
            <a:normAutofit/>
          </a:bodyPr>
          <a:lstStyle/>
          <a:p>
            <a:r>
              <a:rPr lang="en-US" dirty="0"/>
              <a:t>Roles</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a:xfrm>
            <a:off x="11123295" y="6356350"/>
            <a:ext cx="457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
        <p:nvSpPr>
          <p:cNvPr id="5" name="Title 1">
            <a:extLst>
              <a:ext uri="{FF2B5EF4-FFF2-40B4-BE49-F238E27FC236}">
                <a16:creationId xmlns:a16="http://schemas.microsoft.com/office/drawing/2014/main" id="{AD89F61B-21CB-A64E-12D9-67671A98D54B}"/>
              </a:ext>
            </a:extLst>
          </p:cNvPr>
          <p:cNvSpPr txBox="1">
            <a:spLocks/>
          </p:cNvSpPr>
          <p:nvPr/>
        </p:nvSpPr>
        <p:spPr>
          <a:xfrm rot="20272650">
            <a:off x="1051560" y="2029699"/>
            <a:ext cx="3297677" cy="71219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EC008C"/>
                </a:solidFill>
                <a:effectLst/>
                <a:uLnTx/>
                <a:uFillTx/>
                <a:latin typeface="Avenir Next LT Pro"/>
                <a:ea typeface="+mj-ea"/>
                <a:cs typeface="+mj-cs"/>
              </a:rPr>
              <a:t>So EMPTY!</a:t>
            </a:r>
          </a:p>
        </p:txBody>
      </p:sp>
      <p:sp>
        <p:nvSpPr>
          <p:cNvPr id="6" name="Title 1">
            <a:extLst>
              <a:ext uri="{FF2B5EF4-FFF2-40B4-BE49-F238E27FC236}">
                <a16:creationId xmlns:a16="http://schemas.microsoft.com/office/drawing/2014/main" id="{4932563A-31CA-62CA-7996-6CB1FDB352AC}"/>
              </a:ext>
            </a:extLst>
          </p:cNvPr>
          <p:cNvSpPr txBox="1">
            <a:spLocks/>
          </p:cNvSpPr>
          <p:nvPr/>
        </p:nvSpPr>
        <p:spPr>
          <a:xfrm rot="1294923">
            <a:off x="7857031" y="5106318"/>
            <a:ext cx="3791090" cy="71219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EC008C"/>
                </a:solidFill>
                <a:effectLst/>
                <a:uLnTx/>
                <a:uFillTx/>
                <a:latin typeface="Avenir Next LT Pro"/>
                <a:ea typeface="+mj-ea"/>
                <a:cs typeface="+mj-cs"/>
              </a:rPr>
              <a:t>No Power!</a:t>
            </a:r>
          </a:p>
        </p:txBody>
      </p:sp>
    </p:spTree>
    <p:extLst>
      <p:ext uri="{BB962C8B-B14F-4D97-AF65-F5344CB8AC3E}">
        <p14:creationId xmlns:p14="http://schemas.microsoft.com/office/powerpoint/2010/main" val="163005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69E-D4ED-FB52-BA31-4BA8BAAD285E}"/>
              </a:ext>
            </a:extLst>
          </p:cNvPr>
          <p:cNvSpPr>
            <a:spLocks noGrp="1"/>
          </p:cNvSpPr>
          <p:nvPr>
            <p:ph type="title"/>
          </p:nvPr>
        </p:nvSpPr>
        <p:spPr>
          <a:xfrm>
            <a:off x="914400" y="286512"/>
            <a:ext cx="9124951" cy="1362456"/>
          </a:xfrm>
        </p:spPr>
        <p:txBody>
          <a:bodyPr/>
          <a:lstStyle/>
          <a:p>
            <a:r>
              <a:rPr lang="en-US" dirty="0"/>
              <a:t>So, Let’s Get some power! (aka Roles)</a:t>
            </a:r>
          </a:p>
        </p:txBody>
      </p:sp>
      <p:sp>
        <p:nvSpPr>
          <p:cNvPr id="3" name="Text Placeholder 2">
            <a:extLst>
              <a:ext uri="{FF2B5EF4-FFF2-40B4-BE49-F238E27FC236}">
                <a16:creationId xmlns:a16="http://schemas.microsoft.com/office/drawing/2014/main" id="{630ABAD8-2A49-5610-6618-B6F9B8FC5314}"/>
              </a:ext>
            </a:extLst>
          </p:cNvPr>
          <p:cNvSpPr>
            <a:spLocks noGrp="1"/>
          </p:cNvSpPr>
          <p:nvPr>
            <p:ph type="body" idx="13"/>
          </p:nvPr>
        </p:nvSpPr>
        <p:spPr>
          <a:xfrm>
            <a:off x="913185" y="1636014"/>
            <a:ext cx="4297679" cy="455295"/>
          </a:xfrm>
        </p:spPr>
        <p:txBody>
          <a:bodyPr/>
          <a:lstStyle/>
          <a:p>
            <a:r>
              <a:rPr lang="en-US" dirty="0"/>
              <a:t>No Roles</a:t>
            </a:r>
          </a:p>
        </p:txBody>
      </p:sp>
      <p:pic>
        <p:nvPicPr>
          <p:cNvPr id="11" name="Content Placeholder 10" descr="A child holding a hammer and a vacuum cleaner&#10;&#10;Description automatically generated">
            <a:extLst>
              <a:ext uri="{FF2B5EF4-FFF2-40B4-BE49-F238E27FC236}">
                <a16:creationId xmlns:a16="http://schemas.microsoft.com/office/drawing/2014/main" id="{3926CEB7-6B01-484F-17FA-3F8188B29C1A}"/>
              </a:ext>
            </a:extLst>
          </p:cNvPr>
          <p:cNvPicPr>
            <a:picLocks noGrp="1" noChangeAspect="1"/>
          </p:cNvPicPr>
          <p:nvPr>
            <p:ph sz="half" idx="1"/>
          </p:nvPr>
        </p:nvPicPr>
        <p:blipFill>
          <a:blip r:embed="rId3"/>
          <a:stretch>
            <a:fillRect/>
          </a:stretch>
        </p:blipFill>
        <p:spPr>
          <a:xfrm>
            <a:off x="1580191" y="2091309"/>
            <a:ext cx="2963666" cy="3936119"/>
          </a:xfrm>
        </p:spPr>
      </p:pic>
      <p:sp>
        <p:nvSpPr>
          <p:cNvPr id="5" name="Text Placeholder 4">
            <a:extLst>
              <a:ext uri="{FF2B5EF4-FFF2-40B4-BE49-F238E27FC236}">
                <a16:creationId xmlns:a16="http://schemas.microsoft.com/office/drawing/2014/main" id="{3FD9B8B8-44B7-F8DD-D117-F323CB326F6E}"/>
              </a:ext>
            </a:extLst>
          </p:cNvPr>
          <p:cNvSpPr>
            <a:spLocks noGrp="1"/>
          </p:cNvSpPr>
          <p:nvPr>
            <p:ph type="body" sz="quarter" idx="3"/>
          </p:nvPr>
        </p:nvSpPr>
        <p:spPr>
          <a:xfrm>
            <a:off x="5863272" y="1634109"/>
            <a:ext cx="4297680" cy="457200"/>
          </a:xfrm>
        </p:spPr>
        <p:txBody>
          <a:bodyPr/>
          <a:lstStyle/>
          <a:p>
            <a:r>
              <a:rPr lang="en-US" dirty="0"/>
              <a:t>All the Roles!</a:t>
            </a:r>
          </a:p>
        </p:txBody>
      </p:sp>
      <p:pic>
        <p:nvPicPr>
          <p:cNvPr id="13" name="Content Placeholder 12" descr="A person holding a vacuum cleaner&#10;&#10;Description automatically generated">
            <a:extLst>
              <a:ext uri="{FF2B5EF4-FFF2-40B4-BE49-F238E27FC236}">
                <a16:creationId xmlns:a16="http://schemas.microsoft.com/office/drawing/2014/main" id="{CA3C3FD2-DD21-A733-D94A-42D56F8E17DC}"/>
              </a:ext>
            </a:extLst>
          </p:cNvPr>
          <p:cNvPicPr>
            <a:picLocks noGrp="1" noChangeAspect="1"/>
          </p:cNvPicPr>
          <p:nvPr>
            <p:ph sz="half" idx="2"/>
          </p:nvPr>
        </p:nvPicPr>
        <p:blipFill>
          <a:blip r:embed="rId4"/>
          <a:stretch>
            <a:fillRect/>
          </a:stretch>
        </p:blipFill>
        <p:spPr>
          <a:xfrm>
            <a:off x="6530279" y="2091309"/>
            <a:ext cx="2963666" cy="3936119"/>
          </a:xfrm>
        </p:spPr>
      </p:pic>
      <p:sp>
        <p:nvSpPr>
          <p:cNvPr id="9" name="Slide Number Placeholder 8">
            <a:extLst>
              <a:ext uri="{FF2B5EF4-FFF2-40B4-BE49-F238E27FC236}">
                <a16:creationId xmlns:a16="http://schemas.microsoft.com/office/drawing/2014/main" id="{23FF7417-5923-9E09-FAFD-35CEC0C56C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8021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97D6625-59C8-7374-A826-6999E85305C4}"/>
              </a:ext>
            </a:extLst>
          </p:cNvPr>
          <p:cNvPicPr>
            <a:picLocks noChangeAspect="1"/>
          </p:cNvPicPr>
          <p:nvPr/>
        </p:nvPicPr>
        <p:blipFill>
          <a:blip r:embed="rId3"/>
          <a:stretch>
            <a:fillRect/>
          </a:stretch>
        </p:blipFill>
        <p:spPr>
          <a:xfrm>
            <a:off x="1692982" y="1463973"/>
            <a:ext cx="8810832" cy="4823013"/>
          </a:xfrm>
          <a:prstGeom prst="rect">
            <a:avLst/>
          </a:prstGeom>
        </p:spPr>
      </p:pic>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a:xfrm>
            <a:off x="914400" y="896112"/>
            <a:ext cx="10515600" cy="1325563"/>
          </a:xfrm>
        </p:spPr>
        <p:txBody>
          <a:bodyPr anchor="t">
            <a:normAutofit/>
          </a:bodyPr>
          <a:lstStyle/>
          <a:p>
            <a:r>
              <a:rPr lang="en-US" dirty="0"/>
              <a:t>Roles</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a:xfrm>
            <a:off x="11123295" y="6356350"/>
            <a:ext cx="457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
        <p:nvSpPr>
          <p:cNvPr id="5" name="Title 1">
            <a:extLst>
              <a:ext uri="{FF2B5EF4-FFF2-40B4-BE49-F238E27FC236}">
                <a16:creationId xmlns:a16="http://schemas.microsoft.com/office/drawing/2014/main" id="{AD89F61B-21CB-A64E-12D9-67671A98D54B}"/>
              </a:ext>
            </a:extLst>
          </p:cNvPr>
          <p:cNvSpPr txBox="1">
            <a:spLocks/>
          </p:cNvSpPr>
          <p:nvPr/>
        </p:nvSpPr>
        <p:spPr>
          <a:xfrm rot="269993">
            <a:off x="5248725" y="2245133"/>
            <a:ext cx="2637526" cy="1155508"/>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EC008C"/>
                </a:solidFill>
                <a:effectLst/>
                <a:uLnTx/>
                <a:uFillTx/>
                <a:latin typeface="Avenir Next LT Pro"/>
                <a:ea typeface="+mj-ea"/>
                <a:cs typeface="+mj-cs"/>
              </a:rPr>
              <a:t>Can Configure Rapido!</a:t>
            </a:r>
          </a:p>
        </p:txBody>
      </p:sp>
      <p:sp>
        <p:nvSpPr>
          <p:cNvPr id="6" name="Title 1">
            <a:extLst>
              <a:ext uri="{FF2B5EF4-FFF2-40B4-BE49-F238E27FC236}">
                <a16:creationId xmlns:a16="http://schemas.microsoft.com/office/drawing/2014/main" id="{4932563A-31CA-62CA-7996-6CB1FDB352AC}"/>
              </a:ext>
            </a:extLst>
          </p:cNvPr>
          <p:cNvSpPr txBox="1">
            <a:spLocks/>
          </p:cNvSpPr>
          <p:nvPr/>
        </p:nvSpPr>
        <p:spPr>
          <a:xfrm rot="20125513">
            <a:off x="6983462" y="5161070"/>
            <a:ext cx="4713148" cy="712194"/>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EC008C"/>
                </a:solidFill>
                <a:effectLst/>
                <a:uLnTx/>
                <a:uFillTx/>
                <a:latin typeface="Avenir Next LT Pro"/>
                <a:ea typeface="+mj-ea"/>
                <a:cs typeface="+mj-cs"/>
              </a:rPr>
              <a:t>Feel The Power!</a:t>
            </a:r>
          </a:p>
        </p:txBody>
      </p:sp>
      <p:pic>
        <p:nvPicPr>
          <p:cNvPr id="9" name="Graphic 8" descr="Arrow Right with solid fill">
            <a:extLst>
              <a:ext uri="{FF2B5EF4-FFF2-40B4-BE49-F238E27FC236}">
                <a16:creationId xmlns:a16="http://schemas.microsoft.com/office/drawing/2014/main" id="{D2F22A0F-CDC9-3FE8-2F4C-3F8D82C657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3910584" y="2041909"/>
            <a:ext cx="1219200" cy="1219200"/>
          </a:xfrm>
          <a:prstGeom prst="rect">
            <a:avLst/>
          </a:prstGeom>
        </p:spPr>
      </p:pic>
    </p:spTree>
    <p:extLst>
      <p:ext uri="{BB962C8B-B14F-4D97-AF65-F5344CB8AC3E}">
        <p14:creationId xmlns:p14="http://schemas.microsoft.com/office/powerpoint/2010/main" val="56674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E67D-3F3C-AA21-6964-32A5E005E46D}"/>
              </a:ext>
            </a:extLst>
          </p:cNvPr>
          <p:cNvSpPr>
            <a:spLocks noGrp="1"/>
          </p:cNvSpPr>
          <p:nvPr>
            <p:ph type="title"/>
          </p:nvPr>
        </p:nvSpPr>
        <p:spPr/>
        <p:txBody>
          <a:bodyPr>
            <a:normAutofit fontScale="90000"/>
          </a:bodyPr>
          <a:lstStyle/>
          <a:p>
            <a:r>
              <a:rPr lang="en-US" dirty="0"/>
              <a:t>Alma Administration Certification</a:t>
            </a:r>
          </a:p>
        </p:txBody>
      </p:sp>
      <p:sp>
        <p:nvSpPr>
          <p:cNvPr id="3" name="Text Placeholder 2">
            <a:extLst>
              <a:ext uri="{FF2B5EF4-FFF2-40B4-BE49-F238E27FC236}">
                <a16:creationId xmlns:a16="http://schemas.microsoft.com/office/drawing/2014/main" id="{A8480EC4-B7B6-0539-5BF3-617D42510455}"/>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Instructions available on the </a:t>
            </a:r>
            <a:r>
              <a:rPr lang="en-US" dirty="0">
                <a:hlinkClick r:id="rId3"/>
              </a:rPr>
              <a:t>Ex Libris Knowledgebase</a:t>
            </a:r>
            <a:endParaRPr lang="en-US" dirty="0"/>
          </a:p>
          <a:p>
            <a:pPr marL="285750" indent="-285750">
              <a:buFont typeface="Arial" panose="020B0604020202020204" pitchFamily="34" charset="0"/>
              <a:buChar char="•"/>
            </a:pPr>
            <a:r>
              <a:rPr lang="en-US" dirty="0"/>
              <a:t>Many libraries require this certification for the following roles:</a:t>
            </a:r>
          </a:p>
          <a:p>
            <a:endParaRPr lang="en-US" dirty="0"/>
          </a:p>
          <a:p>
            <a:pPr marL="742950" lvl="1" indent="-285750">
              <a:buFont typeface="Arial" panose="020B0604020202020204" pitchFamily="34" charset="0"/>
              <a:buChar char="•"/>
            </a:pPr>
            <a:r>
              <a:rPr lang="en-US" dirty="0"/>
              <a:t>Fulfillment Administrator</a:t>
            </a:r>
          </a:p>
          <a:p>
            <a:pPr marL="742950" lvl="1" indent="-285750">
              <a:buFont typeface="Arial" panose="020B0604020202020204" pitchFamily="34" charset="0"/>
              <a:buChar char="•"/>
            </a:pPr>
            <a:r>
              <a:rPr lang="en-US" dirty="0"/>
              <a:t>Letters Administrator</a:t>
            </a:r>
          </a:p>
          <a:p>
            <a:pPr marL="742950" lvl="1" indent="-285750">
              <a:buFont typeface="Arial" panose="020B0604020202020204" pitchFamily="34" charset="0"/>
              <a:buChar char="•"/>
            </a:pPr>
            <a:r>
              <a:rPr lang="en-US" dirty="0"/>
              <a:t>Analytics Administrator</a:t>
            </a:r>
          </a:p>
          <a:p>
            <a:pPr marL="1200150" lvl="2" indent="-285750">
              <a:buFont typeface="Arial" panose="020B0604020202020204" pitchFamily="34" charset="0"/>
              <a:buChar char="•"/>
            </a:pPr>
            <a:r>
              <a:rPr lang="en-US" dirty="0"/>
              <a:t>Or Design Analytics Role</a:t>
            </a:r>
          </a:p>
          <a:p>
            <a:pPr marL="285750" indent="-285750">
              <a:buFont typeface="Arial" panose="020B0604020202020204" pitchFamily="34" charset="0"/>
              <a:buChar char="•"/>
            </a:pPr>
            <a:endParaRPr lang="en-US" dirty="0"/>
          </a:p>
          <a:p>
            <a:endParaRPr lang="en-US" dirty="0"/>
          </a:p>
        </p:txBody>
      </p:sp>
      <p:sp>
        <p:nvSpPr>
          <p:cNvPr id="6" name="Slide Number Placeholder 5">
            <a:extLst>
              <a:ext uri="{FF2B5EF4-FFF2-40B4-BE49-F238E27FC236}">
                <a16:creationId xmlns:a16="http://schemas.microsoft.com/office/drawing/2014/main" id="{A07C3BD5-676C-F0DE-332B-49F25B706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192357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p:txBody>
          <a:bodyPr>
            <a:normAutofit fontScale="90000"/>
          </a:bodyPr>
          <a:lstStyle/>
          <a:p>
            <a:r>
              <a:rPr lang="en-US" dirty="0"/>
              <a:t>Fulfillment Administrators Can…</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Text Placeholder 2">
            <a:extLst>
              <a:ext uri="{FF2B5EF4-FFF2-40B4-BE49-F238E27FC236}">
                <a16:creationId xmlns:a16="http://schemas.microsoft.com/office/drawing/2014/main" id="{9E6B4D39-04F8-FDB0-0FB6-8B5B7CA8BC77}"/>
              </a:ext>
            </a:extLst>
          </p:cNvPr>
          <p:cNvSpPr txBox="1">
            <a:spLocks/>
          </p:cNvSpPr>
          <p:nvPr/>
        </p:nvSpPr>
        <p:spPr>
          <a:xfrm>
            <a:off x="4933949" y="2310817"/>
            <a:ext cx="6400800" cy="365760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2546AFD1-CD57-53FA-75A8-C06108782BBF}"/>
              </a:ext>
            </a:extLst>
          </p:cNvPr>
          <p:cNvSpPr txBox="1"/>
          <p:nvPr/>
        </p:nvSpPr>
        <p:spPr>
          <a:xfrm>
            <a:off x="4933949" y="2381887"/>
            <a:ext cx="6112764"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Access Resource Sharing Library Configurations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Go Non-Lending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Go Non-Borrowing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Tweak Locate settings for Resource Sharing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Change the Resource Sharing Contact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Access Fulfillment Configurations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Settings for Display Logic Rules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Ignore Lender Due Date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Access Resource Sharing Configurations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Manage pods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Create Borrowing Mediation Rules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Create Borrowing Copyright Rules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And Much, Much, More!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Tree>
    <p:extLst>
      <p:ext uri="{BB962C8B-B14F-4D97-AF65-F5344CB8AC3E}">
        <p14:creationId xmlns:p14="http://schemas.microsoft.com/office/powerpoint/2010/main" val="136243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p:txBody>
          <a:bodyPr>
            <a:normAutofit fontScale="90000"/>
          </a:bodyPr>
          <a:lstStyle/>
          <a:p>
            <a:r>
              <a:rPr lang="en-US" dirty="0"/>
              <a:t>Letters Administrators Can…</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Text Placeholder 2">
            <a:extLst>
              <a:ext uri="{FF2B5EF4-FFF2-40B4-BE49-F238E27FC236}">
                <a16:creationId xmlns:a16="http://schemas.microsoft.com/office/drawing/2014/main" id="{9E6B4D39-04F8-FDB0-0FB6-8B5B7CA8BC77}"/>
              </a:ext>
            </a:extLst>
          </p:cNvPr>
          <p:cNvSpPr txBox="1">
            <a:spLocks/>
          </p:cNvSpPr>
          <p:nvPr/>
        </p:nvSpPr>
        <p:spPr>
          <a:xfrm>
            <a:off x="4933949" y="2310817"/>
            <a:ext cx="6400800" cy="365760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2546AFD1-CD57-53FA-75A8-C06108782BBF}"/>
              </a:ext>
            </a:extLst>
          </p:cNvPr>
          <p:cNvSpPr txBox="1"/>
          <p:nvPr/>
        </p:nvSpPr>
        <p:spPr>
          <a:xfrm>
            <a:off x="4933949" y="2381887"/>
            <a:ext cx="6112764" cy="42165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Create and edit 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The following Letters are commonly used by Rapido: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Printing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Ful Incoming Slip Letter (Pull Slips)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Resource Sharing Receive Slip Letter (Borrowing Receives)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Resource Sharing Return Slip Letter (Return Labels)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Email</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Document Delivery Notification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Change Rapido Request Terms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Query To Patron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Ful Lost Email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Borrower Overdue Email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8F0E3"/>
                </a:solidFill>
                <a:effectLst/>
                <a:uLnTx/>
                <a:uFillTx/>
                <a:latin typeface="Avenir Next LT Pro"/>
                <a:ea typeface="+mn-ea"/>
                <a:cs typeface="+mn-cs"/>
              </a:rPr>
              <a:t>Send Rapido Request Letter</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Tree>
    <p:extLst>
      <p:ext uri="{BB962C8B-B14F-4D97-AF65-F5344CB8AC3E}">
        <p14:creationId xmlns:p14="http://schemas.microsoft.com/office/powerpoint/2010/main" val="358628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p:txBody>
          <a:bodyPr>
            <a:normAutofit fontScale="90000"/>
          </a:bodyPr>
          <a:lstStyle/>
          <a:p>
            <a:r>
              <a:rPr lang="en-US" dirty="0"/>
              <a:t>Analytics Administrators Can…</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Text Placeholder 2">
            <a:extLst>
              <a:ext uri="{FF2B5EF4-FFF2-40B4-BE49-F238E27FC236}">
                <a16:creationId xmlns:a16="http://schemas.microsoft.com/office/drawing/2014/main" id="{9E6B4D39-04F8-FDB0-0FB6-8B5B7CA8BC77}"/>
              </a:ext>
            </a:extLst>
          </p:cNvPr>
          <p:cNvSpPr txBox="1">
            <a:spLocks/>
          </p:cNvSpPr>
          <p:nvPr/>
        </p:nvSpPr>
        <p:spPr>
          <a:xfrm>
            <a:off x="4933949" y="2310817"/>
            <a:ext cx="6400800" cy="365760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2546AFD1-CD57-53FA-75A8-C06108782BBF}"/>
              </a:ext>
            </a:extLst>
          </p:cNvPr>
          <p:cNvSpPr txBox="1"/>
          <p:nvPr/>
        </p:nvSpPr>
        <p:spPr>
          <a:xfrm>
            <a:off x="4933949" y="2381887"/>
            <a:ext cx="6112764"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Design Analytics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Reports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Dashboards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Share analytics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Through the shared Cal State folder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Create Analytics Objects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Widgets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Reports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Dashboards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The Design Analytics Role can do everything except create Analytics Objects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Tree>
    <p:extLst>
      <p:ext uri="{BB962C8B-B14F-4D97-AF65-F5344CB8AC3E}">
        <p14:creationId xmlns:p14="http://schemas.microsoft.com/office/powerpoint/2010/main" val="292148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0AFA-4446-A8A7-7868-24A46C120301}"/>
              </a:ext>
            </a:extLst>
          </p:cNvPr>
          <p:cNvSpPr>
            <a:spLocks noGrp="1"/>
          </p:cNvSpPr>
          <p:nvPr>
            <p:ph type="ctrTitle"/>
          </p:nvPr>
        </p:nvSpPr>
        <p:spPr>
          <a:xfrm>
            <a:off x="6208295" y="1098339"/>
            <a:ext cx="5497034" cy="2264112"/>
          </a:xfrm>
        </p:spPr>
        <p:txBody>
          <a:bodyPr>
            <a:normAutofit fontScale="90000"/>
          </a:bodyPr>
          <a:lstStyle/>
          <a:p>
            <a:r>
              <a:rPr lang="en-US" sz="4800" dirty="0"/>
              <a:t>Resource Sharing Configurations</a:t>
            </a:r>
          </a:p>
        </p:txBody>
      </p:sp>
      <p:sp>
        <p:nvSpPr>
          <p:cNvPr id="5" name="Slide Number Placeholder 4">
            <a:extLst>
              <a:ext uri="{FF2B5EF4-FFF2-40B4-BE49-F238E27FC236}">
                <a16:creationId xmlns:a16="http://schemas.microsoft.com/office/drawing/2014/main" id="{CAE1F043-B85E-02E3-2A29-7A4464374B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61554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9EAB-E9BE-9FAA-6CC3-86753D69128B}"/>
              </a:ext>
            </a:extLst>
          </p:cNvPr>
          <p:cNvSpPr>
            <a:spLocks noGrp="1"/>
          </p:cNvSpPr>
          <p:nvPr>
            <p:ph type="title"/>
          </p:nvPr>
        </p:nvSpPr>
        <p:spPr/>
        <p:txBody>
          <a:bodyPr/>
          <a:lstStyle/>
          <a:p>
            <a:r>
              <a:rPr lang="en-US" dirty="0"/>
              <a:t>Resource Sharing Library Settings</a:t>
            </a:r>
          </a:p>
        </p:txBody>
      </p:sp>
      <p:sp>
        <p:nvSpPr>
          <p:cNvPr id="3" name="Text Placeholder 2">
            <a:extLst>
              <a:ext uri="{FF2B5EF4-FFF2-40B4-BE49-F238E27FC236}">
                <a16:creationId xmlns:a16="http://schemas.microsoft.com/office/drawing/2014/main" id="{8E665C4D-E929-8D21-CAA0-7D2379DD3097}"/>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Set you Library to the Resource Sharing Library</a:t>
            </a:r>
          </a:p>
          <a:p>
            <a:pPr marL="285750" indent="-285750">
              <a:buFont typeface="Arial" panose="020B0604020202020204" pitchFamily="34" charset="0"/>
              <a:buChar char="•"/>
            </a:pPr>
            <a:r>
              <a:rPr lang="en-US" dirty="0"/>
              <a:t>Go to Fulfillment &gt; Library Management &gt; Library Details</a:t>
            </a:r>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DD93C2AC-ACBA-4F56-C02A-1EEE7305B7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15758878-F839-989B-BEDA-A21C2FE54775}"/>
              </a:ext>
            </a:extLst>
          </p:cNvPr>
          <p:cNvPicPr>
            <a:picLocks noChangeAspect="1"/>
          </p:cNvPicPr>
          <p:nvPr/>
        </p:nvPicPr>
        <p:blipFill>
          <a:blip r:embed="rId3"/>
          <a:stretch>
            <a:fillRect/>
          </a:stretch>
        </p:blipFill>
        <p:spPr>
          <a:xfrm>
            <a:off x="237019" y="3208418"/>
            <a:ext cx="4100866" cy="3330494"/>
          </a:xfrm>
          <a:prstGeom prst="rect">
            <a:avLst/>
          </a:prstGeom>
        </p:spPr>
      </p:pic>
      <p:pic>
        <p:nvPicPr>
          <p:cNvPr id="10" name="Picture 9">
            <a:extLst>
              <a:ext uri="{FF2B5EF4-FFF2-40B4-BE49-F238E27FC236}">
                <a16:creationId xmlns:a16="http://schemas.microsoft.com/office/drawing/2014/main" id="{2F362829-DD86-9DFE-443F-D1DBF0DB96C6}"/>
              </a:ext>
            </a:extLst>
          </p:cNvPr>
          <p:cNvPicPr>
            <a:picLocks noChangeAspect="1"/>
          </p:cNvPicPr>
          <p:nvPr/>
        </p:nvPicPr>
        <p:blipFill>
          <a:blip r:embed="rId4"/>
          <a:stretch>
            <a:fillRect/>
          </a:stretch>
        </p:blipFill>
        <p:spPr>
          <a:xfrm>
            <a:off x="5248634" y="3208418"/>
            <a:ext cx="5771429" cy="800000"/>
          </a:xfrm>
          <a:prstGeom prst="rect">
            <a:avLst/>
          </a:prstGeom>
        </p:spPr>
      </p:pic>
      <p:pic>
        <p:nvPicPr>
          <p:cNvPr id="12" name="Picture 11">
            <a:extLst>
              <a:ext uri="{FF2B5EF4-FFF2-40B4-BE49-F238E27FC236}">
                <a16:creationId xmlns:a16="http://schemas.microsoft.com/office/drawing/2014/main" id="{4C9D530F-12E2-EC89-437E-E55059166EA1}"/>
              </a:ext>
            </a:extLst>
          </p:cNvPr>
          <p:cNvPicPr>
            <a:picLocks noChangeAspect="1"/>
          </p:cNvPicPr>
          <p:nvPr/>
        </p:nvPicPr>
        <p:blipFill>
          <a:blip r:embed="rId5"/>
          <a:stretch>
            <a:fillRect/>
          </a:stretch>
        </p:blipFill>
        <p:spPr>
          <a:xfrm>
            <a:off x="4412821" y="4250763"/>
            <a:ext cx="7443054" cy="1475309"/>
          </a:xfrm>
          <a:prstGeom prst="rect">
            <a:avLst/>
          </a:prstGeom>
        </p:spPr>
      </p:pic>
    </p:spTree>
    <p:extLst>
      <p:ext uri="{BB962C8B-B14F-4D97-AF65-F5344CB8AC3E}">
        <p14:creationId xmlns:p14="http://schemas.microsoft.com/office/powerpoint/2010/main" val="220525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65E4-E81E-53F9-F42D-CDA6A0BFA793}"/>
              </a:ext>
            </a:extLst>
          </p:cNvPr>
          <p:cNvSpPr>
            <a:spLocks noGrp="1"/>
          </p:cNvSpPr>
          <p:nvPr>
            <p:ph type="title"/>
          </p:nvPr>
        </p:nvSpPr>
        <p:spPr/>
        <p:txBody>
          <a:bodyPr/>
          <a:lstStyle/>
          <a:p>
            <a:r>
              <a:rPr lang="en-US" dirty="0"/>
              <a:t>Rapido or ILLiad?</a:t>
            </a:r>
          </a:p>
        </p:txBody>
      </p:sp>
      <p:sp>
        <p:nvSpPr>
          <p:cNvPr id="3" name="Text Placeholder 2">
            <a:extLst>
              <a:ext uri="{FF2B5EF4-FFF2-40B4-BE49-F238E27FC236}">
                <a16:creationId xmlns:a16="http://schemas.microsoft.com/office/drawing/2014/main" id="{95A2F3EA-AEDF-5D03-9B79-23EB3A2C8691}"/>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Things I have heard from multiple staff:</a:t>
            </a:r>
          </a:p>
          <a:p>
            <a:pPr marL="742950" lvl="1" indent="-285750">
              <a:buFont typeface="Arial" panose="020B0604020202020204" pitchFamily="34" charset="0"/>
              <a:buChar char="•"/>
            </a:pPr>
            <a:r>
              <a:rPr lang="en-US" dirty="0"/>
              <a:t>There is so much ILLiad can do</a:t>
            </a:r>
          </a:p>
          <a:p>
            <a:pPr marL="742950" lvl="1" indent="-285750">
              <a:buFont typeface="Arial" panose="020B0604020202020204" pitchFamily="34" charset="0"/>
              <a:buChar char="•"/>
            </a:pPr>
            <a:r>
              <a:rPr lang="en-US" dirty="0"/>
              <a:t>ILLiad is very complicated</a:t>
            </a:r>
          </a:p>
          <a:p>
            <a:pPr marL="742950" lvl="1" indent="-285750">
              <a:buFont typeface="Arial" panose="020B0604020202020204" pitchFamily="34" charset="0"/>
              <a:buChar char="•"/>
            </a:pPr>
            <a:r>
              <a:rPr lang="en-US" dirty="0"/>
              <a:t>Rapido is very complicated</a:t>
            </a:r>
          </a:p>
          <a:p>
            <a:pPr marL="742950" lvl="1" indent="-285750">
              <a:buFont typeface="Arial" panose="020B0604020202020204" pitchFamily="34" charset="0"/>
              <a:buChar char="•"/>
            </a:pPr>
            <a:r>
              <a:rPr lang="en-US" dirty="0"/>
              <a:t>ILLiad is easier to use</a:t>
            </a:r>
          </a:p>
          <a:p>
            <a:pPr marL="742950" lvl="1" indent="-285750">
              <a:buFont typeface="Arial" panose="020B0604020202020204" pitchFamily="34" charset="0"/>
              <a:buChar char="•"/>
            </a:pPr>
            <a:r>
              <a:rPr lang="en-US" dirty="0"/>
              <a:t>Rapido is easier to use</a:t>
            </a:r>
          </a:p>
          <a:p>
            <a:pPr marL="742950" lvl="1" indent="-285750">
              <a:buFont typeface="Arial" panose="020B0604020202020204" pitchFamily="34" charset="0"/>
              <a:buChar char="•"/>
            </a:pPr>
            <a:r>
              <a:rPr lang="en-US" dirty="0"/>
              <a:t>I just want everything in one system</a:t>
            </a:r>
          </a:p>
        </p:txBody>
      </p:sp>
      <p:sp>
        <p:nvSpPr>
          <p:cNvPr id="6" name="Slide Number Placeholder 5">
            <a:extLst>
              <a:ext uri="{FF2B5EF4-FFF2-40B4-BE49-F238E27FC236}">
                <a16:creationId xmlns:a16="http://schemas.microsoft.com/office/drawing/2014/main" id="{C54CDB86-8802-EA02-1EF3-9A3E824F7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Graphic 7" descr="Boxing Glove outline">
            <a:extLst>
              <a:ext uri="{FF2B5EF4-FFF2-40B4-BE49-F238E27FC236}">
                <a16:creationId xmlns:a16="http://schemas.microsoft.com/office/drawing/2014/main" id="{636D8036-75F5-537A-75C9-AA1A77736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02409">
            <a:off x="5311599" y="4555782"/>
            <a:ext cx="1732323" cy="1732323"/>
          </a:xfrm>
          <a:prstGeom prst="rect">
            <a:avLst/>
          </a:prstGeom>
        </p:spPr>
      </p:pic>
      <p:pic>
        <p:nvPicPr>
          <p:cNvPr id="10" name="Graphic 9" descr="Boxing Glove with solid fill">
            <a:extLst>
              <a:ext uri="{FF2B5EF4-FFF2-40B4-BE49-F238E27FC236}">
                <a16:creationId xmlns:a16="http://schemas.microsoft.com/office/drawing/2014/main" id="{64086738-6708-E6FE-44FD-3B58AC63E6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275553" flipH="1">
            <a:off x="7651220" y="4489821"/>
            <a:ext cx="1732323" cy="1732323"/>
          </a:xfrm>
          <a:prstGeom prst="rect">
            <a:avLst/>
          </a:prstGeom>
        </p:spPr>
      </p:pic>
    </p:spTree>
    <p:extLst>
      <p:ext uri="{BB962C8B-B14F-4D97-AF65-F5344CB8AC3E}">
        <p14:creationId xmlns:p14="http://schemas.microsoft.com/office/powerpoint/2010/main" val="1772198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9EAB-E9BE-9FAA-6CC3-86753D69128B}"/>
              </a:ext>
            </a:extLst>
          </p:cNvPr>
          <p:cNvSpPr>
            <a:spLocks noGrp="1"/>
          </p:cNvSpPr>
          <p:nvPr>
            <p:ph type="title"/>
          </p:nvPr>
        </p:nvSpPr>
        <p:spPr/>
        <p:txBody>
          <a:bodyPr/>
          <a:lstStyle/>
          <a:p>
            <a:r>
              <a:rPr lang="en-US" dirty="0"/>
              <a:t>Fulfillment Settings</a:t>
            </a:r>
          </a:p>
        </p:txBody>
      </p:sp>
      <p:sp>
        <p:nvSpPr>
          <p:cNvPr id="3" name="Text Placeholder 2">
            <a:extLst>
              <a:ext uri="{FF2B5EF4-FFF2-40B4-BE49-F238E27FC236}">
                <a16:creationId xmlns:a16="http://schemas.microsoft.com/office/drawing/2014/main" id="{8E665C4D-E929-8D21-CAA0-7D2379DD3097}"/>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Go to Fulfillment &gt; Resource Sharing</a:t>
            </a:r>
          </a:p>
          <a:p>
            <a:pPr marL="742950" lvl="1" indent="-285750">
              <a:buFont typeface="Arial" panose="020B0604020202020204" pitchFamily="34" charset="0"/>
              <a:buChar char="•"/>
            </a:pPr>
            <a:r>
              <a:rPr lang="en-US" dirty="0"/>
              <a:t>Resource Sharing Section configures </a:t>
            </a:r>
            <a:r>
              <a:rPr lang="en-US" dirty="0" err="1"/>
              <a:t>Rotas</a:t>
            </a:r>
            <a:endParaRPr lang="en-US" dirty="0"/>
          </a:p>
          <a:p>
            <a:pPr marL="742950" lvl="1" indent="-285750">
              <a:buFont typeface="Arial" panose="020B0604020202020204" pitchFamily="34" charset="0"/>
              <a:buChar char="•"/>
            </a:pPr>
            <a:r>
              <a:rPr lang="en-US" dirty="0"/>
              <a:t>Still used for RapidILL settings</a:t>
            </a:r>
          </a:p>
          <a:p>
            <a:pPr marL="285750" indent="-285750">
              <a:buFont typeface="Arial" panose="020B0604020202020204" pitchFamily="34" charset="0"/>
              <a:buChar char="•"/>
            </a:pPr>
            <a:r>
              <a:rPr lang="en-US" dirty="0"/>
              <a:t>Go to Fulfillment &gt; General &gt; Other Settings</a:t>
            </a:r>
          </a:p>
          <a:p>
            <a:pPr marL="742950" lvl="1" indent="-285750">
              <a:buFont typeface="Arial" panose="020B0604020202020204" pitchFamily="34" charset="0"/>
              <a:buChar char="•"/>
            </a:pPr>
            <a:r>
              <a:rPr lang="en-US" dirty="0"/>
              <a:t>Turn off Ignore Lender Due Date</a:t>
            </a:r>
          </a:p>
          <a:p>
            <a:pPr marL="742950" lvl="1" indent="-285750">
              <a:buFont typeface="Arial" panose="020B0604020202020204" pitchFamily="34" charset="0"/>
              <a:buChar char="•"/>
            </a:pPr>
            <a:r>
              <a:rPr lang="en-US" dirty="0"/>
              <a:t>Turn on Check Patron Duplicates</a:t>
            </a:r>
          </a:p>
          <a:p>
            <a:pPr marL="742950" lvl="1" indent="-285750">
              <a:buFont typeface="Arial" panose="020B0604020202020204" pitchFamily="34" charset="0"/>
              <a:buChar char="•"/>
            </a:pPr>
            <a:r>
              <a:rPr lang="en-US" dirty="0"/>
              <a:t>Etc. </a:t>
            </a:r>
          </a:p>
        </p:txBody>
      </p:sp>
      <p:sp>
        <p:nvSpPr>
          <p:cNvPr id="6" name="Slide Number Placeholder 5">
            <a:extLst>
              <a:ext uri="{FF2B5EF4-FFF2-40B4-BE49-F238E27FC236}">
                <a16:creationId xmlns:a16="http://schemas.microsoft.com/office/drawing/2014/main" id="{DD93C2AC-ACBA-4F56-C02A-1EEE7305B7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9" name="Picture 8">
            <a:extLst>
              <a:ext uri="{FF2B5EF4-FFF2-40B4-BE49-F238E27FC236}">
                <a16:creationId xmlns:a16="http://schemas.microsoft.com/office/drawing/2014/main" id="{A4D0A445-DF44-076B-FEDC-7D8859AF05FA}"/>
              </a:ext>
            </a:extLst>
          </p:cNvPr>
          <p:cNvPicPr>
            <a:picLocks noChangeAspect="1"/>
          </p:cNvPicPr>
          <p:nvPr/>
        </p:nvPicPr>
        <p:blipFill>
          <a:blip r:embed="rId3"/>
          <a:stretch>
            <a:fillRect/>
          </a:stretch>
        </p:blipFill>
        <p:spPr>
          <a:xfrm>
            <a:off x="1675970" y="1805240"/>
            <a:ext cx="2380952" cy="4352381"/>
          </a:xfrm>
          <a:prstGeom prst="rect">
            <a:avLst/>
          </a:prstGeom>
        </p:spPr>
      </p:pic>
      <p:pic>
        <p:nvPicPr>
          <p:cNvPr id="15" name="Picture 14">
            <a:extLst>
              <a:ext uri="{FF2B5EF4-FFF2-40B4-BE49-F238E27FC236}">
                <a16:creationId xmlns:a16="http://schemas.microsoft.com/office/drawing/2014/main" id="{EC52FADE-F486-A1E9-CC09-85BDEFF5AE33}"/>
              </a:ext>
            </a:extLst>
          </p:cNvPr>
          <p:cNvPicPr>
            <a:picLocks noChangeAspect="1"/>
          </p:cNvPicPr>
          <p:nvPr/>
        </p:nvPicPr>
        <p:blipFill>
          <a:blip r:embed="rId4"/>
          <a:stretch>
            <a:fillRect/>
          </a:stretch>
        </p:blipFill>
        <p:spPr>
          <a:xfrm>
            <a:off x="4663383" y="5130322"/>
            <a:ext cx="6314286" cy="838095"/>
          </a:xfrm>
          <a:prstGeom prst="rect">
            <a:avLst/>
          </a:prstGeom>
        </p:spPr>
      </p:pic>
    </p:spTree>
    <p:extLst>
      <p:ext uri="{BB962C8B-B14F-4D97-AF65-F5344CB8AC3E}">
        <p14:creationId xmlns:p14="http://schemas.microsoft.com/office/powerpoint/2010/main" val="158459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9EAB-E9BE-9FAA-6CC3-86753D69128B}"/>
              </a:ext>
            </a:extLst>
          </p:cNvPr>
          <p:cNvSpPr>
            <a:spLocks noGrp="1"/>
          </p:cNvSpPr>
          <p:nvPr>
            <p:ph type="title"/>
          </p:nvPr>
        </p:nvSpPr>
        <p:spPr/>
        <p:txBody>
          <a:bodyPr/>
          <a:lstStyle/>
          <a:p>
            <a:r>
              <a:rPr lang="en-US" dirty="0"/>
              <a:t>Resource Sharing Settings</a:t>
            </a:r>
          </a:p>
        </p:txBody>
      </p:sp>
      <p:sp>
        <p:nvSpPr>
          <p:cNvPr id="3" name="Text Placeholder 2">
            <a:extLst>
              <a:ext uri="{FF2B5EF4-FFF2-40B4-BE49-F238E27FC236}">
                <a16:creationId xmlns:a16="http://schemas.microsoft.com/office/drawing/2014/main" id="{8E665C4D-E929-8D21-CAA0-7D2379DD3097}"/>
              </a:ext>
            </a:extLst>
          </p:cNvPr>
          <p:cNvSpPr>
            <a:spLocks noGrp="1"/>
          </p:cNvSpPr>
          <p:nvPr>
            <p:ph type="body" sz="quarter" idx="13"/>
          </p:nvPr>
        </p:nvSpPr>
        <p:spPr>
          <a:xfrm>
            <a:off x="4933949" y="2310816"/>
            <a:ext cx="6400800" cy="4045533"/>
          </a:xfrm>
        </p:spPr>
        <p:txBody>
          <a:bodyPr/>
          <a:lstStyle/>
          <a:p>
            <a:pPr marL="285750" indent="-285750">
              <a:buFont typeface="Arial" panose="020B0604020202020204" pitchFamily="34" charset="0"/>
              <a:buChar char="•"/>
            </a:pPr>
            <a:r>
              <a:rPr lang="en-US" dirty="0"/>
              <a:t>Go to Resource Sharing</a:t>
            </a:r>
          </a:p>
          <a:p>
            <a:pPr marL="742950" lvl="1" indent="-285750">
              <a:buFont typeface="Arial" panose="020B0604020202020204" pitchFamily="34" charset="0"/>
              <a:buChar char="•"/>
            </a:pPr>
            <a:r>
              <a:rPr lang="en-US" dirty="0"/>
              <a:t>The Rapido specific settings</a:t>
            </a:r>
          </a:p>
          <a:p>
            <a:pPr marL="742950" lvl="1" indent="-285750">
              <a:buFont typeface="Arial" panose="020B0604020202020204" pitchFamily="34" charset="0"/>
              <a:buChar char="•"/>
            </a:pPr>
            <a:r>
              <a:rPr lang="en-US" dirty="0"/>
              <a:t>Resource Sharing &gt; Configuration &gt; Members</a:t>
            </a:r>
          </a:p>
          <a:p>
            <a:pPr marL="1200150" lvl="2" indent="-285750">
              <a:buFont typeface="Arial" panose="020B0604020202020204" pitchFamily="34" charset="0"/>
              <a:buChar char="•"/>
            </a:pPr>
            <a:r>
              <a:rPr lang="en-US" dirty="0"/>
              <a:t>Pod settings. Select what items can be shared as the Lender and reorder the Borrowing pods</a:t>
            </a:r>
          </a:p>
          <a:p>
            <a:pPr marL="742950" lvl="1" indent="-285750">
              <a:buFont typeface="Arial" panose="020B0604020202020204" pitchFamily="34" charset="0"/>
              <a:buChar char="•"/>
            </a:pPr>
            <a:r>
              <a:rPr lang="en-US" dirty="0"/>
              <a:t>Resource Sharing &gt; Borrowing Copyright Rules</a:t>
            </a:r>
          </a:p>
          <a:p>
            <a:pPr marL="1200150" lvl="2" indent="-285750">
              <a:buFont typeface="Arial" panose="020B0604020202020204" pitchFamily="34" charset="0"/>
              <a:buChar char="•"/>
            </a:pPr>
            <a:r>
              <a:rPr lang="en-US" dirty="0"/>
              <a:t>Rule of 5, Create rule for mediating requests for more than 10% of the work</a:t>
            </a:r>
          </a:p>
          <a:p>
            <a:pPr marL="742950" lvl="1" indent="-285750">
              <a:buFont typeface="Arial" panose="020B0604020202020204" pitchFamily="34" charset="0"/>
              <a:buChar char="•"/>
            </a:pPr>
            <a:r>
              <a:rPr lang="en-US" dirty="0"/>
              <a:t>Resource Sharing &gt; Borrowing Mediation Rules</a:t>
            </a:r>
          </a:p>
          <a:p>
            <a:pPr marL="1200150" lvl="2" indent="-285750">
              <a:buFont typeface="Arial" panose="020B0604020202020204" pitchFamily="34" charset="0"/>
              <a:buChar char="•"/>
            </a:pPr>
            <a:r>
              <a:rPr lang="en-US" dirty="0"/>
              <a:t>Rules to mediate requests for missing info, owned locally, or auto cancel</a:t>
            </a:r>
          </a:p>
          <a:p>
            <a:pPr marL="742950" lvl="1" indent="-285750">
              <a:buFont typeface="Arial" panose="020B0604020202020204" pitchFamily="34" charset="0"/>
              <a:buChar char="•"/>
            </a:pPr>
            <a:r>
              <a:rPr lang="en-US" dirty="0"/>
              <a:t>Resource Sharing &gt; General &gt; Other Settings</a:t>
            </a:r>
          </a:p>
          <a:p>
            <a:pPr marL="1200150" lvl="2" indent="-285750">
              <a:buFont typeface="Arial" panose="020B0604020202020204" pitchFamily="34" charset="0"/>
              <a:buChar char="•"/>
            </a:pPr>
            <a:r>
              <a:rPr lang="en-US" dirty="0"/>
              <a:t>Turn on TOU for Lost Items. </a:t>
            </a:r>
          </a:p>
        </p:txBody>
      </p:sp>
      <p:sp>
        <p:nvSpPr>
          <p:cNvPr id="6" name="Slide Number Placeholder 5">
            <a:extLst>
              <a:ext uri="{FF2B5EF4-FFF2-40B4-BE49-F238E27FC236}">
                <a16:creationId xmlns:a16="http://schemas.microsoft.com/office/drawing/2014/main" id="{DD93C2AC-ACBA-4F56-C02A-1EEE7305B7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EAE87167-79AB-80A0-4F35-611A04B1BB71}"/>
              </a:ext>
            </a:extLst>
          </p:cNvPr>
          <p:cNvPicPr>
            <a:picLocks noChangeAspect="1"/>
          </p:cNvPicPr>
          <p:nvPr/>
        </p:nvPicPr>
        <p:blipFill>
          <a:blip r:embed="rId3"/>
          <a:stretch>
            <a:fillRect/>
          </a:stretch>
        </p:blipFill>
        <p:spPr>
          <a:xfrm>
            <a:off x="1136916" y="1208753"/>
            <a:ext cx="2923809" cy="5323809"/>
          </a:xfrm>
          <a:prstGeom prst="rect">
            <a:avLst/>
          </a:prstGeom>
        </p:spPr>
      </p:pic>
      <p:pic>
        <p:nvPicPr>
          <p:cNvPr id="9" name="Picture 8">
            <a:extLst>
              <a:ext uri="{FF2B5EF4-FFF2-40B4-BE49-F238E27FC236}">
                <a16:creationId xmlns:a16="http://schemas.microsoft.com/office/drawing/2014/main" id="{B3251667-6E76-0A94-B49D-D9327817A3BF}"/>
              </a:ext>
            </a:extLst>
          </p:cNvPr>
          <p:cNvPicPr>
            <a:picLocks noChangeAspect="1"/>
          </p:cNvPicPr>
          <p:nvPr/>
        </p:nvPicPr>
        <p:blipFill>
          <a:blip r:embed="rId4"/>
          <a:stretch>
            <a:fillRect/>
          </a:stretch>
        </p:blipFill>
        <p:spPr>
          <a:xfrm>
            <a:off x="818949" y="0"/>
            <a:ext cx="10554101" cy="6858000"/>
          </a:xfrm>
          <a:prstGeom prst="rect">
            <a:avLst/>
          </a:prstGeom>
        </p:spPr>
      </p:pic>
      <p:pic>
        <p:nvPicPr>
          <p:cNvPr id="19" name="Picture 18">
            <a:extLst>
              <a:ext uri="{FF2B5EF4-FFF2-40B4-BE49-F238E27FC236}">
                <a16:creationId xmlns:a16="http://schemas.microsoft.com/office/drawing/2014/main" id="{3ABF52EC-4E97-61A6-452B-0F903D94F0FD}"/>
              </a:ext>
            </a:extLst>
          </p:cNvPr>
          <p:cNvPicPr>
            <a:picLocks noChangeAspect="1"/>
          </p:cNvPicPr>
          <p:nvPr/>
        </p:nvPicPr>
        <p:blipFill>
          <a:blip r:embed="rId5"/>
          <a:stretch>
            <a:fillRect/>
          </a:stretch>
        </p:blipFill>
        <p:spPr>
          <a:xfrm>
            <a:off x="403005" y="0"/>
            <a:ext cx="11385989" cy="6858000"/>
          </a:xfrm>
          <a:prstGeom prst="rect">
            <a:avLst/>
          </a:prstGeom>
        </p:spPr>
      </p:pic>
      <p:pic>
        <p:nvPicPr>
          <p:cNvPr id="10" name="Picture 9">
            <a:extLst>
              <a:ext uri="{FF2B5EF4-FFF2-40B4-BE49-F238E27FC236}">
                <a16:creationId xmlns:a16="http://schemas.microsoft.com/office/drawing/2014/main" id="{C29D6FE8-1C58-F0EB-E69A-ED76D8CF8844}"/>
              </a:ext>
            </a:extLst>
          </p:cNvPr>
          <p:cNvPicPr>
            <a:picLocks noChangeAspect="1"/>
          </p:cNvPicPr>
          <p:nvPr/>
        </p:nvPicPr>
        <p:blipFill>
          <a:blip r:embed="rId6"/>
          <a:stretch>
            <a:fillRect/>
          </a:stretch>
        </p:blipFill>
        <p:spPr>
          <a:xfrm>
            <a:off x="0" y="1354611"/>
            <a:ext cx="12192000" cy="4148777"/>
          </a:xfrm>
          <a:prstGeom prst="rect">
            <a:avLst/>
          </a:prstGeom>
        </p:spPr>
      </p:pic>
      <p:pic>
        <p:nvPicPr>
          <p:cNvPr id="12" name="Picture 11">
            <a:extLst>
              <a:ext uri="{FF2B5EF4-FFF2-40B4-BE49-F238E27FC236}">
                <a16:creationId xmlns:a16="http://schemas.microsoft.com/office/drawing/2014/main" id="{C8077FE4-B13E-7FD5-F6D7-A652A672B4AD}"/>
              </a:ext>
            </a:extLst>
          </p:cNvPr>
          <p:cNvPicPr>
            <a:picLocks noChangeAspect="1"/>
          </p:cNvPicPr>
          <p:nvPr/>
        </p:nvPicPr>
        <p:blipFill>
          <a:blip r:embed="rId7"/>
          <a:stretch>
            <a:fillRect/>
          </a:stretch>
        </p:blipFill>
        <p:spPr>
          <a:xfrm>
            <a:off x="0" y="1253920"/>
            <a:ext cx="12192000" cy="4350159"/>
          </a:xfrm>
          <a:prstGeom prst="rect">
            <a:avLst/>
          </a:prstGeom>
        </p:spPr>
      </p:pic>
      <p:pic>
        <p:nvPicPr>
          <p:cNvPr id="14" name="Picture 13">
            <a:extLst>
              <a:ext uri="{FF2B5EF4-FFF2-40B4-BE49-F238E27FC236}">
                <a16:creationId xmlns:a16="http://schemas.microsoft.com/office/drawing/2014/main" id="{AB9503D8-60F3-B1EB-CA04-BBCFAC166FC8}"/>
              </a:ext>
            </a:extLst>
          </p:cNvPr>
          <p:cNvPicPr>
            <a:picLocks noChangeAspect="1"/>
          </p:cNvPicPr>
          <p:nvPr/>
        </p:nvPicPr>
        <p:blipFill>
          <a:blip r:embed="rId8"/>
          <a:stretch>
            <a:fillRect/>
          </a:stretch>
        </p:blipFill>
        <p:spPr>
          <a:xfrm>
            <a:off x="0" y="643083"/>
            <a:ext cx="12192000" cy="5571834"/>
          </a:xfrm>
          <a:prstGeom prst="rect">
            <a:avLst/>
          </a:prstGeom>
        </p:spPr>
      </p:pic>
      <p:pic>
        <p:nvPicPr>
          <p:cNvPr id="16" name="Picture 15">
            <a:extLst>
              <a:ext uri="{FF2B5EF4-FFF2-40B4-BE49-F238E27FC236}">
                <a16:creationId xmlns:a16="http://schemas.microsoft.com/office/drawing/2014/main" id="{54C5CA05-997E-A846-C169-549BFE8FC073}"/>
              </a:ext>
            </a:extLst>
          </p:cNvPr>
          <p:cNvPicPr>
            <a:picLocks noChangeAspect="1"/>
          </p:cNvPicPr>
          <p:nvPr/>
        </p:nvPicPr>
        <p:blipFill>
          <a:blip r:embed="rId9"/>
          <a:stretch>
            <a:fillRect/>
          </a:stretch>
        </p:blipFill>
        <p:spPr>
          <a:xfrm>
            <a:off x="0" y="1270359"/>
            <a:ext cx="12192000" cy="4317281"/>
          </a:xfrm>
          <a:prstGeom prst="rect">
            <a:avLst/>
          </a:prstGeom>
        </p:spPr>
      </p:pic>
    </p:spTree>
    <p:extLst>
      <p:ext uri="{BB962C8B-B14F-4D97-AF65-F5344CB8AC3E}">
        <p14:creationId xmlns:p14="http://schemas.microsoft.com/office/powerpoint/2010/main" val="41804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1839-0AD5-B11A-3793-EDA65C1A280A}"/>
              </a:ext>
            </a:extLst>
          </p:cNvPr>
          <p:cNvSpPr>
            <a:spLocks noGrp="1"/>
          </p:cNvSpPr>
          <p:nvPr>
            <p:ph type="ctrTitle"/>
          </p:nvPr>
        </p:nvSpPr>
        <p:spPr/>
        <p:txBody>
          <a:bodyPr/>
          <a:lstStyle/>
          <a:p>
            <a:r>
              <a:rPr lang="en-US" dirty="0"/>
              <a:t>Letters</a:t>
            </a:r>
          </a:p>
        </p:txBody>
      </p:sp>
      <p:sp>
        <p:nvSpPr>
          <p:cNvPr id="5" name="Slide Number Placeholder 4">
            <a:extLst>
              <a:ext uri="{FF2B5EF4-FFF2-40B4-BE49-F238E27FC236}">
                <a16:creationId xmlns:a16="http://schemas.microsoft.com/office/drawing/2014/main" id="{CBF2A3DF-C1A4-0AA4-4BAA-66FA03F6CB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414010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0017-BD5B-5B5F-E7A6-05448E528317}"/>
              </a:ext>
            </a:extLst>
          </p:cNvPr>
          <p:cNvSpPr>
            <a:spLocks noGrp="1"/>
          </p:cNvSpPr>
          <p:nvPr>
            <p:ph type="title"/>
          </p:nvPr>
        </p:nvSpPr>
        <p:spPr/>
        <p:txBody>
          <a:bodyPr/>
          <a:lstStyle/>
          <a:p>
            <a:r>
              <a:rPr lang="en-US" dirty="0"/>
              <a:t>Letters</a:t>
            </a:r>
          </a:p>
        </p:txBody>
      </p:sp>
      <p:sp>
        <p:nvSpPr>
          <p:cNvPr id="3" name="Text Placeholder 2">
            <a:extLst>
              <a:ext uri="{FF2B5EF4-FFF2-40B4-BE49-F238E27FC236}">
                <a16:creationId xmlns:a16="http://schemas.microsoft.com/office/drawing/2014/main" id="{DB6FBC10-2090-298E-9856-32DA148DC11F}"/>
              </a:ext>
            </a:extLst>
          </p:cNvPr>
          <p:cNvSpPr>
            <a:spLocks noGrp="1"/>
          </p:cNvSpPr>
          <p:nvPr>
            <p:ph type="body" sz="quarter" idx="13"/>
          </p:nvPr>
        </p:nvSpPr>
        <p:spPr>
          <a:xfrm>
            <a:off x="4933949" y="2310816"/>
            <a:ext cx="6400800" cy="4045533"/>
          </a:xfrm>
        </p:spPr>
        <p:txBody>
          <a:bodyPr>
            <a:normAutofit fontScale="70000" lnSpcReduction="20000"/>
          </a:bodyPr>
          <a:lstStyle/>
          <a:p>
            <a:pPr marL="285750" indent="-285750">
              <a:buFont typeface="Arial" panose="020B0604020202020204" pitchFamily="34" charset="0"/>
              <a:buChar char="•"/>
            </a:pPr>
            <a:r>
              <a:rPr lang="en-US" dirty="0"/>
              <a:t>Go to General &gt; Letters &gt; Letter Configuration</a:t>
            </a:r>
          </a:p>
          <a:p>
            <a:pPr marL="742950" lvl="1" indent="-285750">
              <a:buFont typeface="Arial" panose="020B0604020202020204" pitchFamily="34" charset="0"/>
              <a:buChar char="•"/>
            </a:pPr>
            <a:r>
              <a:rPr lang="en-US" dirty="0"/>
              <a:t>Only edit letters used by your department</a:t>
            </a:r>
          </a:p>
          <a:p>
            <a:pPr marL="742950" lvl="1" indent="-285750">
              <a:buFont typeface="Arial" panose="020B0604020202020204" pitchFamily="34" charset="0"/>
              <a:buChar char="•"/>
            </a:pPr>
            <a:r>
              <a:rPr lang="en-US" dirty="0"/>
              <a:t>Always back up the code before editing</a:t>
            </a:r>
          </a:p>
          <a:p>
            <a:pPr marL="742950" lvl="1" indent="-285750">
              <a:buFont typeface="Arial" panose="020B0604020202020204" pitchFamily="34" charset="0"/>
              <a:buChar char="•"/>
            </a:pPr>
            <a:r>
              <a:rPr lang="en-US" dirty="0"/>
              <a:t>Letters Sections</a:t>
            </a:r>
          </a:p>
          <a:p>
            <a:pPr marL="1200150" lvl="2" indent="-285750">
              <a:buFont typeface="Arial" panose="020B0604020202020204" pitchFamily="34" charset="0"/>
              <a:buChar char="•"/>
            </a:pPr>
            <a:r>
              <a:rPr lang="en-US" dirty="0"/>
              <a:t>Main page</a:t>
            </a:r>
          </a:p>
          <a:p>
            <a:pPr marL="1657350" lvl="3" indent="-285750">
              <a:buFont typeface="Arial" panose="020B0604020202020204" pitchFamily="34" charset="0"/>
              <a:buChar char="•"/>
            </a:pPr>
            <a:r>
              <a:rPr lang="en-US" dirty="0"/>
              <a:t>New this week</a:t>
            </a:r>
          </a:p>
          <a:p>
            <a:pPr marL="1657350" lvl="3" indent="-285750">
              <a:buFont typeface="Arial" panose="020B0604020202020204" pitchFamily="34" charset="0"/>
              <a:buChar char="•"/>
            </a:pPr>
            <a:r>
              <a:rPr lang="en-US" dirty="0"/>
              <a:t>See and edit the XSL and XML code simultaneously</a:t>
            </a:r>
          </a:p>
          <a:p>
            <a:pPr marL="1657350" lvl="3" indent="-285750">
              <a:buFont typeface="Arial" panose="020B0604020202020204" pitchFamily="34" charset="0"/>
              <a:buChar char="•"/>
            </a:pPr>
            <a:r>
              <a:rPr lang="en-US" dirty="0"/>
              <a:t>See an active preview at all times</a:t>
            </a:r>
          </a:p>
          <a:p>
            <a:pPr marL="1200150" lvl="2" indent="-285750">
              <a:buFont typeface="Arial" panose="020B0604020202020204" pitchFamily="34" charset="0"/>
              <a:buChar char="•"/>
            </a:pPr>
            <a:r>
              <a:rPr lang="en-US" dirty="0"/>
              <a:t>Labels</a:t>
            </a:r>
          </a:p>
          <a:p>
            <a:pPr marL="1657350" lvl="3" indent="-285750">
              <a:buFont typeface="Arial" panose="020B0604020202020204" pitchFamily="34" charset="0"/>
              <a:buChar char="•"/>
            </a:pPr>
            <a:r>
              <a:rPr lang="en-US" dirty="0"/>
              <a:t>Change the words used with specific lines of code</a:t>
            </a:r>
          </a:p>
          <a:p>
            <a:pPr marL="1200150" lvl="2" indent="-285750">
              <a:buFont typeface="Arial" panose="020B0604020202020204" pitchFamily="34" charset="0"/>
              <a:buChar char="•"/>
            </a:pPr>
            <a:r>
              <a:rPr lang="en-US" dirty="0"/>
              <a:t>Letter Examples</a:t>
            </a:r>
          </a:p>
          <a:p>
            <a:pPr marL="1657350" lvl="3" indent="-285750">
              <a:buFont typeface="Arial" panose="020B0604020202020204" pitchFamily="34" charset="0"/>
              <a:buChar char="•"/>
            </a:pPr>
            <a:r>
              <a:rPr lang="en-US" dirty="0"/>
              <a:t>Download the most recently generated examples</a:t>
            </a:r>
          </a:p>
          <a:p>
            <a:pPr marL="1657350" lvl="3" indent="-285750">
              <a:buFont typeface="Arial" panose="020B0604020202020204" pitchFamily="34" charset="0"/>
              <a:buChar char="•"/>
            </a:pPr>
            <a:r>
              <a:rPr lang="en-US" dirty="0"/>
              <a:t>Upload manipulated examples</a:t>
            </a:r>
          </a:p>
          <a:p>
            <a:pPr marL="285750" indent="-285750">
              <a:buFont typeface="Arial" panose="020B0604020202020204" pitchFamily="34" charset="0"/>
              <a:buChar char="•"/>
            </a:pPr>
            <a:r>
              <a:rPr lang="en-US" dirty="0"/>
              <a:t>For more information see Christina Hennessey’s Presentation: Empowering Library Staff and Pleasing  Library Patrons Through Alma Letters</a:t>
            </a:r>
          </a:p>
          <a:p>
            <a:pPr marL="742950" lvl="1"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5CD409D8-9191-424E-490C-7E94492114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B6361D6C-0BDD-1406-76C9-B23E46F5D6A3}"/>
              </a:ext>
            </a:extLst>
          </p:cNvPr>
          <p:cNvPicPr>
            <a:picLocks noChangeAspect="1"/>
          </p:cNvPicPr>
          <p:nvPr/>
        </p:nvPicPr>
        <p:blipFill>
          <a:blip r:embed="rId3"/>
          <a:stretch>
            <a:fillRect/>
          </a:stretch>
        </p:blipFill>
        <p:spPr>
          <a:xfrm>
            <a:off x="72083" y="2224404"/>
            <a:ext cx="4861866" cy="3917534"/>
          </a:xfrm>
          <a:prstGeom prst="rect">
            <a:avLst/>
          </a:prstGeom>
        </p:spPr>
      </p:pic>
    </p:spTree>
    <p:extLst>
      <p:ext uri="{BB962C8B-B14F-4D97-AF65-F5344CB8AC3E}">
        <p14:creationId xmlns:p14="http://schemas.microsoft.com/office/powerpoint/2010/main" val="368096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597C-C403-FE21-B99C-222C50074AE6}"/>
              </a:ext>
            </a:extLst>
          </p:cNvPr>
          <p:cNvSpPr>
            <a:spLocks noGrp="1"/>
          </p:cNvSpPr>
          <p:nvPr>
            <p:ph type="ctrTitle"/>
          </p:nvPr>
        </p:nvSpPr>
        <p:spPr/>
        <p:txBody>
          <a:bodyPr/>
          <a:lstStyle/>
          <a:p>
            <a:r>
              <a:rPr lang="en-US" dirty="0"/>
              <a:t>Analytics</a:t>
            </a:r>
          </a:p>
        </p:txBody>
      </p:sp>
      <p:sp>
        <p:nvSpPr>
          <p:cNvPr id="5" name="Slide Number Placeholder 4">
            <a:extLst>
              <a:ext uri="{FF2B5EF4-FFF2-40B4-BE49-F238E27FC236}">
                <a16:creationId xmlns:a16="http://schemas.microsoft.com/office/drawing/2014/main" id="{1C45997A-B062-38FF-4B9D-3EC1201509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51180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D27D-7377-A5AD-84C0-F07B4FAAACE1}"/>
              </a:ext>
            </a:extLst>
          </p:cNvPr>
          <p:cNvSpPr>
            <a:spLocks noGrp="1"/>
          </p:cNvSpPr>
          <p:nvPr>
            <p:ph type="title"/>
          </p:nvPr>
        </p:nvSpPr>
        <p:spPr/>
        <p:txBody>
          <a:bodyPr/>
          <a:lstStyle/>
          <a:p>
            <a:r>
              <a:rPr lang="en-US" dirty="0"/>
              <a:t>Analytics</a:t>
            </a:r>
          </a:p>
        </p:txBody>
      </p:sp>
      <p:sp>
        <p:nvSpPr>
          <p:cNvPr id="3" name="Text Placeholder 2">
            <a:extLst>
              <a:ext uri="{FF2B5EF4-FFF2-40B4-BE49-F238E27FC236}">
                <a16:creationId xmlns:a16="http://schemas.microsoft.com/office/drawing/2014/main" id="{34FD6025-1403-683F-7D94-7DE38E7D9DE8}"/>
              </a:ext>
            </a:extLst>
          </p:cNvPr>
          <p:cNvSpPr>
            <a:spLocks noGrp="1"/>
          </p:cNvSpPr>
          <p:nvPr>
            <p:ph type="body" sz="quarter" idx="13"/>
          </p:nvPr>
        </p:nvSpPr>
        <p:spPr>
          <a:xfrm>
            <a:off x="4933949" y="1625017"/>
            <a:ext cx="6400800" cy="3008580"/>
          </a:xfrm>
        </p:spPr>
        <p:txBody>
          <a:bodyPr>
            <a:normAutofit fontScale="85000" lnSpcReduction="10000"/>
          </a:bodyPr>
          <a:lstStyle/>
          <a:p>
            <a:r>
              <a:rPr lang="en-US" dirty="0"/>
              <a:t>Go to Analytics &gt; Analytics &gt; Design Analytics</a:t>
            </a:r>
          </a:p>
          <a:p>
            <a:pPr marL="285750" indent="-285750">
              <a:buFont typeface="Arial" panose="020B0604020202020204" pitchFamily="34" charset="0"/>
              <a:buChar char="•"/>
            </a:pPr>
            <a:r>
              <a:rPr lang="en-US" dirty="0"/>
              <a:t>Can create private analytics in My Folders</a:t>
            </a:r>
          </a:p>
          <a:p>
            <a:pPr marL="285750" indent="-285750">
              <a:buFont typeface="Arial" panose="020B0604020202020204" pitchFamily="34" charset="0"/>
              <a:buChar char="•"/>
            </a:pPr>
            <a:r>
              <a:rPr lang="en-US" dirty="0"/>
              <a:t>Can create IZ analytics in your University folder</a:t>
            </a:r>
          </a:p>
          <a:p>
            <a:pPr marL="285750" indent="-285750">
              <a:buFont typeface="Arial" panose="020B0604020202020204" pitchFamily="34" charset="0"/>
              <a:buChar char="•"/>
            </a:pPr>
            <a:r>
              <a:rPr lang="en-US" dirty="0"/>
              <a:t>Can share analytics through the </a:t>
            </a:r>
            <a:r>
              <a:rPr lang="en-US" dirty="0" err="1"/>
              <a:t>CalState</a:t>
            </a:r>
            <a:r>
              <a:rPr lang="en-US" dirty="0"/>
              <a:t> folder at:</a:t>
            </a:r>
            <a:br>
              <a:rPr lang="en-US" dirty="0"/>
            </a:br>
            <a:r>
              <a:rPr lang="en-US" sz="1300" dirty="0">
                <a:highlight>
                  <a:srgbClr val="FFFF00"/>
                </a:highlight>
              </a:rPr>
              <a:t>Shared Folders/Community/Reports/Institutions/</a:t>
            </a:r>
            <a:r>
              <a:rPr lang="en-US" sz="1300" dirty="0" err="1">
                <a:highlight>
                  <a:srgbClr val="FFFF00"/>
                </a:highlight>
              </a:rPr>
              <a:t>CalState</a:t>
            </a:r>
            <a:r>
              <a:rPr lang="en-US" sz="1300" dirty="0">
                <a:highlight>
                  <a:srgbClr val="FFFF00"/>
                </a:highlight>
              </a:rPr>
              <a:t>/Resource Sharing</a:t>
            </a:r>
          </a:p>
          <a:p>
            <a:pPr marL="285750" indent="-285750">
              <a:buFont typeface="Arial" panose="020B0604020202020204" pitchFamily="34" charset="0"/>
              <a:buChar char="•"/>
            </a:pPr>
            <a:r>
              <a:rPr lang="en-US" dirty="0"/>
              <a:t>Access out of the box Rapido analytics under the Rapido folder</a:t>
            </a:r>
          </a:p>
          <a:p>
            <a:pPr marL="285750" indent="-285750">
              <a:buFont typeface="Arial" panose="020B0604020202020204" pitchFamily="34" charset="0"/>
              <a:buChar char="•"/>
            </a:pPr>
            <a:r>
              <a:rPr lang="en-US" dirty="0"/>
              <a:t>For more on Letters see Natalya </a:t>
            </a:r>
            <a:r>
              <a:rPr lang="en-US" dirty="0" err="1"/>
              <a:t>Magazino’s</a:t>
            </a:r>
            <a:r>
              <a:rPr lang="en-US" dirty="0"/>
              <a:t> presentation:</a:t>
            </a:r>
            <a:br>
              <a:rPr lang="en-US" dirty="0"/>
            </a:br>
            <a:r>
              <a:rPr lang="en-US" dirty="0"/>
              <a:t>Resource Sharing Statistics in Alma Analytics at the CSU</a:t>
            </a:r>
          </a:p>
        </p:txBody>
      </p:sp>
      <p:sp>
        <p:nvSpPr>
          <p:cNvPr id="6" name="Slide Number Placeholder 5">
            <a:extLst>
              <a:ext uri="{FF2B5EF4-FFF2-40B4-BE49-F238E27FC236}">
                <a16:creationId xmlns:a16="http://schemas.microsoft.com/office/drawing/2014/main" id="{AE0AC2EA-67DE-79DE-40D7-A74D747539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10" name="Picture 9">
            <a:extLst>
              <a:ext uri="{FF2B5EF4-FFF2-40B4-BE49-F238E27FC236}">
                <a16:creationId xmlns:a16="http://schemas.microsoft.com/office/drawing/2014/main" id="{8255D4CC-9D78-C260-F2ED-01634FBB4D6B}"/>
              </a:ext>
            </a:extLst>
          </p:cNvPr>
          <p:cNvPicPr>
            <a:picLocks noChangeAspect="1"/>
          </p:cNvPicPr>
          <p:nvPr/>
        </p:nvPicPr>
        <p:blipFill>
          <a:blip r:embed="rId3"/>
          <a:stretch>
            <a:fillRect/>
          </a:stretch>
        </p:blipFill>
        <p:spPr>
          <a:xfrm>
            <a:off x="623205" y="4253917"/>
            <a:ext cx="2171429" cy="2171429"/>
          </a:xfrm>
          <a:prstGeom prst="rect">
            <a:avLst/>
          </a:prstGeom>
        </p:spPr>
      </p:pic>
      <p:pic>
        <p:nvPicPr>
          <p:cNvPr id="12" name="Picture 11">
            <a:extLst>
              <a:ext uri="{FF2B5EF4-FFF2-40B4-BE49-F238E27FC236}">
                <a16:creationId xmlns:a16="http://schemas.microsoft.com/office/drawing/2014/main" id="{F4E504D0-2D4E-BBAA-E6F7-F2B95D8C2EDD}"/>
              </a:ext>
            </a:extLst>
          </p:cNvPr>
          <p:cNvPicPr>
            <a:picLocks noChangeAspect="1"/>
          </p:cNvPicPr>
          <p:nvPr/>
        </p:nvPicPr>
        <p:blipFill>
          <a:blip r:embed="rId4"/>
          <a:stretch>
            <a:fillRect/>
          </a:stretch>
        </p:blipFill>
        <p:spPr>
          <a:xfrm>
            <a:off x="4670957" y="4633597"/>
            <a:ext cx="6869636" cy="2082815"/>
          </a:xfrm>
          <a:prstGeom prst="rect">
            <a:avLst/>
          </a:prstGeom>
        </p:spPr>
      </p:pic>
    </p:spTree>
    <p:extLst>
      <p:ext uri="{BB962C8B-B14F-4D97-AF65-F5344CB8AC3E}">
        <p14:creationId xmlns:p14="http://schemas.microsoft.com/office/powerpoint/2010/main" val="277534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597C-C403-FE21-B99C-222C50074AE6}"/>
              </a:ext>
            </a:extLst>
          </p:cNvPr>
          <p:cNvSpPr>
            <a:spLocks noGrp="1"/>
          </p:cNvSpPr>
          <p:nvPr>
            <p:ph type="ctrTitle"/>
          </p:nvPr>
        </p:nvSpPr>
        <p:spPr/>
        <p:txBody>
          <a:bodyPr>
            <a:normAutofit fontScale="90000"/>
          </a:bodyPr>
          <a:lstStyle/>
          <a:p>
            <a:r>
              <a:rPr lang="en-US" dirty="0"/>
              <a:t>Keeping Up with Rapido</a:t>
            </a:r>
          </a:p>
        </p:txBody>
      </p:sp>
      <p:sp>
        <p:nvSpPr>
          <p:cNvPr id="5" name="Slide Number Placeholder 4">
            <a:extLst>
              <a:ext uri="{FF2B5EF4-FFF2-40B4-BE49-F238E27FC236}">
                <a16:creationId xmlns:a16="http://schemas.microsoft.com/office/drawing/2014/main" id="{1C45997A-B062-38FF-4B9D-3EC1201509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24630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462EB-1AA5-0CA3-95D6-8BE1D140D6B2}"/>
              </a:ext>
            </a:extLst>
          </p:cNvPr>
          <p:cNvSpPr>
            <a:spLocks noGrp="1"/>
          </p:cNvSpPr>
          <p:nvPr>
            <p:ph type="title"/>
          </p:nvPr>
        </p:nvSpPr>
        <p:spPr/>
        <p:txBody>
          <a:bodyPr/>
          <a:lstStyle/>
          <a:p>
            <a:r>
              <a:rPr lang="en-US" dirty="0"/>
              <a:t>Rapido Monthly Webinars</a:t>
            </a:r>
          </a:p>
        </p:txBody>
      </p:sp>
      <p:sp>
        <p:nvSpPr>
          <p:cNvPr id="3" name="Text Placeholder 2">
            <a:extLst>
              <a:ext uri="{FF2B5EF4-FFF2-40B4-BE49-F238E27FC236}">
                <a16:creationId xmlns:a16="http://schemas.microsoft.com/office/drawing/2014/main" id="{2AF476A4-4D5A-26C1-4CE6-54BF6D0D364D}"/>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An hour long (or less) webinar once a month</a:t>
            </a:r>
          </a:p>
          <a:p>
            <a:pPr marL="285750" indent="-285750">
              <a:buFont typeface="Arial" panose="020B0604020202020204" pitchFamily="34" charset="0"/>
              <a:buChar char="•"/>
            </a:pPr>
            <a:r>
              <a:rPr lang="en-US" dirty="0"/>
              <a:t>Ex Libris Development shows what updates will drop</a:t>
            </a:r>
          </a:p>
          <a:p>
            <a:pPr marL="285750" indent="-285750">
              <a:buFont typeface="Arial" panose="020B0604020202020204" pitchFamily="34" charset="0"/>
              <a:buChar char="•"/>
            </a:pPr>
            <a:r>
              <a:rPr lang="en-US" dirty="0"/>
              <a:t>Webinars are recorded for later viewing</a:t>
            </a:r>
          </a:p>
          <a:p>
            <a:pPr marL="285750" indent="-285750">
              <a:buFont typeface="Arial" panose="020B0604020202020204" pitchFamily="34" charset="0"/>
              <a:buChar char="•"/>
            </a:pPr>
            <a:r>
              <a:rPr lang="en-US" dirty="0"/>
              <a:t>Registration for all the 2023 webinars is open</a:t>
            </a:r>
          </a:p>
        </p:txBody>
      </p:sp>
      <p:sp>
        <p:nvSpPr>
          <p:cNvPr id="6" name="Slide Number Placeholder 5">
            <a:extLst>
              <a:ext uri="{FF2B5EF4-FFF2-40B4-BE49-F238E27FC236}">
                <a16:creationId xmlns:a16="http://schemas.microsoft.com/office/drawing/2014/main" id="{F8745ED9-1DF9-684D-46CE-B1A2F485C9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1EE7FE12-20EA-281E-EA1E-6B16F0336160}"/>
              </a:ext>
            </a:extLst>
          </p:cNvPr>
          <p:cNvPicPr>
            <a:picLocks noChangeAspect="1"/>
          </p:cNvPicPr>
          <p:nvPr/>
        </p:nvPicPr>
        <p:blipFill>
          <a:blip r:embed="rId3"/>
          <a:stretch>
            <a:fillRect/>
          </a:stretch>
        </p:blipFill>
        <p:spPr>
          <a:xfrm>
            <a:off x="5398634" y="3951588"/>
            <a:ext cx="5471429" cy="2404762"/>
          </a:xfrm>
          <a:prstGeom prst="rect">
            <a:avLst/>
          </a:prstGeom>
        </p:spPr>
      </p:pic>
      <p:pic>
        <p:nvPicPr>
          <p:cNvPr id="12" name="Picture 11">
            <a:extLst>
              <a:ext uri="{FF2B5EF4-FFF2-40B4-BE49-F238E27FC236}">
                <a16:creationId xmlns:a16="http://schemas.microsoft.com/office/drawing/2014/main" id="{7F3AF247-144A-2E6E-6719-3B84A8A832E4}"/>
              </a:ext>
            </a:extLst>
          </p:cNvPr>
          <p:cNvPicPr>
            <a:picLocks noChangeAspect="1"/>
          </p:cNvPicPr>
          <p:nvPr/>
        </p:nvPicPr>
        <p:blipFill>
          <a:blip r:embed="rId4"/>
          <a:stretch>
            <a:fillRect/>
          </a:stretch>
        </p:blipFill>
        <p:spPr>
          <a:xfrm>
            <a:off x="213911" y="3229583"/>
            <a:ext cx="4619088" cy="3126767"/>
          </a:xfrm>
          <a:prstGeom prst="rect">
            <a:avLst/>
          </a:prstGeom>
        </p:spPr>
      </p:pic>
    </p:spTree>
    <p:extLst>
      <p:ext uri="{BB962C8B-B14F-4D97-AF65-F5344CB8AC3E}">
        <p14:creationId xmlns:p14="http://schemas.microsoft.com/office/powerpoint/2010/main" val="4248411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161F-CDB7-EB7A-3A7A-501A6AE7DCFC}"/>
              </a:ext>
            </a:extLst>
          </p:cNvPr>
          <p:cNvSpPr>
            <a:spLocks noGrp="1"/>
          </p:cNvSpPr>
          <p:nvPr>
            <p:ph type="title"/>
          </p:nvPr>
        </p:nvSpPr>
        <p:spPr/>
        <p:txBody>
          <a:bodyPr/>
          <a:lstStyle/>
          <a:p>
            <a:r>
              <a:rPr lang="en-US" dirty="0"/>
              <a:t>Rapido Refreshers</a:t>
            </a:r>
          </a:p>
        </p:txBody>
      </p:sp>
      <p:sp>
        <p:nvSpPr>
          <p:cNvPr id="3" name="Text Placeholder 2">
            <a:extLst>
              <a:ext uri="{FF2B5EF4-FFF2-40B4-BE49-F238E27FC236}">
                <a16:creationId xmlns:a16="http://schemas.microsoft.com/office/drawing/2014/main" id="{B24B97F5-5ACF-D731-BD18-823BE9A8745D}"/>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Rapido Deep Dives with the CSU Resource Sharing Functional Committee (RSFC)</a:t>
            </a:r>
          </a:p>
          <a:p>
            <a:pPr marL="285750" indent="-285750">
              <a:buFont typeface="Arial" panose="020B0604020202020204" pitchFamily="34" charset="0"/>
              <a:buChar char="•"/>
            </a:pPr>
            <a:r>
              <a:rPr lang="en-US" dirty="0"/>
              <a:t>Covers workflows, updates, and configurations</a:t>
            </a:r>
          </a:p>
          <a:p>
            <a:pPr marL="285750" indent="-285750">
              <a:buFont typeface="Arial" panose="020B0604020202020204" pitchFamily="34" charset="0"/>
              <a:buChar char="•"/>
            </a:pPr>
            <a:r>
              <a:rPr lang="en-US" dirty="0"/>
              <a:t>Bi-Weekly in the Academic Year</a:t>
            </a:r>
          </a:p>
          <a:p>
            <a:pPr marL="285750" indent="-285750">
              <a:buFont typeface="Arial" panose="020B0604020202020204" pitchFamily="34" charset="0"/>
              <a:buChar char="•"/>
            </a:pPr>
            <a:r>
              <a:rPr lang="en-US" dirty="0"/>
              <a:t>Recordings added to the wiki under videos</a:t>
            </a:r>
          </a:p>
        </p:txBody>
      </p:sp>
      <p:sp>
        <p:nvSpPr>
          <p:cNvPr id="6" name="Slide Number Placeholder 5">
            <a:extLst>
              <a:ext uri="{FF2B5EF4-FFF2-40B4-BE49-F238E27FC236}">
                <a16:creationId xmlns:a16="http://schemas.microsoft.com/office/drawing/2014/main" id="{3E9000E8-F159-5AF3-BF0E-CAC10D8B6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C3C58D32-1AFE-B749-2D69-E2C84EEEC656}"/>
              </a:ext>
            </a:extLst>
          </p:cNvPr>
          <p:cNvPicPr>
            <a:picLocks noChangeAspect="1"/>
          </p:cNvPicPr>
          <p:nvPr/>
        </p:nvPicPr>
        <p:blipFill>
          <a:blip r:embed="rId3"/>
          <a:stretch>
            <a:fillRect/>
          </a:stretch>
        </p:blipFill>
        <p:spPr>
          <a:xfrm>
            <a:off x="6882368" y="4198971"/>
            <a:ext cx="3393598" cy="2339941"/>
          </a:xfrm>
          <a:prstGeom prst="rect">
            <a:avLst/>
          </a:prstGeom>
        </p:spPr>
      </p:pic>
    </p:spTree>
    <p:extLst>
      <p:ext uri="{BB962C8B-B14F-4D97-AF65-F5344CB8AC3E}">
        <p14:creationId xmlns:p14="http://schemas.microsoft.com/office/powerpoint/2010/main" val="2658107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DE80-6C10-0E5C-1A48-76FF96D36CB3}"/>
              </a:ext>
            </a:extLst>
          </p:cNvPr>
          <p:cNvSpPr>
            <a:spLocks noGrp="1"/>
          </p:cNvSpPr>
          <p:nvPr>
            <p:ph type="title"/>
          </p:nvPr>
        </p:nvSpPr>
        <p:spPr/>
        <p:txBody>
          <a:bodyPr/>
          <a:lstStyle/>
          <a:p>
            <a:r>
              <a:rPr lang="en-US" dirty="0"/>
              <a:t>I-SPIE TV</a:t>
            </a:r>
          </a:p>
        </p:txBody>
      </p:sp>
      <p:sp>
        <p:nvSpPr>
          <p:cNvPr id="3" name="Text Placeholder 2">
            <a:extLst>
              <a:ext uri="{FF2B5EF4-FFF2-40B4-BE49-F238E27FC236}">
                <a16:creationId xmlns:a16="http://schemas.microsoft.com/office/drawing/2014/main" id="{8AA6999D-C183-30DC-F4B2-01ACE81456D8}"/>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Like the conference but smaller</a:t>
            </a:r>
          </a:p>
          <a:p>
            <a:pPr marL="285750" indent="-285750">
              <a:buFont typeface="Arial" panose="020B0604020202020204" pitchFamily="34" charset="0"/>
              <a:buChar char="•"/>
            </a:pPr>
            <a:r>
              <a:rPr lang="en-US" dirty="0"/>
              <a:t>Every third Thursday of the month (excluding holidays)</a:t>
            </a:r>
          </a:p>
          <a:p>
            <a:pPr marL="285750" indent="-285750">
              <a:buFont typeface="Arial" panose="020B0604020202020204" pitchFamily="34" charset="0"/>
              <a:buChar char="•"/>
            </a:pPr>
            <a:r>
              <a:rPr lang="en-US" dirty="0"/>
              <a:t>Informative and fun</a:t>
            </a:r>
          </a:p>
        </p:txBody>
      </p:sp>
      <p:sp>
        <p:nvSpPr>
          <p:cNvPr id="6" name="Slide Number Placeholder 5">
            <a:extLst>
              <a:ext uri="{FF2B5EF4-FFF2-40B4-BE49-F238E27FC236}">
                <a16:creationId xmlns:a16="http://schemas.microsoft.com/office/drawing/2014/main" id="{7807770E-D711-AB71-D7D8-F1AB80ABD6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descr="A logo with a magnifying glass and eye&#10;&#10;Description automatically generated">
            <a:extLst>
              <a:ext uri="{FF2B5EF4-FFF2-40B4-BE49-F238E27FC236}">
                <a16:creationId xmlns:a16="http://schemas.microsoft.com/office/drawing/2014/main" id="{2CD27449-E10A-9D17-727F-F413C5F946B1}"/>
              </a:ext>
            </a:extLst>
          </p:cNvPr>
          <p:cNvPicPr>
            <a:picLocks noChangeAspect="1"/>
          </p:cNvPicPr>
          <p:nvPr/>
        </p:nvPicPr>
        <p:blipFill>
          <a:blip r:embed="rId3"/>
          <a:stretch>
            <a:fillRect/>
          </a:stretch>
        </p:blipFill>
        <p:spPr>
          <a:xfrm>
            <a:off x="6250688" y="3743867"/>
            <a:ext cx="2328479" cy="1938368"/>
          </a:xfrm>
          <a:prstGeom prst="rect">
            <a:avLst/>
          </a:prstGeom>
        </p:spPr>
      </p:pic>
    </p:spTree>
    <p:extLst>
      <p:ext uri="{BB962C8B-B14F-4D97-AF65-F5344CB8AC3E}">
        <p14:creationId xmlns:p14="http://schemas.microsoft.com/office/powerpoint/2010/main" val="375319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62FF-8479-AD45-5391-0DCB9D1C398F}"/>
              </a:ext>
            </a:extLst>
          </p:cNvPr>
          <p:cNvSpPr>
            <a:spLocks noGrp="1"/>
          </p:cNvSpPr>
          <p:nvPr>
            <p:ph type="title"/>
          </p:nvPr>
        </p:nvSpPr>
        <p:spPr>
          <a:xfrm>
            <a:off x="3044952" y="1740735"/>
            <a:ext cx="8232648" cy="1325880"/>
          </a:xfrm>
        </p:spPr>
        <p:txBody>
          <a:bodyPr/>
          <a:lstStyle/>
          <a:p>
            <a:r>
              <a:rPr lang="en-US" dirty="0"/>
              <a:t>Rapido Can feel…</a:t>
            </a:r>
          </a:p>
        </p:txBody>
      </p:sp>
      <p:sp>
        <p:nvSpPr>
          <p:cNvPr id="11" name="Slide Number Placeholder 10">
            <a:extLst>
              <a:ext uri="{FF2B5EF4-FFF2-40B4-BE49-F238E27FC236}">
                <a16:creationId xmlns:a16="http://schemas.microsoft.com/office/drawing/2014/main" id="{B06B129E-5987-176D-B111-B23422A226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65171001-2536-E04F-61B2-BE92F5F8B02E}"/>
              </a:ext>
            </a:extLst>
          </p:cNvPr>
          <p:cNvSpPr txBox="1">
            <a:spLocks/>
          </p:cNvSpPr>
          <p:nvPr/>
        </p:nvSpPr>
        <p:spPr>
          <a:xfrm>
            <a:off x="3044952" y="3066615"/>
            <a:ext cx="8232648" cy="13258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all" spc="0" normalizeH="0" baseline="0" noProof="0" dirty="0">
                <a:ln>
                  <a:noFill/>
                </a:ln>
                <a:solidFill>
                  <a:srgbClr val="224E7F"/>
                </a:solidFill>
                <a:effectLst/>
                <a:uLnTx/>
                <a:uFillTx/>
                <a:latin typeface="Avenir Next LT Pro"/>
                <a:ea typeface="+mj-ea"/>
                <a:cs typeface="+mj-cs"/>
              </a:rPr>
              <a:t>Complicated</a:t>
            </a:r>
          </a:p>
        </p:txBody>
      </p:sp>
    </p:spTree>
    <p:extLst>
      <p:ext uri="{BB962C8B-B14F-4D97-AF65-F5344CB8AC3E}">
        <p14:creationId xmlns:p14="http://schemas.microsoft.com/office/powerpoint/2010/main" val="1599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C25B-7863-445B-A30E-F5B4A1069EC1}"/>
              </a:ext>
            </a:extLst>
          </p:cNvPr>
          <p:cNvSpPr>
            <a:spLocks noGrp="1"/>
          </p:cNvSpPr>
          <p:nvPr>
            <p:ph type="ctrTitle"/>
          </p:nvPr>
        </p:nvSpPr>
        <p:spPr>
          <a:xfrm>
            <a:off x="5991224" y="1098339"/>
            <a:ext cx="5953125" cy="1292436"/>
          </a:xfrm>
        </p:spPr>
        <p:txBody>
          <a:bodyPr>
            <a:normAutofit/>
          </a:bodyPr>
          <a:lstStyle/>
          <a:p>
            <a:r>
              <a:rPr lang="en-US" sz="4400" dirty="0"/>
              <a:t>Experimentation</a:t>
            </a:r>
          </a:p>
        </p:txBody>
      </p:sp>
      <p:sp>
        <p:nvSpPr>
          <p:cNvPr id="5" name="Slide Number Placeholder 4">
            <a:extLst>
              <a:ext uri="{FF2B5EF4-FFF2-40B4-BE49-F238E27FC236}">
                <a16:creationId xmlns:a16="http://schemas.microsoft.com/office/drawing/2014/main" id="{C8F9F617-2A75-99EE-9FCE-313873A88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7" name="Graphic 6" descr="Beaker with solid fill">
            <a:extLst>
              <a:ext uri="{FF2B5EF4-FFF2-40B4-BE49-F238E27FC236}">
                <a16:creationId xmlns:a16="http://schemas.microsoft.com/office/drawing/2014/main" id="{343C0059-66B2-2543-2F68-D5317D3628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9822" y="3213100"/>
            <a:ext cx="2311400" cy="2311400"/>
          </a:xfrm>
          <a:prstGeom prst="rect">
            <a:avLst/>
          </a:prstGeom>
        </p:spPr>
      </p:pic>
      <p:pic>
        <p:nvPicPr>
          <p:cNvPr id="9" name="Graphic 8" descr="Test tubes with solid fill">
            <a:extLst>
              <a:ext uri="{FF2B5EF4-FFF2-40B4-BE49-F238E27FC236}">
                <a16:creationId xmlns:a16="http://schemas.microsoft.com/office/drawing/2014/main" id="{F62889E6-89C5-A982-FE11-484B971F07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74947" y="3609975"/>
            <a:ext cx="2026425" cy="2026425"/>
          </a:xfrm>
          <a:prstGeom prst="rect">
            <a:avLst/>
          </a:prstGeom>
        </p:spPr>
      </p:pic>
    </p:spTree>
    <p:extLst>
      <p:ext uri="{BB962C8B-B14F-4D97-AF65-F5344CB8AC3E}">
        <p14:creationId xmlns:p14="http://schemas.microsoft.com/office/powerpoint/2010/main" val="350112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FA61-88A6-B858-8B6F-39208D909FD6}"/>
              </a:ext>
            </a:extLst>
          </p:cNvPr>
          <p:cNvSpPr>
            <a:spLocks noGrp="1"/>
          </p:cNvSpPr>
          <p:nvPr>
            <p:ph type="title"/>
          </p:nvPr>
        </p:nvSpPr>
        <p:spPr/>
        <p:txBody>
          <a:bodyPr/>
          <a:lstStyle/>
          <a:p>
            <a:r>
              <a:rPr lang="en-US" dirty="0"/>
              <a:t>Try new things</a:t>
            </a:r>
          </a:p>
        </p:txBody>
      </p:sp>
      <p:sp>
        <p:nvSpPr>
          <p:cNvPr id="3" name="Text Placeholder 2">
            <a:extLst>
              <a:ext uri="{FF2B5EF4-FFF2-40B4-BE49-F238E27FC236}">
                <a16:creationId xmlns:a16="http://schemas.microsoft.com/office/drawing/2014/main" id="{051FB01B-27B4-46B8-4934-464764B901F6}"/>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Duplicate stuck requests and set yourself as the requesting patron</a:t>
            </a:r>
          </a:p>
          <a:p>
            <a:pPr marL="285750" indent="-285750">
              <a:buFont typeface="Arial" panose="020B0604020202020204" pitchFamily="34" charset="0"/>
              <a:buChar char="•"/>
            </a:pPr>
            <a:r>
              <a:rPr lang="en-US" dirty="0"/>
              <a:t>Try crazy things you think MIGHT work on the duplicate request</a:t>
            </a:r>
          </a:p>
          <a:p>
            <a:pPr marL="285750" indent="-285750">
              <a:buFont typeface="Arial" panose="020B0604020202020204" pitchFamily="34" charset="0"/>
              <a:buChar char="•"/>
            </a:pPr>
            <a:r>
              <a:rPr lang="en-US" dirty="0"/>
              <a:t>Contact me to test!</a:t>
            </a:r>
          </a:p>
        </p:txBody>
      </p:sp>
      <p:sp>
        <p:nvSpPr>
          <p:cNvPr id="6" name="Slide Number Placeholder 5">
            <a:extLst>
              <a:ext uri="{FF2B5EF4-FFF2-40B4-BE49-F238E27FC236}">
                <a16:creationId xmlns:a16="http://schemas.microsoft.com/office/drawing/2014/main" id="{D1CD49E3-8A32-E161-111B-41F817CD2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315412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7FDF-5169-1668-6699-30D73A3D17A3}"/>
              </a:ext>
            </a:extLst>
          </p:cNvPr>
          <p:cNvSpPr>
            <a:spLocks noGrp="1"/>
          </p:cNvSpPr>
          <p:nvPr>
            <p:ph type="title"/>
          </p:nvPr>
        </p:nvSpPr>
        <p:spPr>
          <a:xfrm>
            <a:off x="914400" y="896112"/>
            <a:ext cx="10515600" cy="1325563"/>
          </a:xfrm>
        </p:spPr>
        <p:txBody>
          <a:bodyPr anchor="t">
            <a:normAutofit/>
          </a:bodyPr>
          <a:lstStyle/>
          <a:p>
            <a:r>
              <a:rPr lang="en-US" dirty="0"/>
              <a:t>Conclusion</a:t>
            </a:r>
          </a:p>
        </p:txBody>
      </p:sp>
      <p:pic>
        <p:nvPicPr>
          <p:cNvPr id="8" name="Picture 7" descr="A logo with a magnifying glass and a eye&#10;&#10;Description automatically generated">
            <a:extLst>
              <a:ext uri="{FF2B5EF4-FFF2-40B4-BE49-F238E27FC236}">
                <a16:creationId xmlns:a16="http://schemas.microsoft.com/office/drawing/2014/main" id="{A89B12B6-0E4E-1BDD-3A7D-8C55910797F0}"/>
              </a:ext>
            </a:extLst>
          </p:cNvPr>
          <p:cNvPicPr>
            <a:picLocks noChangeAspect="1"/>
          </p:cNvPicPr>
          <p:nvPr/>
        </p:nvPicPr>
        <p:blipFill>
          <a:blip r:embed="rId3"/>
          <a:stretch>
            <a:fillRect/>
          </a:stretch>
        </p:blipFill>
        <p:spPr>
          <a:xfrm>
            <a:off x="2591305" y="1825625"/>
            <a:ext cx="7375150" cy="4351338"/>
          </a:xfrm>
          <a:prstGeom prst="rect">
            <a:avLst/>
          </a:prstGeom>
          <a:noFill/>
        </p:spPr>
      </p:pic>
      <p:sp>
        <p:nvSpPr>
          <p:cNvPr id="6" name="Slide Number Placeholder 5">
            <a:extLst>
              <a:ext uri="{FF2B5EF4-FFF2-40B4-BE49-F238E27FC236}">
                <a16:creationId xmlns:a16="http://schemas.microsoft.com/office/drawing/2014/main" id="{7059D399-982D-05F9-8D96-4D323A8427C8}"/>
              </a:ext>
            </a:extLst>
          </p:cNvPr>
          <p:cNvSpPr>
            <a:spLocks noGrp="1"/>
          </p:cNvSpPr>
          <p:nvPr>
            <p:ph type="sldNum" sz="quarter" idx="12"/>
          </p:nvPr>
        </p:nvSpPr>
        <p:spPr>
          <a:xfrm>
            <a:off x="11123295" y="6356350"/>
            <a:ext cx="457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000" b="0" i="0" u="none" strike="noStrike" kern="1200" cap="none" spc="0" normalizeH="0" baseline="0" noProof="0">
              <a:ln>
                <a:noFill/>
              </a:ln>
              <a:solidFill>
                <a:prstClr val="black">
                  <a:lumMod val="75000"/>
                  <a:lumOff val="25000"/>
                </a:prstClr>
              </a:solidFill>
              <a:effectLst/>
              <a:uLnTx/>
              <a:uFillTx/>
              <a:latin typeface="Avenir Next LT Pro"/>
              <a:ea typeface="+mn-ea"/>
              <a:cs typeface="+mn-cs"/>
            </a:endParaRPr>
          </a:p>
        </p:txBody>
      </p:sp>
    </p:spTree>
    <p:extLst>
      <p:ext uri="{BB962C8B-B14F-4D97-AF65-F5344CB8AC3E}">
        <p14:creationId xmlns:p14="http://schemas.microsoft.com/office/powerpoint/2010/main" val="403661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0E6B-9EC2-A1EA-2A14-8139CD6FC05C}"/>
              </a:ext>
            </a:extLst>
          </p:cNvPr>
          <p:cNvSpPr>
            <a:spLocks noGrp="1"/>
          </p:cNvSpPr>
          <p:nvPr>
            <p:ph type="title"/>
          </p:nvPr>
        </p:nvSpPr>
        <p:spPr/>
        <p:txBody>
          <a:bodyPr/>
          <a:lstStyle/>
          <a:p>
            <a:r>
              <a:rPr lang="en-US" dirty="0"/>
              <a:t>How so?</a:t>
            </a:r>
          </a:p>
        </p:txBody>
      </p:sp>
      <p:sp>
        <p:nvSpPr>
          <p:cNvPr id="3" name="Text Placeholder 2">
            <a:extLst>
              <a:ext uri="{FF2B5EF4-FFF2-40B4-BE49-F238E27FC236}">
                <a16:creationId xmlns:a16="http://schemas.microsoft.com/office/drawing/2014/main" id="{7863C246-B4D4-1B6F-1DF9-12B67726A141}"/>
              </a:ext>
            </a:extLst>
          </p:cNvPr>
          <p:cNvSpPr>
            <a:spLocks noGrp="1"/>
          </p:cNvSpPr>
          <p:nvPr>
            <p:ph type="body" sz="quarter" idx="13"/>
          </p:nvPr>
        </p:nvSpPr>
        <p:spPr>
          <a:xfrm>
            <a:off x="4933949" y="2310816"/>
            <a:ext cx="6400800" cy="4039183"/>
          </a:xfrm>
        </p:spPr>
        <p:txBody>
          <a:bodyPr>
            <a:normAutofit/>
          </a:bodyPr>
          <a:lstStyle/>
          <a:p>
            <a:pPr marL="285750" indent="-285750">
              <a:buFont typeface="Arial" panose="020B0604020202020204" pitchFamily="34" charset="0"/>
              <a:buChar char="•"/>
            </a:pPr>
            <a:r>
              <a:rPr lang="en-US" dirty="0"/>
              <a:t>Borrowing Workflows</a:t>
            </a:r>
          </a:p>
          <a:p>
            <a:pPr marL="742950" lvl="1" indent="-285750">
              <a:buFont typeface="Arial" panose="020B0604020202020204" pitchFamily="34" charset="0"/>
              <a:buChar char="•"/>
            </a:pPr>
            <a:r>
              <a:rPr lang="en-US" dirty="0"/>
              <a:t>Processing mediated requests</a:t>
            </a:r>
          </a:p>
          <a:p>
            <a:pPr marL="742950" lvl="1" indent="-285750">
              <a:buFont typeface="Arial" panose="020B0604020202020204" pitchFamily="34" charset="0"/>
              <a:buChar char="•"/>
            </a:pPr>
            <a:r>
              <a:rPr lang="en-US" dirty="0"/>
              <a:t>Processing Copyright </a:t>
            </a:r>
          </a:p>
          <a:p>
            <a:pPr marL="742950" lvl="1" indent="-285750">
              <a:buFont typeface="Arial" panose="020B0604020202020204" pitchFamily="34" charset="0"/>
              <a:buChar char="•"/>
            </a:pPr>
            <a:r>
              <a:rPr lang="en-US" dirty="0"/>
              <a:t>Receiving items</a:t>
            </a:r>
          </a:p>
          <a:p>
            <a:pPr marL="742950" lvl="1" indent="-285750">
              <a:buFont typeface="Arial" panose="020B0604020202020204" pitchFamily="34" charset="0"/>
              <a:buChar char="•"/>
            </a:pPr>
            <a:r>
              <a:rPr lang="en-US" dirty="0"/>
              <a:t>Printing</a:t>
            </a:r>
          </a:p>
          <a:p>
            <a:pPr marL="742950" lvl="1" indent="-285750">
              <a:buFont typeface="Arial" panose="020B0604020202020204" pitchFamily="34" charset="0"/>
              <a:buChar char="•"/>
            </a:pPr>
            <a:r>
              <a:rPr lang="en-US" dirty="0"/>
              <a:t>Returning</a:t>
            </a:r>
          </a:p>
          <a:p>
            <a:pPr marL="285750" indent="-285750">
              <a:buFont typeface="Arial" panose="020B0604020202020204" pitchFamily="34" charset="0"/>
              <a:buChar char="•"/>
            </a:pPr>
            <a:r>
              <a:rPr lang="en-US" dirty="0"/>
              <a:t>Lending Workflows</a:t>
            </a:r>
          </a:p>
          <a:p>
            <a:pPr marL="742950" lvl="1" indent="-285750">
              <a:buFont typeface="Arial" panose="020B0604020202020204" pitchFamily="34" charset="0"/>
              <a:buChar char="•"/>
            </a:pPr>
            <a:r>
              <a:rPr lang="en-US" dirty="0"/>
              <a:t>Printing</a:t>
            </a:r>
          </a:p>
          <a:p>
            <a:pPr marL="742950" lvl="1" indent="-285750">
              <a:buFont typeface="Arial" panose="020B0604020202020204" pitchFamily="34" charset="0"/>
              <a:buChar char="•"/>
            </a:pPr>
            <a:r>
              <a:rPr lang="en-US" dirty="0"/>
              <a:t>Pulling </a:t>
            </a:r>
          </a:p>
          <a:p>
            <a:pPr marL="742950" lvl="1" indent="-285750">
              <a:buFont typeface="Arial" panose="020B0604020202020204" pitchFamily="34" charset="0"/>
              <a:buChar char="•"/>
            </a:pPr>
            <a:r>
              <a:rPr lang="en-US" dirty="0"/>
              <a:t>Shipping</a:t>
            </a:r>
          </a:p>
          <a:p>
            <a:pPr marL="742950" lvl="1" indent="-285750">
              <a:buFont typeface="Arial" panose="020B0604020202020204" pitchFamily="34" charset="0"/>
              <a:buChar char="•"/>
            </a:pPr>
            <a:r>
              <a:rPr lang="en-US" dirty="0"/>
              <a:t>Fixing locate fails</a:t>
            </a:r>
          </a:p>
        </p:txBody>
      </p:sp>
      <p:sp>
        <p:nvSpPr>
          <p:cNvPr id="6" name="Slide Number Placeholder 5">
            <a:extLst>
              <a:ext uri="{FF2B5EF4-FFF2-40B4-BE49-F238E27FC236}">
                <a16:creationId xmlns:a16="http://schemas.microsoft.com/office/drawing/2014/main" id="{DF921373-9336-564C-3EA5-0095CE8D6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7" name="Text Placeholder 2">
            <a:extLst>
              <a:ext uri="{FF2B5EF4-FFF2-40B4-BE49-F238E27FC236}">
                <a16:creationId xmlns:a16="http://schemas.microsoft.com/office/drawing/2014/main" id="{1009D051-675E-9B46-E16E-3775799B32DF}"/>
              </a:ext>
            </a:extLst>
          </p:cNvPr>
          <p:cNvSpPr txBox="1">
            <a:spLocks/>
          </p:cNvSpPr>
          <p:nvPr/>
        </p:nvSpPr>
        <p:spPr>
          <a:xfrm>
            <a:off x="4933949" y="5820643"/>
            <a:ext cx="6400800" cy="6194573"/>
          </a:xfrm>
          <a:prstGeom prst="rect">
            <a:avLst/>
          </a:prstGeom>
        </p:spPr>
        <p:txBody>
          <a:bodyPr vert="horz" lIns="91440" tIns="45720" rIns="91440" bIns="45720" rtlCol="0">
            <a:normAutofit/>
          </a:bodyPr>
          <a:lstStyle>
            <a:lvl1pPr marL="0" indent="0" algn="l" defTabSz="914400" rtl="0" eaLnBrk="1" latinLnBrk="0" hangingPunct="1">
              <a:lnSpc>
                <a:spcPts val="2800"/>
              </a:lnSpc>
              <a:spcBef>
                <a:spcPts val="0"/>
              </a:spcBef>
              <a:buFont typeface="Arial" panose="020B0604020202020204" pitchFamily="34" charset="0"/>
              <a:buNone/>
              <a:defRPr sz="18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Configuration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Sets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Borrowing Mediation Rules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Borrowing Copyright Rules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Labels (in Rapido)</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Labels (Discovery in Primo)</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Letters (Printed)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Letters (emailed)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Pods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Physical Items Lending Policies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Cloud Apps</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High Level Configuration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Locate Settings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Lending Temporarily Off</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Borrowing Temporarily Off</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Contact Information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TOU</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74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0 0 L 0 -0.61203 " pathEditMode="relative" ptsTypes="A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61203 " pathEditMode="relative" ptsTypes="AA">
                                      <p:cBhvr>
                                        <p:cTn id="10" dur="2000" fill="hold"/>
                                        <p:tgtEl>
                                          <p:spTgt spid="3">
                                            <p:txEl>
                                              <p:pRg st="0" end="0"/>
                                            </p:txEl>
                                          </p:spTgt>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61203 " pathEditMode="relative" ptsTypes="AA">
                                      <p:cBhvr>
                                        <p:cTn id="12" dur="2000" fill="hold"/>
                                        <p:tgtEl>
                                          <p:spTgt spid="3">
                                            <p:txEl>
                                              <p:pRg st="1" end="1"/>
                                            </p:txEl>
                                          </p:spTgt>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61203 " pathEditMode="relative" ptsTypes="AA">
                                      <p:cBhvr>
                                        <p:cTn id="14" dur="2000" fill="hold"/>
                                        <p:tgtEl>
                                          <p:spTgt spid="3">
                                            <p:txEl>
                                              <p:pRg st="2" end="2"/>
                                            </p:txEl>
                                          </p:spTgt>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61203 " pathEditMode="relative" ptsTypes="AA">
                                      <p:cBhvr>
                                        <p:cTn id="16" dur="2000" fill="hold"/>
                                        <p:tgtEl>
                                          <p:spTgt spid="3">
                                            <p:txEl>
                                              <p:pRg st="3" end="3"/>
                                            </p:txEl>
                                          </p:spTgt>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61203 " pathEditMode="relative" ptsTypes="AA">
                                      <p:cBhvr>
                                        <p:cTn id="18" dur="2000" fill="hold"/>
                                        <p:tgtEl>
                                          <p:spTgt spid="3">
                                            <p:txEl>
                                              <p:pRg st="4" end="4"/>
                                            </p:txEl>
                                          </p:spTgt>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61203 " pathEditMode="relative" ptsTypes="AA">
                                      <p:cBhvr>
                                        <p:cTn id="20" dur="2000" fill="hold"/>
                                        <p:tgtEl>
                                          <p:spTgt spid="3">
                                            <p:txEl>
                                              <p:pRg st="5" end="5"/>
                                            </p:txEl>
                                          </p:spTgt>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 -0.61203 " pathEditMode="relative" ptsTypes="AA">
                                      <p:cBhvr>
                                        <p:cTn id="22" dur="2000" fill="hold"/>
                                        <p:tgtEl>
                                          <p:spTgt spid="3">
                                            <p:txEl>
                                              <p:pRg st="6" end="6"/>
                                            </p:txEl>
                                          </p:spTgt>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 -0.61203 " pathEditMode="relative" ptsTypes="AA">
                                      <p:cBhvr>
                                        <p:cTn id="24" dur="2000" fill="hold"/>
                                        <p:tgtEl>
                                          <p:spTgt spid="3">
                                            <p:txEl>
                                              <p:pRg st="7" end="7"/>
                                            </p:txEl>
                                          </p:spTgt>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 -0.61203 " pathEditMode="relative" ptsTypes="AA">
                                      <p:cBhvr>
                                        <p:cTn id="26" dur="2000" fill="hold"/>
                                        <p:tgtEl>
                                          <p:spTgt spid="3">
                                            <p:txEl>
                                              <p:pRg st="8" end="8"/>
                                            </p:txEl>
                                          </p:spTgt>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61203 " pathEditMode="relative" ptsTypes="AA">
                                      <p:cBhvr>
                                        <p:cTn id="28" dur="2000" fill="hold"/>
                                        <p:tgtEl>
                                          <p:spTgt spid="3">
                                            <p:txEl>
                                              <p:pRg st="9" end="9"/>
                                            </p:txEl>
                                          </p:spTgt>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 -0.61203 " pathEditMode="relative" ptsTypes="AA">
                                      <p:cBhvr>
                                        <p:cTn id="30" dur="2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p:txBody>
          <a:bodyPr/>
          <a:lstStyle/>
          <a:p>
            <a:r>
              <a:rPr lang="en-US" dirty="0"/>
              <a:t>Thankfully…</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Text Placeholder 2">
            <a:extLst>
              <a:ext uri="{FF2B5EF4-FFF2-40B4-BE49-F238E27FC236}">
                <a16:creationId xmlns:a16="http://schemas.microsoft.com/office/drawing/2014/main" id="{9E6B4D39-04F8-FDB0-0FB6-8B5B7CA8BC77}"/>
              </a:ext>
            </a:extLst>
          </p:cNvPr>
          <p:cNvSpPr txBox="1">
            <a:spLocks/>
          </p:cNvSpPr>
          <p:nvPr/>
        </p:nvSpPr>
        <p:spPr>
          <a:xfrm>
            <a:off x="4933949" y="2310817"/>
            <a:ext cx="6400800" cy="365760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Configurations do not need to be made daily</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Most aren’t any more complicated than their equivalent in other systems. </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Tree>
    <p:extLst>
      <p:ext uri="{BB962C8B-B14F-4D97-AF65-F5344CB8AC3E}">
        <p14:creationId xmlns:p14="http://schemas.microsoft.com/office/powerpoint/2010/main" val="337528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62FF-8479-AD45-5391-0DCB9D1C398F}"/>
              </a:ext>
            </a:extLst>
          </p:cNvPr>
          <p:cNvSpPr>
            <a:spLocks noGrp="1"/>
          </p:cNvSpPr>
          <p:nvPr>
            <p:ph type="title"/>
          </p:nvPr>
        </p:nvSpPr>
        <p:spPr>
          <a:xfrm>
            <a:off x="3044951" y="1740735"/>
            <a:ext cx="8922459" cy="1325880"/>
          </a:xfrm>
        </p:spPr>
        <p:txBody>
          <a:bodyPr/>
          <a:lstStyle/>
          <a:p>
            <a:r>
              <a:rPr lang="en-US" dirty="0"/>
              <a:t>But ILLiad can also feel…</a:t>
            </a:r>
          </a:p>
        </p:txBody>
      </p:sp>
      <p:sp>
        <p:nvSpPr>
          <p:cNvPr id="11" name="Slide Number Placeholder 10">
            <a:extLst>
              <a:ext uri="{FF2B5EF4-FFF2-40B4-BE49-F238E27FC236}">
                <a16:creationId xmlns:a16="http://schemas.microsoft.com/office/drawing/2014/main" id="{B06B129E-5987-176D-B111-B23422A226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65171001-2536-E04F-61B2-BE92F5F8B02E}"/>
              </a:ext>
            </a:extLst>
          </p:cNvPr>
          <p:cNvSpPr txBox="1">
            <a:spLocks/>
          </p:cNvSpPr>
          <p:nvPr/>
        </p:nvSpPr>
        <p:spPr>
          <a:xfrm>
            <a:off x="3044952" y="3066615"/>
            <a:ext cx="8232648" cy="13258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all" spc="0" normalizeH="0" baseline="0" noProof="0" dirty="0">
                <a:ln>
                  <a:noFill/>
                </a:ln>
                <a:solidFill>
                  <a:srgbClr val="224E7F"/>
                </a:solidFill>
                <a:effectLst/>
                <a:uLnTx/>
                <a:uFillTx/>
                <a:latin typeface="Avenir Next LT Pro"/>
                <a:ea typeface="+mj-ea"/>
                <a:cs typeface="+mj-cs"/>
              </a:rPr>
              <a:t>Complicated</a:t>
            </a:r>
          </a:p>
        </p:txBody>
      </p:sp>
    </p:spTree>
    <p:extLst>
      <p:ext uri="{BB962C8B-B14F-4D97-AF65-F5344CB8AC3E}">
        <p14:creationId xmlns:p14="http://schemas.microsoft.com/office/powerpoint/2010/main" val="9964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0E6B-9EC2-A1EA-2A14-8139CD6FC05C}"/>
              </a:ext>
            </a:extLst>
          </p:cNvPr>
          <p:cNvSpPr>
            <a:spLocks noGrp="1"/>
          </p:cNvSpPr>
          <p:nvPr>
            <p:ph type="title"/>
          </p:nvPr>
        </p:nvSpPr>
        <p:spPr/>
        <p:txBody>
          <a:bodyPr/>
          <a:lstStyle/>
          <a:p>
            <a:r>
              <a:rPr lang="en-US" dirty="0"/>
              <a:t>How so?</a:t>
            </a:r>
          </a:p>
        </p:txBody>
      </p:sp>
      <p:sp>
        <p:nvSpPr>
          <p:cNvPr id="3" name="Text Placeholder 2">
            <a:extLst>
              <a:ext uri="{FF2B5EF4-FFF2-40B4-BE49-F238E27FC236}">
                <a16:creationId xmlns:a16="http://schemas.microsoft.com/office/drawing/2014/main" id="{7863C246-B4D4-1B6F-1DF9-12B67726A141}"/>
              </a:ext>
            </a:extLst>
          </p:cNvPr>
          <p:cNvSpPr>
            <a:spLocks noGrp="1"/>
          </p:cNvSpPr>
          <p:nvPr>
            <p:ph type="body" sz="quarter" idx="13"/>
          </p:nvPr>
        </p:nvSpPr>
        <p:spPr>
          <a:xfrm>
            <a:off x="4933949" y="2310816"/>
            <a:ext cx="6400800" cy="4039183"/>
          </a:xfrm>
        </p:spPr>
        <p:txBody>
          <a:bodyPr>
            <a:normAutofit/>
          </a:bodyPr>
          <a:lstStyle/>
          <a:p>
            <a:pPr marL="285750" indent="-285750">
              <a:buFont typeface="Arial" panose="020B0604020202020204" pitchFamily="34" charset="0"/>
              <a:buChar char="•"/>
            </a:pPr>
            <a:r>
              <a:rPr lang="en-US" dirty="0"/>
              <a:t>Borrowing Workflows</a:t>
            </a:r>
          </a:p>
          <a:p>
            <a:pPr marL="742950" lvl="1" indent="-285750">
              <a:buFont typeface="Arial" panose="020B0604020202020204" pitchFamily="34" charset="0"/>
              <a:buChar char="•"/>
            </a:pPr>
            <a:r>
              <a:rPr lang="en-US" dirty="0"/>
              <a:t>Processing nearly all requests (unless using IDS and RapidILL)</a:t>
            </a:r>
          </a:p>
          <a:p>
            <a:pPr marL="742950" lvl="1" indent="-285750">
              <a:buFont typeface="Arial" panose="020B0604020202020204" pitchFamily="34" charset="0"/>
              <a:buChar char="•"/>
            </a:pPr>
            <a:r>
              <a:rPr lang="en-US" dirty="0"/>
              <a:t>Processing Copyright </a:t>
            </a:r>
          </a:p>
          <a:p>
            <a:pPr marL="742950" lvl="1" indent="-285750">
              <a:buFont typeface="Arial" panose="020B0604020202020204" pitchFamily="34" charset="0"/>
              <a:buChar char="•"/>
            </a:pPr>
            <a:r>
              <a:rPr lang="en-US" dirty="0"/>
              <a:t>Receiving items</a:t>
            </a:r>
          </a:p>
          <a:p>
            <a:pPr marL="742950" lvl="1" indent="-285750">
              <a:buFont typeface="Arial" panose="020B0604020202020204" pitchFamily="34" charset="0"/>
              <a:buChar char="•"/>
            </a:pPr>
            <a:r>
              <a:rPr lang="en-US" dirty="0"/>
              <a:t>Printing</a:t>
            </a:r>
          </a:p>
          <a:p>
            <a:pPr marL="742950" lvl="1" indent="-285750">
              <a:buFont typeface="Arial" panose="020B0604020202020204" pitchFamily="34" charset="0"/>
              <a:buChar char="•"/>
            </a:pPr>
            <a:r>
              <a:rPr lang="en-US" dirty="0"/>
              <a:t>Returning</a:t>
            </a:r>
          </a:p>
          <a:p>
            <a:pPr marL="285750" indent="-285750">
              <a:buFont typeface="Arial" panose="020B0604020202020204" pitchFamily="34" charset="0"/>
              <a:buChar char="•"/>
            </a:pPr>
            <a:r>
              <a:rPr lang="en-US" dirty="0"/>
              <a:t>Lending Workflows</a:t>
            </a:r>
          </a:p>
          <a:p>
            <a:pPr marL="742950" lvl="1" indent="-285750">
              <a:buFont typeface="Arial" panose="020B0604020202020204" pitchFamily="34" charset="0"/>
              <a:buChar char="•"/>
            </a:pPr>
            <a:r>
              <a:rPr lang="en-US" dirty="0"/>
              <a:t>Printing</a:t>
            </a:r>
          </a:p>
          <a:p>
            <a:pPr marL="742950" lvl="1" indent="-285750">
              <a:buFont typeface="Arial" panose="020B0604020202020204" pitchFamily="34" charset="0"/>
              <a:buChar char="•"/>
            </a:pPr>
            <a:r>
              <a:rPr lang="en-US" dirty="0"/>
              <a:t>Pulling </a:t>
            </a:r>
          </a:p>
          <a:p>
            <a:pPr marL="742950" lvl="1" indent="-285750">
              <a:buFont typeface="Arial" panose="020B0604020202020204" pitchFamily="34" charset="0"/>
              <a:buChar char="•"/>
            </a:pPr>
            <a:r>
              <a:rPr lang="en-US" dirty="0"/>
              <a:t>Shipping</a:t>
            </a:r>
          </a:p>
        </p:txBody>
      </p:sp>
      <p:sp>
        <p:nvSpPr>
          <p:cNvPr id="6" name="Slide Number Placeholder 5">
            <a:extLst>
              <a:ext uri="{FF2B5EF4-FFF2-40B4-BE49-F238E27FC236}">
                <a16:creationId xmlns:a16="http://schemas.microsoft.com/office/drawing/2014/main" id="{DF921373-9336-564C-3EA5-0095CE8D6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sp>
        <p:nvSpPr>
          <p:cNvPr id="7" name="Text Placeholder 2">
            <a:extLst>
              <a:ext uri="{FF2B5EF4-FFF2-40B4-BE49-F238E27FC236}">
                <a16:creationId xmlns:a16="http://schemas.microsoft.com/office/drawing/2014/main" id="{1009D051-675E-9B46-E16E-3775799B32DF}"/>
              </a:ext>
            </a:extLst>
          </p:cNvPr>
          <p:cNvSpPr txBox="1">
            <a:spLocks/>
          </p:cNvSpPr>
          <p:nvPr/>
        </p:nvSpPr>
        <p:spPr>
          <a:xfrm>
            <a:off x="4933949" y="5820643"/>
            <a:ext cx="6400800" cy="6194573"/>
          </a:xfrm>
          <a:prstGeom prst="rect">
            <a:avLst/>
          </a:prstGeom>
        </p:spPr>
        <p:txBody>
          <a:bodyPr vert="horz" lIns="91440" tIns="45720" rIns="91440" bIns="45720" rtlCol="0">
            <a:normAutofit/>
          </a:bodyPr>
          <a:lstStyle>
            <a:lvl1pPr marL="0" indent="0" algn="l" defTabSz="914400" rtl="0" eaLnBrk="1" latinLnBrk="0" hangingPunct="1">
              <a:lnSpc>
                <a:spcPts val="2800"/>
              </a:lnSpc>
              <a:spcBef>
                <a:spcPts val="0"/>
              </a:spcBef>
              <a:buFont typeface="Arial" panose="020B0604020202020204" pitchFamily="34" charset="0"/>
              <a:buNone/>
              <a:defRPr sz="18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Configuration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Custom Queues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Custom Holdings Paths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Routing Rules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Update printouts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Email Notifications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ILLiad Customization Manager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ILLiad Addons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Going Non-Lending</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IFM Management</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High Level Configuration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Z39 Integrations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PeopleSoft Integrations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NCIP to Alma</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83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0 0 L 0 -0.61203 " pathEditMode="relative" ptsTypes="A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61203 " pathEditMode="relative" ptsTypes="AA">
                                      <p:cBhvr>
                                        <p:cTn id="10" dur="2000" fill="hold"/>
                                        <p:tgtEl>
                                          <p:spTgt spid="3">
                                            <p:txEl>
                                              <p:pRg st="0" end="0"/>
                                            </p:txEl>
                                          </p:spTgt>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61203 " pathEditMode="relative" ptsTypes="AA">
                                      <p:cBhvr>
                                        <p:cTn id="12" dur="2000" fill="hold"/>
                                        <p:tgtEl>
                                          <p:spTgt spid="3">
                                            <p:txEl>
                                              <p:pRg st="1" end="1"/>
                                            </p:txEl>
                                          </p:spTgt>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61203 " pathEditMode="relative" ptsTypes="AA">
                                      <p:cBhvr>
                                        <p:cTn id="14" dur="2000" fill="hold"/>
                                        <p:tgtEl>
                                          <p:spTgt spid="3">
                                            <p:txEl>
                                              <p:pRg st="2" end="2"/>
                                            </p:txEl>
                                          </p:spTgt>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61203 " pathEditMode="relative" ptsTypes="AA">
                                      <p:cBhvr>
                                        <p:cTn id="16" dur="2000" fill="hold"/>
                                        <p:tgtEl>
                                          <p:spTgt spid="3">
                                            <p:txEl>
                                              <p:pRg st="3" end="3"/>
                                            </p:txEl>
                                          </p:spTgt>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61203 " pathEditMode="relative" ptsTypes="AA">
                                      <p:cBhvr>
                                        <p:cTn id="18" dur="2000" fill="hold"/>
                                        <p:tgtEl>
                                          <p:spTgt spid="3">
                                            <p:txEl>
                                              <p:pRg st="4" end="4"/>
                                            </p:txEl>
                                          </p:spTgt>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61203 " pathEditMode="relative" ptsTypes="AA">
                                      <p:cBhvr>
                                        <p:cTn id="20" dur="2000" fill="hold"/>
                                        <p:tgtEl>
                                          <p:spTgt spid="3">
                                            <p:txEl>
                                              <p:pRg st="5" end="5"/>
                                            </p:txEl>
                                          </p:spTgt>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 -0.61203 " pathEditMode="relative" ptsTypes="AA">
                                      <p:cBhvr>
                                        <p:cTn id="22" dur="2000" fill="hold"/>
                                        <p:tgtEl>
                                          <p:spTgt spid="3">
                                            <p:txEl>
                                              <p:pRg st="6" end="6"/>
                                            </p:txEl>
                                          </p:spTgt>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 -0.61203 " pathEditMode="relative" ptsTypes="AA">
                                      <p:cBhvr>
                                        <p:cTn id="24" dur="2000" fill="hold"/>
                                        <p:tgtEl>
                                          <p:spTgt spid="3">
                                            <p:txEl>
                                              <p:pRg st="7" end="7"/>
                                            </p:txEl>
                                          </p:spTgt>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 -0.61203 " pathEditMode="relative" ptsTypes="AA">
                                      <p:cBhvr>
                                        <p:cTn id="26" dur="2000" fill="hold"/>
                                        <p:tgtEl>
                                          <p:spTgt spid="3">
                                            <p:txEl>
                                              <p:pRg st="8" end="8"/>
                                            </p:txEl>
                                          </p:spTgt>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 -0.61203 " pathEditMode="relative" ptsTypes="AA">
                                      <p:cBhvr>
                                        <p:cTn id="28" dur="2000" fill="hold"/>
                                        <p:tgtEl>
                                          <p:spTgt spid="3">
                                            <p:txEl>
                                              <p:pRg st="9" end="9"/>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8F6C-B5DC-EC78-9158-65266D42C630}"/>
              </a:ext>
            </a:extLst>
          </p:cNvPr>
          <p:cNvSpPr>
            <a:spLocks noGrp="1"/>
          </p:cNvSpPr>
          <p:nvPr>
            <p:ph type="title"/>
          </p:nvPr>
        </p:nvSpPr>
        <p:spPr/>
        <p:txBody>
          <a:bodyPr/>
          <a:lstStyle/>
          <a:p>
            <a:r>
              <a:rPr lang="en-US" dirty="0"/>
              <a:t>Why Does it Feel Less Complicated?</a:t>
            </a:r>
          </a:p>
        </p:txBody>
      </p:sp>
      <p:sp>
        <p:nvSpPr>
          <p:cNvPr id="13" name="Slide Number Placeholder 12">
            <a:extLst>
              <a:ext uri="{FF2B5EF4-FFF2-40B4-BE49-F238E27FC236}">
                <a16:creationId xmlns:a16="http://schemas.microsoft.com/office/drawing/2014/main" id="{FDB73829-FEB6-C896-439E-4B7509E45A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5" name="Text Placeholder 2">
            <a:extLst>
              <a:ext uri="{FF2B5EF4-FFF2-40B4-BE49-F238E27FC236}">
                <a16:creationId xmlns:a16="http://schemas.microsoft.com/office/drawing/2014/main" id="{9E6B4D39-04F8-FDB0-0FB6-8B5B7CA8BC77}"/>
              </a:ext>
            </a:extLst>
          </p:cNvPr>
          <p:cNvSpPr txBox="1">
            <a:spLocks/>
          </p:cNvSpPr>
          <p:nvPr/>
        </p:nvSpPr>
        <p:spPr>
          <a:xfrm>
            <a:off x="4933949" y="2310817"/>
            <a:ext cx="6400800" cy="365760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New staff have expressed that ILLiad feels more complicated</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8F0E3"/>
                </a:solidFill>
                <a:effectLst/>
                <a:uLnTx/>
                <a:uFillTx/>
                <a:latin typeface="Avenir Next LT Pro"/>
                <a:ea typeface="+mn-ea"/>
                <a:cs typeface="+mn-cs"/>
              </a:rPr>
              <a:t>All configurations were done many years ago and maybe only need minor tweaks</a:t>
            </a: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8F0E3"/>
              </a:solidFill>
              <a:effectLst/>
              <a:uLnTx/>
              <a:uFillTx/>
              <a:latin typeface="Avenir Next LT Pro"/>
              <a:ea typeface="+mn-ea"/>
              <a:cs typeface="+mn-cs"/>
            </a:endParaRPr>
          </a:p>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8F0E3"/>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EB0346E4-D180-3FE5-3DEC-327D31EFF774}"/>
              </a:ext>
            </a:extLst>
          </p:cNvPr>
          <p:cNvSpPr txBox="1"/>
          <p:nvPr/>
        </p:nvSpPr>
        <p:spPr>
          <a:xfrm>
            <a:off x="4933949" y="4803497"/>
            <a:ext cx="6112764" cy="451406"/>
          </a:xfrm>
          <a:prstGeom prst="rect">
            <a:avLst/>
          </a:prstGeom>
          <a:noFill/>
        </p:spPr>
        <p:txBody>
          <a:bodyPr wrap="square">
            <a:spAutoFit/>
          </a:bodyPr>
          <a:lstStyle/>
          <a:p>
            <a:pPr marL="285750" marR="0" lvl="0" indent="-285750" algn="l" defTabSz="914400" rtl="0" eaLnBrk="1" fontAlgn="auto" latinLnBrk="0" hangingPunct="1">
              <a:lnSpc>
                <a:spcPts val="28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8F0E3"/>
                </a:solidFill>
                <a:effectLst/>
                <a:uLnTx/>
                <a:uFillTx/>
                <a:latin typeface="Avenir Next LT Pro"/>
                <a:ea typeface="+mn-ea"/>
                <a:cs typeface="+mn-cs"/>
              </a:rPr>
              <a:t>You are already an expert in ILLiad</a:t>
            </a:r>
          </a:p>
        </p:txBody>
      </p:sp>
    </p:spTree>
    <p:extLst>
      <p:ext uri="{BB962C8B-B14F-4D97-AF65-F5344CB8AC3E}">
        <p14:creationId xmlns:p14="http://schemas.microsoft.com/office/powerpoint/2010/main" val="8002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DDFE-3048-34DD-6D03-6F61E20AFAAB}"/>
              </a:ext>
            </a:extLst>
          </p:cNvPr>
          <p:cNvSpPr>
            <a:spLocks noGrp="1"/>
          </p:cNvSpPr>
          <p:nvPr>
            <p:ph type="title"/>
          </p:nvPr>
        </p:nvSpPr>
        <p:spPr/>
        <p:txBody>
          <a:bodyPr/>
          <a:lstStyle/>
          <a:p>
            <a:pPr algn="ctr"/>
            <a:r>
              <a:rPr lang="en-US"/>
              <a:t>How Do I become an Expert in Rapido?</a:t>
            </a:r>
            <a:endParaRPr lang="en-US" dirty="0"/>
          </a:p>
        </p:txBody>
      </p:sp>
      <p:sp>
        <p:nvSpPr>
          <p:cNvPr id="6" name="Slide Number Placeholder 5">
            <a:extLst>
              <a:ext uri="{FF2B5EF4-FFF2-40B4-BE49-F238E27FC236}">
                <a16:creationId xmlns:a16="http://schemas.microsoft.com/office/drawing/2014/main" id="{26A5E0EF-32F5-6CB1-10CC-2F78570A3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n-US" sz="1000" b="0" i="0" u="none" strike="noStrike" kern="1200" cap="none" spc="0" normalizeH="0" baseline="0" noProof="0" smtClean="0">
                <a:ln>
                  <a:noFill/>
                </a:ln>
                <a:solidFill>
                  <a:prstClr val="black">
                    <a:lumMod val="75000"/>
                    <a:lumOff val="2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endParaRPr>
          </a:p>
        </p:txBody>
      </p:sp>
      <p:pic>
        <p:nvPicPr>
          <p:cNvPr id="8" name="Picture 7" descr="A logo with a magnifying glass and eye&#10;&#10;Description automatically generated">
            <a:extLst>
              <a:ext uri="{FF2B5EF4-FFF2-40B4-BE49-F238E27FC236}">
                <a16:creationId xmlns:a16="http://schemas.microsoft.com/office/drawing/2014/main" id="{DDEF05E7-D5D8-5A8E-7CAA-9608B521AAB1}"/>
              </a:ext>
            </a:extLst>
          </p:cNvPr>
          <p:cNvPicPr>
            <a:picLocks noChangeAspect="1"/>
          </p:cNvPicPr>
          <p:nvPr/>
        </p:nvPicPr>
        <p:blipFill>
          <a:blip r:embed="rId3"/>
          <a:stretch>
            <a:fillRect/>
          </a:stretch>
        </p:blipFill>
        <p:spPr>
          <a:xfrm>
            <a:off x="4090399" y="2430633"/>
            <a:ext cx="4011201" cy="3339168"/>
          </a:xfrm>
          <a:prstGeom prst="rect">
            <a:avLst/>
          </a:prstGeom>
        </p:spPr>
      </p:pic>
      <p:sp>
        <p:nvSpPr>
          <p:cNvPr id="15" name="Freeform: Shape 14">
            <a:extLst>
              <a:ext uri="{FF2B5EF4-FFF2-40B4-BE49-F238E27FC236}">
                <a16:creationId xmlns:a16="http://schemas.microsoft.com/office/drawing/2014/main" id="{7D4CB2E1-3B3D-C03F-389F-BC6DE585301F}"/>
              </a:ext>
            </a:extLst>
          </p:cNvPr>
          <p:cNvSpPr/>
          <p:nvPr/>
        </p:nvSpPr>
        <p:spPr>
          <a:xfrm>
            <a:off x="3200400" y="2928705"/>
            <a:ext cx="1014984" cy="972869"/>
          </a:xfrm>
          <a:custGeom>
            <a:avLst/>
            <a:gdLst>
              <a:gd name="connsiteX0" fmla="*/ 1014984 w 1014984"/>
              <a:gd name="connsiteY0" fmla="*/ 189145 h 972869"/>
              <a:gd name="connsiteX1" fmla="*/ 914400 w 1014984"/>
              <a:gd name="connsiteY1" fmla="*/ 51985 h 972869"/>
              <a:gd name="connsiteX2" fmla="*/ 466344 w 1014984"/>
              <a:gd name="connsiteY2" fmla="*/ 957241 h 972869"/>
              <a:gd name="connsiteX3" fmla="*/ 0 w 1014984"/>
              <a:gd name="connsiteY3" fmla="*/ 573193 h 972869"/>
            </a:gdLst>
            <a:ahLst/>
            <a:cxnLst>
              <a:cxn ang="0">
                <a:pos x="connsiteX0" y="connsiteY0"/>
              </a:cxn>
              <a:cxn ang="0">
                <a:pos x="connsiteX1" y="connsiteY1"/>
              </a:cxn>
              <a:cxn ang="0">
                <a:pos x="connsiteX2" y="connsiteY2"/>
              </a:cxn>
              <a:cxn ang="0">
                <a:pos x="connsiteX3" y="connsiteY3"/>
              </a:cxn>
            </a:cxnLst>
            <a:rect l="l" t="t" r="r" b="b"/>
            <a:pathLst>
              <a:path w="1014984" h="972869">
                <a:moveTo>
                  <a:pt x="1014984" y="189145"/>
                </a:moveTo>
                <a:cubicBezTo>
                  <a:pt x="1010412" y="56557"/>
                  <a:pt x="1005840" y="-76031"/>
                  <a:pt x="914400" y="51985"/>
                </a:cubicBezTo>
                <a:cubicBezTo>
                  <a:pt x="822960" y="180001"/>
                  <a:pt x="618744" y="870373"/>
                  <a:pt x="466344" y="957241"/>
                </a:cubicBezTo>
                <a:cubicBezTo>
                  <a:pt x="313944" y="1044109"/>
                  <a:pt x="67056" y="748453"/>
                  <a:pt x="0" y="573193"/>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6" name="Freeform: Shape 15">
            <a:extLst>
              <a:ext uri="{FF2B5EF4-FFF2-40B4-BE49-F238E27FC236}">
                <a16:creationId xmlns:a16="http://schemas.microsoft.com/office/drawing/2014/main" id="{5E4F6EE1-2891-7BFE-30E0-BBC21EF9EB6E}"/>
              </a:ext>
            </a:extLst>
          </p:cNvPr>
          <p:cNvSpPr/>
          <p:nvPr/>
        </p:nvSpPr>
        <p:spPr>
          <a:xfrm flipH="1">
            <a:off x="6095999" y="2928704"/>
            <a:ext cx="1014984" cy="972869"/>
          </a:xfrm>
          <a:custGeom>
            <a:avLst/>
            <a:gdLst>
              <a:gd name="connsiteX0" fmla="*/ 1014984 w 1014984"/>
              <a:gd name="connsiteY0" fmla="*/ 189145 h 972869"/>
              <a:gd name="connsiteX1" fmla="*/ 914400 w 1014984"/>
              <a:gd name="connsiteY1" fmla="*/ 51985 h 972869"/>
              <a:gd name="connsiteX2" fmla="*/ 466344 w 1014984"/>
              <a:gd name="connsiteY2" fmla="*/ 957241 h 972869"/>
              <a:gd name="connsiteX3" fmla="*/ 0 w 1014984"/>
              <a:gd name="connsiteY3" fmla="*/ 573193 h 972869"/>
            </a:gdLst>
            <a:ahLst/>
            <a:cxnLst>
              <a:cxn ang="0">
                <a:pos x="connsiteX0" y="connsiteY0"/>
              </a:cxn>
              <a:cxn ang="0">
                <a:pos x="connsiteX1" y="connsiteY1"/>
              </a:cxn>
              <a:cxn ang="0">
                <a:pos x="connsiteX2" y="connsiteY2"/>
              </a:cxn>
              <a:cxn ang="0">
                <a:pos x="connsiteX3" y="connsiteY3"/>
              </a:cxn>
            </a:cxnLst>
            <a:rect l="l" t="t" r="r" b="b"/>
            <a:pathLst>
              <a:path w="1014984" h="972869">
                <a:moveTo>
                  <a:pt x="1014984" y="189145"/>
                </a:moveTo>
                <a:cubicBezTo>
                  <a:pt x="1010412" y="56557"/>
                  <a:pt x="1005840" y="-76031"/>
                  <a:pt x="914400" y="51985"/>
                </a:cubicBezTo>
                <a:cubicBezTo>
                  <a:pt x="822960" y="180001"/>
                  <a:pt x="618744" y="870373"/>
                  <a:pt x="466344" y="957241"/>
                </a:cubicBezTo>
                <a:cubicBezTo>
                  <a:pt x="313944" y="1044109"/>
                  <a:pt x="67056" y="748453"/>
                  <a:pt x="0" y="573193"/>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0" name="Graphic 19" descr="Hand outline">
            <a:extLst>
              <a:ext uri="{FF2B5EF4-FFF2-40B4-BE49-F238E27FC236}">
                <a16:creationId xmlns:a16="http://schemas.microsoft.com/office/drawing/2014/main" id="{BAC6F8DE-B584-BA13-3899-8B028E7E6D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303045">
            <a:off x="6855164" y="2716291"/>
            <a:ext cx="914400" cy="914400"/>
          </a:xfrm>
          <a:prstGeom prst="rect">
            <a:avLst/>
          </a:prstGeom>
        </p:spPr>
      </p:pic>
      <p:pic>
        <p:nvPicPr>
          <p:cNvPr id="18" name="Graphic 17" descr="Raised hand outline">
            <a:extLst>
              <a:ext uri="{FF2B5EF4-FFF2-40B4-BE49-F238E27FC236}">
                <a16:creationId xmlns:a16="http://schemas.microsoft.com/office/drawing/2014/main" id="{E9754A8E-440B-710F-C59F-7E7681F246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861765">
            <a:off x="2615873" y="2692410"/>
            <a:ext cx="914400" cy="914400"/>
          </a:xfrm>
          <a:prstGeom prst="rect">
            <a:avLst/>
          </a:prstGeom>
        </p:spPr>
      </p:pic>
      <p:cxnSp>
        <p:nvCxnSpPr>
          <p:cNvPr id="24" name="Straight Connector 23">
            <a:extLst>
              <a:ext uri="{FF2B5EF4-FFF2-40B4-BE49-F238E27FC236}">
                <a16:creationId xmlns:a16="http://schemas.microsoft.com/office/drawing/2014/main" id="{054DE0A5-256C-992B-0D83-FFA8E63EEF40}"/>
              </a:ext>
            </a:extLst>
          </p:cNvPr>
          <p:cNvCxnSpPr>
            <a:cxnSpLocks/>
          </p:cNvCxnSpPr>
          <p:nvPr/>
        </p:nvCxnSpPr>
        <p:spPr>
          <a:xfrm flipH="1">
            <a:off x="3073073" y="3442570"/>
            <a:ext cx="237778" cy="114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866AED-F62A-39D7-25B5-FC51CF5F81EE}"/>
              </a:ext>
            </a:extLst>
          </p:cNvPr>
          <p:cNvCxnSpPr>
            <a:cxnSpLocks/>
          </p:cNvCxnSpPr>
          <p:nvPr/>
        </p:nvCxnSpPr>
        <p:spPr>
          <a:xfrm>
            <a:off x="7022592" y="3415138"/>
            <a:ext cx="201168" cy="141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796849"/>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tm33968143_Win32_JB_SL_v3" id="{212BFE24-30E6-4C3E-9B53-F29A9181BD21}" vid="{982B489A-C9B1-4FBF-BBC5-D41820D27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4127</Words>
  <Application>Microsoft Office PowerPoint</Application>
  <PresentationFormat>Widescreen</PresentationFormat>
  <Paragraphs>382</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Avenir Next LT Pro</vt:lpstr>
      <vt:lpstr>Calibri</vt:lpstr>
      <vt:lpstr>Symbol</vt:lpstr>
      <vt:lpstr>Custom</vt:lpstr>
      <vt:lpstr>Empowering Staff:  Taking control of Your Rapido Instance</vt:lpstr>
      <vt:lpstr>Rapido or ILLiad?</vt:lpstr>
      <vt:lpstr>Rapido Can feel…</vt:lpstr>
      <vt:lpstr>How so?</vt:lpstr>
      <vt:lpstr>Thankfully…</vt:lpstr>
      <vt:lpstr>But ILLiad can also feel…</vt:lpstr>
      <vt:lpstr>How so?</vt:lpstr>
      <vt:lpstr>Why Does it Feel Less Complicated?</vt:lpstr>
      <vt:lpstr>How Do I become an Expert in Rapido?</vt:lpstr>
      <vt:lpstr>Roles</vt:lpstr>
      <vt:lpstr>Roles</vt:lpstr>
      <vt:lpstr>So, Let’s Get some power! (aka Roles)</vt:lpstr>
      <vt:lpstr>Roles</vt:lpstr>
      <vt:lpstr>Alma Administration Certification</vt:lpstr>
      <vt:lpstr>Fulfillment Administrators Can…</vt:lpstr>
      <vt:lpstr>Letters Administrators Can…</vt:lpstr>
      <vt:lpstr>Analytics Administrators Can…</vt:lpstr>
      <vt:lpstr>Resource Sharing Configurations</vt:lpstr>
      <vt:lpstr>Resource Sharing Library Settings</vt:lpstr>
      <vt:lpstr>Fulfillment Settings</vt:lpstr>
      <vt:lpstr>Resource Sharing Settings</vt:lpstr>
      <vt:lpstr>Letters</vt:lpstr>
      <vt:lpstr>Letters</vt:lpstr>
      <vt:lpstr>Analytics</vt:lpstr>
      <vt:lpstr>Analytics</vt:lpstr>
      <vt:lpstr>Keeping Up with Rapido</vt:lpstr>
      <vt:lpstr>Rapido Monthly Webinars</vt:lpstr>
      <vt:lpstr>Rapido Refreshers</vt:lpstr>
      <vt:lpstr>I-SPIE TV</vt:lpstr>
      <vt:lpstr>Experimentation</vt:lpstr>
      <vt:lpstr>Try new things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Chris</dc:creator>
  <cp:lastModifiedBy>Lee, Chris</cp:lastModifiedBy>
  <cp:revision>2</cp:revision>
  <dcterms:created xsi:type="dcterms:W3CDTF">2023-08-01T20:38:36Z</dcterms:created>
  <dcterms:modified xsi:type="dcterms:W3CDTF">2023-09-13T23:08:02Z</dcterms:modified>
</cp:coreProperties>
</file>