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4"/>
  </p:notesMasterIdLst>
  <p:sldIdLst>
    <p:sldId id="310" r:id="rId2"/>
    <p:sldId id="311" r:id="rId3"/>
    <p:sldId id="312" r:id="rId4"/>
    <p:sldId id="313" r:id="rId5"/>
    <p:sldId id="314" r:id="rId6"/>
    <p:sldId id="315" r:id="rId7"/>
    <p:sldId id="316" r:id="rId8"/>
    <p:sldId id="317" r:id="rId9"/>
    <p:sldId id="318" r:id="rId10"/>
    <p:sldId id="319" r:id="rId11"/>
    <p:sldId id="320" r:id="rId12"/>
    <p:sldId id="32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9623" autoAdjust="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7FA9BA-6B0A-4ED6-B187-0987AE4812C9}" type="datetimeFigureOut">
              <a:rPr lang="en-US" smtClean="0"/>
              <a:t>9/13/2023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580AE-705B-4762-A10E-2BC5D4C54F25}" type="slidenum">
              <a:rPr lang="en-US" smtClean="0"/>
              <a:t>‹#›</a:t>
            </a:fld>
            <a:endParaRPr lang="en-US"/>
          </a:p>
        </p:txBody>
      </p:sp>
    </p:spTree>
    <p:extLst>
      <p:ext uri="{BB962C8B-B14F-4D97-AF65-F5344CB8AC3E}">
        <p14:creationId xmlns:p14="http://schemas.microsoft.com/office/powerpoint/2010/main" val="3005374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my name is Cassandra Swartzwelder I am the borrower at Cal Poly, San Luis Obispo. I am going to be talking about </a:t>
            </a:r>
            <a:r>
              <a:rPr lang="en-US" dirty="0" err="1"/>
              <a:t>Contu</a:t>
            </a:r>
            <a:r>
              <a:rPr lang="en-US" dirty="0"/>
              <a:t> and Copyright in Rapido.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0040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000000"/>
                </a:solidFill>
                <a:effectLst/>
                <a:latin typeface="Calibri" panose="020F0502020204030204" pitchFamily="34" charset="0"/>
              </a:rPr>
              <a:t>I conducted a report from 6/1/2022-12/31/2022. This was the final report. There were 8 requests that slipped through. I took this report and sent it to Gordon at Reprints Desk for an estimate on prices.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692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received an estimate the next day.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573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the Reprints Desk/Article Galaxy app is available, Cal Poly uses it for all copyright. With the app it gives you the copyright price front and center. The items are delivered directly to the patron.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2531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Cal Poly, our Copyright que consists of items that need approval for copyright and multiple or duplicate requests.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905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a:spcBef>
                <a:spcPts val="0"/>
              </a:spcBef>
              <a:spcAft>
                <a:spcPts val="0"/>
              </a:spcAft>
            </a:pPr>
            <a:r>
              <a:rPr lang="en-US" sz="1800" b="0" i="0" dirty="0">
                <a:solidFill>
                  <a:srgbClr val="000000"/>
                </a:solidFill>
                <a:effectLst/>
                <a:latin typeface="inherit"/>
              </a:rPr>
              <a:t>We have a copyright borrowing rule that sends multiple request items to the copyright que. With this rule you can build sets based in the label or request status. The documentation for this can be found here.</a:t>
            </a:r>
            <a:endParaRPr lang="en-US" b="0" i="0" dirty="0">
              <a:solidFill>
                <a:srgbClr val="000000"/>
              </a:solidFill>
              <a:effectLst/>
              <a:latin typeface="Calibri" panose="020F0502020204030204" pitchFamily="34" charset="0"/>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4068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request that went to the copyright que. As you can see it has the copyright label and needs to be approved. From here I can approve it or use the Reprints Desk app to fill it.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7838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panose="020F0502020204030204" pitchFamily="34" charset="0"/>
              </a:rPr>
              <a:t>We have multiple requests borrowing rule set up at Cal Poly. We noticed we were getting multiple requests from the same patrons. We wanted a rule that would catch these. The parameters for this rule included the following: More than 1 chapter/article from the same book or volume, patron and within the last three months. These items go to mediation.  I can check the request to make sure I am following CONTU Guidelines before approving the item.</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4832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libri" panose="020F0502020204030204" pitchFamily="34" charset="0"/>
              </a:rPr>
              <a:t>We have a multiple requests label. From here, I will check if the patron has requested the item before or within </a:t>
            </a:r>
            <a:r>
              <a:rPr lang="en-US" sz="1800" b="0" i="0" dirty="0" err="1">
                <a:solidFill>
                  <a:srgbClr val="000000"/>
                </a:solidFill>
                <a:effectLst/>
                <a:latin typeface="Calibri" panose="020F0502020204030204" pitchFamily="34" charset="0"/>
              </a:rPr>
              <a:t>Contu</a:t>
            </a:r>
            <a:r>
              <a:rPr lang="en-US" sz="1800" b="0" i="0" dirty="0">
                <a:solidFill>
                  <a:srgbClr val="000000"/>
                </a:solidFill>
                <a:effectLst/>
                <a:latin typeface="Calibri" panose="020F0502020204030204" pitchFamily="34" charset="0"/>
              </a:rPr>
              <a:t> guidelines. If it is a duplicate request, I will cancel the item as a duplicate. If it is another chapter of a book or article and falls within the guidelines, I will approve it. If it violates copyright, I will cancel the request.</a:t>
            </a: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3965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Calibri" panose="020F0502020204030204" pitchFamily="34" charset="0"/>
              </a:rPr>
              <a:t>Here is an example of the same patron who requested the same article. I would just cancel this as a duplicate request.</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944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implementation of Rapido, at Cal Poly, we decided to continue doing copyright through </a:t>
            </a:r>
            <a:r>
              <a:rPr lang="en-US" dirty="0" err="1"/>
              <a:t>ILLiad</a:t>
            </a:r>
            <a:r>
              <a:rPr lang="en-US" dirty="0"/>
              <a:t>. Any requests that went to copyright were rejected to </a:t>
            </a:r>
            <a:r>
              <a:rPr lang="en-US" dirty="0" err="1"/>
              <a:t>ILLiad</a:t>
            </a:r>
            <a:r>
              <a:rPr lang="en-US" dirty="0"/>
              <a:t> as last resort. Our copyright was done through </a:t>
            </a:r>
            <a:r>
              <a:rPr lang="en-US" dirty="0" err="1"/>
              <a:t>ILLiad</a:t>
            </a:r>
            <a:r>
              <a:rPr lang="en-US" dirty="0"/>
              <a:t> until the Reprints Desk app was developed and working properly. The Reprints Desk app automatically delivers the item to the patron. Now, all copyright is done through the Reprints Desk app.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7255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though Cal Poly rejected all copyright to </a:t>
            </a:r>
            <a:r>
              <a:rPr lang="en-US" dirty="0" err="1"/>
              <a:t>ILLiad</a:t>
            </a:r>
            <a:r>
              <a:rPr lang="en-US" dirty="0"/>
              <a:t> and used the Reprints app, I still wanted to make sure nothing was missed while Ex Libris worked out all the copyright kinks. With this, I used Chris’s directions to create a copyright report. There were items that slipped through the cracks and were not caught. This could have been due to the requests not being in the completed status.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0E4D8A-02B1-45F9-A29D-F876F63891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6323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9/13/2023</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471537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9/13/2023</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180888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9/13/2023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3232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9/13/2023</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56299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9/13/2023</a:t>
            </a:fld>
            <a:endParaRPr lang="en-US" dirty="0"/>
          </a:p>
        </p:txBody>
      </p:sp>
    </p:spTree>
    <p:extLst>
      <p:ext uri="{BB962C8B-B14F-4D97-AF65-F5344CB8AC3E}">
        <p14:creationId xmlns:p14="http://schemas.microsoft.com/office/powerpoint/2010/main" val="388538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9/13/2023</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900775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9/13/2023</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1989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9/13/2023</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51010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9/13/2023</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79321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9/13/2023</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1716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9/13/2023</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33295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9/13/2023</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640498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E5201BD4-5B60-F5BE-9963-6539C0E7A102}"/>
              </a:ext>
            </a:extLst>
          </p:cNvPr>
          <p:cNvSpPr>
            <a:spLocks noGrp="1"/>
          </p:cNvSpPr>
          <p:nvPr>
            <p:ph type="ctrTitle"/>
          </p:nvPr>
        </p:nvSpPr>
        <p:spPr>
          <a:xfrm>
            <a:off x="6090045" y="1346200"/>
            <a:ext cx="5624118" cy="3284538"/>
          </a:xfrm>
        </p:spPr>
        <p:txBody>
          <a:bodyPr anchor="b">
            <a:normAutofit/>
          </a:bodyPr>
          <a:lstStyle/>
          <a:p>
            <a:r>
              <a:rPr lang="en-US" dirty="0"/>
              <a:t>CONTU and Copyright</a:t>
            </a:r>
          </a:p>
        </p:txBody>
      </p:sp>
      <p:sp>
        <p:nvSpPr>
          <p:cNvPr id="3" name="Subtitle 2">
            <a:extLst>
              <a:ext uri="{FF2B5EF4-FFF2-40B4-BE49-F238E27FC236}">
                <a16:creationId xmlns:a16="http://schemas.microsoft.com/office/drawing/2014/main" id="{FB307E9D-B922-418F-1735-8CC305B9F02E}"/>
              </a:ext>
            </a:extLst>
          </p:cNvPr>
          <p:cNvSpPr>
            <a:spLocks noGrp="1"/>
          </p:cNvSpPr>
          <p:nvPr>
            <p:ph type="subTitle" idx="1"/>
          </p:nvPr>
        </p:nvSpPr>
        <p:spPr>
          <a:xfrm>
            <a:off x="6096369" y="4630738"/>
            <a:ext cx="5617794" cy="1150937"/>
          </a:xfrm>
        </p:spPr>
        <p:txBody>
          <a:bodyPr anchor="t">
            <a:normAutofit/>
          </a:bodyPr>
          <a:lstStyle/>
          <a:p>
            <a:r>
              <a:rPr lang="en-US"/>
              <a:t>Cassandra Swartzwelder</a:t>
            </a:r>
          </a:p>
        </p:txBody>
      </p:sp>
      <p:sp>
        <p:nvSpPr>
          <p:cNvPr id="26" name="Freeform: Shape 10">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14"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Meiryo"/>
              <a:ea typeface="+mn-ea"/>
              <a:cs typeface="+mn-cs"/>
            </a:endParaRPr>
          </a:p>
        </p:txBody>
      </p:sp>
      <p:sp>
        <p:nvSpPr>
          <p:cNvPr id="27" name="Freeform: Shape 12">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28" name="Picture 3">
            <a:extLst>
              <a:ext uri="{FF2B5EF4-FFF2-40B4-BE49-F238E27FC236}">
                <a16:creationId xmlns:a16="http://schemas.microsoft.com/office/drawing/2014/main" id="{B2DED613-F068-A8BC-EE68-E9141A77974B}"/>
              </a:ext>
            </a:extLst>
          </p:cNvPr>
          <p:cNvPicPr>
            <a:picLocks noChangeAspect="1"/>
          </p:cNvPicPr>
          <p:nvPr/>
        </p:nvPicPr>
        <p:blipFill rotWithShape="1">
          <a:blip r:embed="rId3"/>
          <a:srcRect l="21636" r="23138"/>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
        <p:nvSpPr>
          <p:cNvPr id="29" name="Freeform: Shape 14">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42319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95771-C13A-B0F0-7C84-AE261FE8D65E}"/>
              </a:ext>
            </a:extLst>
          </p:cNvPr>
          <p:cNvSpPr>
            <a:spLocks noGrp="1"/>
          </p:cNvSpPr>
          <p:nvPr>
            <p:ph type="title"/>
          </p:nvPr>
        </p:nvSpPr>
        <p:spPr/>
        <p:txBody>
          <a:bodyPr/>
          <a:lstStyle/>
          <a:p>
            <a:pPr algn="ctr"/>
            <a:r>
              <a:rPr lang="en-US" dirty="0"/>
              <a:t>CONTU Rapido</a:t>
            </a:r>
          </a:p>
        </p:txBody>
      </p:sp>
      <p:pic>
        <p:nvPicPr>
          <p:cNvPr id="5" name="Content Placeholder 4">
            <a:extLst>
              <a:ext uri="{FF2B5EF4-FFF2-40B4-BE49-F238E27FC236}">
                <a16:creationId xmlns:a16="http://schemas.microsoft.com/office/drawing/2014/main" id="{FEA8D0B2-651A-AA87-875B-9A38BEC37CA3}"/>
              </a:ext>
            </a:extLst>
          </p:cNvPr>
          <p:cNvPicPr>
            <a:picLocks noGrp="1" noChangeAspect="1"/>
          </p:cNvPicPr>
          <p:nvPr>
            <p:ph idx="1"/>
          </p:nvPr>
        </p:nvPicPr>
        <p:blipFill>
          <a:blip r:embed="rId3"/>
          <a:stretch>
            <a:fillRect/>
          </a:stretch>
        </p:blipFill>
        <p:spPr>
          <a:xfrm>
            <a:off x="1669500" y="2624927"/>
            <a:ext cx="9214523" cy="2733473"/>
          </a:xfrm>
        </p:spPr>
      </p:pic>
    </p:spTree>
    <p:extLst>
      <p:ext uri="{BB962C8B-B14F-4D97-AF65-F5344CB8AC3E}">
        <p14:creationId xmlns:p14="http://schemas.microsoft.com/office/powerpoint/2010/main" val="3702079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0E96F-4442-D2C4-3C13-89FDC83A47BF}"/>
              </a:ext>
            </a:extLst>
          </p:cNvPr>
          <p:cNvSpPr>
            <a:spLocks noGrp="1"/>
          </p:cNvSpPr>
          <p:nvPr>
            <p:ph type="title"/>
          </p:nvPr>
        </p:nvSpPr>
        <p:spPr/>
        <p:txBody>
          <a:bodyPr/>
          <a:lstStyle/>
          <a:p>
            <a:pPr algn="ctr"/>
            <a:r>
              <a:rPr lang="en-US" dirty="0"/>
              <a:t>Reprints Desk Estimate</a:t>
            </a:r>
          </a:p>
        </p:txBody>
      </p:sp>
      <p:pic>
        <p:nvPicPr>
          <p:cNvPr id="5" name="Content Placeholder 4">
            <a:extLst>
              <a:ext uri="{FF2B5EF4-FFF2-40B4-BE49-F238E27FC236}">
                <a16:creationId xmlns:a16="http://schemas.microsoft.com/office/drawing/2014/main" id="{5A5C32CD-DD29-25CC-7720-1793B904F235}"/>
              </a:ext>
            </a:extLst>
          </p:cNvPr>
          <p:cNvPicPr>
            <a:picLocks noGrp="1" noChangeAspect="1"/>
          </p:cNvPicPr>
          <p:nvPr>
            <p:ph idx="1"/>
          </p:nvPr>
        </p:nvPicPr>
        <p:blipFill>
          <a:blip r:embed="rId3"/>
          <a:stretch>
            <a:fillRect/>
          </a:stretch>
        </p:blipFill>
        <p:spPr>
          <a:xfrm>
            <a:off x="1920875" y="3183197"/>
            <a:ext cx="8769350" cy="1910831"/>
          </a:xfrm>
        </p:spPr>
      </p:pic>
    </p:spTree>
    <p:extLst>
      <p:ext uri="{BB962C8B-B14F-4D97-AF65-F5344CB8AC3E}">
        <p14:creationId xmlns:p14="http://schemas.microsoft.com/office/powerpoint/2010/main" val="2143718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25D53-2A76-DA43-A27E-6F9D1DD54ECF}"/>
              </a:ext>
            </a:extLst>
          </p:cNvPr>
          <p:cNvSpPr>
            <a:spLocks noGrp="1"/>
          </p:cNvSpPr>
          <p:nvPr>
            <p:ph type="title"/>
          </p:nvPr>
        </p:nvSpPr>
        <p:spPr/>
        <p:txBody>
          <a:bodyPr/>
          <a:lstStyle/>
          <a:p>
            <a:pPr algn="ctr"/>
            <a:r>
              <a:rPr lang="en-US" dirty="0"/>
              <a:t>Reprints Desk/Article Galaxy app</a:t>
            </a:r>
          </a:p>
        </p:txBody>
      </p:sp>
      <p:pic>
        <p:nvPicPr>
          <p:cNvPr id="11" name="Content Placeholder 10">
            <a:extLst>
              <a:ext uri="{FF2B5EF4-FFF2-40B4-BE49-F238E27FC236}">
                <a16:creationId xmlns:a16="http://schemas.microsoft.com/office/drawing/2014/main" id="{BA6A9C52-11A9-D1CF-0459-DF6DD82DA771}"/>
              </a:ext>
            </a:extLst>
          </p:cNvPr>
          <p:cNvPicPr>
            <a:picLocks noGrp="1" noChangeAspect="1"/>
          </p:cNvPicPr>
          <p:nvPr>
            <p:ph idx="1"/>
          </p:nvPr>
        </p:nvPicPr>
        <p:blipFill>
          <a:blip r:embed="rId3"/>
          <a:stretch>
            <a:fillRect/>
          </a:stretch>
        </p:blipFill>
        <p:spPr>
          <a:xfrm>
            <a:off x="3810000" y="2452688"/>
            <a:ext cx="4991100" cy="3371850"/>
          </a:xfrm>
        </p:spPr>
      </p:pic>
    </p:spTree>
    <p:extLst>
      <p:ext uri="{BB962C8B-B14F-4D97-AF65-F5344CB8AC3E}">
        <p14:creationId xmlns:p14="http://schemas.microsoft.com/office/powerpoint/2010/main" val="2288978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71644-E305-EA02-141D-DB7EF74124E5}"/>
              </a:ext>
            </a:extLst>
          </p:cNvPr>
          <p:cNvSpPr>
            <a:spLocks noGrp="1"/>
          </p:cNvSpPr>
          <p:nvPr>
            <p:ph type="title"/>
          </p:nvPr>
        </p:nvSpPr>
        <p:spPr/>
        <p:txBody>
          <a:bodyPr/>
          <a:lstStyle/>
          <a:p>
            <a:pPr algn="ctr"/>
            <a:r>
              <a:rPr lang="en-US" dirty="0"/>
              <a:t>Copyright que Rapido</a:t>
            </a:r>
          </a:p>
        </p:txBody>
      </p:sp>
      <p:sp>
        <p:nvSpPr>
          <p:cNvPr id="3" name="Content Placeholder 2">
            <a:extLst>
              <a:ext uri="{FF2B5EF4-FFF2-40B4-BE49-F238E27FC236}">
                <a16:creationId xmlns:a16="http://schemas.microsoft.com/office/drawing/2014/main" id="{9DD676D8-4FA0-476C-43AB-E2712C7DE6DA}"/>
              </a:ext>
            </a:extLst>
          </p:cNvPr>
          <p:cNvSpPr>
            <a:spLocks noGrp="1"/>
          </p:cNvSpPr>
          <p:nvPr>
            <p:ph idx="1"/>
          </p:nvPr>
        </p:nvSpPr>
        <p:spPr/>
        <p:txBody>
          <a:bodyPr/>
          <a:lstStyle/>
          <a:p>
            <a:pPr marL="285750" indent="-285750">
              <a:buFont typeface="Arial" panose="020B0604020202020204" pitchFamily="34" charset="0"/>
              <a:buChar char="•"/>
            </a:pPr>
            <a:r>
              <a:rPr lang="en-US" dirty="0"/>
              <a:t>Copyright label</a:t>
            </a:r>
          </a:p>
          <a:p>
            <a:pPr marL="285750" indent="-285750">
              <a:buFont typeface="Arial" panose="020B0604020202020204" pitchFamily="34" charset="0"/>
              <a:buChar char="•"/>
            </a:pPr>
            <a:r>
              <a:rPr lang="en-US" dirty="0"/>
              <a:t>Multiple/Duplicate requests rule/labels</a:t>
            </a:r>
          </a:p>
          <a:p>
            <a:pPr marL="285750" indent="-285750">
              <a:buFont typeface="Arial" panose="020B0604020202020204" pitchFamily="34" charset="0"/>
              <a:buChar char="•"/>
            </a:pPr>
            <a:r>
              <a:rPr lang="en-US" dirty="0"/>
              <a:t>Go into the copyright que</a:t>
            </a:r>
          </a:p>
          <a:p>
            <a:endParaRPr lang="en-US" dirty="0"/>
          </a:p>
        </p:txBody>
      </p:sp>
    </p:spTree>
    <p:extLst>
      <p:ext uri="{BB962C8B-B14F-4D97-AF65-F5344CB8AC3E}">
        <p14:creationId xmlns:p14="http://schemas.microsoft.com/office/powerpoint/2010/main" val="559088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12E66-F8F1-61B5-5FCF-A001702E7ECE}"/>
              </a:ext>
            </a:extLst>
          </p:cNvPr>
          <p:cNvSpPr>
            <a:spLocks noGrp="1"/>
          </p:cNvSpPr>
          <p:nvPr>
            <p:ph type="title"/>
          </p:nvPr>
        </p:nvSpPr>
        <p:spPr/>
        <p:txBody>
          <a:bodyPr/>
          <a:lstStyle/>
          <a:p>
            <a:pPr algn="ctr"/>
            <a:r>
              <a:rPr lang="en-US" dirty="0"/>
              <a:t>Borrowing Copyright Rule</a:t>
            </a:r>
          </a:p>
        </p:txBody>
      </p:sp>
      <p:sp>
        <p:nvSpPr>
          <p:cNvPr id="3" name="Content Placeholder 2">
            <a:extLst>
              <a:ext uri="{FF2B5EF4-FFF2-40B4-BE49-F238E27FC236}">
                <a16:creationId xmlns:a16="http://schemas.microsoft.com/office/drawing/2014/main" id="{842DEA13-2A17-3175-25C1-D32C63BBD2BE}"/>
              </a:ext>
            </a:extLst>
          </p:cNvPr>
          <p:cNvSpPr>
            <a:spLocks noGrp="1"/>
          </p:cNvSpPr>
          <p:nvPr>
            <p:ph idx="1"/>
          </p:nvPr>
        </p:nvSpPr>
        <p:spPr/>
        <p:txBody>
          <a:bodyPr>
            <a:normAutofit/>
          </a:bodyPr>
          <a:lstStyle/>
          <a:p>
            <a:pPr marL="285750" indent="-285750">
              <a:buFont typeface="Arial" panose="020B0604020202020204" pitchFamily="34" charset="0"/>
              <a:buChar char="•"/>
            </a:pPr>
            <a:r>
              <a:rPr lang="en-US" dirty="0">
                <a:solidFill>
                  <a:srgbClr val="1D1C1D"/>
                </a:solidFill>
                <a:latin typeface="Slack-Lato"/>
              </a:rPr>
              <a:t>R</a:t>
            </a:r>
            <a:r>
              <a:rPr lang="en-US" b="0" i="0" dirty="0">
                <a:solidFill>
                  <a:srgbClr val="1D1C1D"/>
                </a:solidFill>
                <a:effectLst/>
                <a:latin typeface="Slack-Lato"/>
              </a:rPr>
              <a:t>equest goes to mediation and adds a label to it.  </a:t>
            </a:r>
          </a:p>
          <a:p>
            <a:pPr marL="285750" indent="-285750">
              <a:buFont typeface="Arial" panose="020B0604020202020204" pitchFamily="34" charset="0"/>
              <a:buChar char="•"/>
            </a:pPr>
            <a:r>
              <a:rPr lang="en-US" b="0" i="0" dirty="0">
                <a:solidFill>
                  <a:srgbClr val="1D1C1D"/>
                </a:solidFill>
                <a:effectLst/>
                <a:latin typeface="Slack-Lato"/>
              </a:rPr>
              <a:t>You can build sets from there based on the label or request status. </a:t>
            </a:r>
          </a:p>
          <a:p>
            <a:pPr marL="285750" indent="-285750">
              <a:buFont typeface="Arial" panose="020B0604020202020204" pitchFamily="34" charset="0"/>
              <a:buChar char="•"/>
            </a:pPr>
            <a:r>
              <a:rPr lang="en-US" b="0" i="0" dirty="0">
                <a:solidFill>
                  <a:srgbClr val="1D1C1D"/>
                </a:solidFill>
                <a:effectLst/>
                <a:latin typeface="Slack-Lato"/>
              </a:rPr>
              <a:t>Documentation from Ex Libris:</a:t>
            </a:r>
          </a:p>
          <a:p>
            <a:r>
              <a:rPr lang="en-US" dirty="0"/>
              <a:t>https://knowledge.exlibrisgroup.com/Alma/Product_Documentation/010Alma_Online_Help_(English)/030Fulfillment/080Configuring_Fulfillment/080General/Configuring_Copyright_Management</a:t>
            </a:r>
          </a:p>
        </p:txBody>
      </p:sp>
    </p:spTree>
    <p:extLst>
      <p:ext uri="{BB962C8B-B14F-4D97-AF65-F5344CB8AC3E}">
        <p14:creationId xmlns:p14="http://schemas.microsoft.com/office/powerpoint/2010/main" val="76233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3916-CC86-4B52-5870-0333E4FC22D7}"/>
              </a:ext>
            </a:extLst>
          </p:cNvPr>
          <p:cNvSpPr>
            <a:spLocks noGrp="1"/>
          </p:cNvSpPr>
          <p:nvPr>
            <p:ph type="title"/>
          </p:nvPr>
        </p:nvSpPr>
        <p:spPr/>
        <p:txBody>
          <a:bodyPr/>
          <a:lstStyle/>
          <a:p>
            <a:pPr algn="ctr"/>
            <a:r>
              <a:rPr lang="en-US" dirty="0"/>
              <a:t>Copyright Label</a:t>
            </a:r>
          </a:p>
        </p:txBody>
      </p:sp>
      <p:pic>
        <p:nvPicPr>
          <p:cNvPr id="5" name="Content Placeholder 4">
            <a:extLst>
              <a:ext uri="{FF2B5EF4-FFF2-40B4-BE49-F238E27FC236}">
                <a16:creationId xmlns:a16="http://schemas.microsoft.com/office/drawing/2014/main" id="{42EA5AEB-9AC0-2C4F-AD2C-FC3607E2F05F}"/>
              </a:ext>
            </a:extLst>
          </p:cNvPr>
          <p:cNvPicPr>
            <a:picLocks noGrp="1" noChangeAspect="1"/>
          </p:cNvPicPr>
          <p:nvPr>
            <p:ph idx="1"/>
          </p:nvPr>
        </p:nvPicPr>
        <p:blipFill>
          <a:blip r:embed="rId3"/>
          <a:stretch>
            <a:fillRect/>
          </a:stretch>
        </p:blipFill>
        <p:spPr>
          <a:xfrm>
            <a:off x="1920875" y="2763447"/>
            <a:ext cx="8769936" cy="2750515"/>
          </a:xfrm>
        </p:spPr>
      </p:pic>
    </p:spTree>
    <p:extLst>
      <p:ext uri="{BB962C8B-B14F-4D97-AF65-F5344CB8AC3E}">
        <p14:creationId xmlns:p14="http://schemas.microsoft.com/office/powerpoint/2010/main" val="493052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165A-EC63-C5BD-F162-A9AC3E1A7C71}"/>
              </a:ext>
            </a:extLst>
          </p:cNvPr>
          <p:cNvSpPr>
            <a:spLocks noGrp="1"/>
          </p:cNvSpPr>
          <p:nvPr>
            <p:ph type="title"/>
          </p:nvPr>
        </p:nvSpPr>
        <p:spPr/>
        <p:txBody>
          <a:bodyPr/>
          <a:lstStyle/>
          <a:p>
            <a:pPr algn="ctr"/>
            <a:r>
              <a:rPr lang="en-US" dirty="0"/>
              <a:t>Borrowing Multiple Requests Rule</a:t>
            </a:r>
          </a:p>
        </p:txBody>
      </p:sp>
      <p:pic>
        <p:nvPicPr>
          <p:cNvPr id="5" name="Content Placeholder 4">
            <a:extLst>
              <a:ext uri="{FF2B5EF4-FFF2-40B4-BE49-F238E27FC236}">
                <a16:creationId xmlns:a16="http://schemas.microsoft.com/office/drawing/2014/main" id="{19654B1A-6BCF-BA1C-785A-6B4B30C95423}"/>
              </a:ext>
            </a:extLst>
          </p:cNvPr>
          <p:cNvPicPr>
            <a:picLocks noGrp="1" noChangeAspect="1"/>
          </p:cNvPicPr>
          <p:nvPr>
            <p:ph idx="1"/>
          </p:nvPr>
        </p:nvPicPr>
        <p:blipFill>
          <a:blip r:embed="rId3"/>
          <a:stretch>
            <a:fillRect/>
          </a:stretch>
        </p:blipFill>
        <p:spPr>
          <a:xfrm>
            <a:off x="2259791" y="2312988"/>
            <a:ext cx="8091518" cy="3651250"/>
          </a:xfrm>
        </p:spPr>
      </p:pic>
      <p:sp>
        <p:nvSpPr>
          <p:cNvPr id="6" name="TextBox 5">
            <a:extLst>
              <a:ext uri="{FF2B5EF4-FFF2-40B4-BE49-F238E27FC236}">
                <a16:creationId xmlns:a16="http://schemas.microsoft.com/office/drawing/2014/main" id="{8631B54D-1B97-45F0-69AC-9EFD8481B682}"/>
              </a:ext>
            </a:extLst>
          </p:cNvPr>
          <p:cNvSpPr txBox="1"/>
          <p:nvPr/>
        </p:nvSpPr>
        <p:spPr>
          <a:xfrm>
            <a:off x="2259791" y="6107837"/>
            <a:ext cx="8091518" cy="92333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Greater than 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In the last 3 months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Meiryo"/>
              <a:ea typeface="+mn-ea"/>
              <a:cs typeface="+mn-cs"/>
            </a:endParaRPr>
          </a:p>
        </p:txBody>
      </p:sp>
    </p:spTree>
    <p:extLst>
      <p:ext uri="{BB962C8B-B14F-4D97-AF65-F5344CB8AC3E}">
        <p14:creationId xmlns:p14="http://schemas.microsoft.com/office/powerpoint/2010/main" val="246646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135A3-DE58-119A-C769-A64198BABBC8}"/>
              </a:ext>
            </a:extLst>
          </p:cNvPr>
          <p:cNvSpPr>
            <a:spLocks noGrp="1"/>
          </p:cNvSpPr>
          <p:nvPr>
            <p:ph type="title"/>
          </p:nvPr>
        </p:nvSpPr>
        <p:spPr/>
        <p:txBody>
          <a:bodyPr/>
          <a:lstStyle/>
          <a:p>
            <a:pPr algn="ctr"/>
            <a:r>
              <a:rPr lang="en-US" dirty="0"/>
              <a:t>Multiple Requests Label</a:t>
            </a:r>
          </a:p>
        </p:txBody>
      </p:sp>
      <p:pic>
        <p:nvPicPr>
          <p:cNvPr id="5" name="Content Placeholder 4">
            <a:extLst>
              <a:ext uri="{FF2B5EF4-FFF2-40B4-BE49-F238E27FC236}">
                <a16:creationId xmlns:a16="http://schemas.microsoft.com/office/drawing/2014/main" id="{FE60E59B-BED8-3085-F948-3C7529044A14}"/>
              </a:ext>
            </a:extLst>
          </p:cNvPr>
          <p:cNvPicPr>
            <a:picLocks noGrp="1" noChangeAspect="1"/>
          </p:cNvPicPr>
          <p:nvPr>
            <p:ph idx="1"/>
          </p:nvPr>
        </p:nvPicPr>
        <p:blipFill>
          <a:blip r:embed="rId3"/>
          <a:stretch>
            <a:fillRect/>
          </a:stretch>
        </p:blipFill>
        <p:spPr>
          <a:xfrm>
            <a:off x="1975582" y="2312988"/>
            <a:ext cx="8659935" cy="3651250"/>
          </a:xfrm>
        </p:spPr>
      </p:pic>
      <p:sp>
        <p:nvSpPr>
          <p:cNvPr id="6" name="TextBox 5">
            <a:extLst>
              <a:ext uri="{FF2B5EF4-FFF2-40B4-BE49-F238E27FC236}">
                <a16:creationId xmlns:a16="http://schemas.microsoft.com/office/drawing/2014/main" id="{D59884E9-7AD0-440F-8BF8-689721A5BE83}"/>
              </a:ext>
            </a:extLst>
          </p:cNvPr>
          <p:cNvSpPr txBox="1"/>
          <p:nvPr/>
        </p:nvSpPr>
        <p:spPr>
          <a:xfrm>
            <a:off x="1975582" y="6196614"/>
            <a:ext cx="8715229" cy="64633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Approved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Recalculate Partner</a:t>
            </a:r>
          </a:p>
        </p:txBody>
      </p:sp>
    </p:spTree>
    <p:extLst>
      <p:ext uri="{BB962C8B-B14F-4D97-AF65-F5344CB8AC3E}">
        <p14:creationId xmlns:p14="http://schemas.microsoft.com/office/powerpoint/2010/main" val="1017590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B361F-21C6-748D-0C6C-EC8AD9E291A8}"/>
              </a:ext>
            </a:extLst>
          </p:cNvPr>
          <p:cNvSpPr>
            <a:spLocks noGrp="1"/>
          </p:cNvSpPr>
          <p:nvPr>
            <p:ph type="title"/>
          </p:nvPr>
        </p:nvSpPr>
        <p:spPr/>
        <p:txBody>
          <a:bodyPr/>
          <a:lstStyle/>
          <a:p>
            <a:pPr algn="ctr"/>
            <a:r>
              <a:rPr lang="en-US" dirty="0"/>
              <a:t>Multiple/Duplicate Request</a:t>
            </a:r>
          </a:p>
        </p:txBody>
      </p:sp>
      <p:pic>
        <p:nvPicPr>
          <p:cNvPr id="5" name="Content Placeholder 4">
            <a:extLst>
              <a:ext uri="{FF2B5EF4-FFF2-40B4-BE49-F238E27FC236}">
                <a16:creationId xmlns:a16="http://schemas.microsoft.com/office/drawing/2014/main" id="{982816DE-D75E-02D0-E273-A81AD4411CE8}"/>
              </a:ext>
            </a:extLst>
          </p:cNvPr>
          <p:cNvPicPr>
            <a:picLocks noGrp="1" noChangeAspect="1"/>
          </p:cNvPicPr>
          <p:nvPr>
            <p:ph idx="1"/>
          </p:nvPr>
        </p:nvPicPr>
        <p:blipFill>
          <a:blip r:embed="rId3"/>
          <a:stretch>
            <a:fillRect/>
          </a:stretch>
        </p:blipFill>
        <p:spPr>
          <a:xfrm>
            <a:off x="1920875" y="2846784"/>
            <a:ext cx="8769350" cy="2583657"/>
          </a:xfrm>
        </p:spPr>
      </p:pic>
      <p:sp>
        <p:nvSpPr>
          <p:cNvPr id="6" name="TextBox 5">
            <a:extLst>
              <a:ext uri="{FF2B5EF4-FFF2-40B4-BE49-F238E27FC236}">
                <a16:creationId xmlns:a16="http://schemas.microsoft.com/office/drawing/2014/main" id="{5C7337B8-B851-0496-A10D-7DADB58CFDBE}"/>
              </a:ext>
            </a:extLst>
          </p:cNvPr>
          <p:cNvSpPr txBox="1"/>
          <p:nvPr/>
        </p:nvSpPr>
        <p:spPr>
          <a:xfrm>
            <a:off x="1920240" y="5584054"/>
            <a:ext cx="3000552" cy="12003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Same patron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Same journal title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Same article title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Created 8/1 &amp; 8/8 </a:t>
            </a:r>
          </a:p>
        </p:txBody>
      </p:sp>
      <p:sp>
        <p:nvSpPr>
          <p:cNvPr id="7" name="TextBox 6">
            <a:extLst>
              <a:ext uri="{FF2B5EF4-FFF2-40B4-BE49-F238E27FC236}">
                <a16:creationId xmlns:a16="http://schemas.microsoft.com/office/drawing/2014/main" id="{9F7A1FA5-E1F5-6DAC-B28A-C8489B873003}"/>
              </a:ext>
            </a:extLst>
          </p:cNvPr>
          <p:cNvSpPr txBox="1"/>
          <p:nvPr/>
        </p:nvSpPr>
        <p:spPr>
          <a:xfrm>
            <a:off x="6023728" y="5571241"/>
            <a:ext cx="4260915"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Meiryo"/>
                <a:ea typeface="+mn-ea"/>
                <a:cs typeface="+mn-cs"/>
              </a:rPr>
              <a:t>Cancel as Duplicate request</a:t>
            </a:r>
          </a:p>
        </p:txBody>
      </p:sp>
    </p:spTree>
    <p:extLst>
      <p:ext uri="{BB962C8B-B14F-4D97-AF65-F5344CB8AC3E}">
        <p14:creationId xmlns:p14="http://schemas.microsoft.com/office/powerpoint/2010/main" val="408797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BEF00-54B5-BF24-5939-98C46A914609}"/>
              </a:ext>
            </a:extLst>
          </p:cNvPr>
          <p:cNvSpPr>
            <a:spLocks noGrp="1"/>
          </p:cNvSpPr>
          <p:nvPr>
            <p:ph type="title"/>
          </p:nvPr>
        </p:nvSpPr>
        <p:spPr/>
        <p:txBody>
          <a:bodyPr/>
          <a:lstStyle/>
          <a:p>
            <a:pPr algn="ctr"/>
            <a:r>
              <a:rPr lang="en-US" dirty="0"/>
              <a:t>Rapido Copyright</a:t>
            </a:r>
          </a:p>
        </p:txBody>
      </p:sp>
      <p:sp>
        <p:nvSpPr>
          <p:cNvPr id="3" name="Content Placeholder 2">
            <a:extLst>
              <a:ext uri="{FF2B5EF4-FFF2-40B4-BE49-F238E27FC236}">
                <a16:creationId xmlns:a16="http://schemas.microsoft.com/office/drawing/2014/main" id="{DF371231-FE4D-9011-8E8E-9013B6A8D606}"/>
              </a:ext>
            </a:extLst>
          </p:cNvPr>
          <p:cNvSpPr>
            <a:spLocks noGrp="1"/>
          </p:cNvSpPr>
          <p:nvPr>
            <p:ph idx="1"/>
          </p:nvPr>
        </p:nvSpPr>
        <p:spPr/>
        <p:txBody>
          <a:bodyPr/>
          <a:lstStyle/>
          <a:p>
            <a:pPr marL="285750" indent="-285750">
              <a:buFont typeface="Arial" panose="020B0604020202020204" pitchFamily="34" charset="0"/>
              <a:buChar char="•"/>
            </a:pPr>
            <a:r>
              <a:rPr lang="en-US" dirty="0"/>
              <a:t>Rapido-Rejected sent to </a:t>
            </a:r>
            <a:r>
              <a:rPr lang="en-US" dirty="0" err="1"/>
              <a:t>ILLiad</a:t>
            </a:r>
            <a:r>
              <a:rPr lang="en-US" dirty="0"/>
              <a:t> as last resort</a:t>
            </a:r>
          </a:p>
          <a:p>
            <a:pPr marL="285750" indent="-285750">
              <a:buFont typeface="Arial" panose="020B0604020202020204" pitchFamily="34" charset="0"/>
              <a:buChar char="•"/>
            </a:pPr>
            <a:r>
              <a:rPr lang="en-US" dirty="0"/>
              <a:t>Reprints Desk app</a:t>
            </a:r>
          </a:p>
          <a:p>
            <a:pPr marL="285750" indent="-285750">
              <a:buFont typeface="Arial" panose="020B0604020202020204" pitchFamily="34" charset="0"/>
              <a:buChar char="•"/>
            </a:pPr>
            <a:r>
              <a:rPr lang="en-US" dirty="0"/>
              <a:t>Reprints app- automatically deliver to patron</a:t>
            </a:r>
          </a:p>
          <a:p>
            <a:pPr marL="285750" indent="-285750">
              <a:buFont typeface="Arial" panose="020B0604020202020204" pitchFamily="34" charset="0"/>
              <a:buChar char="•"/>
            </a:pPr>
            <a:r>
              <a:rPr lang="en-US" dirty="0"/>
              <a:t>Rapido- Cal Poly, SLO all copyright Reprints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24065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E4E91-B923-1184-3C5D-FE8367192674}"/>
              </a:ext>
            </a:extLst>
          </p:cNvPr>
          <p:cNvSpPr>
            <a:spLocks noGrp="1"/>
          </p:cNvSpPr>
          <p:nvPr>
            <p:ph type="title"/>
          </p:nvPr>
        </p:nvSpPr>
        <p:spPr/>
        <p:txBody>
          <a:bodyPr/>
          <a:lstStyle/>
          <a:p>
            <a:pPr algn="ctr"/>
            <a:r>
              <a:rPr lang="en-US" dirty="0"/>
              <a:t>CONTU Copyright Report</a:t>
            </a:r>
          </a:p>
        </p:txBody>
      </p:sp>
      <p:sp>
        <p:nvSpPr>
          <p:cNvPr id="3" name="Content Placeholder 2">
            <a:extLst>
              <a:ext uri="{FF2B5EF4-FFF2-40B4-BE49-F238E27FC236}">
                <a16:creationId xmlns:a16="http://schemas.microsoft.com/office/drawing/2014/main" id="{083C04AD-E48C-757A-5DA1-591EECED277E}"/>
              </a:ext>
            </a:extLst>
          </p:cNvPr>
          <p:cNvSpPr>
            <a:spLocks noGrp="1"/>
          </p:cNvSpPr>
          <p:nvPr>
            <p:ph idx="1"/>
          </p:nvPr>
        </p:nvSpPr>
        <p:spPr/>
        <p:txBody>
          <a:bodyPr/>
          <a:lstStyle/>
          <a:p>
            <a:pPr marL="285750" indent="-285750">
              <a:buFont typeface="Arial" panose="020B0604020202020204" pitchFamily="34" charset="0"/>
              <a:buChar char="•"/>
            </a:pPr>
            <a:r>
              <a:rPr lang="en-US" dirty="0"/>
              <a:t>Copyright that was missed or slipped through</a:t>
            </a:r>
          </a:p>
          <a:p>
            <a:pPr marL="285750" indent="-285750">
              <a:buFont typeface="Arial" panose="020B0604020202020204" pitchFamily="34" charset="0"/>
              <a:buChar char="•"/>
            </a:pPr>
            <a:r>
              <a:rPr lang="en-US" dirty="0"/>
              <a:t>Followed Chris’s directions to get the list to send to Reprints/CCC</a:t>
            </a:r>
          </a:p>
          <a:p>
            <a:pPr marL="285750" indent="-285750">
              <a:buFont typeface="Arial" panose="020B0604020202020204" pitchFamily="34" charset="0"/>
              <a:buChar char="•"/>
            </a:pPr>
            <a:r>
              <a:rPr lang="en-US" dirty="0"/>
              <a:t>https://calstate.atlassian.net/wiki/spaces/URS/pages/2694316036/CONTU+Copyright+Report</a:t>
            </a:r>
          </a:p>
          <a:p>
            <a:pPr marL="285750" indent="-285750">
              <a:buFont typeface="Arial" panose="020B0604020202020204" pitchFamily="34" charset="0"/>
              <a:buChar char="•"/>
            </a:pPr>
            <a:r>
              <a:rPr lang="en-US" dirty="0"/>
              <a:t>Video: https://www.youtube.com/watch?v=RlbJL8YrVpc</a:t>
            </a:r>
          </a:p>
        </p:txBody>
      </p:sp>
    </p:spTree>
    <p:extLst>
      <p:ext uri="{BB962C8B-B14F-4D97-AF65-F5344CB8AC3E}">
        <p14:creationId xmlns:p14="http://schemas.microsoft.com/office/powerpoint/2010/main" val="467317422"/>
      </p:ext>
    </p:extLst>
  </p:cSld>
  <p:clrMapOvr>
    <a:masterClrMapping/>
  </p:clrMapOvr>
</p:sld>
</file>

<file path=ppt/theme/theme1.xml><?xml version="1.0" encoding="utf-8"?>
<a:theme xmlns:a="http://schemas.openxmlformats.org/drawingml/2006/main" name="SketchLinesVTI">
  <a:themeElements>
    <a:clrScheme name="AnalogousFromRegularSeedRightStep">
      <a:dk1>
        <a:srgbClr val="000000"/>
      </a:dk1>
      <a:lt1>
        <a:srgbClr val="FFFFFF"/>
      </a:lt1>
      <a:dk2>
        <a:srgbClr val="3D2441"/>
      </a:dk2>
      <a:lt2>
        <a:srgbClr val="E6E8E2"/>
      </a:lt2>
      <a:accent1>
        <a:srgbClr val="6E29E7"/>
      </a:accent1>
      <a:accent2>
        <a:srgbClr val="AB17D5"/>
      </a:accent2>
      <a:accent3>
        <a:srgbClr val="E729C2"/>
      </a:accent3>
      <a:accent4>
        <a:srgbClr val="D51761"/>
      </a:accent4>
      <a:accent5>
        <a:srgbClr val="E72E29"/>
      </a:accent5>
      <a:accent6>
        <a:srgbClr val="D56C17"/>
      </a:accent6>
      <a:hlink>
        <a:srgbClr val="6B8D2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799</Words>
  <Application>Microsoft Office PowerPoint</Application>
  <PresentationFormat>Widescreen</PresentationFormat>
  <Paragraphs>62</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Meiryo</vt:lpstr>
      <vt:lpstr>Arial</vt:lpstr>
      <vt:lpstr>Calibri</vt:lpstr>
      <vt:lpstr>Corbel</vt:lpstr>
      <vt:lpstr>inherit</vt:lpstr>
      <vt:lpstr>Slack-Lato</vt:lpstr>
      <vt:lpstr>SketchLinesVTI</vt:lpstr>
      <vt:lpstr>CONTU and Copyright</vt:lpstr>
      <vt:lpstr>Copyright que Rapido</vt:lpstr>
      <vt:lpstr>Borrowing Copyright Rule</vt:lpstr>
      <vt:lpstr>Copyright Label</vt:lpstr>
      <vt:lpstr>Borrowing Multiple Requests Rule</vt:lpstr>
      <vt:lpstr>Multiple Requests Label</vt:lpstr>
      <vt:lpstr>Multiple/Duplicate Request</vt:lpstr>
      <vt:lpstr>Rapido Copyright</vt:lpstr>
      <vt:lpstr>CONTU Copyright Report</vt:lpstr>
      <vt:lpstr>CONTU Rapido</vt:lpstr>
      <vt:lpstr>Reprints Desk Estimate</vt:lpstr>
      <vt:lpstr>Reprints Desk/Article Galaxy app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Chris</dc:creator>
  <cp:lastModifiedBy>Lee, Chris</cp:lastModifiedBy>
  <cp:revision>2</cp:revision>
  <dcterms:created xsi:type="dcterms:W3CDTF">2023-08-01T20:38:36Z</dcterms:created>
  <dcterms:modified xsi:type="dcterms:W3CDTF">2023-09-13T23:15:26Z</dcterms:modified>
</cp:coreProperties>
</file>