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1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9623" autoAdjust="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FA9BA-6B0A-4ED6-B187-0987AE4812C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80AE-705B-4762-A10E-2BC5D4C5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7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7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2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8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5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5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2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43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hyperlink" Target="https://pixabay.com/en/paper-sheets-multiple-ruled-page-23700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11" Type="http://schemas.openxmlformats.org/officeDocument/2006/relationships/hyperlink" Target="https://openclipart.org/detail/9358/book-by-crazyterabyte" TargetMode="External"/><Relationship Id="rId5" Type="http://schemas.openxmlformats.org/officeDocument/2006/relationships/hyperlink" Target="https://simple.wikipedia.org/wiki/Jigsaw_puzzle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://pixabay.com/en/envelope-white-letter-blank-mail-30801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Release_Notes/2023/Alma_2023_Release_Notes?mon=202308BASE" TargetMode="External"/><Relationship Id="rId2" Type="http://schemas.openxmlformats.org/officeDocument/2006/relationships/hyperlink" Target="https://knowledge.exlibrisgroup.com/Rapido/Release_Notes/2023/Rapido_2023_Release_Notes#Additional_Enhancem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owledge.exlibrisgroup.com/Alma/Product_Materials/010Roadmap/Alma_Roadmap_Highlights_(2023-2024)/Fulfillment_and_Resource_Sharing#.22Query_to_Patron.22_Responses_in_Alm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50Administration/050Configuring_General_Alma_Functions/070Configuring_Alma_Letters#Example_of_Query_to_Patron_Letter_Customization" TargetMode="External"/><Relationship Id="rId7" Type="http://schemas.openxmlformats.org/officeDocument/2006/relationships/hyperlink" Target="https://pixabay.com/en/book-character-glasses-show-1773756/" TargetMode="External"/><Relationship Id="rId2" Type="http://schemas.openxmlformats.org/officeDocument/2006/relationships/hyperlink" Target="https://calstate.atlassian.net/wiki/spaces/URS/pages/2644934664/Send+Query+to+Patr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QLq-yU5d7Ro" TargetMode="External"/><Relationship Id="rId4" Type="http://schemas.openxmlformats.org/officeDocument/2006/relationships/hyperlink" Target="https://knowledge.exlibrisgroup.com/Rapido/Product_Documentation/02_Configuration#Configuring_Patron_Queri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154386557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63" y="2091263"/>
            <a:ext cx="8955385" cy="2029045"/>
          </a:xfrm>
        </p:spPr>
        <p:txBody>
          <a:bodyPr>
            <a:noAutofit/>
          </a:bodyPr>
          <a:lstStyle/>
          <a:p>
            <a:r>
              <a:rPr lang="en-US" sz="5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Communications Made Easy</a:t>
            </a:r>
            <a:br>
              <a:rPr lang="en-US" sz="5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──  </a:t>
            </a:r>
            <a:br>
              <a:rPr lang="en-US" sz="5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Patron Query Letters in Alma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120308"/>
            <a:ext cx="8652788" cy="104660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Nikki DeMoville</a:t>
            </a:r>
          </a:p>
          <a:p>
            <a:pPr fontAlgn="base">
              <a:spcAft>
                <a:spcPts val="600"/>
              </a:spcAft>
            </a:pPr>
            <a:r>
              <a:rPr lang="en-US" dirty="0"/>
              <a:t>Coordinator - Electronic Resources, Acquisitions, Resource Sharing, and Discovery</a:t>
            </a:r>
          </a:p>
          <a:p>
            <a:pPr fontAlgn="base">
              <a:spcAft>
                <a:spcPts val="600"/>
              </a:spcAft>
            </a:pPr>
            <a:r>
              <a:rPr lang="en-US" dirty="0"/>
              <a:t>Cal Poly, San Luis Obispo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C7A03-C199-83CA-A1D5-03F25444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07986"/>
          </a:xfrm>
        </p:spPr>
        <p:txBody>
          <a:bodyPr/>
          <a:lstStyle/>
          <a:p>
            <a:r>
              <a:rPr lang="en-US" dirty="0"/>
              <a:t>What do Patron Query Letters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4113-419E-5623-439A-0CA8018A8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25" y="1750580"/>
            <a:ext cx="10058400" cy="3849624"/>
          </a:xfrm>
        </p:spPr>
        <p:txBody>
          <a:bodyPr>
            <a:normAutofit/>
          </a:bodyPr>
          <a:lstStyle/>
          <a:p>
            <a:r>
              <a:rPr lang="en-US" sz="1800" dirty="0"/>
              <a:t>Just like letter templates in ILLiad</a:t>
            </a:r>
          </a:p>
          <a:p>
            <a:r>
              <a:rPr lang="en-US" sz="1800" dirty="0"/>
              <a:t>Allow communication directly with the patron from Alma</a:t>
            </a:r>
          </a:p>
          <a:p>
            <a:r>
              <a:rPr lang="en-US" sz="1800" dirty="0"/>
              <a:t>Linked to a specific ILL request and include the request information</a:t>
            </a:r>
          </a:p>
          <a:p>
            <a:r>
              <a:rPr lang="en-US" sz="1800" dirty="0"/>
              <a:t>Include up to 3 lines of pre-written text plus a free-text note field; up to 30 different letters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C6A3C4-2683-4369-640E-5B3982191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01" y="3506118"/>
            <a:ext cx="7629998" cy="28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5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8297-9A4F-EDC7-866D-F3F5D1C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65" y="465527"/>
            <a:ext cx="10058400" cy="879457"/>
          </a:xfrm>
        </p:spPr>
        <p:txBody>
          <a:bodyPr/>
          <a:lstStyle/>
          <a:p>
            <a:r>
              <a:rPr lang="en-US" dirty="0"/>
              <a:t>How do you set them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3E451-33C4-C413-34F5-869170FB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665" y="1344983"/>
            <a:ext cx="10234670" cy="4714293"/>
          </a:xfrm>
        </p:spPr>
        <p:txBody>
          <a:bodyPr>
            <a:normAutofit/>
          </a:bodyPr>
          <a:lstStyle/>
          <a:p>
            <a:r>
              <a:rPr lang="en-US" sz="1800" dirty="0"/>
              <a:t>Follow the instructions in the CSU wiki or in the Ex Libris Knowledge Center (links listed at end) </a:t>
            </a:r>
          </a:p>
          <a:p>
            <a:r>
              <a:rPr lang="en-US" sz="1800" dirty="0"/>
              <a:t>General System Administrator or Fulfillment Administrator role required</a:t>
            </a:r>
          </a:p>
          <a:p>
            <a:r>
              <a:rPr lang="en-US" sz="1800" dirty="0"/>
              <a:t>Recommended customizations in addition to query lines 1, 2, and 3:</a:t>
            </a:r>
          </a:p>
          <a:p>
            <a:pPr lvl="1"/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Subject line</a:t>
            </a:r>
            <a:endParaRPr lang="en-US" sz="1600" dirty="0"/>
          </a:p>
          <a:p>
            <a:pPr lvl="2"/>
            <a:r>
              <a:rPr lang="en-US" sz="1600" dirty="0"/>
              <a:t>Can be customized for each query type</a:t>
            </a:r>
          </a:p>
          <a:p>
            <a:pPr lvl="2"/>
            <a:r>
              <a:rPr lang="en-US" sz="1600" dirty="0"/>
              <a:t>Examples:  </a:t>
            </a:r>
          </a:p>
          <a:p>
            <a:pPr lvl="3"/>
            <a:r>
              <a:rPr lang="en-US" sz="1600" dirty="0"/>
              <a:t>Regarding your Interlibrary Loan Request %</a:t>
            </a:r>
            <a:r>
              <a:rPr lang="en-US" sz="1600" dirty="0" err="1"/>
              <a:t>reqId</a:t>
            </a:r>
            <a:r>
              <a:rPr lang="en-US" sz="1600" dirty="0"/>
              <a:t>%</a:t>
            </a:r>
          </a:p>
          <a:p>
            <a:pPr lvl="3"/>
            <a:r>
              <a:rPr lang="en-US" sz="1600" dirty="0"/>
              <a:t>Regarding your Off Campus Delivery Interlibrary Loan Request %</a:t>
            </a:r>
            <a:r>
              <a:rPr lang="en-US" sz="1600" dirty="0" err="1"/>
              <a:t>reqId</a:t>
            </a:r>
            <a:r>
              <a:rPr lang="en-US" sz="1600" dirty="0"/>
              <a:t>%</a:t>
            </a:r>
          </a:p>
          <a:p>
            <a:pPr lvl="1"/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addressFrom</a:t>
            </a:r>
            <a:endParaRPr lang="en-US" sz="1600" dirty="0"/>
          </a:p>
          <a:p>
            <a:pPr lvl="2"/>
            <a:r>
              <a:rPr lang="en-US" sz="1600" dirty="0"/>
              <a:t>Overrides the default Alma email for patron communications</a:t>
            </a:r>
          </a:p>
          <a:p>
            <a:pPr lvl="2"/>
            <a:r>
              <a:rPr lang="en-US" sz="1600" dirty="0"/>
              <a:t>If you turn this feature on, be sure to remove the Ex Libris email address from this field</a:t>
            </a:r>
          </a:p>
          <a:p>
            <a:pPr lvl="1"/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Cc or Bcc</a:t>
            </a:r>
          </a:p>
          <a:p>
            <a:pPr lvl="2"/>
            <a:r>
              <a:rPr lang="en-US" sz="1600" dirty="0"/>
              <a:t>Useful if you would like to retain a copy of every query to patron letter in one location</a:t>
            </a:r>
          </a:p>
          <a:p>
            <a:pPr lvl="1"/>
            <a:r>
              <a:rPr lang="en-US" sz="1600" dirty="0"/>
              <a:t>You can also use the “Enabled” toggle to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turn off fields </a:t>
            </a:r>
            <a:r>
              <a:rPr lang="en-US" sz="1600" dirty="0"/>
              <a:t>so they don’t appear in the letters</a:t>
            </a:r>
          </a:p>
        </p:txBody>
      </p:sp>
    </p:spTree>
    <p:extLst>
      <p:ext uri="{BB962C8B-B14F-4D97-AF65-F5344CB8AC3E}">
        <p14:creationId xmlns:p14="http://schemas.microsoft.com/office/powerpoint/2010/main" val="248294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Most useful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6C3FC1-E81C-AFCC-118D-F17A8F963E95}"/>
              </a:ext>
            </a:extLst>
          </p:cNvPr>
          <p:cNvGrpSpPr/>
          <p:nvPr/>
        </p:nvGrpSpPr>
        <p:grpSpPr>
          <a:xfrm>
            <a:off x="815248" y="2401670"/>
            <a:ext cx="10411252" cy="3031065"/>
            <a:chOff x="815248" y="2401670"/>
            <a:chExt cx="10411252" cy="303106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22324DE-06FE-BADF-0D9F-86520029620E}"/>
                </a:ext>
              </a:extLst>
            </p:cNvPr>
            <p:cNvSpPr/>
            <p:nvPr/>
          </p:nvSpPr>
          <p:spPr>
            <a:xfrm>
              <a:off x="815248" y="2401670"/>
              <a:ext cx="1887187" cy="1887187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2ACF18-FB80-F73E-C5DF-71EE907185E9}"/>
                </a:ext>
              </a:extLst>
            </p:cNvPr>
            <p:cNvSpPr/>
            <p:nvPr/>
          </p:nvSpPr>
          <p:spPr>
            <a:xfrm>
              <a:off x="1217435" y="2803857"/>
              <a:ext cx="1082812" cy="1082812"/>
            </a:xfrm>
            <a:prstGeom prst="rect">
              <a:avLst/>
            </a:prstGeom>
            <a:blipFill>
              <a:blip r:embed="rId4">
                <a:extLs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 l="-6000" r="-6000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1BCAE4F-0A07-8EEA-1113-DDE35CA3D92E}"/>
                </a:ext>
              </a:extLst>
            </p:cNvPr>
            <p:cNvSpPr/>
            <p:nvPr/>
          </p:nvSpPr>
          <p:spPr>
            <a:xfrm>
              <a:off x="1072530" y="4745328"/>
              <a:ext cx="1372622" cy="461652"/>
            </a:xfrm>
            <a:custGeom>
              <a:avLst/>
              <a:gdLst>
                <a:gd name="connsiteX0" fmla="*/ 0 w 1372622"/>
                <a:gd name="connsiteY0" fmla="*/ 0 h 356073"/>
                <a:gd name="connsiteX1" fmla="*/ 1372622 w 1372622"/>
                <a:gd name="connsiteY1" fmla="*/ 0 h 356073"/>
                <a:gd name="connsiteX2" fmla="*/ 1372622 w 1372622"/>
                <a:gd name="connsiteY2" fmla="*/ 356073 h 356073"/>
                <a:gd name="connsiteX3" fmla="*/ 0 w 1372622"/>
                <a:gd name="connsiteY3" fmla="*/ 356073 h 356073"/>
                <a:gd name="connsiteX4" fmla="*/ 0 w 1372622"/>
                <a:gd name="connsiteY4" fmla="*/ 0 h 35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622" h="356073">
                  <a:moveTo>
                    <a:pt x="0" y="0"/>
                  </a:moveTo>
                  <a:lnTo>
                    <a:pt x="1372622" y="0"/>
                  </a:lnTo>
                  <a:lnTo>
                    <a:pt x="1372622" y="356073"/>
                  </a:lnTo>
                  <a:lnTo>
                    <a:pt x="0" y="356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cap="all"/>
              </a:pPr>
              <a:r>
                <a:rPr kumimoji="0" lang="en-US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venir Next LT Pro" panose="02020404030301010803"/>
                  <a:ea typeface="+mn-ea"/>
                  <a:cs typeface="+mn-cs"/>
                </a:rPr>
                <a:t>Incomplete citation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928617-9562-0B43-1654-B1C6175A2112}"/>
                </a:ext>
              </a:extLst>
            </p:cNvPr>
            <p:cNvSpPr/>
            <p:nvPr/>
          </p:nvSpPr>
          <p:spPr>
            <a:xfrm>
              <a:off x="3881391" y="2401670"/>
              <a:ext cx="1887187" cy="1887187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167A42-A698-A363-B149-3EAB4D346D25}"/>
                </a:ext>
              </a:extLst>
            </p:cNvPr>
            <p:cNvSpPr/>
            <p:nvPr/>
          </p:nvSpPr>
          <p:spPr>
            <a:xfrm>
              <a:off x="4283578" y="2803857"/>
              <a:ext cx="1082812" cy="1082812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rcRect/>
              <a:stretch>
                <a:fillRect t="-15000" b="-15000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55213FA-C871-E2CA-091C-EB24ECEB70D3}"/>
                </a:ext>
              </a:extLst>
            </p:cNvPr>
            <p:cNvSpPr/>
            <p:nvPr/>
          </p:nvSpPr>
          <p:spPr>
            <a:xfrm>
              <a:off x="4158111" y="4745328"/>
              <a:ext cx="1333747" cy="461652"/>
            </a:xfrm>
            <a:custGeom>
              <a:avLst/>
              <a:gdLst>
                <a:gd name="connsiteX0" fmla="*/ 0 w 1333747"/>
                <a:gd name="connsiteY0" fmla="*/ 0 h 461652"/>
                <a:gd name="connsiteX1" fmla="*/ 1333747 w 1333747"/>
                <a:gd name="connsiteY1" fmla="*/ 0 h 461652"/>
                <a:gd name="connsiteX2" fmla="*/ 1333747 w 1333747"/>
                <a:gd name="connsiteY2" fmla="*/ 461652 h 461652"/>
                <a:gd name="connsiteX3" fmla="*/ 0 w 1333747"/>
                <a:gd name="connsiteY3" fmla="*/ 461652 h 461652"/>
                <a:gd name="connsiteX4" fmla="*/ 0 w 1333747"/>
                <a:gd name="connsiteY4" fmla="*/ 0 h 46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747" h="461652">
                  <a:moveTo>
                    <a:pt x="0" y="0"/>
                  </a:moveTo>
                  <a:lnTo>
                    <a:pt x="1333747" y="0"/>
                  </a:lnTo>
                  <a:lnTo>
                    <a:pt x="1333747" y="461652"/>
                  </a:lnTo>
                  <a:lnTo>
                    <a:pt x="0" y="4616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cap="all"/>
              </a:pPr>
              <a:r>
                <a:rPr kumimoji="0" lang="en-US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venir Next LT Pro" panose="02020404030301010803"/>
                  <a:ea typeface="+mn-ea"/>
                  <a:cs typeface="+mn-cs"/>
                </a:rPr>
                <a:t>Violates copyright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4098CA-42C8-EC61-7934-4C45C2AF26C2}"/>
                </a:ext>
              </a:extLst>
            </p:cNvPr>
            <p:cNvSpPr/>
            <p:nvPr/>
          </p:nvSpPr>
          <p:spPr>
            <a:xfrm>
              <a:off x="9339313" y="2401670"/>
              <a:ext cx="1887187" cy="1887187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FBC8F8-D0B1-78EC-A11B-4E6C08D4AA8D}"/>
                </a:ext>
              </a:extLst>
            </p:cNvPr>
            <p:cNvSpPr/>
            <p:nvPr/>
          </p:nvSpPr>
          <p:spPr>
            <a:xfrm>
              <a:off x="9782569" y="2803857"/>
              <a:ext cx="1082812" cy="1082812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rcRect/>
              <a:stretch>
                <a:fillRect t="-2000" b="-2000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827EEF-2A37-BEA6-8F89-386708B76042}"/>
                </a:ext>
              </a:extLst>
            </p:cNvPr>
            <p:cNvSpPr/>
            <p:nvPr/>
          </p:nvSpPr>
          <p:spPr>
            <a:xfrm>
              <a:off x="9527504" y="4519574"/>
              <a:ext cx="1510804" cy="913161"/>
            </a:xfrm>
            <a:custGeom>
              <a:avLst/>
              <a:gdLst>
                <a:gd name="connsiteX0" fmla="*/ 0 w 970130"/>
                <a:gd name="connsiteY0" fmla="*/ 0 h 913161"/>
                <a:gd name="connsiteX1" fmla="*/ 970130 w 970130"/>
                <a:gd name="connsiteY1" fmla="*/ 0 h 913161"/>
                <a:gd name="connsiteX2" fmla="*/ 970130 w 970130"/>
                <a:gd name="connsiteY2" fmla="*/ 913161 h 913161"/>
                <a:gd name="connsiteX3" fmla="*/ 0 w 970130"/>
                <a:gd name="connsiteY3" fmla="*/ 913161 h 913161"/>
                <a:gd name="connsiteX4" fmla="*/ 0 w 970130"/>
                <a:gd name="connsiteY4" fmla="*/ 0 h 91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130" h="913161">
                  <a:moveTo>
                    <a:pt x="0" y="0"/>
                  </a:moveTo>
                  <a:lnTo>
                    <a:pt x="970130" y="0"/>
                  </a:lnTo>
                  <a:lnTo>
                    <a:pt x="970130" y="913161"/>
                  </a:lnTo>
                  <a:lnTo>
                    <a:pt x="0" y="9131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cap="all"/>
              </a:pPr>
              <a:r>
                <a:rPr kumimoji="0" lang="en-US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venir Next LT Pro" panose="02020404030301010803"/>
                  <a:ea typeface="+mn-ea"/>
                  <a:cs typeface="+mn-cs"/>
                </a:rPr>
                <a:t>Regarding your request 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cap="all"/>
              </a:pPr>
              <a:r>
                <a:rPr kumimoji="0" lang="en-US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venir Next LT Pro" panose="02020404030301010803"/>
                  <a:ea typeface="+mn-ea"/>
                  <a:cs typeface="+mn-cs"/>
                </a:rPr>
                <a:t>(generic)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3C2BCEE-E319-ADD1-BACE-96965F1B62C0}"/>
                </a:ext>
              </a:extLst>
            </p:cNvPr>
            <p:cNvSpPr/>
            <p:nvPr/>
          </p:nvSpPr>
          <p:spPr>
            <a:xfrm>
              <a:off x="6696029" y="2435982"/>
              <a:ext cx="1818562" cy="181856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9848AC-DC72-CB23-5DA5-41539DF59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7107365" y="2824764"/>
              <a:ext cx="995890" cy="10409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EA5D8B-653E-4C0C-1076-6279A7C7EAEA}"/>
                </a:ext>
              </a:extLst>
            </p:cNvPr>
            <p:cNvSpPr txBox="1"/>
            <p:nvPr/>
          </p:nvSpPr>
          <p:spPr>
            <a:xfrm>
              <a:off x="7068981" y="4683767"/>
              <a:ext cx="1072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cap="all"/>
              </a:pPr>
              <a:r>
                <a:rPr kumimoji="0" lang="en-US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venir Next LT Pro" panose="02020404030301010803"/>
                  <a:ea typeface="+mn-ea"/>
                  <a:cs typeface="+mn-cs"/>
                </a:rPr>
                <a:t>Whole e-book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E70BEA9-9F24-34C1-567F-A5384B72B572}"/>
              </a:ext>
            </a:extLst>
          </p:cNvPr>
          <p:cNvSpPr txBox="1"/>
          <p:nvPr/>
        </p:nvSpPr>
        <p:spPr>
          <a:xfrm>
            <a:off x="930996" y="1597662"/>
            <a:ext cx="692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These will cover the most common use cases: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70749-7336-BBF0-8CC8-3BA2176D8391}"/>
              </a:ext>
            </a:extLst>
          </p:cNvPr>
          <p:cNvSpPr txBox="1"/>
          <p:nvPr/>
        </p:nvSpPr>
        <p:spPr>
          <a:xfrm>
            <a:off x="930995" y="5871990"/>
            <a:ext cx="802571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Pro Tip:  Adapting the text from your ILLiad letters is a good way to begin</a:t>
            </a:r>
          </a:p>
        </p:txBody>
      </p:sp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2DF3-5E05-5137-67B4-795FAD96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76886"/>
          </a:xfrm>
        </p:spPr>
        <p:txBody>
          <a:bodyPr/>
          <a:lstStyle/>
          <a:p>
            <a:r>
              <a:rPr lang="en-US" dirty="0"/>
              <a:t>Basic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3819F-C532-8121-154F-03B4E8FE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19480"/>
            <a:ext cx="5763658" cy="433326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Identify requests where communication with the patron is necessary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Click on the … menu and choose Send query to patron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Choose a template, add notes if desired and click Send Email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C0072-0EC5-64DA-F602-C7997689B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458" y="1714172"/>
            <a:ext cx="4840786" cy="1079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FF29DF-AB8E-36A0-55D1-1CAD92FBA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938" y="3558448"/>
            <a:ext cx="4723306" cy="18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3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44D7-C649-9741-CD8E-D43DAEE4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letter has been 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8B897-6FCC-0CB4-D75D-409AB332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17783"/>
            <a:ext cx="10058400" cy="4134961"/>
          </a:xfrm>
        </p:spPr>
        <p:txBody>
          <a:bodyPr>
            <a:normAutofit/>
          </a:bodyPr>
          <a:lstStyle/>
          <a:p>
            <a:r>
              <a:rPr lang="en-US" sz="1800" dirty="0"/>
              <a:t>The request will display “Active query to patron”</a:t>
            </a:r>
          </a:p>
          <a:p>
            <a:r>
              <a:rPr lang="en-US" sz="1800" dirty="0"/>
              <a:t>The template and sent date will display in the request information</a:t>
            </a:r>
          </a:p>
          <a:p>
            <a:r>
              <a:rPr lang="en-US" sz="1800" dirty="0"/>
              <a:t>The full letter can be viewed from the request’s attachments tab</a:t>
            </a:r>
          </a:p>
          <a:p>
            <a:r>
              <a:rPr lang="en-US" sz="1800" dirty="0"/>
              <a:t>Need Patron Information is available as a facet in the sidebar and can be used to make a set</a:t>
            </a:r>
          </a:p>
          <a:p>
            <a:r>
              <a:rPr lang="en-US" sz="1800" dirty="0"/>
              <a:t>If you click the “Information received from patron” box, the query will be closed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8B0F8-1BC9-0BD3-CEF5-2CD90141C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461" y="4005882"/>
            <a:ext cx="2038095" cy="2209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200711-38FD-5E74-9CD1-8CD12787E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583" y="4338077"/>
            <a:ext cx="3342857" cy="1819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DE3D7A-F8D5-BD6C-DF0A-07864D87A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996358"/>
            <a:ext cx="2904762" cy="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3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5973-4ADD-B8E7-1A5C-33E926A1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and coming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805B0-9340-2B02-D523-F0847942D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94901"/>
            <a:ext cx="10058400" cy="4320505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May 2023 Rapido Release:  </a:t>
            </a:r>
            <a:r>
              <a:rPr lang="en-US" sz="1800" dirty="0" err="1"/>
              <a:t>addressFrom</a:t>
            </a:r>
            <a:r>
              <a:rPr lang="en-US" sz="1800" dirty="0"/>
              <a:t> field in Resource Sharing letters now works as expected</a:t>
            </a:r>
          </a:p>
          <a:p>
            <a:pPr lvl="1"/>
            <a:r>
              <a:rPr lang="en-US" sz="1600" dirty="0"/>
              <a:t>Some configuration required:  see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https://knowledge.exlibrisgroup.com/Rapido/Release_Notes/2023/Rapido_2023_Release_Notes#Additional_Enhancements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800" dirty="0"/>
              <a:t>August 2023 Alma Release:  new letters configuration interface replaces the XSL Template tab with an enhanced preview plane—editing the look and feel of letters should be much easier</a:t>
            </a:r>
          </a:p>
          <a:p>
            <a:pPr lvl="1"/>
            <a:r>
              <a:rPr lang="en-US" sz="1600" dirty="0">
                <a:solidFill>
                  <a:schemeClr val="bg2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https://knowledge.exlibrisgroup.com/Alma/Release_Notes/2023/Alma_2023_Release_Notes?mon=202308BASE#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800" dirty="0"/>
              <a:t>2024 H2 Alma Roadmap:  "Query to Patron" Responses in Alma</a:t>
            </a:r>
          </a:p>
          <a:p>
            <a:pPr lvl="1"/>
            <a:r>
              <a:rPr lang="en-US" sz="17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Automatic handling of patrons' responses to resource-sharing request related queries.</a:t>
            </a:r>
          </a:p>
          <a:p>
            <a:pPr lvl="1"/>
            <a:r>
              <a:rPr lang="en-US" sz="17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Patrons will be able to answer queries sent to them by resource-sharing staff directly in Alma.</a:t>
            </a:r>
          </a:p>
          <a:p>
            <a:pPr lvl="1"/>
            <a:r>
              <a:rPr lang="en-US" sz="1700" dirty="0">
                <a:solidFill>
                  <a:schemeClr val="bg2">
                    <a:lumMod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https://knowledge.exlibrisgroup.com/Alma/Product_Materials/010Roadmap/Alma_Roadmap_Highlights_(2023-2024)/Fulfillment_and_Resource_Sharing#.22Query_to_Patron.22_Responses_in_Alma</a:t>
            </a:r>
            <a:endParaRPr lang="en-US" sz="1700" dirty="0">
              <a:solidFill>
                <a:schemeClr val="bg2">
                  <a:lumMod val="10000"/>
                </a:schemeClr>
              </a:solidFill>
              <a:latin typeface="lato" panose="020F0502020204030203" pitchFamily="34" charset="0"/>
            </a:endParaRPr>
          </a:p>
          <a:p>
            <a:pPr lvl="2"/>
            <a:endParaRPr lang="en-US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4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A5E5-1C94-8C9B-31EE-0A812B8D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AEFC1-4250-3731-8091-4A4B25DF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79" y="2103120"/>
            <a:ext cx="10950766" cy="3849624"/>
          </a:xfrm>
        </p:spPr>
        <p:txBody>
          <a:bodyPr/>
          <a:lstStyle/>
          <a:p>
            <a:r>
              <a:rPr lang="en-US" dirty="0"/>
              <a:t>CSU ULMS configuration instructions (shout out to Chris Lee)</a:t>
            </a:r>
          </a:p>
          <a:p>
            <a:pPr lvl="1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https://calstate.atlassian.net/wiki/spaces/URS/pages/2644934664/Send+Query+to+Patron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 Libris Knowledge Center Query to Patron Letter customization</a:t>
            </a:r>
          </a:p>
          <a:p>
            <a:pPr lvl="1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https://knowledge.exlibrisgroup.com/Alma/Product_Documentation/010Alma_Online_Help_(English)/050Administration/050Configuring_General_Alma_Functions/070Configuring_Alma_Letters#Example_of_Query_to_Patron_Letter_Customization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 Libris Knowledge Center Rapido documentation</a:t>
            </a:r>
          </a:p>
          <a:p>
            <a:pPr lvl="1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https://knowledge.exlibrisgroup.com/Rapido/Product_Documentation/02_Configuration#Configuring_Patron_Queries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 Libris YouTube channel:  </a:t>
            </a:r>
            <a:r>
              <a:rPr lang="en-US" dirty="0" err="1"/>
              <a:t>Yoel</a:t>
            </a:r>
            <a:r>
              <a:rPr lang="en-US" dirty="0"/>
              <a:t> </a:t>
            </a:r>
            <a:r>
              <a:rPr lang="en-US" dirty="0" err="1"/>
              <a:t>Kortick</a:t>
            </a:r>
            <a:r>
              <a:rPr lang="en-US" dirty="0"/>
              <a:t> demonstrates the new letter configuration features in the August 2023 release</a:t>
            </a:r>
          </a:p>
          <a:p>
            <a:pPr lvl="1"/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https://www.youtube.com/watch?v=QLq-yU5d7Ro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D723DC-5F7B-2DEF-3CE1-4772B3A60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8233456" y="451692"/>
            <a:ext cx="3169001" cy="27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4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AE774-5EAE-E34E-5CA5-23F7490B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 Any 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325B0C-C9EA-8174-D517-A72F39C34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58462" y="2103438"/>
            <a:ext cx="3849687" cy="38496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9F850D-B8F0-8063-6960-4DB512B8959E}"/>
              </a:ext>
            </a:extLst>
          </p:cNvPr>
          <p:cNvSpPr txBox="1"/>
          <p:nvPr/>
        </p:nvSpPr>
        <p:spPr>
          <a:xfrm>
            <a:off x="8339769" y="5266063"/>
            <a:ext cx="278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ndemovil@calpoly.edu</a:t>
            </a:r>
          </a:p>
        </p:txBody>
      </p:sp>
    </p:spTree>
    <p:extLst>
      <p:ext uri="{BB962C8B-B14F-4D97-AF65-F5344CB8AC3E}">
        <p14:creationId xmlns:p14="http://schemas.microsoft.com/office/powerpoint/2010/main" val="1475766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745</Words>
  <Application>Microsoft Office PowerPoint</Application>
  <PresentationFormat>Widescreen</PresentationFormat>
  <Paragraphs>67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Avenir Next LT Pro</vt:lpstr>
      <vt:lpstr>Avenir Next LT Pro Light</vt:lpstr>
      <vt:lpstr>Calibri</vt:lpstr>
      <vt:lpstr>Garamond</vt:lpstr>
      <vt:lpstr>lato</vt:lpstr>
      <vt:lpstr>SavonVTI</vt:lpstr>
      <vt:lpstr>Communications Made Easy ──   Patron Query Letters in Alma</vt:lpstr>
      <vt:lpstr>What do Patron Query Letters do?</vt:lpstr>
      <vt:lpstr>How do you set them up?</vt:lpstr>
      <vt:lpstr>Most useful</vt:lpstr>
      <vt:lpstr>Basic workflow</vt:lpstr>
      <vt:lpstr>After the letter has been sent</vt:lpstr>
      <vt:lpstr>Recent and coming changes</vt:lpstr>
      <vt:lpstr>Additional resources</vt:lpstr>
      <vt:lpstr>Thank you!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Chris</dc:creator>
  <cp:lastModifiedBy>Lee, Chris</cp:lastModifiedBy>
  <cp:revision>4</cp:revision>
  <dcterms:created xsi:type="dcterms:W3CDTF">2023-08-01T20:38:36Z</dcterms:created>
  <dcterms:modified xsi:type="dcterms:W3CDTF">2023-09-13T23:19:19Z</dcterms:modified>
</cp:coreProperties>
</file>