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19"/>
  </p:notesMasterIdLst>
  <p:sldIdLst>
    <p:sldId id="335" r:id="rId2"/>
    <p:sldId id="336" r:id="rId3"/>
    <p:sldId id="337" r:id="rId4"/>
    <p:sldId id="338" r:id="rId5"/>
    <p:sldId id="339" r:id="rId6"/>
    <p:sldId id="340" r:id="rId7"/>
    <p:sldId id="341" r:id="rId8"/>
    <p:sldId id="342" r:id="rId9"/>
    <p:sldId id="343" r:id="rId10"/>
    <p:sldId id="344" r:id="rId11"/>
    <p:sldId id="345" r:id="rId12"/>
    <p:sldId id="346" r:id="rId13"/>
    <p:sldId id="347" r:id="rId14"/>
    <p:sldId id="350" r:id="rId15"/>
    <p:sldId id="351" r:id="rId16"/>
    <p:sldId id="352" r:id="rId17"/>
    <p:sldId id="35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9623" autoAdjust="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FA9BA-6B0A-4ED6-B187-0987AE4812C9}"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580AE-705B-4762-A10E-2BC5D4C54F25}" type="slidenum">
              <a:rPr lang="en-US" smtClean="0"/>
              <a:t>‹#›</a:t>
            </a:fld>
            <a:endParaRPr lang="en-US"/>
          </a:p>
        </p:txBody>
      </p:sp>
    </p:spTree>
    <p:extLst>
      <p:ext uri="{BB962C8B-B14F-4D97-AF65-F5344CB8AC3E}">
        <p14:creationId xmlns:p14="http://schemas.microsoft.com/office/powerpoint/2010/main" val="3005374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Hello, I am Christina Hennessey, the Systems Librarian at California State University, Northridge or CSUN.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Welcome to my Lightning Talk about Labels!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I have worked in the Ex Libris world of Alma and Primo for a little over 5 years, and in the Rapido world for about a year and a half. And one of my favorite things in the Ex Libris world, is usually I can find some way to update text or a label if I don’t like it, or we find it confusing, or we want to add more information to help our patrons.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 going to cover a few quick ideas in this talk, but I’ll be speaking tomorrow in a longer presentation about Alma Letters and the labels in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there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but this is a little overview to give you some ideas of where to find labels that you want to change and how to do it.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here we go!</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124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Here’s a close-up on that same HTML in that label, we wanted to add a paragraph, add a reminder that processing might take a while, and have a link to the patron’s library account.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message ends up looking like this to the patron, which is much more informative and friendly.</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HTML can get you formatting, bold, color and links in your labels.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1311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One more item on Discovery Labels. Here’s a quick pro tip if you end up with multiple results when searching for the label you want to change.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You can right-click near the text you want to change, on most web browsers there will be a feature like ‘Inspect’. This is a screenshot from Firefox.</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That will open a window on the left bottom of the browser page, where you can search HTML for the exact text you are looking for, and you’ll find a block of code like this.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this case, this block tells me that the code I want to update is: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rapido.tiles.digital_chapter.best_offer.line_1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Which matches the code I want to update in the table, as we saw on the previous slides.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that’s how you update your labels for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most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of the things you find that relate to displays in Primo &amp; Rapido.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042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However, not all your labels will be in Discovery Labels, here are a few other places to find them.</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is a menu item in the Resource Sharing admin area named Note to Patron that has the text for digital and physical request forms.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Here’s what the Digital one looks like when it is filled out. You just make changes to the Content field. You can see this one accepts HTML.</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this is what shows at the top of the digital request form, this is what we see on a book chapter Rapido request at CSUN.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186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here’s the physical request one, what shows when I want to request a whole physical book. You just make changes to the Content field, and this one also accepts HTML.</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this is what shows at the top of the physical book request form at CSUN.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894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last thing I want to cover quickly is that you can change labels in your Alma letters. I am going to talk about this in great detail tomorrow, but I want to share a little bit in the context of this Lightning Talk.</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There is a unique section in every single Alma letter called Labels, and you can change those without doing anything else to Alma letters.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Enter any letter, this example is from the Borrowing Activity Letter but most of your letters look like this at the bottom with a closing phrase like ‘Sincerely’, and then the name of a library or department.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When I’m looking in the preview for this letter and I see that the word ‘Sincerely’ is missing a comma and this bothers me, because it looks sloppy in our communication with patrons. So I click on the Labels link</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I look through the Labels table, and see there is the word Sincerely, with no comma. I can also tell by looking at this that this is still the Ex Libris default text as there is no information about when and who updated it and it is all grey-colored.</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 I click on the ellipsis and see the Customize option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704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Once I choose Customize, the label description turns white and I can edit it anyway I like.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When I have it the way I want, I Save it at the top</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panel will close and I immediately see in the letter preview that the Sincerely in my letter has a comma now.</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when I go back to that same letter Labels table in the future, it will remind me that I was the one that updated this (as that’s my Alma ID), and I updated it on August 6, 2023.</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If you don’t like your changes that day, or a year later, you can always go back to the Ex Libris default setting via the Restore option for that label.</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I’ll be talking much more about Letter labels tomorrow but I wanted to show you how to quickly edit one.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418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are still stumped with how to update some text or a label!</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Ask your colleagues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On Slack or Teams or whatever you use to communicate in your organization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On the Cal State ULMS listservs, or the ELUNA Alma or Primo listservs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You can also open a Salesforce case, here’s one I opened earlier this week when I couldn’t find how to update some new text in the August 2023 release that I wanted to improve. Sometimes you get a note back that says, yeah, that’s hardcoded, we can’t change it. Sometimes they offer to change it for you! And sometimes they add a new field that all customers can edit based on your suggestion!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Finally, you can find some more examples of labels other CSU folks have changed in their systems on these pages from CSU’s Chris Lee.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476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 you for your time &amp; attention and for your interest in labels.</a:t>
            </a: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I encourage you to reach out if you have label questions or ideas, I would love to hear from you.</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061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 going to cover three places that you might find labels you want to update in relation to resource sharing. There are some other places that you could update text and labels across Ex Libris products, but these are the ones you will see the most for resource sharing changes.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first one is Discovery Labels, which is anything that shows to patrons in Primo displays. This includes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most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Rapido things that show inside Primo, and also includes things like Requests in My Library Account.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There is also Note to Patron, which is text that shows on your Rapido request forms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Labels in Alma letters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634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for my first example, let’s say I want to make some changes to the default text and labels that show on the blue Rapido boxes in Primo when a patron can make a request.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can see here in my screenshot that I have made A LOT of changes already to the Ex Libris default blue boxes but it’s been a while, and I might not remember where to make the changes.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Let’s say I’m interested in changing that text of ‘Need a book chapter?” to ‘Need a book chapter NOW?”</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67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place in Alma where you are going to find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most of your labels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that you want to change is in the Discovery Labels section, which you can find at this path:</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Discovery -&gt; Display Configuration -&gt; Labels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Now when you go to this part of Alma, this can be quite intimidating, there are 89 different code tables in this area with many entries in each table.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To find the label you want to change, you can search by Code if you know the code for that label, but you probably don’t, but you do know the text you want to change so let’s search for that.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do that, change Search for Labels: in the drop-down, from Code, to Description, and we’ll search on the next screen.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466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we search the text: “Need a book chapter” in the Description field across all 89 Discovery code tables to find the label we want to update. The searches are not case-sensitive but you do need to spell everything right and have the same spacing as the text for the search to work.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then you will get some results for one or more tables. You might have to look through each table to find the exact label you want but we are lucky here in these search results that only one table has this particular text phrase.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To look closer at this table, click on the ellipsis to Edit the table if you have the Alma roles to do that, you can also just View the table.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6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Once you have entered any table that you found in your search results, unfortunately, you have to do the same search again to find the proper label.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this case, there are two options that match the label that I need to change in this particular table.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don’t want to recklessly make changes to a label that isn’t the one it actually uses in that blue Rapido box, so in this case, I usually change one label and see if that makes the difference, and if it doesn’t, I change it back and then change the other label instead, and that will help me find the correct one.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20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I’m making an educated guess that I want to change the second one here, the one that has the code: rapido.tiles.digital_chapter.best_offer.line_1.</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just edit the text in the Description field and then you Save.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479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go back to the web page where I had the Rapido boxes with the old text originally and I refresh it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that immediately updated to my new text in the Rapido boxes with the extra NOW. So it worked!</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knowing these few steps will cover most of your basic changes for Discovery Labels. You can change a word or two there, add some punctuation. But maybe you want to do more!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557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may have seen one of the top vote-getters in the recent Primo enhancement voting cycle was to allow HTML in labels. This is available already in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some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labels so it’s kind of trial and error to find if the label you want to change already supports HTML. You can also open a SalesForce case to ask.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Here’s how it looks in the table when it is complete, you can see a few HTML tags.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666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A938EAB-9E0D-483B-91E6-FBE505D7A92D}" type="datetime1">
              <a:rPr lang="en-US" smtClean="0"/>
              <a:t>9/13/2023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I-SPIE Annual 2023 - Labels - Hennessey - August 10, 2023</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397662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B79B1-86EF-4C22-88F6-F1F76191F850}" type="datetime1">
              <a:rPr lang="en-US" smtClean="0"/>
              <a:t>9/13/2023</a:t>
            </a:fld>
            <a:endParaRPr lang="en-US"/>
          </a:p>
        </p:txBody>
      </p:sp>
      <p:sp>
        <p:nvSpPr>
          <p:cNvPr id="6" name="Footer Placeholder 5"/>
          <p:cNvSpPr>
            <a:spLocks noGrp="1"/>
          </p:cNvSpPr>
          <p:nvPr>
            <p:ph type="ftr" sz="quarter" idx="11"/>
          </p:nvPr>
        </p:nvSpPr>
        <p:spPr/>
        <p:txBody>
          <a:bodyPr/>
          <a:lstStyle/>
          <a:p>
            <a:r>
              <a:rPr lang="en-US"/>
              <a:t>I-SPIE Annual 2023 - Labels - Hennessey - August 10, 2023</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426416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9E88830-DFA2-43CE-9DF8-3BE625935720}" type="datetime1">
              <a:rPr lang="en-US" smtClean="0"/>
              <a:t>9/13/2023</a:t>
            </a:fld>
            <a:endParaRPr lang="en-US"/>
          </a:p>
        </p:txBody>
      </p:sp>
      <p:sp>
        <p:nvSpPr>
          <p:cNvPr id="5" name="Footer Placeholder 4"/>
          <p:cNvSpPr>
            <a:spLocks noGrp="1"/>
          </p:cNvSpPr>
          <p:nvPr>
            <p:ph type="ftr" sz="quarter" idx="11"/>
          </p:nvPr>
        </p:nvSpPr>
        <p:spPr/>
        <p:txBody>
          <a:bodyPr/>
          <a:lstStyle/>
          <a:p>
            <a:r>
              <a:rPr lang="en-US"/>
              <a:t>I-SPIE Annual 2023 - Labels - Hennessey - August 10, 2023</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339457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54C7D04-54BD-49E5-A0A6-157C4FBD4E99}" type="datetime1">
              <a:rPr lang="en-US" smtClean="0"/>
              <a:t>9/13/2023</a:t>
            </a:fld>
            <a:endParaRPr lang="en-US"/>
          </a:p>
        </p:txBody>
      </p:sp>
      <p:sp>
        <p:nvSpPr>
          <p:cNvPr id="5" name="Footer Placeholder 4"/>
          <p:cNvSpPr>
            <a:spLocks noGrp="1"/>
          </p:cNvSpPr>
          <p:nvPr>
            <p:ph type="ftr" sz="quarter" idx="11"/>
          </p:nvPr>
        </p:nvSpPr>
        <p:spPr/>
        <p:txBody>
          <a:bodyPr/>
          <a:lstStyle/>
          <a:p>
            <a:r>
              <a:rPr lang="en-US"/>
              <a:t>I-SPIE Annual 2023 - Labels - Hennessey - August 10, 2023</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3147174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84E3CD-6793-420C-BE18-1D3104D5D441}" type="datetime1">
              <a:rPr lang="en-US" smtClean="0"/>
              <a:t>9/13/2023</a:t>
            </a:fld>
            <a:endParaRPr lang="en-US"/>
          </a:p>
        </p:txBody>
      </p:sp>
      <p:sp>
        <p:nvSpPr>
          <p:cNvPr id="5" name="Footer Placeholder 4"/>
          <p:cNvSpPr>
            <a:spLocks noGrp="1"/>
          </p:cNvSpPr>
          <p:nvPr>
            <p:ph type="ftr" sz="quarter" idx="11"/>
          </p:nvPr>
        </p:nvSpPr>
        <p:spPr/>
        <p:txBody>
          <a:bodyPr/>
          <a:lstStyle/>
          <a:p>
            <a:r>
              <a:rPr lang="en-US"/>
              <a:t>I-SPIE Annual 2023 - Labels - Hennessey - August 10, 2023</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1681862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839D03A-336F-416A-99BF-6731C62C5C73}" type="datetime1">
              <a:rPr lang="en-US" smtClean="0"/>
              <a:t>9/13/2023</a:t>
            </a:fld>
            <a:endParaRPr lang="en-US"/>
          </a:p>
        </p:txBody>
      </p:sp>
      <p:sp>
        <p:nvSpPr>
          <p:cNvPr id="8" name="Footer Placeholder 7"/>
          <p:cNvSpPr>
            <a:spLocks noGrp="1"/>
          </p:cNvSpPr>
          <p:nvPr>
            <p:ph type="ftr" sz="quarter" idx="11"/>
          </p:nvPr>
        </p:nvSpPr>
        <p:spPr/>
        <p:txBody>
          <a:bodyPr/>
          <a:lstStyle/>
          <a:p>
            <a:r>
              <a:rPr lang="en-US"/>
              <a:t>I-SPIE Annual 2023 - Labels - Hennessey - August 10, 2023</a:t>
            </a:r>
          </a:p>
        </p:txBody>
      </p:sp>
      <p:sp>
        <p:nvSpPr>
          <p:cNvPr id="9" name="Slide Number Placeholder 8"/>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3905640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7C5432-AD08-45C2-8891-7BEF1BD36627}" type="datetime1">
              <a:rPr lang="en-US" smtClean="0"/>
              <a:t>9/13/2023</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I-SPIE Annual 2023 - Labels - Hennessey - August 10, 2023</a:t>
            </a:r>
          </a:p>
        </p:txBody>
      </p:sp>
      <p:sp>
        <p:nvSpPr>
          <p:cNvPr id="9" name="Slide Number Placeholder 8"/>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664610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F9C7E3C-BFE5-418D-9988-22024A78D0AF}" type="datetime1">
              <a:rPr lang="en-US" smtClean="0"/>
              <a:t>9/13/2023</a:t>
            </a:fld>
            <a:endParaRPr lang="en-US"/>
          </a:p>
        </p:txBody>
      </p:sp>
      <p:sp>
        <p:nvSpPr>
          <p:cNvPr id="5" name="Footer Placeholder 4"/>
          <p:cNvSpPr>
            <a:spLocks noGrp="1"/>
          </p:cNvSpPr>
          <p:nvPr>
            <p:ph type="ftr" sz="quarter" idx="11"/>
          </p:nvPr>
        </p:nvSpPr>
        <p:spPr/>
        <p:txBody>
          <a:bodyPr/>
          <a:lstStyle/>
          <a:p>
            <a:r>
              <a:rPr lang="en-US"/>
              <a:t>I-SPIE Annual 2023 - Labels - Hennessey - August 10, 2023</a:t>
            </a:r>
          </a:p>
        </p:txBody>
      </p:sp>
      <p:sp>
        <p:nvSpPr>
          <p:cNvPr id="6" name="Slide Number Placeholder 5"/>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2038875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8CA3E4D-AF24-4056-B881-EB01F4A02F04}" type="datetime1">
              <a:rPr lang="en-US" smtClean="0"/>
              <a:t>9/13/2023</a:t>
            </a:fld>
            <a:endParaRPr lang="en-US"/>
          </a:p>
        </p:txBody>
      </p:sp>
      <p:sp>
        <p:nvSpPr>
          <p:cNvPr id="5" name="Footer Placeholder 4"/>
          <p:cNvSpPr>
            <a:spLocks noGrp="1"/>
          </p:cNvSpPr>
          <p:nvPr>
            <p:ph type="ftr" sz="quarter" idx="11"/>
          </p:nvPr>
        </p:nvSpPr>
        <p:spPr/>
        <p:txBody>
          <a:bodyPr/>
          <a:lstStyle/>
          <a:p>
            <a:r>
              <a:rPr lang="en-US"/>
              <a:t>I-SPIE Annual 2023 - Labels - Hennessey - August 10, 2023</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3194745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DDD19-6DAB-4A51-BB21-25FC1AC56DB5}" type="datetime1">
              <a:rPr lang="en-US" smtClean="0"/>
              <a:t>9/13/2023</a:t>
            </a:fld>
            <a:endParaRPr lang="en-US"/>
          </a:p>
        </p:txBody>
      </p:sp>
      <p:sp>
        <p:nvSpPr>
          <p:cNvPr id="5" name="Footer Placeholder 4"/>
          <p:cNvSpPr>
            <a:spLocks noGrp="1"/>
          </p:cNvSpPr>
          <p:nvPr>
            <p:ph type="ftr" sz="quarter" idx="11"/>
          </p:nvPr>
        </p:nvSpPr>
        <p:spPr/>
        <p:txBody>
          <a:bodyPr/>
          <a:lstStyle/>
          <a:p>
            <a:r>
              <a:rPr lang="en-US"/>
              <a:t>I-SPIE Annual 2023 - Labels - Hennessey - August 10, 2023</a:t>
            </a:r>
          </a:p>
        </p:txBody>
      </p:sp>
      <p:sp>
        <p:nvSpPr>
          <p:cNvPr id="6" name="Slide Number Placeholder 5"/>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302356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046749-A92F-4B0A-A165-11414089E2DB}" type="datetime1">
              <a:rPr lang="en-US" smtClean="0"/>
              <a:t>9/13/2023</a:t>
            </a:fld>
            <a:endParaRPr lang="en-US"/>
          </a:p>
        </p:txBody>
      </p:sp>
      <p:sp>
        <p:nvSpPr>
          <p:cNvPr id="5" name="Footer Placeholder 4"/>
          <p:cNvSpPr>
            <a:spLocks noGrp="1"/>
          </p:cNvSpPr>
          <p:nvPr>
            <p:ph type="ftr" sz="quarter" idx="11"/>
          </p:nvPr>
        </p:nvSpPr>
        <p:spPr/>
        <p:txBody>
          <a:bodyPr/>
          <a:lstStyle/>
          <a:p>
            <a:r>
              <a:rPr lang="en-US"/>
              <a:t>I-SPIE Annual 2023 - Labels - Hennessey - August 10, 2023</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140715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8B3742-334B-45F7-8337-806E13CA97E1}" type="datetime1">
              <a:rPr lang="en-US" smtClean="0"/>
              <a:t>9/13/2023</a:t>
            </a:fld>
            <a:endParaRPr lang="en-US"/>
          </a:p>
        </p:txBody>
      </p:sp>
      <p:sp>
        <p:nvSpPr>
          <p:cNvPr id="6" name="Footer Placeholder 5"/>
          <p:cNvSpPr>
            <a:spLocks noGrp="1"/>
          </p:cNvSpPr>
          <p:nvPr>
            <p:ph type="ftr" sz="quarter" idx="11"/>
          </p:nvPr>
        </p:nvSpPr>
        <p:spPr/>
        <p:txBody>
          <a:bodyPr/>
          <a:lstStyle/>
          <a:p>
            <a:r>
              <a:rPr lang="en-US"/>
              <a:t>I-SPIE Annual 2023 - Labels - Hennessey - August 10, 2023</a:t>
            </a:r>
          </a:p>
        </p:txBody>
      </p:sp>
      <p:sp>
        <p:nvSpPr>
          <p:cNvPr id="7" name="Slide Number Placeholder 6"/>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32626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A8DA97-0AF6-4EA5-AF64-65CC6671DA36}" type="datetime1">
              <a:rPr lang="en-US" smtClean="0"/>
              <a:t>9/13/2023</a:t>
            </a:fld>
            <a:endParaRPr lang="en-US"/>
          </a:p>
        </p:txBody>
      </p:sp>
      <p:sp>
        <p:nvSpPr>
          <p:cNvPr id="8" name="Footer Placeholder 7"/>
          <p:cNvSpPr>
            <a:spLocks noGrp="1"/>
          </p:cNvSpPr>
          <p:nvPr>
            <p:ph type="ftr" sz="quarter" idx="11"/>
          </p:nvPr>
        </p:nvSpPr>
        <p:spPr/>
        <p:txBody>
          <a:bodyPr/>
          <a:lstStyle/>
          <a:p>
            <a:r>
              <a:rPr lang="en-US"/>
              <a:t>I-SPIE Annual 2023 - Labels - Hennessey - August 10, 2023</a:t>
            </a:r>
          </a:p>
        </p:txBody>
      </p:sp>
      <p:sp>
        <p:nvSpPr>
          <p:cNvPr id="9" name="Slide Number Placeholder 8"/>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82613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DFA7AF-7CE1-4299-B34D-3174DB7C2E12}" type="datetime1">
              <a:rPr lang="en-US" smtClean="0"/>
              <a:t>9/13/2023</a:t>
            </a:fld>
            <a:endParaRPr lang="en-US"/>
          </a:p>
        </p:txBody>
      </p:sp>
      <p:sp>
        <p:nvSpPr>
          <p:cNvPr id="4" name="Footer Placeholder 3"/>
          <p:cNvSpPr>
            <a:spLocks noGrp="1"/>
          </p:cNvSpPr>
          <p:nvPr>
            <p:ph type="ftr" sz="quarter" idx="11"/>
          </p:nvPr>
        </p:nvSpPr>
        <p:spPr/>
        <p:txBody>
          <a:bodyPr/>
          <a:lstStyle/>
          <a:p>
            <a:r>
              <a:rPr lang="en-US"/>
              <a:t>I-SPIE Annual 2023 - Labels - Hennessey - August 10, 2023</a:t>
            </a:r>
          </a:p>
        </p:txBody>
      </p:sp>
      <p:sp>
        <p:nvSpPr>
          <p:cNvPr id="5" name="Slide Number Placeholder 4"/>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311019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EC683-9D24-492F-86A5-D63C00DF654F}" type="datetime1">
              <a:rPr lang="en-US" smtClean="0"/>
              <a:t>9/13/2023</a:t>
            </a:fld>
            <a:endParaRPr lang="en-US"/>
          </a:p>
        </p:txBody>
      </p:sp>
      <p:sp>
        <p:nvSpPr>
          <p:cNvPr id="3" name="Footer Placeholder 2"/>
          <p:cNvSpPr>
            <a:spLocks noGrp="1"/>
          </p:cNvSpPr>
          <p:nvPr>
            <p:ph type="ftr" sz="quarter" idx="11"/>
          </p:nvPr>
        </p:nvSpPr>
        <p:spPr/>
        <p:txBody>
          <a:bodyPr/>
          <a:lstStyle/>
          <a:p>
            <a:r>
              <a:rPr lang="en-US"/>
              <a:t>I-SPIE Annual 2023 - Labels - Hennessey - August 10, 2023</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2705649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26EE72-DAF5-4DD7-9EC8-C1AD3B926E67}" type="datetime1">
              <a:rPr lang="en-US" smtClean="0"/>
              <a:t>9/13/2023</a:t>
            </a:fld>
            <a:endParaRPr lang="en-US"/>
          </a:p>
        </p:txBody>
      </p:sp>
      <p:sp>
        <p:nvSpPr>
          <p:cNvPr id="6" name="Footer Placeholder 5"/>
          <p:cNvSpPr>
            <a:spLocks noGrp="1"/>
          </p:cNvSpPr>
          <p:nvPr>
            <p:ph type="ftr" sz="quarter" idx="11"/>
          </p:nvPr>
        </p:nvSpPr>
        <p:spPr/>
        <p:txBody>
          <a:bodyPr/>
          <a:lstStyle/>
          <a:p>
            <a:r>
              <a:rPr lang="en-US"/>
              <a:t>I-SPIE Annual 2023 - Labels - Hennessey - August 10, 2023</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2958546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FFC02F-3ECE-4C2F-A32A-7F6A6D919FBA}" type="datetime1">
              <a:rPr lang="en-US" smtClean="0"/>
              <a:t>9/13/2023</a:t>
            </a:fld>
            <a:endParaRPr lang="en-US"/>
          </a:p>
        </p:txBody>
      </p:sp>
      <p:sp>
        <p:nvSpPr>
          <p:cNvPr id="6" name="Footer Placeholder 5"/>
          <p:cNvSpPr>
            <a:spLocks noGrp="1"/>
          </p:cNvSpPr>
          <p:nvPr>
            <p:ph type="ftr" sz="quarter" idx="11"/>
          </p:nvPr>
        </p:nvSpPr>
        <p:spPr/>
        <p:txBody>
          <a:bodyPr/>
          <a:lstStyle/>
          <a:p>
            <a:r>
              <a:rPr lang="en-US"/>
              <a:t>I-SPIE Annual 2023 - Labels - Hennessey - August 10, 2023</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228763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058B32E-3FC2-41E3-92A0-6877EE11B244}" type="datetime1">
              <a:rPr lang="en-US" smtClean="0"/>
              <a:t>9/13/2023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I-SPIE Annual 2023 - Labels - Hennessey - August 10, 2023</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B907821-E54D-4FBF-B36B-0C360D8B1ADD}" type="slidenum">
              <a:rPr lang="en-US" smtClean="0"/>
              <a:t>‹#›</a:t>
            </a:fld>
            <a:endParaRPr lang="en-US"/>
          </a:p>
        </p:txBody>
      </p:sp>
    </p:spTree>
    <p:extLst>
      <p:ext uri="{BB962C8B-B14F-4D97-AF65-F5344CB8AC3E}">
        <p14:creationId xmlns:p14="http://schemas.microsoft.com/office/powerpoint/2010/main" val="252774033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hyperlink" Target="https://calstate.atlassian.net/wiki/spaces/URS/pages/2587754511/Label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calstate.atlassian.net/wiki/spaces/URS/pages/2409431041/Rapido+Configuration+Label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mailto:christina.hennessey@csun.edu" TargetMode="Externa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DAC1-50ED-2361-7294-4E2FCED50E9B}"/>
              </a:ext>
            </a:extLst>
          </p:cNvPr>
          <p:cNvSpPr>
            <a:spLocks noGrp="1"/>
          </p:cNvSpPr>
          <p:nvPr>
            <p:ph type="ctrTitle"/>
          </p:nvPr>
        </p:nvSpPr>
        <p:spPr>
          <a:xfrm>
            <a:off x="1154954" y="1005675"/>
            <a:ext cx="10252185" cy="2766226"/>
          </a:xfrm>
        </p:spPr>
        <p:txBody>
          <a:bodyPr/>
          <a:lstStyle/>
          <a:p>
            <a:pPr algn="ctr"/>
            <a:r>
              <a:rPr lang="en-US" sz="3600" kern="100" dirty="0">
                <a:effectLst/>
                <a:ea typeface="Calibri" panose="020F0502020204030204" pitchFamily="34" charset="0"/>
                <a:cs typeface="Times New Roman" panose="02020603050405020304" pitchFamily="18" charset="0"/>
              </a:rPr>
              <a:t>Lightning Talk: Labels!</a:t>
            </a:r>
            <a:endParaRPr lang="en-US" sz="3600" dirty="0"/>
          </a:p>
        </p:txBody>
      </p:sp>
      <p:sp>
        <p:nvSpPr>
          <p:cNvPr id="3" name="Subtitle 2">
            <a:extLst>
              <a:ext uri="{FF2B5EF4-FFF2-40B4-BE49-F238E27FC236}">
                <a16:creationId xmlns:a16="http://schemas.microsoft.com/office/drawing/2014/main" id="{FA339594-F502-C95B-D9AF-D8F54B4FA909}"/>
              </a:ext>
            </a:extLst>
          </p:cNvPr>
          <p:cNvSpPr>
            <a:spLocks noGrp="1"/>
          </p:cNvSpPr>
          <p:nvPr>
            <p:ph type="subTitle" idx="1"/>
          </p:nvPr>
        </p:nvSpPr>
        <p:spPr>
          <a:xfrm>
            <a:off x="1154955" y="4274820"/>
            <a:ext cx="8825658" cy="2011680"/>
          </a:xfrm>
        </p:spPr>
        <p:txBody>
          <a:bodyPr>
            <a:normAutofit fontScale="40000" lnSpcReduction="20000"/>
          </a:bodyPr>
          <a:lstStyle/>
          <a:p>
            <a:r>
              <a:rPr lang="en-US" sz="5000" dirty="0"/>
              <a:t>Christina L. Hennessey</a:t>
            </a:r>
          </a:p>
          <a:p>
            <a:r>
              <a:rPr lang="en-US" sz="5000" dirty="0"/>
              <a:t>Christina.Hennessey@csun.edu</a:t>
            </a:r>
          </a:p>
          <a:p>
            <a:r>
              <a:rPr lang="en-US" sz="5000" dirty="0"/>
              <a:t>California State University, Northridge (CSUN)</a:t>
            </a:r>
          </a:p>
          <a:p>
            <a:r>
              <a:rPr lang="en-US" sz="5000" dirty="0"/>
              <a:t>I-SPIE ANNUAL CONFERENCE – CSU CO (LONG BEACH)</a:t>
            </a:r>
          </a:p>
          <a:p>
            <a:r>
              <a:rPr lang="en-US" sz="5000" dirty="0"/>
              <a:t>August 10, 2023</a:t>
            </a:r>
          </a:p>
          <a:p>
            <a:endParaRPr lang="en-US" dirty="0"/>
          </a:p>
        </p:txBody>
      </p:sp>
      <p:pic>
        <p:nvPicPr>
          <p:cNvPr id="9" name="Picture 8">
            <a:extLst>
              <a:ext uri="{FF2B5EF4-FFF2-40B4-BE49-F238E27FC236}">
                <a16:creationId xmlns:a16="http://schemas.microsoft.com/office/drawing/2014/main" id="{26544FBD-D8A1-D26E-75CC-0090BF6716F1}"/>
              </a:ext>
            </a:extLst>
          </p:cNvPr>
          <p:cNvPicPr>
            <a:picLocks noChangeAspect="1"/>
          </p:cNvPicPr>
          <p:nvPr/>
        </p:nvPicPr>
        <p:blipFill>
          <a:blip r:embed="rId3"/>
          <a:stretch>
            <a:fillRect/>
          </a:stretch>
        </p:blipFill>
        <p:spPr>
          <a:xfrm>
            <a:off x="8092640" y="5065320"/>
            <a:ext cx="3447619" cy="914286"/>
          </a:xfrm>
          <a:prstGeom prst="rect">
            <a:avLst/>
          </a:prstGeom>
        </p:spPr>
      </p:pic>
      <p:pic>
        <p:nvPicPr>
          <p:cNvPr id="5" name="Picture 4">
            <a:extLst>
              <a:ext uri="{FF2B5EF4-FFF2-40B4-BE49-F238E27FC236}">
                <a16:creationId xmlns:a16="http://schemas.microsoft.com/office/drawing/2014/main" id="{F5FCF3E7-607A-FD8D-64F1-4F3BB5E64D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72099" y="1005675"/>
            <a:ext cx="2791302" cy="1642947"/>
          </a:xfrm>
          <a:prstGeom prst="rect">
            <a:avLst/>
          </a:prstGeom>
          <a:solidFill>
            <a:schemeClr val="bg1"/>
          </a:solidFill>
        </p:spPr>
      </p:pic>
      <p:pic>
        <p:nvPicPr>
          <p:cNvPr id="6" name="Picture 5">
            <a:extLst>
              <a:ext uri="{FF2B5EF4-FFF2-40B4-BE49-F238E27FC236}">
                <a16:creationId xmlns:a16="http://schemas.microsoft.com/office/drawing/2014/main" id="{80D5B7FF-7BB1-6706-C679-3EDCEB6FF0F6}"/>
              </a:ext>
            </a:extLst>
          </p:cNvPr>
          <p:cNvPicPr>
            <a:picLocks noChangeAspect="1"/>
          </p:cNvPicPr>
          <p:nvPr/>
        </p:nvPicPr>
        <p:blipFill>
          <a:blip r:embed="rId5"/>
          <a:stretch>
            <a:fillRect/>
          </a:stretch>
        </p:blipFill>
        <p:spPr>
          <a:xfrm>
            <a:off x="5262446" y="1074255"/>
            <a:ext cx="1667108" cy="1695687"/>
          </a:xfrm>
          <a:prstGeom prst="rect">
            <a:avLst/>
          </a:prstGeom>
        </p:spPr>
      </p:pic>
      <p:pic>
        <p:nvPicPr>
          <p:cNvPr id="8" name="Picture 7">
            <a:extLst>
              <a:ext uri="{FF2B5EF4-FFF2-40B4-BE49-F238E27FC236}">
                <a16:creationId xmlns:a16="http://schemas.microsoft.com/office/drawing/2014/main" id="{B8167090-2451-20AC-F284-D7546BDF9158}"/>
              </a:ext>
            </a:extLst>
          </p:cNvPr>
          <p:cNvPicPr>
            <a:picLocks noChangeAspect="1"/>
          </p:cNvPicPr>
          <p:nvPr/>
        </p:nvPicPr>
        <p:blipFill>
          <a:blip r:embed="rId6"/>
          <a:stretch>
            <a:fillRect/>
          </a:stretch>
        </p:blipFill>
        <p:spPr>
          <a:xfrm>
            <a:off x="7828599" y="778791"/>
            <a:ext cx="1841181" cy="2047337"/>
          </a:xfrm>
          <a:prstGeom prst="rect">
            <a:avLst/>
          </a:prstGeom>
        </p:spPr>
      </p:pic>
    </p:spTree>
    <p:extLst>
      <p:ext uri="{BB962C8B-B14F-4D97-AF65-F5344CB8AC3E}">
        <p14:creationId xmlns:p14="http://schemas.microsoft.com/office/powerpoint/2010/main" val="2170715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577C-AEAD-3DC6-EDB7-8F09D8A40682}"/>
              </a:ext>
            </a:extLst>
          </p:cNvPr>
          <p:cNvSpPr>
            <a:spLocks noGrp="1"/>
          </p:cNvSpPr>
          <p:nvPr>
            <p:ph type="title"/>
          </p:nvPr>
        </p:nvSpPr>
        <p:spPr/>
        <p:txBody>
          <a:bodyPr/>
          <a:lstStyle/>
          <a:p>
            <a:pPr algn="ctr"/>
            <a:r>
              <a:rPr lang="en-US" dirty="0"/>
              <a:t>Closer look at the HTML in the description</a:t>
            </a:r>
          </a:p>
        </p:txBody>
      </p:sp>
      <p:sp>
        <p:nvSpPr>
          <p:cNvPr id="3" name="Content Placeholder 2">
            <a:extLst>
              <a:ext uri="{FF2B5EF4-FFF2-40B4-BE49-F238E27FC236}">
                <a16:creationId xmlns:a16="http://schemas.microsoft.com/office/drawing/2014/main" id="{176E8842-1701-A4D4-DB1B-7AD31E783F69}"/>
              </a:ext>
            </a:extLst>
          </p:cNvPr>
          <p:cNvSpPr>
            <a:spLocks noGrp="1"/>
          </p:cNvSpPr>
          <p:nvPr>
            <p:ph idx="1"/>
          </p:nvPr>
        </p:nvSpPr>
        <p:spPr/>
        <p:txBody>
          <a:bodyPr/>
          <a:lstStyle/>
          <a:p>
            <a:r>
              <a:rPr lang="en-US" i="1" dirty="0" err="1"/>
              <a:t>nui.ngrs.request.success</a:t>
            </a:r>
            <a:r>
              <a:rPr lang="en-US" i="1" dirty="0"/>
              <a:t> = </a:t>
            </a:r>
            <a:r>
              <a:rPr lang="en-US" dirty="0"/>
              <a:t>&lt;p&gt;Request has been submitted.&lt;/p&gt;&lt;p&gt;Please allow time for processing and delivery. You can check the status of your request(s) any time in your &lt;a </a:t>
            </a:r>
            <a:r>
              <a:rPr lang="en-US" dirty="0" err="1"/>
              <a:t>href</a:t>
            </a:r>
            <a:r>
              <a:rPr lang="en-US" dirty="0"/>
              <a:t>="https://csu-un.primo.exlibrisgroup.com/discovery/</a:t>
            </a:r>
            <a:r>
              <a:rPr lang="en-US" dirty="0" err="1"/>
              <a:t>account?vid</a:t>
            </a:r>
            <a:r>
              <a:rPr lang="en-US" dirty="0"/>
              <a:t>=01CALS_UNO:01CALS_UNO&amp;section=requests"&gt;library account&lt;/a&gt;.&lt;/p&gt;</a:t>
            </a:r>
          </a:p>
        </p:txBody>
      </p:sp>
      <p:sp>
        <p:nvSpPr>
          <p:cNvPr id="4" name="Footer Placeholder 3">
            <a:extLst>
              <a:ext uri="{FF2B5EF4-FFF2-40B4-BE49-F238E27FC236}">
                <a16:creationId xmlns:a16="http://schemas.microsoft.com/office/drawing/2014/main" id="{2306CA86-4BBB-59B8-5C7C-DF4EAF8859DE}"/>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Labels - Hennessey - August 10, 2023</a:t>
            </a:r>
          </a:p>
        </p:txBody>
      </p:sp>
      <p:sp>
        <p:nvSpPr>
          <p:cNvPr id="5" name="Slide Number Placeholder 4">
            <a:extLst>
              <a:ext uri="{FF2B5EF4-FFF2-40B4-BE49-F238E27FC236}">
                <a16:creationId xmlns:a16="http://schemas.microsoft.com/office/drawing/2014/main" id="{2CA2693F-3704-CD20-8F8C-F99C83E9269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3118052B-FF93-2AE2-7CBF-E8200D5E7A8D}"/>
              </a:ext>
            </a:extLst>
          </p:cNvPr>
          <p:cNvPicPr>
            <a:picLocks noChangeAspect="1"/>
          </p:cNvPicPr>
          <p:nvPr/>
        </p:nvPicPr>
        <p:blipFill>
          <a:blip r:embed="rId3"/>
          <a:stretch>
            <a:fillRect/>
          </a:stretch>
        </p:blipFill>
        <p:spPr>
          <a:xfrm>
            <a:off x="145311" y="4150526"/>
            <a:ext cx="11901378" cy="1624096"/>
          </a:xfrm>
          <a:prstGeom prst="rect">
            <a:avLst/>
          </a:prstGeom>
        </p:spPr>
      </p:pic>
    </p:spTree>
    <p:extLst>
      <p:ext uri="{BB962C8B-B14F-4D97-AF65-F5344CB8AC3E}">
        <p14:creationId xmlns:p14="http://schemas.microsoft.com/office/powerpoint/2010/main" val="261101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18" name="Rectangle 17">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Rectangle 19">
            <a:extLst>
              <a:ext uri="{FF2B5EF4-FFF2-40B4-BE49-F238E27FC236}">
                <a16:creationId xmlns:a16="http://schemas.microsoft.com/office/drawing/2014/main" id="{1B9CC3E5-EA42-4393-A2C0-5192B91BD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9" name="Picture 8">
            <a:extLst>
              <a:ext uri="{FF2B5EF4-FFF2-40B4-BE49-F238E27FC236}">
                <a16:creationId xmlns:a16="http://schemas.microsoft.com/office/drawing/2014/main" id="{982B457F-D630-B372-F9E6-12A8A5CA22B3}"/>
              </a:ext>
            </a:extLst>
          </p:cNvPr>
          <p:cNvPicPr>
            <a:picLocks noChangeAspect="1"/>
          </p:cNvPicPr>
          <p:nvPr/>
        </p:nvPicPr>
        <p:blipFill>
          <a:blip r:embed="rId4"/>
          <a:stretch>
            <a:fillRect/>
          </a:stretch>
        </p:blipFill>
        <p:spPr>
          <a:xfrm>
            <a:off x="5496433" y="1320482"/>
            <a:ext cx="6510388" cy="1790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Rectangle 21">
            <a:extLst>
              <a:ext uri="{FF2B5EF4-FFF2-40B4-BE49-F238E27FC236}">
                <a16:creationId xmlns:a16="http://schemas.microsoft.com/office/drawing/2014/main" id="{FB8DBC8E-FBA7-466C-8D97-75B15FBE9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7" name="Content Placeholder 6">
            <a:extLst>
              <a:ext uri="{FF2B5EF4-FFF2-40B4-BE49-F238E27FC236}">
                <a16:creationId xmlns:a16="http://schemas.microsoft.com/office/drawing/2014/main" id="{8F29EBC5-E8F9-D0A9-5E1C-D019A027D3BC}"/>
              </a:ext>
            </a:extLst>
          </p:cNvPr>
          <p:cNvPicPr>
            <a:picLocks noGrp="1" noChangeAspect="1"/>
          </p:cNvPicPr>
          <p:nvPr>
            <p:ph idx="1"/>
          </p:nvPr>
        </p:nvPicPr>
        <p:blipFill>
          <a:blip r:embed="rId5"/>
          <a:stretch>
            <a:fillRect/>
          </a:stretch>
        </p:blipFill>
        <p:spPr>
          <a:xfrm>
            <a:off x="185179" y="0"/>
            <a:ext cx="5281541" cy="3439617"/>
          </a:xfrm>
          <a:prstGeom prst="roundRect">
            <a:avLst>
              <a:gd name="adj" fmla="val 0"/>
            </a:avLst>
          </a:prstGeom>
          <a:effectLst/>
        </p:spPr>
      </p:pic>
      <p:sp>
        <p:nvSpPr>
          <p:cNvPr id="5" name="Slide Number Placeholder 4">
            <a:extLst>
              <a:ext uri="{FF2B5EF4-FFF2-40B4-BE49-F238E27FC236}">
                <a16:creationId xmlns:a16="http://schemas.microsoft.com/office/drawing/2014/main" id="{447A4F51-99B7-F06E-36B7-A3A313CA3B99}"/>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11</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Freeform: Shape 23">
            <a:extLst>
              <a:ext uri="{FF2B5EF4-FFF2-40B4-BE49-F238E27FC236}">
                <a16:creationId xmlns:a16="http://schemas.microsoft.com/office/drawing/2014/main" id="{E6FFF64E-1FE4-4AE0-9D62-567AA183C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133850"/>
            <a:ext cx="11277600" cy="2250018"/>
          </a:xfrm>
          <a:custGeom>
            <a:avLst/>
            <a:gdLst>
              <a:gd name="connsiteX0" fmla="*/ 5264150 w 11277600"/>
              <a:gd name="connsiteY0" fmla="*/ 0 h 2250018"/>
              <a:gd name="connsiteX1" fmla="*/ 5499100 w 11277600"/>
              <a:gd name="connsiteY1" fmla="*/ 1588 h 2250018"/>
              <a:gd name="connsiteX2" fmla="*/ 5730875 w 11277600"/>
              <a:gd name="connsiteY2" fmla="*/ 1588 h 2250018"/>
              <a:gd name="connsiteX3" fmla="*/ 5961063 w 11277600"/>
              <a:gd name="connsiteY3" fmla="*/ 4763 h 2250018"/>
              <a:gd name="connsiteX4" fmla="*/ 6186488 w 11277600"/>
              <a:gd name="connsiteY4" fmla="*/ 9525 h 2250018"/>
              <a:gd name="connsiteX5" fmla="*/ 6410325 w 11277600"/>
              <a:gd name="connsiteY5" fmla="*/ 14288 h 2250018"/>
              <a:gd name="connsiteX6" fmla="*/ 6629400 w 11277600"/>
              <a:gd name="connsiteY6" fmla="*/ 19050 h 2250018"/>
              <a:gd name="connsiteX7" fmla="*/ 6846888 w 11277600"/>
              <a:gd name="connsiteY7" fmla="*/ 26988 h 2250018"/>
              <a:gd name="connsiteX8" fmla="*/ 7061200 w 11277600"/>
              <a:gd name="connsiteY8" fmla="*/ 34925 h 2250018"/>
              <a:gd name="connsiteX9" fmla="*/ 7270750 w 11277600"/>
              <a:gd name="connsiteY9" fmla="*/ 42863 h 2250018"/>
              <a:gd name="connsiteX10" fmla="*/ 7680325 w 11277600"/>
              <a:gd name="connsiteY10" fmla="*/ 63500 h 2250018"/>
              <a:gd name="connsiteX11" fmla="*/ 8072438 w 11277600"/>
              <a:gd name="connsiteY11" fmla="*/ 85725 h 2250018"/>
              <a:gd name="connsiteX12" fmla="*/ 8448675 w 11277600"/>
              <a:gd name="connsiteY12" fmla="*/ 109538 h 2250018"/>
              <a:gd name="connsiteX13" fmla="*/ 8805862 w 11277600"/>
              <a:gd name="connsiteY13" fmla="*/ 134938 h 2250018"/>
              <a:gd name="connsiteX14" fmla="*/ 9145588 w 11277600"/>
              <a:gd name="connsiteY14" fmla="*/ 161925 h 2250018"/>
              <a:gd name="connsiteX15" fmla="*/ 9461500 w 11277600"/>
              <a:gd name="connsiteY15" fmla="*/ 190500 h 2250018"/>
              <a:gd name="connsiteX16" fmla="*/ 9758362 w 11277600"/>
              <a:gd name="connsiteY16" fmla="*/ 219075 h 2250018"/>
              <a:gd name="connsiteX17" fmla="*/ 10031412 w 11277600"/>
              <a:gd name="connsiteY17" fmla="*/ 247650 h 2250018"/>
              <a:gd name="connsiteX18" fmla="*/ 10282238 w 11277600"/>
              <a:gd name="connsiteY18" fmla="*/ 274638 h 2250018"/>
              <a:gd name="connsiteX19" fmla="*/ 10504488 w 11277600"/>
              <a:gd name="connsiteY19" fmla="*/ 300038 h 2250018"/>
              <a:gd name="connsiteX20" fmla="*/ 10704512 w 11277600"/>
              <a:gd name="connsiteY20" fmla="*/ 323850 h 2250018"/>
              <a:gd name="connsiteX21" fmla="*/ 10874375 w 11277600"/>
              <a:gd name="connsiteY21" fmla="*/ 344488 h 2250018"/>
              <a:gd name="connsiteX22" fmla="*/ 11015662 w 11277600"/>
              <a:gd name="connsiteY22" fmla="*/ 363538 h 2250018"/>
              <a:gd name="connsiteX23" fmla="*/ 11210925 w 11277600"/>
              <a:gd name="connsiteY23" fmla="*/ 390525 h 2250018"/>
              <a:gd name="connsiteX24" fmla="*/ 11277600 w 11277600"/>
              <a:gd name="connsiteY24" fmla="*/ 400050 h 2250018"/>
              <a:gd name="connsiteX25" fmla="*/ 11277600 w 11277600"/>
              <a:gd name="connsiteY25" fmla="*/ 2250018 h 2250018"/>
              <a:gd name="connsiteX26" fmla="*/ 0 w 11277600"/>
              <a:gd name="connsiteY26" fmla="*/ 2250018 h 2250018"/>
              <a:gd name="connsiteX27" fmla="*/ 0 w 11277600"/>
              <a:gd name="connsiteY27" fmla="*/ 398463 h 2250018"/>
              <a:gd name="connsiteX28" fmla="*/ 255588 w 11277600"/>
              <a:gd name="connsiteY28" fmla="*/ 358775 h 2250018"/>
              <a:gd name="connsiteX29" fmla="*/ 511175 w 11277600"/>
              <a:gd name="connsiteY29" fmla="*/ 320675 h 2250018"/>
              <a:gd name="connsiteX30" fmla="*/ 766762 w 11277600"/>
              <a:gd name="connsiteY30" fmla="*/ 284163 h 2250018"/>
              <a:gd name="connsiteX31" fmla="*/ 1023938 w 11277600"/>
              <a:gd name="connsiteY31" fmla="*/ 252413 h 2250018"/>
              <a:gd name="connsiteX32" fmla="*/ 1279525 w 11277600"/>
              <a:gd name="connsiteY32" fmla="*/ 220663 h 2250018"/>
              <a:gd name="connsiteX33" fmla="*/ 1536700 w 11277600"/>
              <a:gd name="connsiteY33" fmla="*/ 190500 h 2250018"/>
              <a:gd name="connsiteX34" fmla="*/ 1790700 w 11277600"/>
              <a:gd name="connsiteY34" fmla="*/ 165100 h 2250018"/>
              <a:gd name="connsiteX35" fmla="*/ 2047875 w 11277600"/>
              <a:gd name="connsiteY35" fmla="*/ 141288 h 2250018"/>
              <a:gd name="connsiteX36" fmla="*/ 2303462 w 11277600"/>
              <a:gd name="connsiteY36" fmla="*/ 119063 h 2250018"/>
              <a:gd name="connsiteX37" fmla="*/ 2555875 w 11277600"/>
              <a:gd name="connsiteY37" fmla="*/ 100013 h 2250018"/>
              <a:gd name="connsiteX38" fmla="*/ 2809875 w 11277600"/>
              <a:gd name="connsiteY38" fmla="*/ 80963 h 2250018"/>
              <a:gd name="connsiteX39" fmla="*/ 3062288 w 11277600"/>
              <a:gd name="connsiteY39" fmla="*/ 65088 h 2250018"/>
              <a:gd name="connsiteX40" fmla="*/ 3313113 w 11277600"/>
              <a:gd name="connsiteY40" fmla="*/ 52388 h 2250018"/>
              <a:gd name="connsiteX41" fmla="*/ 3563938 w 11277600"/>
              <a:gd name="connsiteY41" fmla="*/ 39688 h 2250018"/>
              <a:gd name="connsiteX42" fmla="*/ 3811588 w 11277600"/>
              <a:gd name="connsiteY42" fmla="*/ 28575 h 2250018"/>
              <a:gd name="connsiteX43" fmla="*/ 4057650 w 11277600"/>
              <a:gd name="connsiteY43" fmla="*/ 20638 h 2250018"/>
              <a:gd name="connsiteX44" fmla="*/ 4303713 w 11277600"/>
              <a:gd name="connsiteY44" fmla="*/ 14288 h 2250018"/>
              <a:gd name="connsiteX45" fmla="*/ 4546600 w 11277600"/>
              <a:gd name="connsiteY45" fmla="*/ 7938 h 2250018"/>
              <a:gd name="connsiteX46" fmla="*/ 4787900 w 11277600"/>
              <a:gd name="connsiteY46" fmla="*/ 4763 h 2250018"/>
              <a:gd name="connsiteX47" fmla="*/ 5027613 w 11277600"/>
              <a:gd name="connsiteY47" fmla="*/ 1588 h 22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77600" h="2250018">
                <a:moveTo>
                  <a:pt x="5264150" y="0"/>
                </a:moveTo>
                <a:lnTo>
                  <a:pt x="5499100" y="1588"/>
                </a:lnTo>
                <a:lnTo>
                  <a:pt x="5730875" y="1588"/>
                </a:lnTo>
                <a:lnTo>
                  <a:pt x="5961063" y="4763"/>
                </a:lnTo>
                <a:lnTo>
                  <a:pt x="6186488" y="9525"/>
                </a:lnTo>
                <a:lnTo>
                  <a:pt x="6410325" y="14288"/>
                </a:lnTo>
                <a:lnTo>
                  <a:pt x="6629400" y="19050"/>
                </a:lnTo>
                <a:lnTo>
                  <a:pt x="6846888" y="26988"/>
                </a:lnTo>
                <a:lnTo>
                  <a:pt x="7061200" y="34925"/>
                </a:lnTo>
                <a:lnTo>
                  <a:pt x="7270750" y="42863"/>
                </a:lnTo>
                <a:lnTo>
                  <a:pt x="7680325" y="63500"/>
                </a:lnTo>
                <a:lnTo>
                  <a:pt x="8072438" y="85725"/>
                </a:lnTo>
                <a:lnTo>
                  <a:pt x="8448675" y="109538"/>
                </a:lnTo>
                <a:lnTo>
                  <a:pt x="8805862" y="134938"/>
                </a:lnTo>
                <a:lnTo>
                  <a:pt x="9145588" y="161925"/>
                </a:lnTo>
                <a:lnTo>
                  <a:pt x="9461500" y="190500"/>
                </a:lnTo>
                <a:lnTo>
                  <a:pt x="9758362" y="219075"/>
                </a:lnTo>
                <a:lnTo>
                  <a:pt x="10031412" y="247650"/>
                </a:lnTo>
                <a:lnTo>
                  <a:pt x="10282238" y="274638"/>
                </a:lnTo>
                <a:lnTo>
                  <a:pt x="10504488" y="300038"/>
                </a:lnTo>
                <a:lnTo>
                  <a:pt x="10704512" y="323850"/>
                </a:lnTo>
                <a:lnTo>
                  <a:pt x="10874375" y="344488"/>
                </a:lnTo>
                <a:lnTo>
                  <a:pt x="11015662" y="363538"/>
                </a:lnTo>
                <a:lnTo>
                  <a:pt x="11210925" y="390525"/>
                </a:lnTo>
                <a:lnTo>
                  <a:pt x="11277600" y="400050"/>
                </a:lnTo>
                <a:lnTo>
                  <a:pt x="11277600" y="2250018"/>
                </a:lnTo>
                <a:lnTo>
                  <a:pt x="0" y="2250018"/>
                </a:lnTo>
                <a:lnTo>
                  <a:pt x="0" y="398463"/>
                </a:lnTo>
                <a:lnTo>
                  <a:pt x="255588" y="358775"/>
                </a:lnTo>
                <a:lnTo>
                  <a:pt x="511175" y="320675"/>
                </a:lnTo>
                <a:lnTo>
                  <a:pt x="766762" y="284163"/>
                </a:lnTo>
                <a:lnTo>
                  <a:pt x="1023938" y="252413"/>
                </a:lnTo>
                <a:lnTo>
                  <a:pt x="1279525" y="220663"/>
                </a:lnTo>
                <a:lnTo>
                  <a:pt x="1536700" y="190500"/>
                </a:lnTo>
                <a:lnTo>
                  <a:pt x="1790700" y="165100"/>
                </a:lnTo>
                <a:lnTo>
                  <a:pt x="2047875" y="141288"/>
                </a:lnTo>
                <a:lnTo>
                  <a:pt x="2303462" y="119063"/>
                </a:lnTo>
                <a:lnTo>
                  <a:pt x="2555875" y="100013"/>
                </a:lnTo>
                <a:lnTo>
                  <a:pt x="2809875" y="80963"/>
                </a:lnTo>
                <a:lnTo>
                  <a:pt x="3062288" y="65088"/>
                </a:lnTo>
                <a:lnTo>
                  <a:pt x="3313113" y="52388"/>
                </a:lnTo>
                <a:lnTo>
                  <a:pt x="3563938" y="39688"/>
                </a:lnTo>
                <a:lnTo>
                  <a:pt x="3811588" y="28575"/>
                </a:lnTo>
                <a:lnTo>
                  <a:pt x="4057650" y="20638"/>
                </a:lnTo>
                <a:lnTo>
                  <a:pt x="4303713" y="14288"/>
                </a:lnTo>
                <a:lnTo>
                  <a:pt x="4546600" y="7938"/>
                </a:lnTo>
                <a:lnTo>
                  <a:pt x="4787900" y="4763"/>
                </a:lnTo>
                <a:lnTo>
                  <a:pt x="5027613" y="1588"/>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Freeform 5">
            <a:extLst>
              <a:ext uri="{FF2B5EF4-FFF2-40B4-BE49-F238E27FC236}">
                <a16:creationId xmlns:a16="http://schemas.microsoft.com/office/drawing/2014/main" id="{9C80E52D-DE5C-4267-9C99-8741F2E42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1712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Footer Placeholder 3">
            <a:extLst>
              <a:ext uri="{FF2B5EF4-FFF2-40B4-BE49-F238E27FC236}">
                <a16:creationId xmlns:a16="http://schemas.microsoft.com/office/drawing/2014/main" id="{34FD00D8-BF69-6896-85E5-12EE4A00BE8C}"/>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Labels - Hennessey - August 10, 2023</a:t>
            </a:r>
          </a:p>
        </p:txBody>
      </p:sp>
      <p:sp>
        <p:nvSpPr>
          <p:cNvPr id="2" name="Title 1">
            <a:extLst>
              <a:ext uri="{FF2B5EF4-FFF2-40B4-BE49-F238E27FC236}">
                <a16:creationId xmlns:a16="http://schemas.microsoft.com/office/drawing/2014/main" id="{7135AB6F-DB12-42CC-2E16-D07EB80C99F3}"/>
              </a:ext>
            </a:extLst>
          </p:cNvPr>
          <p:cNvSpPr>
            <a:spLocks noGrp="1"/>
          </p:cNvSpPr>
          <p:nvPr>
            <p:ph type="title"/>
          </p:nvPr>
        </p:nvSpPr>
        <p:spPr>
          <a:xfrm>
            <a:off x="649975" y="4517136"/>
            <a:ext cx="10893095" cy="1174947"/>
          </a:xfrm>
        </p:spPr>
        <p:txBody>
          <a:bodyPr vert="horz" lIns="91440" tIns="45720" rIns="91440" bIns="45720" rtlCol="0" anchor="b">
            <a:normAutofit/>
          </a:bodyPr>
          <a:lstStyle/>
          <a:p>
            <a:pPr algn="ctr">
              <a:lnSpc>
                <a:spcPct val="90000"/>
              </a:lnSpc>
            </a:pPr>
            <a:r>
              <a:rPr lang="en-US" sz="3800" b="0" i="0" kern="1200" dirty="0">
                <a:solidFill>
                  <a:schemeClr val="bg2"/>
                </a:solidFill>
                <a:latin typeface="+mj-lt"/>
                <a:ea typeface="+mj-ea"/>
                <a:cs typeface="+mj-cs"/>
              </a:rPr>
              <a:t>Pro tip: Inspect in the web browser to find the code for the label</a:t>
            </a:r>
          </a:p>
        </p:txBody>
      </p:sp>
      <p:pic>
        <p:nvPicPr>
          <p:cNvPr id="11" name="Picture 10">
            <a:extLst>
              <a:ext uri="{FF2B5EF4-FFF2-40B4-BE49-F238E27FC236}">
                <a16:creationId xmlns:a16="http://schemas.microsoft.com/office/drawing/2014/main" id="{87324FB2-027D-7598-7E89-3664648DE604}"/>
              </a:ext>
            </a:extLst>
          </p:cNvPr>
          <p:cNvPicPr>
            <a:picLocks noChangeAspect="1"/>
          </p:cNvPicPr>
          <p:nvPr/>
        </p:nvPicPr>
        <p:blipFill>
          <a:blip r:embed="rId6"/>
          <a:stretch>
            <a:fillRect/>
          </a:stretch>
        </p:blipFill>
        <p:spPr>
          <a:xfrm>
            <a:off x="2491007" y="3474759"/>
            <a:ext cx="7381814" cy="527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9214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B713-4689-29F0-21EC-0FF7BD6609A4}"/>
              </a:ext>
            </a:extLst>
          </p:cNvPr>
          <p:cNvSpPr>
            <a:spLocks noGrp="1"/>
          </p:cNvSpPr>
          <p:nvPr>
            <p:ph type="title"/>
          </p:nvPr>
        </p:nvSpPr>
        <p:spPr/>
        <p:txBody>
          <a:bodyPr/>
          <a:lstStyle/>
          <a:p>
            <a:r>
              <a:rPr lang="en-US" dirty="0"/>
              <a:t>Note to Patron - Digital</a:t>
            </a:r>
          </a:p>
        </p:txBody>
      </p:sp>
      <p:sp>
        <p:nvSpPr>
          <p:cNvPr id="3" name="Content Placeholder 2">
            <a:extLst>
              <a:ext uri="{FF2B5EF4-FFF2-40B4-BE49-F238E27FC236}">
                <a16:creationId xmlns:a16="http://schemas.microsoft.com/office/drawing/2014/main" id="{4A304BC3-E733-E07E-5B24-FDC8C7DB9E6E}"/>
              </a:ext>
            </a:extLst>
          </p:cNvPr>
          <p:cNvSpPr>
            <a:spLocks noGrp="1"/>
          </p:cNvSpPr>
          <p:nvPr>
            <p:ph idx="1"/>
          </p:nvPr>
        </p:nvSpPr>
        <p:spPr/>
        <p:txBody>
          <a:bodyPr>
            <a:normAutofit/>
          </a:bodyPr>
          <a:lstStyle/>
          <a:p>
            <a:r>
              <a:rPr lang="en-US" sz="2000" dirty="0"/>
              <a:t>Admin -&gt; Resource Sharing -&gt; Note to Patron -&gt; </a:t>
            </a:r>
          </a:p>
          <a:p>
            <a:pPr marL="0" indent="0">
              <a:buNone/>
            </a:pPr>
            <a:r>
              <a:rPr lang="en-US" sz="2000" dirty="0"/>
              <a:t>discoveryDigitalRequestMessage.html</a:t>
            </a:r>
          </a:p>
        </p:txBody>
      </p:sp>
      <p:sp>
        <p:nvSpPr>
          <p:cNvPr id="4" name="Footer Placeholder 3">
            <a:extLst>
              <a:ext uri="{FF2B5EF4-FFF2-40B4-BE49-F238E27FC236}">
                <a16:creationId xmlns:a16="http://schemas.microsoft.com/office/drawing/2014/main" id="{8B8DB664-0C28-A268-B3C3-AFD4521CBC6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Labels - Hennessey - August 10, 2023</a:t>
            </a:r>
          </a:p>
        </p:txBody>
      </p:sp>
      <p:pic>
        <p:nvPicPr>
          <p:cNvPr id="8" name="Picture 7">
            <a:extLst>
              <a:ext uri="{FF2B5EF4-FFF2-40B4-BE49-F238E27FC236}">
                <a16:creationId xmlns:a16="http://schemas.microsoft.com/office/drawing/2014/main" id="{7DFFBC33-AD37-C7E3-F64F-87AEEB8A9D02}"/>
              </a:ext>
            </a:extLst>
          </p:cNvPr>
          <p:cNvPicPr>
            <a:picLocks noChangeAspect="1"/>
          </p:cNvPicPr>
          <p:nvPr/>
        </p:nvPicPr>
        <p:blipFill>
          <a:blip r:embed="rId3"/>
          <a:stretch>
            <a:fillRect/>
          </a:stretch>
        </p:blipFill>
        <p:spPr>
          <a:xfrm>
            <a:off x="545244" y="3506530"/>
            <a:ext cx="6762652" cy="20167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0CEA7403-D4C1-3953-E950-4BC5C54D304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9" name="Picture 8">
            <a:extLst>
              <a:ext uri="{FF2B5EF4-FFF2-40B4-BE49-F238E27FC236}">
                <a16:creationId xmlns:a16="http://schemas.microsoft.com/office/drawing/2014/main" id="{E0F9E06D-81A2-0DAE-1B8D-E8D5D875DCC6}"/>
              </a:ext>
            </a:extLst>
          </p:cNvPr>
          <p:cNvPicPr>
            <a:picLocks noChangeAspect="1"/>
          </p:cNvPicPr>
          <p:nvPr/>
        </p:nvPicPr>
        <p:blipFill>
          <a:blip r:embed="rId4"/>
          <a:stretch>
            <a:fillRect/>
          </a:stretch>
        </p:blipFill>
        <p:spPr>
          <a:xfrm>
            <a:off x="7510137" y="2306009"/>
            <a:ext cx="4492419" cy="42382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34E1FEDE-9301-5C4E-BC29-89FD76E3B260}"/>
              </a:ext>
            </a:extLst>
          </p:cNvPr>
          <p:cNvPicPr>
            <a:picLocks noChangeAspect="1"/>
          </p:cNvPicPr>
          <p:nvPr/>
        </p:nvPicPr>
        <p:blipFill>
          <a:blip r:embed="rId5"/>
          <a:stretch>
            <a:fillRect/>
          </a:stretch>
        </p:blipFill>
        <p:spPr>
          <a:xfrm>
            <a:off x="6732475" y="1223368"/>
            <a:ext cx="4039164" cy="914528"/>
          </a:xfrm>
          <a:prstGeom prst="rect">
            <a:avLst/>
          </a:prstGeom>
        </p:spPr>
      </p:pic>
    </p:spTree>
    <p:extLst>
      <p:ext uri="{BB962C8B-B14F-4D97-AF65-F5344CB8AC3E}">
        <p14:creationId xmlns:p14="http://schemas.microsoft.com/office/powerpoint/2010/main" val="366404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B713-4689-29F0-21EC-0FF7BD6609A4}"/>
              </a:ext>
            </a:extLst>
          </p:cNvPr>
          <p:cNvSpPr>
            <a:spLocks noGrp="1"/>
          </p:cNvSpPr>
          <p:nvPr>
            <p:ph type="title"/>
          </p:nvPr>
        </p:nvSpPr>
        <p:spPr/>
        <p:txBody>
          <a:bodyPr/>
          <a:lstStyle/>
          <a:p>
            <a:r>
              <a:rPr lang="en-US" dirty="0"/>
              <a:t>Note to Patron - Physical</a:t>
            </a:r>
          </a:p>
        </p:txBody>
      </p:sp>
      <p:sp>
        <p:nvSpPr>
          <p:cNvPr id="3" name="Content Placeholder 2">
            <a:extLst>
              <a:ext uri="{FF2B5EF4-FFF2-40B4-BE49-F238E27FC236}">
                <a16:creationId xmlns:a16="http://schemas.microsoft.com/office/drawing/2014/main" id="{4A304BC3-E733-E07E-5B24-FDC8C7DB9E6E}"/>
              </a:ext>
            </a:extLst>
          </p:cNvPr>
          <p:cNvSpPr>
            <a:spLocks noGrp="1"/>
          </p:cNvSpPr>
          <p:nvPr>
            <p:ph idx="1"/>
          </p:nvPr>
        </p:nvSpPr>
        <p:spPr>
          <a:xfrm>
            <a:off x="561110" y="2446020"/>
            <a:ext cx="9419503" cy="3573780"/>
          </a:xfrm>
        </p:spPr>
        <p:txBody>
          <a:bodyPr>
            <a:normAutofit/>
          </a:bodyPr>
          <a:lstStyle/>
          <a:p>
            <a:r>
              <a:rPr lang="en-US" sz="2000" dirty="0"/>
              <a:t>Admin -&gt; Resource Sharing -&gt; Note to Patron -&gt; </a:t>
            </a:r>
          </a:p>
          <a:p>
            <a:pPr marL="0" indent="0">
              <a:buNone/>
            </a:pPr>
            <a:r>
              <a:rPr lang="en-US" sz="2000" dirty="0"/>
              <a:t>discoveryPhysicalRequestMessage.html</a:t>
            </a:r>
          </a:p>
        </p:txBody>
      </p:sp>
      <p:sp>
        <p:nvSpPr>
          <p:cNvPr id="4" name="Footer Placeholder 3">
            <a:extLst>
              <a:ext uri="{FF2B5EF4-FFF2-40B4-BE49-F238E27FC236}">
                <a16:creationId xmlns:a16="http://schemas.microsoft.com/office/drawing/2014/main" id="{8B8DB664-0C28-A268-B3C3-AFD4521CBC6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Labels - Hennessey - August 10, 2023</a:t>
            </a:r>
          </a:p>
        </p:txBody>
      </p:sp>
      <p:pic>
        <p:nvPicPr>
          <p:cNvPr id="10" name="Picture 9">
            <a:extLst>
              <a:ext uri="{FF2B5EF4-FFF2-40B4-BE49-F238E27FC236}">
                <a16:creationId xmlns:a16="http://schemas.microsoft.com/office/drawing/2014/main" id="{27C2032A-1E02-CE40-5C12-A8D0EF82B4C2}"/>
              </a:ext>
            </a:extLst>
          </p:cNvPr>
          <p:cNvPicPr>
            <a:picLocks noChangeAspect="1"/>
          </p:cNvPicPr>
          <p:nvPr/>
        </p:nvPicPr>
        <p:blipFill>
          <a:blip r:embed="rId3"/>
          <a:stretch>
            <a:fillRect/>
          </a:stretch>
        </p:blipFill>
        <p:spPr>
          <a:xfrm>
            <a:off x="192510" y="3495210"/>
            <a:ext cx="7054110" cy="2313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0CEA7403-D4C1-3953-E950-4BC5C54D304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81882118-6554-8C83-6FF7-DD559F2919D6}"/>
              </a:ext>
            </a:extLst>
          </p:cNvPr>
          <p:cNvPicPr>
            <a:picLocks noChangeAspect="1"/>
          </p:cNvPicPr>
          <p:nvPr/>
        </p:nvPicPr>
        <p:blipFill>
          <a:blip r:embed="rId4"/>
          <a:stretch>
            <a:fillRect/>
          </a:stretch>
        </p:blipFill>
        <p:spPr>
          <a:xfrm>
            <a:off x="7409862" y="2274349"/>
            <a:ext cx="4650000" cy="3733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388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D4D88-E465-7B50-48B7-865EFBBE824C}"/>
              </a:ext>
            </a:extLst>
          </p:cNvPr>
          <p:cNvSpPr>
            <a:spLocks noGrp="1"/>
          </p:cNvSpPr>
          <p:nvPr>
            <p:ph type="title"/>
          </p:nvPr>
        </p:nvSpPr>
        <p:spPr>
          <a:xfrm>
            <a:off x="1154955" y="973668"/>
            <a:ext cx="6263116" cy="706964"/>
          </a:xfrm>
        </p:spPr>
        <p:txBody>
          <a:bodyPr/>
          <a:lstStyle/>
          <a:p>
            <a:pPr algn="ctr"/>
            <a:r>
              <a:rPr lang="en-US" dirty="0"/>
              <a:t>Changing a letter label, part 1</a:t>
            </a:r>
          </a:p>
        </p:txBody>
      </p:sp>
      <p:sp>
        <p:nvSpPr>
          <p:cNvPr id="4" name="Footer Placeholder 3">
            <a:extLst>
              <a:ext uri="{FF2B5EF4-FFF2-40B4-BE49-F238E27FC236}">
                <a16:creationId xmlns:a16="http://schemas.microsoft.com/office/drawing/2014/main" id="{37E17D33-86F8-973A-3D56-510809B1929E}"/>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Labels - Hennessey - August 10, 2023</a:t>
            </a:r>
          </a:p>
        </p:txBody>
      </p:sp>
      <p:sp>
        <p:nvSpPr>
          <p:cNvPr id="5" name="Slide Number Placeholder 4">
            <a:extLst>
              <a:ext uri="{FF2B5EF4-FFF2-40B4-BE49-F238E27FC236}">
                <a16:creationId xmlns:a16="http://schemas.microsoft.com/office/drawing/2014/main" id="{B3317B04-3DE1-D2E2-ED9F-D8E8B80BFA4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2AF408EC-1A13-0610-654F-FA3212B29C70}"/>
              </a:ext>
            </a:extLst>
          </p:cNvPr>
          <p:cNvPicPr>
            <a:picLocks noChangeAspect="1"/>
          </p:cNvPicPr>
          <p:nvPr/>
        </p:nvPicPr>
        <p:blipFill>
          <a:blip r:embed="rId3"/>
          <a:stretch>
            <a:fillRect/>
          </a:stretch>
        </p:blipFill>
        <p:spPr>
          <a:xfrm>
            <a:off x="7792779" y="1327150"/>
            <a:ext cx="4124901" cy="8859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4EE7D7BD-5465-10D0-FAE5-6F43E2492D37}"/>
              </a:ext>
            </a:extLst>
          </p:cNvPr>
          <p:cNvPicPr>
            <a:picLocks noChangeAspect="1"/>
          </p:cNvPicPr>
          <p:nvPr/>
        </p:nvPicPr>
        <p:blipFill>
          <a:blip r:embed="rId4"/>
          <a:stretch>
            <a:fillRect/>
          </a:stretch>
        </p:blipFill>
        <p:spPr>
          <a:xfrm>
            <a:off x="262397" y="2410997"/>
            <a:ext cx="7933333" cy="1552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Content Placeholder 7">
            <a:extLst>
              <a:ext uri="{FF2B5EF4-FFF2-40B4-BE49-F238E27FC236}">
                <a16:creationId xmlns:a16="http://schemas.microsoft.com/office/drawing/2014/main" id="{C6818B0F-A2C5-9987-3AB9-F7135668DAD4}"/>
              </a:ext>
            </a:extLst>
          </p:cNvPr>
          <p:cNvPicPr>
            <a:picLocks noGrp="1" noChangeAspect="1"/>
          </p:cNvPicPr>
          <p:nvPr>
            <p:ph idx="1"/>
          </p:nvPr>
        </p:nvPicPr>
        <p:blipFill>
          <a:blip r:embed="rId5"/>
          <a:stretch>
            <a:fillRect/>
          </a:stretch>
        </p:blipFill>
        <p:spPr>
          <a:xfrm>
            <a:off x="129717" y="4300551"/>
            <a:ext cx="8824913" cy="337531"/>
          </a:xfrm>
          <a:prstGeom prst="rect">
            <a:avLst/>
          </a:prstGeom>
        </p:spPr>
      </p:pic>
      <p:pic>
        <p:nvPicPr>
          <p:cNvPr id="9" name="Picture 8">
            <a:extLst>
              <a:ext uri="{FF2B5EF4-FFF2-40B4-BE49-F238E27FC236}">
                <a16:creationId xmlns:a16="http://schemas.microsoft.com/office/drawing/2014/main" id="{FA1A54C0-C6B8-5127-05C8-9B7F8FF4860B}"/>
              </a:ext>
            </a:extLst>
          </p:cNvPr>
          <p:cNvPicPr>
            <a:picLocks noChangeAspect="1"/>
          </p:cNvPicPr>
          <p:nvPr/>
        </p:nvPicPr>
        <p:blipFill>
          <a:blip r:embed="rId6"/>
          <a:stretch>
            <a:fillRect/>
          </a:stretch>
        </p:blipFill>
        <p:spPr>
          <a:xfrm>
            <a:off x="259435" y="4855245"/>
            <a:ext cx="11932565" cy="861889"/>
          </a:xfrm>
          <a:prstGeom prst="rect">
            <a:avLst/>
          </a:prstGeom>
        </p:spPr>
      </p:pic>
    </p:spTree>
    <p:extLst>
      <p:ext uri="{BB962C8B-B14F-4D97-AF65-F5344CB8AC3E}">
        <p14:creationId xmlns:p14="http://schemas.microsoft.com/office/powerpoint/2010/main" val="106834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37A3-3D9D-D372-7678-9884961188A6}"/>
              </a:ext>
            </a:extLst>
          </p:cNvPr>
          <p:cNvSpPr>
            <a:spLocks noGrp="1"/>
          </p:cNvSpPr>
          <p:nvPr>
            <p:ph type="title"/>
          </p:nvPr>
        </p:nvSpPr>
        <p:spPr>
          <a:xfrm>
            <a:off x="1154954" y="973668"/>
            <a:ext cx="8761413" cy="908800"/>
          </a:xfrm>
        </p:spPr>
        <p:txBody>
          <a:bodyPr/>
          <a:lstStyle/>
          <a:p>
            <a:pPr algn="ctr"/>
            <a:r>
              <a:rPr lang="en-US" dirty="0"/>
              <a:t>Changing a letter label, part 2</a:t>
            </a:r>
          </a:p>
        </p:txBody>
      </p:sp>
      <p:sp>
        <p:nvSpPr>
          <p:cNvPr id="4" name="Footer Placeholder 3">
            <a:extLst>
              <a:ext uri="{FF2B5EF4-FFF2-40B4-BE49-F238E27FC236}">
                <a16:creationId xmlns:a16="http://schemas.microsoft.com/office/drawing/2014/main" id="{AECEF84D-1B6B-D3CA-1A41-B79B35A0658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Labels - Hennessey - August 10, 2023</a:t>
            </a: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Slide Number Placeholder 4">
            <a:extLst>
              <a:ext uri="{FF2B5EF4-FFF2-40B4-BE49-F238E27FC236}">
                <a16:creationId xmlns:a16="http://schemas.microsoft.com/office/drawing/2014/main" id="{41C6ED24-C261-8331-DCF9-7DD7C55BDC3D}"/>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668A4D72-1C63-D0B3-8B7A-9D32BB9F202F}"/>
              </a:ext>
            </a:extLst>
          </p:cNvPr>
          <p:cNvPicPr>
            <a:picLocks noChangeAspect="1"/>
          </p:cNvPicPr>
          <p:nvPr/>
        </p:nvPicPr>
        <p:blipFill>
          <a:blip r:embed="rId3"/>
          <a:stretch>
            <a:fillRect/>
          </a:stretch>
        </p:blipFill>
        <p:spPr>
          <a:xfrm>
            <a:off x="441841" y="2323438"/>
            <a:ext cx="8278380" cy="619211"/>
          </a:xfrm>
          <a:prstGeom prst="rect">
            <a:avLst/>
          </a:prstGeom>
        </p:spPr>
      </p:pic>
      <p:pic>
        <p:nvPicPr>
          <p:cNvPr id="9" name="Picture 8">
            <a:extLst>
              <a:ext uri="{FF2B5EF4-FFF2-40B4-BE49-F238E27FC236}">
                <a16:creationId xmlns:a16="http://schemas.microsoft.com/office/drawing/2014/main" id="{BED1F2B3-A3D0-65DE-F0D1-9D83DCE109ED}"/>
              </a:ext>
            </a:extLst>
          </p:cNvPr>
          <p:cNvPicPr>
            <a:picLocks noChangeAspect="1"/>
          </p:cNvPicPr>
          <p:nvPr/>
        </p:nvPicPr>
        <p:blipFill>
          <a:blip r:embed="rId4"/>
          <a:stretch>
            <a:fillRect/>
          </a:stretch>
        </p:blipFill>
        <p:spPr>
          <a:xfrm>
            <a:off x="561110" y="3168326"/>
            <a:ext cx="3277057" cy="1152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88227B3E-734B-1D5B-C853-C46C5E896CCB}"/>
              </a:ext>
            </a:extLst>
          </p:cNvPr>
          <p:cNvPicPr>
            <a:picLocks noChangeAspect="1"/>
          </p:cNvPicPr>
          <p:nvPr/>
        </p:nvPicPr>
        <p:blipFill>
          <a:blip r:embed="rId5"/>
          <a:stretch>
            <a:fillRect/>
          </a:stretch>
        </p:blipFill>
        <p:spPr>
          <a:xfrm>
            <a:off x="4898602" y="3097705"/>
            <a:ext cx="6541276" cy="1356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51C8E418-F422-A250-1194-EE251B129584}"/>
              </a:ext>
            </a:extLst>
          </p:cNvPr>
          <p:cNvPicPr>
            <a:picLocks noChangeAspect="1"/>
          </p:cNvPicPr>
          <p:nvPr/>
        </p:nvPicPr>
        <p:blipFill>
          <a:blip r:embed="rId6"/>
          <a:stretch>
            <a:fillRect/>
          </a:stretch>
        </p:blipFill>
        <p:spPr>
          <a:xfrm>
            <a:off x="225287" y="4761982"/>
            <a:ext cx="10853530" cy="393847"/>
          </a:xfrm>
          <a:prstGeom prst="rect">
            <a:avLst/>
          </a:prstGeom>
        </p:spPr>
      </p:pic>
      <p:pic>
        <p:nvPicPr>
          <p:cNvPr id="20" name="Picture 19">
            <a:extLst>
              <a:ext uri="{FF2B5EF4-FFF2-40B4-BE49-F238E27FC236}">
                <a16:creationId xmlns:a16="http://schemas.microsoft.com/office/drawing/2014/main" id="{D25FB8AD-400D-7FCA-31B4-146860FE2976}"/>
              </a:ext>
            </a:extLst>
          </p:cNvPr>
          <p:cNvPicPr>
            <a:picLocks noChangeAspect="1"/>
          </p:cNvPicPr>
          <p:nvPr/>
        </p:nvPicPr>
        <p:blipFill>
          <a:blip r:embed="rId7"/>
          <a:stretch>
            <a:fillRect/>
          </a:stretch>
        </p:blipFill>
        <p:spPr>
          <a:xfrm>
            <a:off x="0" y="5400331"/>
            <a:ext cx="12192000" cy="884349"/>
          </a:xfrm>
          <a:prstGeom prst="rect">
            <a:avLst/>
          </a:prstGeom>
        </p:spPr>
      </p:pic>
    </p:spTree>
    <p:extLst>
      <p:ext uri="{BB962C8B-B14F-4D97-AF65-F5344CB8AC3E}">
        <p14:creationId xmlns:p14="http://schemas.microsoft.com/office/powerpoint/2010/main" val="31205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1DE3271-DD99-4DEF-AF9F-84397884C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1" name="Freeform: Shape 30">
            <a:extLst>
              <a:ext uri="{FF2B5EF4-FFF2-40B4-BE49-F238E27FC236}">
                <a16:creationId xmlns:a16="http://schemas.microsoft.com/office/drawing/2014/main" id="{E06A31CE-F9B6-4BA2-8685-60F3524D0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 name="Freeform 5">
            <a:extLst>
              <a:ext uri="{FF2B5EF4-FFF2-40B4-BE49-F238E27FC236}">
                <a16:creationId xmlns:a16="http://schemas.microsoft.com/office/drawing/2014/main" id="{8ADF14A3-1454-4B74-8B4A-CB197D7A7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5" name="Freeform 5">
            <a:extLst>
              <a:ext uri="{FF2B5EF4-FFF2-40B4-BE49-F238E27FC236}">
                <a16:creationId xmlns:a16="http://schemas.microsoft.com/office/drawing/2014/main" id="{EC19D556-0251-4E87-AE24-890965BAD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2E4049C9-2A6B-F1D3-2C87-3EC431B2A88E}"/>
              </a:ext>
            </a:extLst>
          </p:cNvPr>
          <p:cNvSpPr>
            <a:spLocks noGrp="1"/>
          </p:cNvSpPr>
          <p:nvPr>
            <p:ph type="title"/>
          </p:nvPr>
        </p:nvSpPr>
        <p:spPr>
          <a:xfrm>
            <a:off x="639098" y="629265"/>
            <a:ext cx="5132438" cy="1622322"/>
          </a:xfrm>
        </p:spPr>
        <p:txBody>
          <a:bodyPr>
            <a:normAutofit/>
          </a:bodyPr>
          <a:lstStyle/>
          <a:p>
            <a:pPr algn="ctr"/>
            <a:r>
              <a:rPr lang="en-US" dirty="0">
                <a:solidFill>
                  <a:schemeClr val="tx1"/>
                </a:solidFill>
              </a:rPr>
              <a:t>If you are still stumped?</a:t>
            </a:r>
          </a:p>
        </p:txBody>
      </p:sp>
      <p:sp>
        <p:nvSpPr>
          <p:cNvPr id="37" name="Rectangle 36">
            <a:extLst>
              <a:ext uri="{FF2B5EF4-FFF2-40B4-BE49-F238E27FC236}">
                <a16:creationId xmlns:a16="http://schemas.microsoft.com/office/drawing/2014/main" id="{CBC3C8C6-98E2-45EF-AEFC-30C0DBA0E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5922DD4A-FBCF-1084-0587-B1C3E8734290}"/>
              </a:ext>
            </a:extLst>
          </p:cNvPr>
          <p:cNvSpPr>
            <a:spLocks noGrp="1"/>
          </p:cNvSpPr>
          <p:nvPr>
            <p:ph idx="1"/>
          </p:nvPr>
        </p:nvSpPr>
        <p:spPr>
          <a:xfrm>
            <a:off x="639098" y="2011680"/>
            <a:ext cx="5132439" cy="4218797"/>
          </a:xfrm>
        </p:spPr>
        <p:txBody>
          <a:bodyPr anchor="ctr">
            <a:normAutofit/>
          </a:bodyPr>
          <a:lstStyle/>
          <a:p>
            <a:r>
              <a:rPr lang="en-US" dirty="0">
                <a:solidFill>
                  <a:schemeClr val="tx1"/>
                </a:solidFill>
              </a:rPr>
              <a:t>Ask your colleagues! </a:t>
            </a:r>
          </a:p>
          <a:p>
            <a:pPr lvl="1"/>
            <a:r>
              <a:rPr lang="en-US" sz="1800" dirty="0">
                <a:solidFill>
                  <a:schemeClr val="tx1"/>
                </a:solidFill>
              </a:rPr>
              <a:t>On Slack</a:t>
            </a:r>
          </a:p>
          <a:p>
            <a:pPr lvl="1"/>
            <a:r>
              <a:rPr lang="en-US" sz="1800" dirty="0">
                <a:solidFill>
                  <a:schemeClr val="tx1"/>
                </a:solidFill>
              </a:rPr>
              <a:t>On the listservs (CSU or ELUNA)</a:t>
            </a:r>
          </a:p>
          <a:p>
            <a:pPr lvl="1"/>
            <a:r>
              <a:rPr lang="en-US" sz="1800" dirty="0">
                <a:solidFill>
                  <a:schemeClr val="tx1"/>
                </a:solidFill>
              </a:rPr>
              <a:t>Open a Salesforce case</a:t>
            </a:r>
          </a:p>
          <a:p>
            <a:r>
              <a:rPr lang="en-US" dirty="0">
                <a:solidFill>
                  <a:schemeClr val="tx1"/>
                </a:solidFill>
              </a:rPr>
              <a:t>Chris Lee has some pages on Labels on the ULMS wiki:</a:t>
            </a:r>
          </a:p>
          <a:p>
            <a:pPr lvl="1"/>
            <a:r>
              <a:rPr lang="en-US" sz="1800" dirty="0">
                <a:solidFill>
                  <a:schemeClr val="tx1"/>
                </a:solidFill>
                <a:hlinkClick r:id="rId3"/>
              </a:rPr>
              <a:t>https://calstate.atlassian.net/wiki/spaces/URS/pages/2587754511/Labels</a:t>
            </a:r>
            <a:endParaRPr lang="en-US" sz="1800" dirty="0">
              <a:solidFill>
                <a:schemeClr val="tx1"/>
              </a:solidFill>
            </a:endParaRPr>
          </a:p>
          <a:p>
            <a:pPr lvl="1"/>
            <a:r>
              <a:rPr lang="en-US" sz="1800" dirty="0">
                <a:solidFill>
                  <a:schemeClr val="tx1"/>
                </a:solidFill>
                <a:hlinkClick r:id="rId4"/>
              </a:rPr>
              <a:t>https://calstate.atlassian.net/wiki/spaces/URS/pages/2409431041/Rapido+Configuration+Labels</a:t>
            </a:r>
            <a:r>
              <a:rPr lang="en-US" sz="1800" dirty="0">
                <a:solidFill>
                  <a:schemeClr val="tx1"/>
                </a:solidFill>
              </a:rPr>
              <a:t> </a:t>
            </a:r>
          </a:p>
        </p:txBody>
      </p:sp>
      <p:pic>
        <p:nvPicPr>
          <p:cNvPr id="7" name="Picture 6">
            <a:extLst>
              <a:ext uri="{FF2B5EF4-FFF2-40B4-BE49-F238E27FC236}">
                <a16:creationId xmlns:a16="http://schemas.microsoft.com/office/drawing/2014/main" id="{254798A4-98F9-72FE-E1E5-831B4EBF9EC3}"/>
              </a:ext>
            </a:extLst>
          </p:cNvPr>
          <p:cNvPicPr>
            <a:picLocks noChangeAspect="1"/>
          </p:cNvPicPr>
          <p:nvPr/>
        </p:nvPicPr>
        <p:blipFill>
          <a:blip r:embed="rId5"/>
          <a:stretch>
            <a:fillRect/>
          </a:stretch>
        </p:blipFill>
        <p:spPr>
          <a:xfrm>
            <a:off x="6700827" y="1241544"/>
            <a:ext cx="5298537" cy="205318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97F94CF7-4026-4354-DD2F-A812964BDA9D}"/>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B907821-E54D-4FBF-B36B-0C360D8B1ADD}" type="slidenum">
              <a:rPr kumimoji="0" lang="en-US" sz="2800" b="0" i="0" u="none" strike="noStrike" kern="1200" cap="none" spc="0" normalizeH="0" baseline="0" noProof="0">
                <a:ln>
                  <a:noFill/>
                </a:ln>
                <a:solidFill>
                  <a:srgbClr val="FFFFF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16</a:t>
            </a:fld>
            <a:endParaRPr kumimoji="0" lang="en-US" sz="2800" b="0" i="0" u="none" strike="noStrike" kern="1200" cap="none" spc="0" normalizeH="0" baseline="0" noProof="0">
              <a:ln>
                <a:noFill/>
              </a:ln>
              <a:solidFill>
                <a:srgbClr val="FFFFFE"/>
              </a:solidFill>
              <a:effectLst/>
              <a:uLnTx/>
              <a:uFillTx/>
              <a:latin typeface="Century Gothic" panose="020B0502020202020204"/>
              <a:ea typeface="+mn-ea"/>
              <a:cs typeface="+mn-cs"/>
            </a:endParaRPr>
          </a:p>
        </p:txBody>
      </p:sp>
      <p:pic>
        <p:nvPicPr>
          <p:cNvPr id="9" name="Picture 8">
            <a:extLst>
              <a:ext uri="{FF2B5EF4-FFF2-40B4-BE49-F238E27FC236}">
                <a16:creationId xmlns:a16="http://schemas.microsoft.com/office/drawing/2014/main" id="{0B789DCE-8327-C059-A2BF-05CF20BDE878}"/>
              </a:ext>
            </a:extLst>
          </p:cNvPr>
          <p:cNvPicPr>
            <a:picLocks noChangeAspect="1"/>
          </p:cNvPicPr>
          <p:nvPr/>
        </p:nvPicPr>
        <p:blipFill>
          <a:blip r:embed="rId6"/>
          <a:stretch>
            <a:fillRect/>
          </a:stretch>
        </p:blipFill>
        <p:spPr>
          <a:xfrm>
            <a:off x="7374771" y="3563275"/>
            <a:ext cx="3719950" cy="2757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oter Placeholder 3">
            <a:extLst>
              <a:ext uri="{FF2B5EF4-FFF2-40B4-BE49-F238E27FC236}">
                <a16:creationId xmlns:a16="http://schemas.microsoft.com/office/drawing/2014/main" id="{76A0BEBE-DCE5-11C5-6423-DA221FDDE1FA}"/>
              </a:ext>
            </a:extLst>
          </p:cNvPr>
          <p:cNvSpPr>
            <a:spLocks noGrp="1"/>
          </p:cNvSpPr>
          <p:nvPr>
            <p:ph type="ftr" sz="quarter" idx="11"/>
          </p:nvPr>
        </p:nvSpPr>
        <p:spPr>
          <a:xfrm>
            <a:off x="561110" y="6391838"/>
            <a:ext cx="3859795" cy="304801"/>
          </a:xfrm>
        </p:spPr>
        <p:txBody>
          <a:bodyPr>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8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Labels - Hennessey - August 10, 2023</a:t>
            </a:r>
          </a:p>
        </p:txBody>
      </p:sp>
    </p:spTree>
    <p:extLst>
      <p:ext uri="{BB962C8B-B14F-4D97-AF65-F5344CB8AC3E}">
        <p14:creationId xmlns:p14="http://schemas.microsoft.com/office/powerpoint/2010/main" val="28135761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45" name="Rectangle 44">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7"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Picture 6" descr="Question marks in a line and one question mark is lit">
            <a:extLst>
              <a:ext uri="{FF2B5EF4-FFF2-40B4-BE49-F238E27FC236}">
                <a16:creationId xmlns:a16="http://schemas.microsoft.com/office/drawing/2014/main" id="{3F0F8DB2-C627-2C72-5D49-966DA0F06F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2" r="45366"/>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54"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B1C25657-4975-640D-6421-3376527FC800}"/>
              </a:ext>
            </a:extLst>
          </p:cNvPr>
          <p:cNvSpPr>
            <a:spLocks noGrp="1"/>
          </p:cNvSpPr>
          <p:nvPr>
            <p:ph type="title"/>
          </p:nvPr>
        </p:nvSpPr>
        <p:spPr>
          <a:xfrm>
            <a:off x="5695061" y="1241266"/>
            <a:ext cx="5428551" cy="4222274"/>
          </a:xfrm>
        </p:spPr>
        <p:txBody>
          <a:bodyPr vert="horz" lIns="91440" tIns="45720" rIns="91440" bIns="45720" rtlCol="0" anchor="b">
            <a:normAutofit/>
          </a:bodyPr>
          <a:lstStyle/>
          <a:p>
            <a:pPr>
              <a:lnSpc>
                <a:spcPct val="90000"/>
              </a:lnSpc>
            </a:pPr>
            <a:r>
              <a:rPr lang="en-US" sz="6000" dirty="0"/>
              <a:t>Questions?</a:t>
            </a:r>
            <a:br>
              <a:rPr lang="en-US" sz="6000" dirty="0"/>
            </a:br>
            <a:br>
              <a:rPr lang="en-US" sz="6000" dirty="0"/>
            </a:br>
            <a:br>
              <a:rPr lang="en-US" sz="6000" dirty="0"/>
            </a:br>
            <a:br>
              <a:rPr lang="en-US" sz="2600" dirty="0"/>
            </a:br>
            <a:br>
              <a:rPr lang="en-US" sz="2600" dirty="0"/>
            </a:br>
            <a:r>
              <a:rPr lang="en-US" sz="2600" dirty="0"/>
              <a:t>Christina L. Hennessey</a:t>
            </a:r>
            <a:br>
              <a:rPr lang="en-US" sz="2600" dirty="0"/>
            </a:br>
            <a:r>
              <a:rPr lang="en-US" sz="2600" dirty="0">
                <a:hlinkClick r:id="rId5"/>
              </a:rPr>
              <a:t>christina.hennessey@csun.edu</a:t>
            </a:r>
            <a:r>
              <a:rPr lang="en-US" sz="2600" dirty="0"/>
              <a:t> </a:t>
            </a:r>
          </a:p>
        </p:txBody>
      </p:sp>
      <p:sp>
        <p:nvSpPr>
          <p:cNvPr id="55" name="Rectangle 50">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Footer Placeholder 3">
            <a:extLst>
              <a:ext uri="{FF2B5EF4-FFF2-40B4-BE49-F238E27FC236}">
                <a16:creationId xmlns:a16="http://schemas.microsoft.com/office/drawing/2014/main" id="{BBCD6164-9DF5-8059-0B19-D54FB2ADE1DB}"/>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Labels - Hennessey - August 10, 2023</a:t>
            </a:r>
          </a:p>
        </p:txBody>
      </p:sp>
      <p:pic>
        <p:nvPicPr>
          <p:cNvPr id="3" name="Picture 2">
            <a:extLst>
              <a:ext uri="{FF2B5EF4-FFF2-40B4-BE49-F238E27FC236}">
                <a16:creationId xmlns:a16="http://schemas.microsoft.com/office/drawing/2014/main" id="{1FA7FCDD-FE21-2723-BC63-26F2E221C7D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09904" y="2385054"/>
            <a:ext cx="2902048" cy="1934698"/>
          </a:xfrm>
          <a:prstGeom prst="rect">
            <a:avLst/>
          </a:prstGeom>
        </p:spPr>
      </p:pic>
      <p:sp>
        <p:nvSpPr>
          <p:cNvPr id="5" name="Slide Number Placeholder 4">
            <a:extLst>
              <a:ext uri="{FF2B5EF4-FFF2-40B4-BE49-F238E27FC236}">
                <a16:creationId xmlns:a16="http://schemas.microsoft.com/office/drawing/2014/main" id="{00F90A3F-F59D-EC46-30B7-3DAEBB03085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01443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52205-1C38-3E91-0C53-573E2CB92EBE}"/>
              </a:ext>
            </a:extLst>
          </p:cNvPr>
          <p:cNvSpPr>
            <a:spLocks noGrp="1"/>
          </p:cNvSpPr>
          <p:nvPr>
            <p:ph type="title"/>
          </p:nvPr>
        </p:nvSpPr>
        <p:spPr/>
        <p:txBody>
          <a:bodyPr/>
          <a:lstStyle/>
          <a:p>
            <a:pPr algn="ctr"/>
            <a:r>
              <a:rPr lang="en-US" dirty="0"/>
              <a:t>Three places to find labels related to resource sharing</a:t>
            </a:r>
          </a:p>
        </p:txBody>
      </p:sp>
      <p:sp>
        <p:nvSpPr>
          <p:cNvPr id="3" name="Content Placeholder 2">
            <a:extLst>
              <a:ext uri="{FF2B5EF4-FFF2-40B4-BE49-F238E27FC236}">
                <a16:creationId xmlns:a16="http://schemas.microsoft.com/office/drawing/2014/main" id="{779683A5-8676-E1CD-290D-FF64A443FF01}"/>
              </a:ext>
            </a:extLst>
          </p:cNvPr>
          <p:cNvSpPr>
            <a:spLocks noGrp="1"/>
          </p:cNvSpPr>
          <p:nvPr>
            <p:ph idx="1"/>
          </p:nvPr>
        </p:nvSpPr>
        <p:spPr/>
        <p:txBody>
          <a:bodyPr>
            <a:normAutofit/>
          </a:bodyPr>
          <a:lstStyle/>
          <a:p>
            <a:r>
              <a:rPr lang="en-US" sz="2800" dirty="0"/>
              <a:t>Discovery Labels</a:t>
            </a:r>
          </a:p>
          <a:p>
            <a:r>
              <a:rPr lang="en-US" sz="2800" dirty="0"/>
              <a:t>Note to Patron</a:t>
            </a:r>
          </a:p>
          <a:p>
            <a:r>
              <a:rPr lang="en-US" sz="2800" dirty="0"/>
              <a:t>Labels in Alma letters</a:t>
            </a:r>
          </a:p>
        </p:txBody>
      </p:sp>
      <p:sp>
        <p:nvSpPr>
          <p:cNvPr id="4" name="Footer Placeholder 3">
            <a:extLst>
              <a:ext uri="{FF2B5EF4-FFF2-40B4-BE49-F238E27FC236}">
                <a16:creationId xmlns:a16="http://schemas.microsoft.com/office/drawing/2014/main" id="{297FB09C-104F-A605-AFBD-14A2E1D9E49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Labels - Hennessey - August 10, 2023</a:t>
            </a:r>
          </a:p>
        </p:txBody>
      </p:sp>
      <p:sp>
        <p:nvSpPr>
          <p:cNvPr id="5" name="Slide Number Placeholder 4">
            <a:extLst>
              <a:ext uri="{FF2B5EF4-FFF2-40B4-BE49-F238E27FC236}">
                <a16:creationId xmlns:a16="http://schemas.microsoft.com/office/drawing/2014/main" id="{AC8EC6DA-4581-9584-85A3-2D421F2B61B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BC4A6929-E293-3629-370B-87645950275F}"/>
              </a:ext>
            </a:extLst>
          </p:cNvPr>
          <p:cNvPicPr>
            <a:picLocks noChangeAspect="1"/>
          </p:cNvPicPr>
          <p:nvPr/>
        </p:nvPicPr>
        <p:blipFill>
          <a:blip r:embed="rId3"/>
          <a:stretch>
            <a:fillRect/>
          </a:stretch>
        </p:blipFill>
        <p:spPr>
          <a:xfrm>
            <a:off x="5815307" y="2571664"/>
            <a:ext cx="5678398" cy="2047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314C7E92-1BB8-0E08-10D9-38CC1F112DD6}"/>
              </a:ext>
            </a:extLst>
          </p:cNvPr>
          <p:cNvPicPr>
            <a:picLocks noChangeAspect="1"/>
          </p:cNvPicPr>
          <p:nvPr/>
        </p:nvPicPr>
        <p:blipFill>
          <a:blip r:embed="rId4"/>
          <a:stretch>
            <a:fillRect/>
          </a:stretch>
        </p:blipFill>
        <p:spPr>
          <a:xfrm>
            <a:off x="1736247" y="4328525"/>
            <a:ext cx="2767173" cy="1940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54CBF203-4A8F-ABAC-B4CD-9BEC26E04B21}"/>
              </a:ext>
            </a:extLst>
          </p:cNvPr>
          <p:cNvPicPr>
            <a:picLocks noChangeAspect="1"/>
          </p:cNvPicPr>
          <p:nvPr/>
        </p:nvPicPr>
        <p:blipFill>
          <a:blip r:embed="rId5"/>
          <a:stretch>
            <a:fillRect/>
          </a:stretch>
        </p:blipFill>
        <p:spPr>
          <a:xfrm>
            <a:off x="7058276" y="5080365"/>
            <a:ext cx="3617344" cy="1145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321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18" name="Rectangle 17">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AC09BE30-AEC0-0FD8-71D0-B0294129A846}"/>
              </a:ext>
            </a:extLst>
          </p:cNvPr>
          <p:cNvSpPr>
            <a:spLocks noGrp="1"/>
          </p:cNvSpPr>
          <p:nvPr>
            <p:ph type="title"/>
          </p:nvPr>
        </p:nvSpPr>
        <p:spPr>
          <a:xfrm>
            <a:off x="7007145" y="1241266"/>
            <a:ext cx="4535926" cy="3913664"/>
          </a:xfrm>
        </p:spPr>
        <p:txBody>
          <a:bodyPr vert="horz" lIns="91440" tIns="45720" rIns="91440" bIns="45720" rtlCol="0" anchor="b">
            <a:normAutofit fontScale="90000"/>
          </a:bodyPr>
          <a:lstStyle/>
          <a:p>
            <a:pPr algn="ctr"/>
            <a:r>
              <a:rPr lang="en-US" sz="5400" b="0" i="0" kern="1200" dirty="0">
                <a:solidFill>
                  <a:schemeClr val="bg2"/>
                </a:solidFill>
                <a:latin typeface="+mj-lt"/>
                <a:ea typeface="+mj-ea"/>
                <a:cs typeface="+mj-cs"/>
              </a:rPr>
              <a:t>Discovery labels: change ‘Need a book chapter?”</a:t>
            </a:r>
          </a:p>
        </p:txBody>
      </p:sp>
      <p:grpSp>
        <p:nvGrpSpPr>
          <p:cNvPr id="20" name="Group 19">
            <a:extLst>
              <a:ext uri="{FF2B5EF4-FFF2-40B4-BE49-F238E27FC236}">
                <a16:creationId xmlns:a16="http://schemas.microsoft.com/office/drawing/2014/main" id="{28F798B8-1C3B-4B89-8B9A-3F9613CD0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21" name="Rectangle 20">
              <a:extLst>
                <a:ext uri="{FF2B5EF4-FFF2-40B4-BE49-F238E27FC236}">
                  <a16:creationId xmlns:a16="http://schemas.microsoft.com/office/drawing/2014/main" id="{86FBC0DC-E9D1-4FE7-A92D-8C0C21E6C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Freeform 5">
              <a:extLst>
                <a:ext uri="{FF2B5EF4-FFF2-40B4-BE49-F238E27FC236}">
                  <a16:creationId xmlns:a16="http://schemas.microsoft.com/office/drawing/2014/main" id="{C5B8AD05-BFBB-476E-A552-5125E1F1F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3" name="Freeform 5">
              <a:extLst>
                <a:ext uri="{FF2B5EF4-FFF2-40B4-BE49-F238E27FC236}">
                  <a16:creationId xmlns:a16="http://schemas.microsoft.com/office/drawing/2014/main" id="{55960B2F-90D8-4D62-B831-C33669F8D2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5" name="Slide Number Placeholder 4">
            <a:extLst>
              <a:ext uri="{FF2B5EF4-FFF2-40B4-BE49-F238E27FC236}">
                <a16:creationId xmlns:a16="http://schemas.microsoft.com/office/drawing/2014/main" id="{D29F1087-DFCC-BF37-A892-5348FA8FF536}"/>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3</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9" name="Picture 8">
            <a:extLst>
              <a:ext uri="{FF2B5EF4-FFF2-40B4-BE49-F238E27FC236}">
                <a16:creationId xmlns:a16="http://schemas.microsoft.com/office/drawing/2014/main" id="{F202523E-3F3A-AE4F-D06D-1FB1ECEA2A3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7724" y="4524882"/>
            <a:ext cx="5713877" cy="1764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007EC3EC-B975-9639-FCA7-37EB2501196F}"/>
              </a:ext>
            </a:extLst>
          </p:cNvPr>
          <p:cNvPicPr>
            <a:picLocks noChangeAspect="1"/>
          </p:cNvPicPr>
          <p:nvPr/>
        </p:nvPicPr>
        <p:blipFill>
          <a:blip r:embed="rId5"/>
          <a:stretch>
            <a:fillRect/>
          </a:stretch>
        </p:blipFill>
        <p:spPr>
          <a:xfrm>
            <a:off x="310538" y="161361"/>
            <a:ext cx="5785462" cy="42378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oter Placeholder 3">
            <a:extLst>
              <a:ext uri="{FF2B5EF4-FFF2-40B4-BE49-F238E27FC236}">
                <a16:creationId xmlns:a16="http://schemas.microsoft.com/office/drawing/2014/main" id="{84563BC8-A4E3-446D-AA06-20D2C4D5293B}"/>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Labels - Hennessey - August 10, 2023</a:t>
            </a:r>
          </a:p>
        </p:txBody>
      </p:sp>
    </p:spTree>
    <p:extLst>
      <p:ext uri="{BB962C8B-B14F-4D97-AF65-F5344CB8AC3E}">
        <p14:creationId xmlns:p14="http://schemas.microsoft.com/office/powerpoint/2010/main" val="373282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2D5B0-C0E0-F981-D56F-10099DD512E3}"/>
              </a:ext>
            </a:extLst>
          </p:cNvPr>
          <p:cNvSpPr>
            <a:spLocks noGrp="1"/>
          </p:cNvSpPr>
          <p:nvPr>
            <p:ph type="title"/>
          </p:nvPr>
        </p:nvSpPr>
        <p:spPr>
          <a:xfrm>
            <a:off x="1154954" y="973668"/>
            <a:ext cx="8761413" cy="706964"/>
          </a:xfrm>
        </p:spPr>
        <p:txBody>
          <a:bodyPr>
            <a:normAutofit/>
          </a:bodyPr>
          <a:lstStyle/>
          <a:p>
            <a:r>
              <a:rPr lang="en-US"/>
              <a:t>Discovery Labels code tables</a:t>
            </a:r>
          </a:p>
        </p:txBody>
      </p:sp>
      <p:sp>
        <p:nvSpPr>
          <p:cNvPr id="5" name="Slide Number Placeholder 4">
            <a:extLst>
              <a:ext uri="{FF2B5EF4-FFF2-40B4-BE49-F238E27FC236}">
                <a16:creationId xmlns:a16="http://schemas.microsoft.com/office/drawing/2014/main" id="{09DBC95D-00A7-1586-7899-B27893B32429}"/>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2E2B0A02-3EA9-2DFE-EB7C-BDA3D94910A6}"/>
              </a:ext>
            </a:extLst>
          </p:cNvPr>
          <p:cNvSpPr>
            <a:spLocks noGrp="1"/>
          </p:cNvSpPr>
          <p:nvPr>
            <p:ph idx="1"/>
          </p:nvPr>
        </p:nvSpPr>
        <p:spPr>
          <a:xfrm>
            <a:off x="561110" y="2603500"/>
            <a:ext cx="4074899" cy="1465580"/>
          </a:xfrm>
        </p:spPr>
        <p:txBody>
          <a:bodyPr anchor="t">
            <a:normAutofit/>
          </a:bodyPr>
          <a:lstStyle/>
          <a:p>
            <a:r>
              <a:rPr lang="en-US" sz="2000" dirty="0"/>
              <a:t>Discovery -&gt; Display Configuration -&gt; Labels</a:t>
            </a:r>
          </a:p>
          <a:p>
            <a:pPr lvl="1"/>
            <a:r>
              <a:rPr lang="en-US" sz="2000" dirty="0"/>
              <a:t>89 tables! Search by code or description</a:t>
            </a:r>
          </a:p>
          <a:p>
            <a:pPr marL="457200" lvl="1" indent="0">
              <a:buNone/>
            </a:pPr>
            <a:endParaRPr lang="en-US" dirty="0"/>
          </a:p>
        </p:txBody>
      </p:sp>
      <p:pic>
        <p:nvPicPr>
          <p:cNvPr id="9" name="Picture 8">
            <a:extLst>
              <a:ext uri="{FF2B5EF4-FFF2-40B4-BE49-F238E27FC236}">
                <a16:creationId xmlns:a16="http://schemas.microsoft.com/office/drawing/2014/main" id="{7E053E6C-4B14-16CE-9567-4BC1029915A4}"/>
              </a:ext>
            </a:extLst>
          </p:cNvPr>
          <p:cNvPicPr>
            <a:picLocks noChangeAspect="1"/>
          </p:cNvPicPr>
          <p:nvPr/>
        </p:nvPicPr>
        <p:blipFill>
          <a:blip r:embed="rId3"/>
          <a:stretch>
            <a:fillRect/>
          </a:stretch>
        </p:blipFill>
        <p:spPr>
          <a:xfrm>
            <a:off x="696198" y="4127054"/>
            <a:ext cx="3589618" cy="2206810"/>
          </a:xfrm>
          <a:prstGeom prst="roundRect">
            <a:avLst>
              <a:gd name="adj" fmla="val 1858"/>
            </a:avLst>
          </a:prstGeom>
          <a:effectLst/>
        </p:spPr>
      </p:pic>
      <p:pic>
        <p:nvPicPr>
          <p:cNvPr id="6" name="Picture 5">
            <a:extLst>
              <a:ext uri="{FF2B5EF4-FFF2-40B4-BE49-F238E27FC236}">
                <a16:creationId xmlns:a16="http://schemas.microsoft.com/office/drawing/2014/main" id="{1ACBD87A-1917-A64C-3B9C-08CD15F622FB}"/>
              </a:ext>
            </a:extLst>
          </p:cNvPr>
          <p:cNvPicPr>
            <a:picLocks noChangeAspect="1"/>
          </p:cNvPicPr>
          <p:nvPr/>
        </p:nvPicPr>
        <p:blipFill>
          <a:blip r:embed="rId4"/>
          <a:stretch>
            <a:fillRect/>
          </a:stretch>
        </p:blipFill>
        <p:spPr>
          <a:xfrm>
            <a:off x="4956113" y="2525369"/>
            <a:ext cx="6687111" cy="1638341"/>
          </a:xfrm>
          <a:prstGeom prst="roundRect">
            <a:avLst>
              <a:gd name="adj" fmla="val 1858"/>
            </a:avLst>
          </a:prstGeom>
          <a:solidFill>
            <a:srgbClr val="FFFFFF">
              <a:shade val="85000"/>
            </a:srgbClr>
          </a:solidFill>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11213DC4-9C1E-5AE2-CCDB-EFFEE2FFBA50}"/>
              </a:ext>
            </a:extLst>
          </p:cNvPr>
          <p:cNvPicPr>
            <a:picLocks noChangeAspect="1"/>
          </p:cNvPicPr>
          <p:nvPr/>
        </p:nvPicPr>
        <p:blipFill>
          <a:blip r:embed="rId5"/>
          <a:stretch>
            <a:fillRect/>
          </a:stretch>
        </p:blipFill>
        <p:spPr>
          <a:xfrm>
            <a:off x="4956112" y="4627402"/>
            <a:ext cx="6629555" cy="1441928"/>
          </a:xfrm>
          <a:prstGeom prst="roundRect">
            <a:avLst>
              <a:gd name="adj" fmla="val 1858"/>
            </a:avLst>
          </a:prstGeom>
          <a:solidFill>
            <a:srgbClr val="FFFFFF">
              <a:shade val="85000"/>
            </a:srgbClr>
          </a:solidFill>
          <a:effectLst/>
          <a:scene3d>
            <a:camera prst="orthographicFront"/>
            <a:lightRig rig="twoPt" dir="t">
              <a:rot lat="0" lon="0" rev="7200000"/>
            </a:lightRig>
          </a:scene3d>
          <a:sp3d>
            <a:bevelT w="25400" h="19050"/>
            <a:contourClr>
              <a:srgbClr val="FFFFFF"/>
            </a:contourClr>
          </a:sp3d>
        </p:spPr>
      </p:pic>
      <p:sp>
        <p:nvSpPr>
          <p:cNvPr id="4" name="Footer Placeholder 3">
            <a:extLst>
              <a:ext uri="{FF2B5EF4-FFF2-40B4-BE49-F238E27FC236}">
                <a16:creationId xmlns:a16="http://schemas.microsoft.com/office/drawing/2014/main" id="{9D31E689-07E7-CB5E-B08E-565EDA0586B5}"/>
              </a:ext>
            </a:extLst>
          </p:cNvPr>
          <p:cNvSpPr>
            <a:spLocks noGrp="1"/>
          </p:cNvSpPr>
          <p:nvPr>
            <p:ph type="ftr" sz="quarter" idx="11"/>
          </p:nvPr>
        </p:nvSpPr>
        <p:spPr>
          <a:xfrm>
            <a:off x="561110" y="6391838"/>
            <a:ext cx="3859795" cy="304801"/>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Labels - Hennessey - August 10, 2023</a:t>
            </a:r>
          </a:p>
        </p:txBody>
      </p:sp>
    </p:spTree>
    <p:extLst>
      <p:ext uri="{BB962C8B-B14F-4D97-AF65-F5344CB8AC3E}">
        <p14:creationId xmlns:p14="http://schemas.microsoft.com/office/powerpoint/2010/main" val="172408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2D5B0-C0E0-F981-D56F-10099DD512E3}"/>
              </a:ext>
            </a:extLst>
          </p:cNvPr>
          <p:cNvSpPr>
            <a:spLocks noGrp="1"/>
          </p:cNvSpPr>
          <p:nvPr>
            <p:ph type="title"/>
          </p:nvPr>
        </p:nvSpPr>
        <p:spPr>
          <a:xfrm>
            <a:off x="1154954" y="973668"/>
            <a:ext cx="8761413" cy="706964"/>
          </a:xfrm>
        </p:spPr>
        <p:txBody>
          <a:bodyPr>
            <a:normAutofit fontScale="90000"/>
          </a:bodyPr>
          <a:lstStyle/>
          <a:p>
            <a:pPr algn="ctr"/>
            <a:r>
              <a:rPr lang="en-US" dirty="0"/>
              <a:t>Discovery Labels: search in the Description of the label field</a:t>
            </a:r>
          </a:p>
        </p:txBody>
      </p:sp>
      <p:sp>
        <p:nvSpPr>
          <p:cNvPr id="5" name="Slide Number Placeholder 4">
            <a:extLst>
              <a:ext uri="{FF2B5EF4-FFF2-40B4-BE49-F238E27FC236}">
                <a16:creationId xmlns:a16="http://schemas.microsoft.com/office/drawing/2014/main" id="{09DBC95D-00A7-1586-7899-B27893B32429}"/>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Footer Placeholder 3">
            <a:extLst>
              <a:ext uri="{FF2B5EF4-FFF2-40B4-BE49-F238E27FC236}">
                <a16:creationId xmlns:a16="http://schemas.microsoft.com/office/drawing/2014/main" id="{9D31E689-07E7-CB5E-B08E-565EDA0586B5}"/>
              </a:ext>
            </a:extLst>
          </p:cNvPr>
          <p:cNvSpPr>
            <a:spLocks noGrp="1"/>
          </p:cNvSpPr>
          <p:nvPr>
            <p:ph type="ftr" sz="quarter" idx="11"/>
          </p:nvPr>
        </p:nvSpPr>
        <p:spPr>
          <a:xfrm>
            <a:off x="561110" y="6391838"/>
            <a:ext cx="3859795" cy="304801"/>
          </a:xfrm>
        </p:spPr>
        <p:txBody>
          <a:bodyPr>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8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Labels - Hennessey - August 10, 2023</a:t>
            </a:r>
          </a:p>
        </p:txBody>
      </p:sp>
      <p:sp>
        <p:nvSpPr>
          <p:cNvPr id="9" name="Content Placeholder 8">
            <a:extLst>
              <a:ext uri="{FF2B5EF4-FFF2-40B4-BE49-F238E27FC236}">
                <a16:creationId xmlns:a16="http://schemas.microsoft.com/office/drawing/2014/main" id="{B813052D-F810-8431-7FD3-480009400B9C}"/>
              </a:ext>
            </a:extLst>
          </p:cNvPr>
          <p:cNvSpPr>
            <a:spLocks noGrp="1"/>
          </p:cNvSpPr>
          <p:nvPr>
            <p:ph idx="1"/>
          </p:nvPr>
        </p:nvSpPr>
        <p:spPr/>
        <p:txBody>
          <a:bodyPr/>
          <a:lstStyle/>
          <a:p>
            <a:r>
              <a:rPr lang="en-US" dirty="0"/>
              <a:t>Search for: </a:t>
            </a:r>
            <a:r>
              <a:rPr lang="en-US" i="1" dirty="0"/>
              <a:t>Need a book chapter? </a:t>
            </a:r>
            <a:r>
              <a:rPr lang="en-US" dirty="0"/>
              <a:t>In the Description field</a:t>
            </a:r>
          </a:p>
        </p:txBody>
      </p:sp>
      <p:pic>
        <p:nvPicPr>
          <p:cNvPr id="11" name="Picture 10">
            <a:extLst>
              <a:ext uri="{FF2B5EF4-FFF2-40B4-BE49-F238E27FC236}">
                <a16:creationId xmlns:a16="http://schemas.microsoft.com/office/drawing/2014/main" id="{9F7F2685-1022-3823-4131-5A1D1CD61502}"/>
              </a:ext>
            </a:extLst>
          </p:cNvPr>
          <p:cNvPicPr>
            <a:picLocks noChangeAspect="1"/>
          </p:cNvPicPr>
          <p:nvPr/>
        </p:nvPicPr>
        <p:blipFill>
          <a:blip r:embed="rId3"/>
          <a:stretch>
            <a:fillRect/>
          </a:stretch>
        </p:blipFill>
        <p:spPr>
          <a:xfrm>
            <a:off x="1154954" y="3162907"/>
            <a:ext cx="9052560" cy="1702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C3BDB586-9B52-7CE1-82C6-8CAD31302589}"/>
              </a:ext>
            </a:extLst>
          </p:cNvPr>
          <p:cNvPicPr>
            <a:picLocks noChangeAspect="1"/>
          </p:cNvPicPr>
          <p:nvPr/>
        </p:nvPicPr>
        <p:blipFill>
          <a:blip r:embed="rId4"/>
          <a:stretch>
            <a:fillRect/>
          </a:stretch>
        </p:blipFill>
        <p:spPr>
          <a:xfrm>
            <a:off x="3418944" y="4986672"/>
            <a:ext cx="8343900" cy="1405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480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356A-6C73-BE89-447A-CE8367CF6FB5}"/>
              </a:ext>
            </a:extLst>
          </p:cNvPr>
          <p:cNvSpPr>
            <a:spLocks noGrp="1"/>
          </p:cNvSpPr>
          <p:nvPr>
            <p:ph type="title"/>
          </p:nvPr>
        </p:nvSpPr>
        <p:spPr/>
        <p:txBody>
          <a:bodyPr/>
          <a:lstStyle/>
          <a:p>
            <a:pPr algn="ctr"/>
            <a:r>
              <a:rPr lang="en-US" dirty="0"/>
              <a:t>Update the label – but which one? </a:t>
            </a:r>
          </a:p>
        </p:txBody>
      </p:sp>
      <p:sp>
        <p:nvSpPr>
          <p:cNvPr id="3" name="Content Placeholder 2">
            <a:extLst>
              <a:ext uri="{FF2B5EF4-FFF2-40B4-BE49-F238E27FC236}">
                <a16:creationId xmlns:a16="http://schemas.microsoft.com/office/drawing/2014/main" id="{BDCC5294-B912-C5CC-FD3D-A96C2BD89580}"/>
              </a:ext>
            </a:extLst>
          </p:cNvPr>
          <p:cNvSpPr>
            <a:spLocks noGrp="1"/>
          </p:cNvSpPr>
          <p:nvPr>
            <p:ph idx="1"/>
          </p:nvPr>
        </p:nvSpPr>
        <p:spPr/>
        <p:txBody>
          <a:bodyPr/>
          <a:lstStyle/>
          <a:p>
            <a:r>
              <a:rPr lang="en-US" dirty="0"/>
              <a:t>Search for: </a:t>
            </a:r>
            <a:r>
              <a:rPr lang="en-US" i="1" dirty="0"/>
              <a:t>Need a book chapter </a:t>
            </a:r>
            <a:r>
              <a:rPr lang="en-US" dirty="0"/>
              <a:t>again</a:t>
            </a:r>
          </a:p>
        </p:txBody>
      </p:sp>
      <p:sp>
        <p:nvSpPr>
          <p:cNvPr id="4" name="Footer Placeholder 3">
            <a:extLst>
              <a:ext uri="{FF2B5EF4-FFF2-40B4-BE49-F238E27FC236}">
                <a16:creationId xmlns:a16="http://schemas.microsoft.com/office/drawing/2014/main" id="{E39ECF3C-EB15-D533-4EE5-2F65EA90F54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Labels - Hennessey - August 10, 2023</a:t>
            </a:r>
          </a:p>
        </p:txBody>
      </p:sp>
      <p:sp>
        <p:nvSpPr>
          <p:cNvPr id="5" name="Slide Number Placeholder 4">
            <a:extLst>
              <a:ext uri="{FF2B5EF4-FFF2-40B4-BE49-F238E27FC236}">
                <a16:creationId xmlns:a16="http://schemas.microsoft.com/office/drawing/2014/main" id="{69AC9EE9-6F0D-662D-6C72-8A8DAEC7828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5F4D2875-85DD-BBD2-1DD5-85868087B22D}"/>
              </a:ext>
            </a:extLst>
          </p:cNvPr>
          <p:cNvPicPr>
            <a:picLocks noChangeAspect="1"/>
          </p:cNvPicPr>
          <p:nvPr/>
        </p:nvPicPr>
        <p:blipFill>
          <a:blip r:embed="rId3"/>
          <a:stretch>
            <a:fillRect/>
          </a:stretch>
        </p:blipFill>
        <p:spPr>
          <a:xfrm>
            <a:off x="1174250" y="3159718"/>
            <a:ext cx="9178290" cy="2303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2687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22E58-A24F-C434-8C99-85703E31BC15}"/>
              </a:ext>
            </a:extLst>
          </p:cNvPr>
          <p:cNvSpPr>
            <a:spLocks noGrp="1"/>
          </p:cNvSpPr>
          <p:nvPr>
            <p:ph type="title"/>
          </p:nvPr>
        </p:nvSpPr>
        <p:spPr/>
        <p:txBody>
          <a:bodyPr/>
          <a:lstStyle/>
          <a:p>
            <a:pPr algn="ctr"/>
            <a:r>
              <a:rPr lang="en-US" dirty="0"/>
              <a:t>Making the Description change for the label</a:t>
            </a:r>
          </a:p>
        </p:txBody>
      </p:sp>
      <p:sp>
        <p:nvSpPr>
          <p:cNvPr id="3" name="Content Placeholder 2">
            <a:extLst>
              <a:ext uri="{FF2B5EF4-FFF2-40B4-BE49-F238E27FC236}">
                <a16:creationId xmlns:a16="http://schemas.microsoft.com/office/drawing/2014/main" id="{4538D20C-8095-6EDC-7AA2-B8FD7BC491C3}"/>
              </a:ext>
            </a:extLst>
          </p:cNvPr>
          <p:cNvSpPr>
            <a:spLocks noGrp="1"/>
          </p:cNvSpPr>
          <p:nvPr>
            <p:ph idx="1"/>
          </p:nvPr>
        </p:nvSpPr>
        <p:spPr/>
        <p:txBody>
          <a:bodyPr>
            <a:normAutofit/>
          </a:bodyPr>
          <a:lstStyle/>
          <a:p>
            <a:r>
              <a:rPr lang="en-US" sz="2000" dirty="0"/>
              <a:t>Edit text for </a:t>
            </a:r>
            <a:r>
              <a:rPr lang="en-US" sz="2000" b="0" i="1" u="none" strike="noStrike" dirty="0">
                <a:solidFill>
                  <a:srgbClr val="000000"/>
                </a:solidFill>
                <a:effectLst/>
              </a:rPr>
              <a:t>rapido.tiles.digital_chapter.best_offer.line_1</a:t>
            </a:r>
            <a:r>
              <a:rPr lang="en-US" sz="2000" i="1" dirty="0"/>
              <a:t> </a:t>
            </a:r>
            <a:r>
              <a:rPr lang="en-US" sz="2000" dirty="0"/>
              <a:t>and Save</a:t>
            </a:r>
          </a:p>
        </p:txBody>
      </p:sp>
      <p:sp>
        <p:nvSpPr>
          <p:cNvPr id="4" name="Footer Placeholder 3">
            <a:extLst>
              <a:ext uri="{FF2B5EF4-FFF2-40B4-BE49-F238E27FC236}">
                <a16:creationId xmlns:a16="http://schemas.microsoft.com/office/drawing/2014/main" id="{060049CC-DF2B-5647-4E53-4E659888BE8D}"/>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Labels - Hennessey - August 10, 2023</a:t>
            </a:r>
          </a:p>
        </p:txBody>
      </p:sp>
      <p:sp>
        <p:nvSpPr>
          <p:cNvPr id="5" name="Slide Number Placeholder 4">
            <a:extLst>
              <a:ext uri="{FF2B5EF4-FFF2-40B4-BE49-F238E27FC236}">
                <a16:creationId xmlns:a16="http://schemas.microsoft.com/office/drawing/2014/main" id="{C34D492E-AA40-ED4D-382C-3E98BBDD6E6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9" name="Picture 8">
            <a:extLst>
              <a:ext uri="{FF2B5EF4-FFF2-40B4-BE49-F238E27FC236}">
                <a16:creationId xmlns:a16="http://schemas.microsoft.com/office/drawing/2014/main" id="{26FAB14C-6031-CBBA-2B8D-786A0EEF1B3F}"/>
              </a:ext>
            </a:extLst>
          </p:cNvPr>
          <p:cNvPicPr>
            <a:picLocks noChangeAspect="1"/>
          </p:cNvPicPr>
          <p:nvPr/>
        </p:nvPicPr>
        <p:blipFill>
          <a:blip r:embed="rId3"/>
          <a:stretch>
            <a:fillRect/>
          </a:stretch>
        </p:blipFill>
        <p:spPr>
          <a:xfrm>
            <a:off x="764889" y="3418578"/>
            <a:ext cx="10425850" cy="2356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96744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4E472-2DDA-0F61-A20A-39C87DABDEA4}"/>
              </a:ext>
            </a:extLst>
          </p:cNvPr>
          <p:cNvSpPr>
            <a:spLocks noGrp="1"/>
          </p:cNvSpPr>
          <p:nvPr>
            <p:ph type="title"/>
          </p:nvPr>
        </p:nvSpPr>
        <p:spPr/>
        <p:txBody>
          <a:bodyPr/>
          <a:lstStyle/>
          <a:p>
            <a:pPr algn="ctr"/>
            <a:r>
              <a:rPr lang="en-US" dirty="0"/>
              <a:t>Refresh the webpage to see your label changes</a:t>
            </a:r>
          </a:p>
        </p:txBody>
      </p:sp>
      <p:pic>
        <p:nvPicPr>
          <p:cNvPr id="7" name="Content Placeholder 6">
            <a:extLst>
              <a:ext uri="{FF2B5EF4-FFF2-40B4-BE49-F238E27FC236}">
                <a16:creationId xmlns:a16="http://schemas.microsoft.com/office/drawing/2014/main" id="{0553DDAE-85CA-51E3-B8B2-6E9437E0C03A}"/>
              </a:ext>
            </a:extLst>
          </p:cNvPr>
          <p:cNvPicPr>
            <a:picLocks noGrp="1" noChangeAspect="1"/>
          </p:cNvPicPr>
          <p:nvPr>
            <p:ph idx="1"/>
          </p:nvPr>
        </p:nvPicPr>
        <p:blipFill>
          <a:blip r:embed="rId3"/>
          <a:stretch>
            <a:fillRect/>
          </a:stretch>
        </p:blipFill>
        <p:spPr>
          <a:xfrm>
            <a:off x="1155700" y="2914529"/>
            <a:ext cx="8824913" cy="2794241"/>
          </a:xfrm>
        </p:spPr>
      </p:pic>
      <p:sp>
        <p:nvSpPr>
          <p:cNvPr id="4" name="Footer Placeholder 3">
            <a:extLst>
              <a:ext uri="{FF2B5EF4-FFF2-40B4-BE49-F238E27FC236}">
                <a16:creationId xmlns:a16="http://schemas.microsoft.com/office/drawing/2014/main" id="{77751A97-571A-714D-B25C-47AECD765AE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Labels - Hennessey - August 10, 2023</a:t>
            </a:r>
          </a:p>
        </p:txBody>
      </p:sp>
      <p:sp>
        <p:nvSpPr>
          <p:cNvPr id="5" name="Slide Number Placeholder 4">
            <a:extLst>
              <a:ext uri="{FF2B5EF4-FFF2-40B4-BE49-F238E27FC236}">
                <a16:creationId xmlns:a16="http://schemas.microsoft.com/office/drawing/2014/main" id="{99E0AB8E-4C5D-1825-D54F-F1C7FB1A5C3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42315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D975-E662-A227-773F-7E9AD1EB48BD}"/>
              </a:ext>
            </a:extLst>
          </p:cNvPr>
          <p:cNvSpPr>
            <a:spLocks noGrp="1"/>
          </p:cNvSpPr>
          <p:nvPr>
            <p:ph type="title"/>
          </p:nvPr>
        </p:nvSpPr>
        <p:spPr/>
        <p:txBody>
          <a:bodyPr/>
          <a:lstStyle/>
          <a:p>
            <a:pPr algn="r"/>
            <a:r>
              <a:rPr lang="en-US" dirty="0"/>
              <a:t>Some label descriptions allow HTML</a:t>
            </a:r>
          </a:p>
        </p:txBody>
      </p:sp>
      <p:sp>
        <p:nvSpPr>
          <p:cNvPr id="3" name="Content Placeholder 2">
            <a:extLst>
              <a:ext uri="{FF2B5EF4-FFF2-40B4-BE49-F238E27FC236}">
                <a16:creationId xmlns:a16="http://schemas.microsoft.com/office/drawing/2014/main" id="{BB362FAD-B7D9-5B58-FC0A-3CFB23E8C911}"/>
              </a:ext>
            </a:extLst>
          </p:cNvPr>
          <p:cNvSpPr>
            <a:spLocks noGrp="1"/>
          </p:cNvSpPr>
          <p:nvPr>
            <p:ph idx="1"/>
          </p:nvPr>
        </p:nvSpPr>
        <p:spPr/>
        <p:txBody>
          <a:bodyPr/>
          <a:lstStyle/>
          <a:p>
            <a:r>
              <a:rPr lang="en-US" dirty="0"/>
              <a:t>Rapido Labels table - </a:t>
            </a:r>
            <a:r>
              <a:rPr lang="en-US" i="1" dirty="0" err="1"/>
              <a:t>nui.ngrs.request.success</a:t>
            </a:r>
            <a:r>
              <a:rPr lang="en-US" i="1" dirty="0"/>
              <a:t> </a:t>
            </a:r>
          </a:p>
        </p:txBody>
      </p:sp>
      <p:sp>
        <p:nvSpPr>
          <p:cNvPr id="4" name="Footer Placeholder 3">
            <a:extLst>
              <a:ext uri="{FF2B5EF4-FFF2-40B4-BE49-F238E27FC236}">
                <a16:creationId xmlns:a16="http://schemas.microsoft.com/office/drawing/2014/main" id="{4EAF1116-3123-3D96-FB93-E0BFC390E3B3}"/>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Labels - Hennessey - August 10, 2023</a:t>
            </a:r>
          </a:p>
        </p:txBody>
      </p:sp>
      <p:sp>
        <p:nvSpPr>
          <p:cNvPr id="5" name="Slide Number Placeholder 4">
            <a:extLst>
              <a:ext uri="{FF2B5EF4-FFF2-40B4-BE49-F238E27FC236}">
                <a16:creationId xmlns:a16="http://schemas.microsoft.com/office/drawing/2014/main" id="{160C86CD-2FB0-FB4E-C6C5-E6285D5A785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66423180-098C-5951-A732-F9E81CFFB3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3448" y="3111616"/>
            <a:ext cx="10129312" cy="3267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02814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2644</Words>
  <Application>Microsoft Office PowerPoint</Application>
  <PresentationFormat>Widescreen</PresentationFormat>
  <Paragraphs>158</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Ion Boardroom</vt:lpstr>
      <vt:lpstr>Lightning Talk: Labels!</vt:lpstr>
      <vt:lpstr>Three places to find labels related to resource sharing</vt:lpstr>
      <vt:lpstr>Discovery labels: change ‘Need a book chapter?”</vt:lpstr>
      <vt:lpstr>Discovery Labels code tables</vt:lpstr>
      <vt:lpstr>Discovery Labels: search in the Description of the label field</vt:lpstr>
      <vt:lpstr>Update the label – but which one? </vt:lpstr>
      <vt:lpstr>Making the Description change for the label</vt:lpstr>
      <vt:lpstr>Refresh the webpage to see your label changes</vt:lpstr>
      <vt:lpstr>Some label descriptions allow HTML</vt:lpstr>
      <vt:lpstr>Closer look at the HTML in the description</vt:lpstr>
      <vt:lpstr>Pro tip: Inspect in the web browser to find the code for the label</vt:lpstr>
      <vt:lpstr>Note to Patron - Digital</vt:lpstr>
      <vt:lpstr>Note to Patron - Physical</vt:lpstr>
      <vt:lpstr>Changing a letter label, part 1</vt:lpstr>
      <vt:lpstr>Changing a letter label, part 2</vt:lpstr>
      <vt:lpstr>If you are still stumped?</vt:lpstr>
      <vt:lpstr>Questions?     Christina L. Hennessey christina.hennessey@csun.edu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Chris</dc:creator>
  <cp:lastModifiedBy>Lee, Chris</cp:lastModifiedBy>
  <cp:revision>5</cp:revision>
  <dcterms:created xsi:type="dcterms:W3CDTF">2023-08-01T20:38:36Z</dcterms:created>
  <dcterms:modified xsi:type="dcterms:W3CDTF">2023-09-13T23:20:24Z</dcterms:modified>
</cp:coreProperties>
</file>