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4"/>
  </p:sldMasterIdLst>
  <p:sldIdLst>
    <p:sldId id="259" r:id="rId5"/>
    <p:sldId id="258" r:id="rId6"/>
    <p:sldId id="262" r:id="rId7"/>
    <p:sldId id="260" r:id="rId8"/>
    <p:sldId id="263" r:id="rId9"/>
    <p:sldId id="264" r:id="rId10"/>
    <p:sldId id="265" r:id="rId11"/>
    <p:sldId id="266" r:id="rId12"/>
    <p:sldId id="267" r:id="rId13"/>
    <p:sldId id="269" r:id="rId14"/>
    <p:sldId id="270" r:id="rId15"/>
    <p:sldId id="272" r:id="rId16"/>
    <p:sldId id="274"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r>
            <a:rPr lang="en-US" dirty="0"/>
            <a:t>Ordering starts with Selections from the Faculty textbook list for reserves </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dirty="0"/>
            <a:t>01</a:t>
          </a:r>
        </a:p>
      </dgm:t>
    </dgm:pt>
    <dgm:pt modelId="{53742231-981F-480A-940F-203EC2F7423F}">
      <dgm:prSet/>
      <dgm:spPr/>
      <dgm:t>
        <a:bodyPr/>
        <a:lstStyle/>
        <a:p>
          <a:pPr>
            <a:defRPr cap="all"/>
          </a:pPr>
          <a:r>
            <a:rPr lang="en-US" dirty="0"/>
            <a:t>Orders submitted by librarian selectors in Their respective fund/subject areas </a:t>
          </a:r>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dirty="0"/>
            <a:t>02</a:t>
          </a:r>
        </a:p>
      </dgm:t>
    </dgm:pt>
    <dgm:pt modelId="{9EF41CC5-EF3B-4A6D-8229-3F1333EADFB3}">
      <dgm:prSet/>
      <dgm:spPr/>
      <dgm:t>
        <a:bodyPr/>
        <a:lstStyle/>
        <a:p>
          <a:pPr>
            <a:defRPr cap="all"/>
          </a:pPr>
          <a:r>
            <a:rPr lang="en-US" dirty="0"/>
            <a:t>General collection orders submitted by the collection development coordinator</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dirty="0"/>
            <a:t>03</a:t>
          </a:r>
        </a:p>
      </dgm:t>
    </dgm:pt>
    <dgm:pt modelId="{579698BD-D232-4926-8D7B-29A69B90858B}" type="pres">
      <dgm:prSet presAssocID="{8AA20905-3954-474B-A606-562BCA026DC1}" presName="Name0" presStyleCnt="0">
        <dgm:presLayoutVars>
          <dgm:animLvl val="lvl"/>
          <dgm:resizeHandles val="exact"/>
        </dgm:presLayoutVars>
      </dgm:prSet>
      <dgm:spPr/>
      <dgm:t>
        <a:bodyPr/>
        <a:lstStyle/>
        <a:p>
          <a:endParaRPr lang="en-US"/>
        </a:p>
      </dgm:t>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t>
        <a:bodyPr/>
        <a:lstStyle/>
        <a:p>
          <a:endParaRPr lang="en-US"/>
        </a:p>
      </dgm:t>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t>
        <a:bodyPr/>
        <a:lstStyle/>
        <a:p>
          <a:endParaRPr lang="en-US"/>
        </a:p>
      </dgm:t>
    </dgm:pt>
    <dgm:pt modelId="{5F398AEE-BC0F-4F30-99FA-92D67A176C2D}" type="pres">
      <dgm:prSet presAssocID="{DC13AB6D-DEA2-4CBB-AC69-1EF1A6AD1512}" presName="nodeRect" presStyleLbl="alignNode1" presStyleIdx="0" presStyleCnt="3">
        <dgm:presLayoutVars>
          <dgm:bulletEnabled val="1"/>
        </dgm:presLayoutVars>
      </dgm:prSet>
      <dgm:spPr/>
      <dgm:t>
        <a:bodyPr/>
        <a:lstStyle/>
        <a:p>
          <a:endParaRPr lang="en-US"/>
        </a:p>
      </dgm:t>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t>
        <a:bodyPr/>
        <a:lstStyle/>
        <a:p>
          <a:endParaRPr lang="en-US"/>
        </a:p>
      </dgm:t>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t>
        <a:bodyPr/>
        <a:lstStyle/>
        <a:p>
          <a:endParaRPr lang="en-US"/>
        </a:p>
      </dgm:t>
    </dgm:pt>
    <dgm:pt modelId="{C5BDCA19-B754-421E-A6CC-628F80FC74CB}" type="pres">
      <dgm:prSet presAssocID="{53742231-981F-480A-940F-203EC2F7423F}" presName="nodeRect" presStyleLbl="alignNode1" presStyleIdx="1" presStyleCnt="3">
        <dgm:presLayoutVars>
          <dgm:bulletEnabled val="1"/>
        </dgm:presLayoutVars>
      </dgm:prSet>
      <dgm:spPr/>
      <dgm:t>
        <a:bodyPr/>
        <a:lstStyle/>
        <a:p>
          <a:endParaRPr lang="en-US"/>
        </a:p>
      </dgm:t>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dgm:spPr/>
      <dgm:t>
        <a:bodyPr/>
        <a:lstStyle/>
        <a:p>
          <a:endParaRPr lang="en-US"/>
        </a:p>
      </dgm:t>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t>
        <a:bodyPr/>
        <a:lstStyle/>
        <a:p>
          <a:endParaRPr lang="en-US"/>
        </a:p>
      </dgm:t>
    </dgm:pt>
    <dgm:pt modelId="{67D48337-9200-42EF-A956-8FC92E9B78D2}" type="pres">
      <dgm:prSet presAssocID="{9EF41CC5-EF3B-4A6D-8229-3F1333EADFB3}" presName="nodeRect" presStyleLbl="alignNode1" presStyleIdx="2" presStyleCnt="3">
        <dgm:presLayoutVars>
          <dgm:bulletEnabled val="1"/>
        </dgm:presLayoutVars>
      </dgm:prSet>
      <dgm:spPr/>
      <dgm:t>
        <a:bodyPr/>
        <a:lstStyle/>
        <a:p>
          <a:endParaRPr lang="en-US"/>
        </a:p>
      </dgm:t>
    </dgm:pt>
  </dgm:ptLst>
  <dgm:cxnLst>
    <dgm:cxn modelId="{BA068B95-2DA2-453B-8162-90B6AB26C20F}" type="presOf" srcId="{DC13AB6D-DEA2-4CBB-AC69-1EF1A6AD1512}" destId="{DA3A6BD4-857F-4C66-97FA-B1E1C180A950}"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6B1598F-1951-460F-BB68-54B32A798437}" type="presOf" srcId="{DC13AB6D-DEA2-4CBB-AC69-1EF1A6AD1512}" destId="{5F398AEE-BC0F-4F30-99FA-92D67A176C2D}" srcOrd="1"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43B61840-F115-4174-96B9-DA0C0E83489E}" type="presOf" srcId="{9EF41CC5-EF3B-4A6D-8229-3F1333EADFB3}" destId="{CAD62F17-E99D-4FEF-B376-961CA4CB20EB}" srcOrd="0"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7D7B6CF4-1A1D-4E61-B5FE-C95185EF2648}" type="presOf" srcId="{9EF41CC5-EF3B-4A6D-8229-3F1333EADFB3}" destId="{67D48337-9200-42EF-A956-8FC92E9B78D2}" srcOrd="1" destOrd="0" presId="urn:microsoft.com/office/officeart/2016/7/layout/LinearBlockProcessNumbered"/>
    <dgm:cxn modelId="{FDD130C2-CD74-4EFB-A226-A939177EE674}" type="presOf" srcId="{53742231-981F-480A-940F-203EC2F7423F}" destId="{00AE7F27-0E5D-4AFB-ACD6-B5A19E79EA42}"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10/9/2020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alendar-monthly-office-schedule-23684/"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xmlns=""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0D1F047C-C727-42A7-85C5-68C5AA1B1A93}"/>
              </a:ext>
            </a:extLst>
          </p:cNvPr>
          <p:cNvSpPr>
            <a:spLocks noGrp="1"/>
          </p:cNvSpPr>
          <p:nvPr>
            <p:ph type="ctrTitle"/>
          </p:nvPr>
        </p:nvSpPr>
        <p:spPr>
          <a:xfrm>
            <a:off x="1370693" y="1087120"/>
            <a:ext cx="9440034" cy="2648381"/>
          </a:xfrm>
        </p:spPr>
        <p:txBody>
          <a:bodyPr>
            <a:normAutofit fontScale="90000"/>
          </a:bodyPr>
          <a:lstStyle/>
          <a:p>
            <a:r>
              <a:rPr lang="en-US" sz="7200" b="1" dirty="0"/>
              <a:t>Monographic Ordering Methods </a:t>
            </a:r>
            <a:br>
              <a:rPr lang="en-US" sz="7200" b="1" dirty="0"/>
            </a:br>
            <a:r>
              <a:rPr lang="en-US" sz="7200" b="1" dirty="0"/>
              <a:t>Before and After Covid-19 </a:t>
            </a:r>
          </a:p>
        </p:txBody>
      </p:sp>
      <p:sp>
        <p:nvSpPr>
          <p:cNvPr id="3" name="Subtitle 2">
            <a:extLst>
              <a:ext uri="{FF2B5EF4-FFF2-40B4-BE49-F238E27FC236}">
                <a16:creationId xmlns:a16="http://schemas.microsoft.com/office/drawing/2014/main" xmlns="" id="{DB93FB3F-A8D4-46D3-A1C6-C79C64563729}"/>
              </a:ext>
            </a:extLst>
          </p:cNvPr>
          <p:cNvSpPr>
            <a:spLocks noGrp="1"/>
          </p:cNvSpPr>
          <p:nvPr>
            <p:ph type="subTitle" idx="1"/>
          </p:nvPr>
        </p:nvSpPr>
        <p:spPr>
          <a:xfrm>
            <a:off x="1370693" y="3910649"/>
            <a:ext cx="9440034" cy="1397951"/>
          </a:xfrm>
        </p:spPr>
        <p:txBody>
          <a:bodyPr>
            <a:normAutofit/>
          </a:bodyPr>
          <a:lstStyle/>
          <a:p>
            <a:r>
              <a:rPr lang="en-US" sz="2800" b="1" dirty="0">
                <a:solidFill>
                  <a:schemeClr val="tx2"/>
                </a:solidFill>
              </a:rPr>
              <a:t>Presented by Catrina Mancha</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3DFDA-C912-45F2-9DF1-7530C09A5EE2}"/>
              </a:ext>
            </a:extLst>
          </p:cNvPr>
          <p:cNvSpPr>
            <a:spLocks noGrp="1"/>
          </p:cNvSpPr>
          <p:nvPr>
            <p:ph type="title"/>
          </p:nvPr>
        </p:nvSpPr>
        <p:spPr>
          <a:xfrm>
            <a:off x="919119" y="181896"/>
            <a:ext cx="10353762" cy="1261872"/>
          </a:xfrm>
        </p:spPr>
        <p:txBody>
          <a:bodyPr/>
          <a:lstStyle/>
          <a:p>
            <a:r>
              <a:rPr lang="en-US" dirty="0"/>
              <a:t>Covid-19 Changes to Ordering </a:t>
            </a:r>
          </a:p>
        </p:txBody>
      </p:sp>
      <p:sp>
        <p:nvSpPr>
          <p:cNvPr id="3" name="Content Placeholder 2">
            <a:extLst>
              <a:ext uri="{FF2B5EF4-FFF2-40B4-BE49-F238E27FC236}">
                <a16:creationId xmlns:a16="http://schemas.microsoft.com/office/drawing/2014/main" xmlns="" id="{AB18B51C-2D56-48FC-BD2E-FD5F9E542DC1}"/>
              </a:ext>
            </a:extLst>
          </p:cNvPr>
          <p:cNvSpPr>
            <a:spLocks noGrp="1"/>
          </p:cNvSpPr>
          <p:nvPr>
            <p:ph sz="half" idx="1"/>
          </p:nvPr>
        </p:nvSpPr>
        <p:spPr>
          <a:xfrm>
            <a:off x="924444" y="1617664"/>
            <a:ext cx="4856841" cy="4783136"/>
          </a:xfrm>
        </p:spPr>
        <p:txBody>
          <a:bodyPr>
            <a:normAutofit fontScale="92500" lnSpcReduction="10000"/>
          </a:bodyPr>
          <a:lstStyle/>
          <a:p>
            <a:r>
              <a:rPr lang="en-US" b="1" dirty="0"/>
              <a:t>When the campus closed and moved to remote learning conditions there was a strong need to change all pending order requests into e-bk selections when available. </a:t>
            </a:r>
          </a:p>
          <a:p>
            <a:r>
              <a:rPr lang="en-US" b="1" dirty="0"/>
              <a:t>Any titles still on order that were available in e-bk format and had comparable prices, were also transferred to e-bk format.  </a:t>
            </a:r>
          </a:p>
          <a:p>
            <a:r>
              <a:rPr lang="en-US" b="1" dirty="0"/>
              <a:t>Due to the pending EOY deadlines there were limited funds for any additional requests beyond what was needed for remote learning. </a:t>
            </a:r>
          </a:p>
        </p:txBody>
      </p:sp>
      <p:pic>
        <p:nvPicPr>
          <p:cNvPr id="10" name="Content Placeholder 9">
            <a:extLst>
              <a:ext uri="{FF2B5EF4-FFF2-40B4-BE49-F238E27FC236}">
                <a16:creationId xmlns:a16="http://schemas.microsoft.com/office/drawing/2014/main" xmlns="" id="{FC94E175-4803-4DD1-BD6B-FD55B926C9D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27862" y="2076450"/>
            <a:ext cx="3622675" cy="3622675"/>
          </a:xfrm>
        </p:spPr>
      </p:pic>
      <p:sp>
        <p:nvSpPr>
          <p:cNvPr id="11" name="TextBox 10">
            <a:extLst>
              <a:ext uri="{FF2B5EF4-FFF2-40B4-BE49-F238E27FC236}">
                <a16:creationId xmlns:a16="http://schemas.microsoft.com/office/drawing/2014/main" xmlns="" id="{F60FFEA1-694E-46F2-8BAE-8D92B7A2A749}"/>
              </a:ext>
            </a:extLst>
          </p:cNvPr>
          <p:cNvSpPr txBox="1"/>
          <p:nvPr/>
        </p:nvSpPr>
        <p:spPr>
          <a:xfrm>
            <a:off x="7300452" y="2241755"/>
            <a:ext cx="3038167" cy="523220"/>
          </a:xfrm>
          <a:prstGeom prst="rect">
            <a:avLst/>
          </a:prstGeom>
          <a:noFill/>
        </p:spPr>
        <p:txBody>
          <a:bodyPr wrap="square" rtlCol="0">
            <a:spAutoFit/>
          </a:bodyPr>
          <a:lstStyle/>
          <a:p>
            <a:pPr algn="ctr"/>
            <a:r>
              <a:rPr lang="en-US" sz="2800" dirty="0"/>
              <a:t>MARCH  2020</a:t>
            </a:r>
          </a:p>
        </p:txBody>
      </p:sp>
    </p:spTree>
    <p:extLst>
      <p:ext uri="{BB962C8B-B14F-4D97-AF65-F5344CB8AC3E}">
        <p14:creationId xmlns:p14="http://schemas.microsoft.com/office/powerpoint/2010/main" val="229979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1FC6C-1646-4A92-BD9C-8436DCC2771B}"/>
              </a:ext>
            </a:extLst>
          </p:cNvPr>
          <p:cNvSpPr>
            <a:spLocks noGrp="1"/>
          </p:cNvSpPr>
          <p:nvPr>
            <p:ph type="title"/>
          </p:nvPr>
        </p:nvSpPr>
        <p:spPr>
          <a:xfrm>
            <a:off x="919119" y="353960"/>
            <a:ext cx="10353762" cy="990115"/>
          </a:xfrm>
        </p:spPr>
        <p:txBody>
          <a:bodyPr/>
          <a:lstStyle/>
          <a:p>
            <a:r>
              <a:rPr lang="en-US" dirty="0"/>
              <a:t>Advantages of Remote Working</a:t>
            </a:r>
          </a:p>
        </p:txBody>
      </p:sp>
      <p:sp>
        <p:nvSpPr>
          <p:cNvPr id="3" name="Text Placeholder 2">
            <a:extLst>
              <a:ext uri="{FF2B5EF4-FFF2-40B4-BE49-F238E27FC236}">
                <a16:creationId xmlns:a16="http://schemas.microsoft.com/office/drawing/2014/main" xmlns="" id="{F99BD5D2-B0ED-46C6-B693-7F3C068DEF47}"/>
              </a:ext>
            </a:extLst>
          </p:cNvPr>
          <p:cNvSpPr>
            <a:spLocks noGrp="1"/>
          </p:cNvSpPr>
          <p:nvPr>
            <p:ph type="body" idx="1"/>
          </p:nvPr>
        </p:nvSpPr>
        <p:spPr>
          <a:xfrm>
            <a:off x="913795" y="1680282"/>
            <a:ext cx="3300984" cy="97045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sz="2400" b="1" dirty="0"/>
              <a:t>ALMA/PeopleSoft Integration</a:t>
            </a:r>
          </a:p>
        </p:txBody>
      </p:sp>
      <p:sp>
        <p:nvSpPr>
          <p:cNvPr id="4" name="Text Placeholder 3">
            <a:extLst>
              <a:ext uri="{FF2B5EF4-FFF2-40B4-BE49-F238E27FC236}">
                <a16:creationId xmlns:a16="http://schemas.microsoft.com/office/drawing/2014/main" xmlns="" id="{E63A5DA1-AA2E-4B84-AA93-7EBC8D1793DC}"/>
              </a:ext>
            </a:extLst>
          </p:cNvPr>
          <p:cNvSpPr>
            <a:spLocks noGrp="1"/>
          </p:cNvSpPr>
          <p:nvPr>
            <p:ph type="body" sz="half" idx="15"/>
          </p:nvPr>
        </p:nvSpPr>
        <p:spPr>
          <a:xfrm>
            <a:off x="781665" y="2768112"/>
            <a:ext cx="3433114" cy="3480288"/>
          </a:xfrm>
        </p:spPr>
        <p:txBody>
          <a:bodyPr>
            <a:normAutofit lnSpcReduction="10000"/>
          </a:bodyPr>
          <a:lstStyle/>
          <a:p>
            <a:pPr marL="285750" indent="-285750" algn="l">
              <a:buFont typeface="Wingdings" panose="05000000000000000000" pitchFamily="2" charset="2"/>
              <a:buChar char="v"/>
            </a:pPr>
            <a:r>
              <a:rPr lang="en-US" sz="2000" b="1" dirty="0"/>
              <a:t>Before the Covid-19 closure,  we were already discussing ALMA/PS integration with our campus accounts payable department. </a:t>
            </a:r>
          </a:p>
          <a:p>
            <a:pPr marL="285750" indent="-285750" algn="l">
              <a:buFont typeface="Wingdings" panose="05000000000000000000" pitchFamily="2" charset="2"/>
              <a:buChar char="v"/>
            </a:pPr>
            <a:r>
              <a:rPr lang="en-US" sz="2000" b="1" dirty="0"/>
              <a:t>Since we were working remotely with little notice this provided a perfect environment for this project.</a:t>
            </a:r>
          </a:p>
        </p:txBody>
      </p:sp>
      <p:sp>
        <p:nvSpPr>
          <p:cNvPr id="5" name="Text Placeholder 4">
            <a:extLst>
              <a:ext uri="{FF2B5EF4-FFF2-40B4-BE49-F238E27FC236}">
                <a16:creationId xmlns:a16="http://schemas.microsoft.com/office/drawing/2014/main" xmlns="" id="{E705913C-ABE0-4DE2-B37C-19FD1E4190D7}"/>
              </a:ext>
            </a:extLst>
          </p:cNvPr>
          <p:cNvSpPr>
            <a:spLocks noGrp="1"/>
          </p:cNvSpPr>
          <p:nvPr>
            <p:ph type="body" sz="quarter" idx="3"/>
          </p:nvPr>
        </p:nvSpPr>
        <p:spPr>
          <a:xfrm>
            <a:off x="4446711" y="1680283"/>
            <a:ext cx="3300984" cy="97045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2400" b="1" dirty="0"/>
              <a:t>Implementing          Gobi API</a:t>
            </a:r>
          </a:p>
        </p:txBody>
      </p:sp>
      <p:sp>
        <p:nvSpPr>
          <p:cNvPr id="6" name="Text Placeholder 5">
            <a:extLst>
              <a:ext uri="{FF2B5EF4-FFF2-40B4-BE49-F238E27FC236}">
                <a16:creationId xmlns:a16="http://schemas.microsoft.com/office/drawing/2014/main" xmlns="" id="{8EF3A344-2A76-4B5C-9E8F-AC5967FD232D}"/>
              </a:ext>
            </a:extLst>
          </p:cNvPr>
          <p:cNvSpPr>
            <a:spLocks noGrp="1"/>
          </p:cNvSpPr>
          <p:nvPr>
            <p:ph type="body" sz="half" idx="16"/>
          </p:nvPr>
        </p:nvSpPr>
        <p:spPr>
          <a:xfrm>
            <a:off x="4309305" y="2768111"/>
            <a:ext cx="3433114" cy="3480287"/>
          </a:xfrm>
        </p:spPr>
        <p:txBody>
          <a:bodyPr>
            <a:normAutofit lnSpcReduction="10000"/>
          </a:bodyPr>
          <a:lstStyle/>
          <a:p>
            <a:pPr marL="285750" indent="-285750" algn="l">
              <a:buFont typeface="Wingdings" panose="05000000000000000000" pitchFamily="2" charset="2"/>
              <a:buChar char="v"/>
            </a:pPr>
            <a:r>
              <a:rPr lang="en-US" sz="2000" b="1" dirty="0"/>
              <a:t>We were already open to using GOBI API; but, with the new option of adding POLs to the CZ this made the decision easier.</a:t>
            </a:r>
          </a:p>
          <a:p>
            <a:pPr marL="285750" indent="-285750" algn="l">
              <a:buFont typeface="Wingdings" panose="05000000000000000000" pitchFamily="2" charset="2"/>
              <a:buChar char="v"/>
            </a:pPr>
            <a:r>
              <a:rPr lang="en-US" sz="2000" b="1" dirty="0"/>
              <a:t>Working remotely and only having a few e-books to test made it a bit difficult; but, we still were able to test print books with the API. </a:t>
            </a:r>
          </a:p>
        </p:txBody>
      </p:sp>
      <p:sp>
        <p:nvSpPr>
          <p:cNvPr id="7" name="Text Placeholder 6">
            <a:extLst>
              <a:ext uri="{FF2B5EF4-FFF2-40B4-BE49-F238E27FC236}">
                <a16:creationId xmlns:a16="http://schemas.microsoft.com/office/drawing/2014/main" xmlns="" id="{992C6B38-CD29-4028-BB74-75F18B47CD9E}"/>
              </a:ext>
            </a:extLst>
          </p:cNvPr>
          <p:cNvSpPr>
            <a:spLocks noGrp="1"/>
          </p:cNvSpPr>
          <p:nvPr>
            <p:ph type="body" sz="quarter" idx="13"/>
          </p:nvPr>
        </p:nvSpPr>
        <p:spPr>
          <a:xfrm>
            <a:off x="7966572" y="1680282"/>
            <a:ext cx="3300984" cy="97045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2400" b="1" dirty="0"/>
              <a:t>Implementing EDI invoicing </a:t>
            </a:r>
          </a:p>
        </p:txBody>
      </p:sp>
      <p:sp>
        <p:nvSpPr>
          <p:cNvPr id="8" name="Text Placeholder 7">
            <a:extLst>
              <a:ext uri="{FF2B5EF4-FFF2-40B4-BE49-F238E27FC236}">
                <a16:creationId xmlns:a16="http://schemas.microsoft.com/office/drawing/2014/main" xmlns="" id="{0092C7AB-FDB2-4342-BDFD-7A2D439E23A8}"/>
              </a:ext>
            </a:extLst>
          </p:cNvPr>
          <p:cNvSpPr>
            <a:spLocks noGrp="1"/>
          </p:cNvSpPr>
          <p:nvPr>
            <p:ph type="body" sz="half" idx="17"/>
          </p:nvPr>
        </p:nvSpPr>
        <p:spPr>
          <a:xfrm>
            <a:off x="7834442" y="2768110"/>
            <a:ext cx="3433114" cy="3480287"/>
          </a:xfrm>
        </p:spPr>
        <p:txBody>
          <a:bodyPr>
            <a:normAutofit lnSpcReduction="10000"/>
          </a:bodyPr>
          <a:lstStyle/>
          <a:p>
            <a:pPr marL="285750" indent="-285750" algn="l">
              <a:buFont typeface="Wingdings" panose="05000000000000000000" pitchFamily="2" charset="2"/>
              <a:buChar char="v"/>
            </a:pPr>
            <a:r>
              <a:rPr lang="en-US" sz="2000" b="1" dirty="0"/>
              <a:t>Since we were integrating  ALMA/PS, for accounting purposes it just made sense to update as many vendors as possible to EDI invoicing.</a:t>
            </a:r>
          </a:p>
          <a:p>
            <a:pPr marL="285750" indent="-285750" algn="l">
              <a:buFont typeface="Wingdings" panose="05000000000000000000" pitchFamily="2" charset="2"/>
              <a:buChar char="v"/>
            </a:pPr>
            <a:r>
              <a:rPr lang="en-US" sz="2000" b="1" dirty="0"/>
              <a:t>We already had a few electronic resources vendors using EDI, so we just had to work on adding major monographic vendors. </a:t>
            </a:r>
          </a:p>
        </p:txBody>
      </p:sp>
    </p:spTree>
    <p:extLst>
      <p:ext uri="{BB962C8B-B14F-4D97-AF65-F5344CB8AC3E}">
        <p14:creationId xmlns:p14="http://schemas.microsoft.com/office/powerpoint/2010/main" val="359822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56FFB-87C5-4AF6-961E-2CE65969378E}"/>
              </a:ext>
            </a:extLst>
          </p:cNvPr>
          <p:cNvSpPr>
            <a:spLocks noGrp="1"/>
          </p:cNvSpPr>
          <p:nvPr>
            <p:ph type="title"/>
          </p:nvPr>
        </p:nvSpPr>
        <p:spPr>
          <a:xfrm>
            <a:off x="913795" y="619432"/>
            <a:ext cx="5707899" cy="1156150"/>
          </a:xfrm>
        </p:spPr>
        <p:txBody>
          <a:bodyPr/>
          <a:lstStyle/>
          <a:p>
            <a:r>
              <a:rPr lang="en-US" sz="3600" b="1" dirty="0"/>
              <a:t>Supporting Students During Remote Learning Conditions</a:t>
            </a:r>
          </a:p>
        </p:txBody>
      </p:sp>
      <p:sp>
        <p:nvSpPr>
          <p:cNvPr id="4" name="Text Placeholder 3">
            <a:extLst>
              <a:ext uri="{FF2B5EF4-FFF2-40B4-BE49-F238E27FC236}">
                <a16:creationId xmlns:a16="http://schemas.microsoft.com/office/drawing/2014/main" xmlns="" id="{671FFAC7-B068-4A28-8097-6F82778BE59B}"/>
              </a:ext>
            </a:extLst>
          </p:cNvPr>
          <p:cNvSpPr>
            <a:spLocks noGrp="1"/>
          </p:cNvSpPr>
          <p:nvPr>
            <p:ph type="body" sz="half" idx="2"/>
          </p:nvPr>
        </p:nvSpPr>
        <p:spPr>
          <a:xfrm>
            <a:off x="1032387" y="1932039"/>
            <a:ext cx="5785663" cy="4221335"/>
          </a:xfrm>
        </p:spPr>
        <p:txBody>
          <a:bodyPr>
            <a:noAutofit/>
          </a:bodyPr>
          <a:lstStyle/>
          <a:p>
            <a:pPr marL="285750" indent="-285750" algn="l">
              <a:buFont typeface="Wingdings" panose="05000000000000000000" pitchFamily="2" charset="2"/>
              <a:buChar char="v"/>
            </a:pPr>
            <a:r>
              <a:rPr lang="en-US" sz="2000" b="1" dirty="0"/>
              <a:t>CSU San Bernardino over the years has made a commitment to providing students as many textbooks as the textbook budget allows on reserves. </a:t>
            </a:r>
          </a:p>
          <a:p>
            <a:pPr marL="285750" indent="-285750" algn="l">
              <a:buFont typeface="Wingdings" panose="05000000000000000000" pitchFamily="2" charset="2"/>
              <a:buChar char="v"/>
            </a:pPr>
            <a:r>
              <a:rPr lang="en-US" sz="2000" b="1" dirty="0"/>
              <a:t>With the change to remote learning we continue to provide this service with an increase in e-textbook purchases.</a:t>
            </a:r>
          </a:p>
          <a:p>
            <a:pPr marL="285750" indent="-285750" algn="l">
              <a:buFont typeface="Wingdings" panose="05000000000000000000" pitchFamily="2" charset="2"/>
              <a:buChar char="v"/>
            </a:pPr>
            <a:r>
              <a:rPr lang="en-US" sz="2000" b="1" dirty="0"/>
              <a:t>We order e-books mainly from GOBI and when unlimited user access is not an option, we purchase multiple copies of 3-user or 1-user access. </a:t>
            </a:r>
          </a:p>
          <a:p>
            <a:pPr marL="285750" indent="-285750" algn="l">
              <a:buFont typeface="Wingdings" panose="05000000000000000000" pitchFamily="2" charset="2"/>
              <a:buChar char="v"/>
            </a:pPr>
            <a:r>
              <a:rPr lang="en-US" sz="2000" b="1" dirty="0"/>
              <a:t>GOBI also allows us to upgrade user access and simply pay the difference. </a:t>
            </a:r>
          </a:p>
        </p:txBody>
      </p:sp>
      <p:pic>
        <p:nvPicPr>
          <p:cNvPr id="41" name="Picture Placeholder 40">
            <a:extLst>
              <a:ext uri="{FF2B5EF4-FFF2-40B4-BE49-F238E27FC236}">
                <a16:creationId xmlns:a16="http://schemas.microsoft.com/office/drawing/2014/main" xmlns="" id="{F0934D10-C9FA-4468-82FE-CC950EF31DB1}"/>
              </a:ext>
            </a:extLst>
          </p:cNvPr>
          <p:cNvPicPr>
            <a:picLocks noGrp="1" noChangeAspect="1"/>
          </p:cNvPicPr>
          <p:nvPr>
            <p:ph type="pic" idx="1"/>
          </p:nvPr>
        </p:nvPicPr>
        <p:blipFill>
          <a:blip r:embed="rId2"/>
          <a:srcRect l="9429" r="9429"/>
          <a:stretch>
            <a:fillRect/>
          </a:stretch>
        </p:blipFill>
        <p:spPr>
          <a:xfrm>
            <a:off x="7442551" y="763702"/>
            <a:ext cx="3275751" cy="5240056"/>
          </a:xfrm>
          <a:prstGeom prst="rect">
            <a:avLst/>
          </a:prstGeom>
        </p:spPr>
      </p:pic>
      <p:pic>
        <p:nvPicPr>
          <p:cNvPr id="42" name="Picture 41">
            <a:extLst>
              <a:ext uri="{FF2B5EF4-FFF2-40B4-BE49-F238E27FC236}">
                <a16:creationId xmlns:a16="http://schemas.microsoft.com/office/drawing/2014/main" xmlns="" id="{95F46B41-87F9-402F-84CF-0231F154513E}"/>
              </a:ext>
            </a:extLst>
          </p:cNvPr>
          <p:cNvPicPr>
            <a:picLocks noChangeAspect="1"/>
          </p:cNvPicPr>
          <p:nvPr/>
        </p:nvPicPr>
        <p:blipFill>
          <a:blip r:embed="rId3"/>
          <a:stretch>
            <a:fillRect/>
          </a:stretch>
        </p:blipFill>
        <p:spPr>
          <a:xfrm>
            <a:off x="7442551" y="1008912"/>
            <a:ext cx="3275752" cy="534038"/>
          </a:xfrm>
          <a:prstGeom prst="rect">
            <a:avLst/>
          </a:prstGeom>
        </p:spPr>
      </p:pic>
    </p:spTree>
    <p:extLst>
      <p:ext uri="{BB962C8B-B14F-4D97-AF65-F5344CB8AC3E}">
        <p14:creationId xmlns:p14="http://schemas.microsoft.com/office/powerpoint/2010/main" val="364055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5FB00-4616-4F7B-A7CD-D71196640C47}"/>
              </a:ext>
            </a:extLst>
          </p:cNvPr>
          <p:cNvSpPr>
            <a:spLocks noGrp="1"/>
          </p:cNvSpPr>
          <p:nvPr>
            <p:ph type="title"/>
          </p:nvPr>
        </p:nvSpPr>
        <p:spPr>
          <a:xfrm>
            <a:off x="913795" y="438151"/>
            <a:ext cx="10353762" cy="1257300"/>
          </a:xfrm>
        </p:spPr>
        <p:txBody>
          <a:bodyPr>
            <a:normAutofit fontScale="90000"/>
          </a:bodyPr>
          <a:lstStyle/>
          <a:p>
            <a:r>
              <a:rPr lang="en-US" b="1" dirty="0"/>
              <a:t>Moving Forward in a </a:t>
            </a:r>
            <a:br>
              <a:rPr lang="en-US" b="1" dirty="0"/>
            </a:br>
            <a:r>
              <a:rPr lang="en-US" b="1" dirty="0"/>
              <a:t>New Learning Environment</a:t>
            </a:r>
          </a:p>
        </p:txBody>
      </p:sp>
      <p:sp>
        <p:nvSpPr>
          <p:cNvPr id="3" name="Content Placeholder 2">
            <a:extLst>
              <a:ext uri="{FF2B5EF4-FFF2-40B4-BE49-F238E27FC236}">
                <a16:creationId xmlns:a16="http://schemas.microsoft.com/office/drawing/2014/main" xmlns="" id="{E1785F3F-5532-417B-A7AC-D3B71CEB8751}"/>
              </a:ext>
            </a:extLst>
          </p:cNvPr>
          <p:cNvSpPr>
            <a:spLocks noGrp="1"/>
          </p:cNvSpPr>
          <p:nvPr>
            <p:ph idx="1"/>
          </p:nvPr>
        </p:nvSpPr>
        <p:spPr>
          <a:xfrm>
            <a:off x="1022683" y="2069432"/>
            <a:ext cx="9914021" cy="4350417"/>
          </a:xfrm>
        </p:spPr>
        <p:txBody>
          <a:bodyPr>
            <a:normAutofit fontScale="92500" lnSpcReduction="20000"/>
          </a:bodyPr>
          <a:lstStyle/>
          <a:p>
            <a:r>
              <a:rPr lang="en-US" sz="2600" b="1" dirty="0"/>
              <a:t>As we move forward in this new remote learning environment, we plan to continue to provide student needed resources electronically when we are able to do so.</a:t>
            </a:r>
          </a:p>
          <a:p>
            <a:r>
              <a:rPr lang="en-US" sz="2600" b="1" dirty="0"/>
              <a:t>With unforeseen budget constraints pending in the future, we look towards developing stronger relationships with our college deans and department chairs. In hopes of sharing the burden of funding future student needs for both print and electronic resources.</a:t>
            </a:r>
          </a:p>
          <a:p>
            <a:r>
              <a:rPr lang="en-US" sz="2600" b="1" dirty="0"/>
              <a:t>Any new future items purchased for our library collection will need to be reviewed to ensure that they will assist our students in a new learning environment. </a:t>
            </a:r>
          </a:p>
          <a:p>
            <a:pPr marL="36900" indent="0">
              <a:buNone/>
            </a:pPr>
            <a:r>
              <a:rPr lang="en-US" dirty="0"/>
              <a:t> </a:t>
            </a:r>
          </a:p>
        </p:txBody>
      </p:sp>
    </p:spTree>
    <p:extLst>
      <p:ext uri="{BB962C8B-B14F-4D97-AF65-F5344CB8AC3E}">
        <p14:creationId xmlns:p14="http://schemas.microsoft.com/office/powerpoint/2010/main" val="3439264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0C207-A2CB-4054-B865-290187D4655D}"/>
              </a:ext>
            </a:extLst>
          </p:cNvPr>
          <p:cNvSpPr>
            <a:spLocks noGrp="1"/>
          </p:cNvSpPr>
          <p:nvPr>
            <p:ph type="title"/>
          </p:nvPr>
        </p:nvSpPr>
        <p:spPr>
          <a:xfrm>
            <a:off x="913784" y="1838184"/>
            <a:ext cx="10353763" cy="2511835"/>
          </a:xfrm>
        </p:spPr>
        <p:txBody>
          <a:bodyPr>
            <a:normAutofit/>
          </a:bodyPr>
          <a:lstStyle/>
          <a:p>
            <a:r>
              <a:rPr lang="en-US" sz="4800" dirty="0"/>
              <a:t>THANK YOU</a:t>
            </a:r>
          </a:p>
        </p:txBody>
      </p:sp>
      <p:sp>
        <p:nvSpPr>
          <p:cNvPr id="3" name="Text Placeholder 2">
            <a:extLst>
              <a:ext uri="{FF2B5EF4-FFF2-40B4-BE49-F238E27FC236}">
                <a16:creationId xmlns:a16="http://schemas.microsoft.com/office/drawing/2014/main" xmlns="" id="{8F5CED33-70D2-4D6C-B624-787F059227AB}"/>
              </a:ext>
            </a:extLst>
          </p:cNvPr>
          <p:cNvSpPr>
            <a:spLocks noGrp="1"/>
          </p:cNvSpPr>
          <p:nvPr>
            <p:ph type="body" sz="half" idx="2"/>
          </p:nvPr>
        </p:nvSpPr>
        <p:spPr>
          <a:xfrm>
            <a:off x="913784" y="4650555"/>
            <a:ext cx="10353763" cy="1510547"/>
          </a:xfrm>
        </p:spPr>
        <p:txBody>
          <a:bodyPr>
            <a:noAutofit/>
          </a:bodyPr>
          <a:lstStyle/>
          <a:p>
            <a:r>
              <a:rPr lang="en-US" sz="2000" b="1" dirty="0"/>
              <a:t>Questions contact:</a:t>
            </a:r>
          </a:p>
          <a:p>
            <a:r>
              <a:rPr lang="en-US" sz="2000" b="1" dirty="0"/>
              <a:t>Catrina Mancha </a:t>
            </a:r>
          </a:p>
          <a:p>
            <a:r>
              <a:rPr lang="en-US" sz="2000" b="1" dirty="0"/>
              <a:t>cmancha@csusb.edu</a:t>
            </a:r>
          </a:p>
        </p:txBody>
      </p:sp>
    </p:spTree>
    <p:extLst>
      <p:ext uri="{BB962C8B-B14F-4D97-AF65-F5344CB8AC3E}">
        <p14:creationId xmlns:p14="http://schemas.microsoft.com/office/powerpoint/2010/main" val="314105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A748D-BEEC-43A4-BFF3-B31C0275A5D9}"/>
              </a:ext>
            </a:extLst>
          </p:cNvPr>
          <p:cNvSpPr>
            <a:spLocks noGrp="1"/>
          </p:cNvSpPr>
          <p:nvPr>
            <p:ph type="title"/>
          </p:nvPr>
        </p:nvSpPr>
        <p:spPr>
          <a:xfrm>
            <a:off x="913795" y="609600"/>
            <a:ext cx="10353762" cy="1257300"/>
          </a:xfrm>
        </p:spPr>
        <p:txBody>
          <a:bodyPr>
            <a:normAutofit/>
          </a:bodyPr>
          <a:lstStyle/>
          <a:p>
            <a:r>
              <a:rPr lang="en-US" dirty="0"/>
              <a:t>Monographic Ordering Priorities </a:t>
            </a:r>
          </a:p>
        </p:txBody>
      </p:sp>
      <p:graphicFrame>
        <p:nvGraphicFramePr>
          <p:cNvPr id="4" name="Content Placeholder 2">
            <a:extLst>
              <a:ext uri="{FF2B5EF4-FFF2-40B4-BE49-F238E27FC236}">
                <a16:creationId xmlns:a16="http://schemas.microsoft.com/office/drawing/2014/main" xmlns="" id="{AED04DAF-1E3F-4397-8834-E64118E9B2CD}"/>
              </a:ext>
            </a:extLst>
          </p:cNvPr>
          <p:cNvGraphicFramePr>
            <a:graphicFrameLocks noGrp="1"/>
          </p:cNvGraphicFramePr>
          <p:nvPr>
            <p:ph idx="1"/>
            <p:extLst>
              <p:ext uri="{D42A27DB-BD31-4B8C-83A1-F6EECF244321}">
                <p14:modId xmlns:p14="http://schemas.microsoft.com/office/powerpoint/2010/main" val="390396406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09943-B25A-46DA-B5AB-7A67ABBD9FA5}"/>
              </a:ext>
            </a:extLst>
          </p:cNvPr>
          <p:cNvSpPr>
            <a:spLocks noGrp="1"/>
          </p:cNvSpPr>
          <p:nvPr>
            <p:ph type="title"/>
          </p:nvPr>
        </p:nvSpPr>
        <p:spPr>
          <a:xfrm>
            <a:off x="919119" y="233083"/>
            <a:ext cx="10353762" cy="970450"/>
          </a:xfrm>
        </p:spPr>
        <p:txBody>
          <a:bodyPr/>
          <a:lstStyle/>
          <a:p>
            <a:r>
              <a:rPr lang="en-US" dirty="0"/>
              <a:t>Vendor Ordering Preferences</a:t>
            </a:r>
          </a:p>
        </p:txBody>
      </p:sp>
      <p:sp>
        <p:nvSpPr>
          <p:cNvPr id="3" name="Text Placeholder 2">
            <a:extLst>
              <a:ext uri="{FF2B5EF4-FFF2-40B4-BE49-F238E27FC236}">
                <a16:creationId xmlns:a16="http://schemas.microsoft.com/office/drawing/2014/main" xmlns="" id="{B1B5B114-622D-49FC-AF85-0BB4A43ECCC3}"/>
              </a:ext>
            </a:extLst>
          </p:cNvPr>
          <p:cNvSpPr>
            <a:spLocks noGrp="1"/>
          </p:cNvSpPr>
          <p:nvPr>
            <p:ph type="body" idx="1"/>
          </p:nvPr>
        </p:nvSpPr>
        <p:spPr>
          <a:xfrm>
            <a:off x="1064071" y="1290673"/>
            <a:ext cx="4764764" cy="692494"/>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sz="4000" dirty="0"/>
              <a:t>Main Vendors</a:t>
            </a:r>
          </a:p>
        </p:txBody>
      </p:sp>
      <p:sp>
        <p:nvSpPr>
          <p:cNvPr id="4" name="Content Placeholder 3">
            <a:extLst>
              <a:ext uri="{FF2B5EF4-FFF2-40B4-BE49-F238E27FC236}">
                <a16:creationId xmlns:a16="http://schemas.microsoft.com/office/drawing/2014/main" xmlns="" id="{40642DCE-4DF4-40AF-AEB9-6CE8E5CDC993}"/>
              </a:ext>
            </a:extLst>
          </p:cNvPr>
          <p:cNvSpPr>
            <a:spLocks noGrp="1"/>
          </p:cNvSpPr>
          <p:nvPr>
            <p:ph sz="half" idx="2"/>
          </p:nvPr>
        </p:nvSpPr>
        <p:spPr>
          <a:xfrm>
            <a:off x="1049252" y="2264026"/>
            <a:ext cx="4764764" cy="3437527"/>
          </a:xfrm>
        </p:spPr>
        <p:txBody>
          <a:bodyPr>
            <a:normAutofit fontScale="92500"/>
          </a:bodyPr>
          <a:lstStyle/>
          <a:p>
            <a:r>
              <a:rPr lang="en-US" sz="2800" b="1" dirty="0"/>
              <a:t>GOBI</a:t>
            </a:r>
            <a:r>
              <a:rPr lang="en-US" sz="2600" b="1" dirty="0"/>
              <a:t> </a:t>
            </a:r>
            <a:r>
              <a:rPr lang="en-US" sz="2800" b="1" dirty="0"/>
              <a:t> </a:t>
            </a:r>
            <a:r>
              <a:rPr lang="en-US" b="1" dirty="0"/>
              <a:t>(Only single title e-book vendor)</a:t>
            </a:r>
          </a:p>
          <a:p>
            <a:pPr marL="36900" indent="0">
              <a:buNone/>
            </a:pPr>
            <a:r>
              <a:rPr lang="en-US" b="1" dirty="0"/>
              <a:t>	</a:t>
            </a:r>
            <a:r>
              <a:rPr lang="en-US" sz="1700" b="1" dirty="0"/>
              <a:t>-- </a:t>
            </a:r>
            <a:r>
              <a:rPr lang="en-US" sz="1900" b="1" dirty="0"/>
              <a:t>Academic/Textbooks/General/Juvenile</a:t>
            </a:r>
          </a:p>
          <a:p>
            <a:r>
              <a:rPr lang="en-US" sz="2800" b="1" dirty="0"/>
              <a:t>MIDWEST LIBRARY </a:t>
            </a:r>
          </a:p>
          <a:p>
            <a:pPr marL="36900" indent="0">
              <a:buNone/>
            </a:pPr>
            <a:r>
              <a:rPr lang="en-US" sz="2400" b="1" dirty="0"/>
              <a:t>	</a:t>
            </a:r>
            <a:r>
              <a:rPr lang="en-US" sz="1700" b="1" dirty="0"/>
              <a:t>-- </a:t>
            </a:r>
            <a:r>
              <a:rPr lang="en-US" sz="1900" b="1" dirty="0"/>
              <a:t>Academic/Univ. Press/General/Juvenile</a:t>
            </a:r>
          </a:p>
          <a:p>
            <a:r>
              <a:rPr lang="en-US" sz="2800" b="1" dirty="0"/>
              <a:t>INGRAM</a:t>
            </a:r>
          </a:p>
          <a:p>
            <a:pPr marL="36900" indent="0">
              <a:buNone/>
            </a:pPr>
            <a:r>
              <a:rPr lang="en-US" sz="1700" b="1" dirty="0"/>
              <a:t>	</a:t>
            </a:r>
            <a:r>
              <a:rPr lang="en-US" sz="1900" b="1" dirty="0"/>
              <a:t>-- General/Juvenile</a:t>
            </a:r>
          </a:p>
          <a:p>
            <a:pPr marL="36900" indent="0">
              <a:buNone/>
            </a:pPr>
            <a:endParaRPr lang="en-US" sz="2400" b="1" dirty="0"/>
          </a:p>
          <a:p>
            <a:pPr marL="36900" indent="0">
              <a:buNone/>
            </a:pPr>
            <a:endParaRPr lang="en-US" dirty="0"/>
          </a:p>
          <a:p>
            <a:endParaRPr lang="en-US" dirty="0"/>
          </a:p>
        </p:txBody>
      </p:sp>
      <p:sp>
        <p:nvSpPr>
          <p:cNvPr id="5" name="Text Placeholder 4">
            <a:extLst>
              <a:ext uri="{FF2B5EF4-FFF2-40B4-BE49-F238E27FC236}">
                <a16:creationId xmlns:a16="http://schemas.microsoft.com/office/drawing/2014/main" xmlns="" id="{C9F30AE7-15CB-4275-A421-37334A3FFD90}"/>
              </a:ext>
            </a:extLst>
          </p:cNvPr>
          <p:cNvSpPr>
            <a:spLocks noGrp="1"/>
          </p:cNvSpPr>
          <p:nvPr>
            <p:ph type="body" sz="quarter" idx="3"/>
          </p:nvPr>
        </p:nvSpPr>
        <p:spPr>
          <a:xfrm>
            <a:off x="6348347" y="1290673"/>
            <a:ext cx="4779582" cy="692495"/>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sz="4000" dirty="0"/>
              <a:t>Other Options </a:t>
            </a:r>
          </a:p>
        </p:txBody>
      </p:sp>
      <p:sp>
        <p:nvSpPr>
          <p:cNvPr id="6" name="Content Placeholder 5">
            <a:extLst>
              <a:ext uri="{FF2B5EF4-FFF2-40B4-BE49-F238E27FC236}">
                <a16:creationId xmlns:a16="http://schemas.microsoft.com/office/drawing/2014/main" xmlns="" id="{08EE4E3F-4720-444E-9CE7-2E9FB73B2B7F}"/>
              </a:ext>
            </a:extLst>
          </p:cNvPr>
          <p:cNvSpPr>
            <a:spLocks noGrp="1"/>
          </p:cNvSpPr>
          <p:nvPr>
            <p:ph sz="quarter" idx="4"/>
          </p:nvPr>
        </p:nvSpPr>
        <p:spPr>
          <a:xfrm>
            <a:off x="6363167" y="2264026"/>
            <a:ext cx="4779581" cy="3437527"/>
          </a:xfrm>
        </p:spPr>
        <p:txBody>
          <a:bodyPr>
            <a:normAutofit fontScale="92500"/>
          </a:bodyPr>
          <a:lstStyle/>
          <a:p>
            <a:r>
              <a:rPr lang="en-US" sz="2800" b="1" dirty="0"/>
              <a:t>GOBI BookZone</a:t>
            </a:r>
          </a:p>
          <a:p>
            <a:pPr marL="36900" indent="0">
              <a:buNone/>
            </a:pPr>
            <a:r>
              <a:rPr lang="en-US" b="1" dirty="0"/>
              <a:t>	-- </a:t>
            </a:r>
            <a:r>
              <a:rPr lang="en-US" sz="1900" b="1" dirty="0"/>
              <a:t>Out of Print/Out of Stock titles</a:t>
            </a:r>
          </a:p>
          <a:p>
            <a:r>
              <a:rPr lang="en-US" sz="2800" b="1" dirty="0"/>
              <a:t>MIDWEST LIBRARY </a:t>
            </a:r>
          </a:p>
          <a:p>
            <a:pPr marL="36900" indent="0">
              <a:buNone/>
            </a:pPr>
            <a:r>
              <a:rPr lang="en-US" sz="2800" b="1" dirty="0"/>
              <a:t>	</a:t>
            </a:r>
            <a:r>
              <a:rPr lang="en-US" b="1" dirty="0"/>
              <a:t>-- </a:t>
            </a:r>
            <a:r>
              <a:rPr lang="en-US" sz="1900" b="1" dirty="0"/>
              <a:t>Out of Print/Out of Stock/Comic Books</a:t>
            </a:r>
          </a:p>
          <a:p>
            <a:r>
              <a:rPr lang="en-US" sz="2800" b="1" dirty="0"/>
              <a:t>Amazon/Direct Vendor Orders</a:t>
            </a:r>
          </a:p>
          <a:p>
            <a:pPr marL="36900" indent="0">
              <a:buNone/>
            </a:pPr>
            <a:r>
              <a:rPr lang="en-US" b="1" dirty="0"/>
              <a:t>	-- When it’s not available at any other location</a:t>
            </a:r>
          </a:p>
          <a:p>
            <a:pPr marL="36900" indent="0">
              <a:buNone/>
            </a:pPr>
            <a:endParaRPr lang="en-US" dirty="0"/>
          </a:p>
        </p:txBody>
      </p:sp>
    </p:spTree>
    <p:extLst>
      <p:ext uri="{BB962C8B-B14F-4D97-AF65-F5344CB8AC3E}">
        <p14:creationId xmlns:p14="http://schemas.microsoft.com/office/powerpoint/2010/main" val="364877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8759008-5563-4D69-802C-530D5742E4EB}"/>
              </a:ext>
            </a:extLst>
          </p:cNvPr>
          <p:cNvSpPr>
            <a:spLocks noGrp="1"/>
          </p:cNvSpPr>
          <p:nvPr>
            <p:ph type="title"/>
          </p:nvPr>
        </p:nvSpPr>
        <p:spPr/>
        <p:txBody>
          <a:bodyPr/>
          <a:lstStyle/>
          <a:p>
            <a:r>
              <a:rPr lang="en-US" dirty="0"/>
              <a:t>Main Vendors Ordering</a:t>
            </a:r>
          </a:p>
        </p:txBody>
      </p:sp>
      <p:sp>
        <p:nvSpPr>
          <p:cNvPr id="5" name="Text Placeholder 4">
            <a:extLst>
              <a:ext uri="{FF2B5EF4-FFF2-40B4-BE49-F238E27FC236}">
                <a16:creationId xmlns:a16="http://schemas.microsoft.com/office/drawing/2014/main" xmlns="" id="{5EF2081F-96B5-4BAB-A544-518525272952}"/>
              </a:ext>
            </a:extLst>
          </p:cNvPr>
          <p:cNvSpPr>
            <a:spLocks noGrp="1"/>
          </p:cNvSpPr>
          <p:nvPr>
            <p:ph type="body" idx="1"/>
          </p:nvPr>
        </p:nvSpPr>
        <p:spPr>
          <a:xfrm>
            <a:off x="913795" y="3904104"/>
            <a:ext cx="3300984" cy="2344295"/>
          </a:xfrm>
        </p:spPr>
        <p:txBody>
          <a:bodyPr/>
          <a:lstStyle/>
          <a:p>
            <a:pPr marL="342900" indent="-342900" algn="l">
              <a:buFont typeface="Wingdings" panose="05000000000000000000" pitchFamily="2" charset="2"/>
              <a:buChar char="v"/>
            </a:pPr>
            <a:endParaRPr lang="en-US" sz="2400" b="1" dirty="0"/>
          </a:p>
          <a:p>
            <a:pPr marL="342900" indent="-342900" algn="l">
              <a:buFont typeface="Wingdings" panose="05000000000000000000" pitchFamily="2" charset="2"/>
              <a:buChar char="v"/>
            </a:pPr>
            <a:endParaRPr lang="en-US" sz="2400" b="1" dirty="0"/>
          </a:p>
          <a:p>
            <a:pPr marL="342900" indent="-342900" algn="l">
              <a:buFont typeface="Wingdings" panose="05000000000000000000" pitchFamily="2" charset="2"/>
              <a:buChar char="v"/>
            </a:pPr>
            <a:r>
              <a:rPr lang="en-US" sz="2400" b="1" dirty="0">
                <a:solidFill>
                  <a:schemeClr val="tx2"/>
                </a:solidFill>
              </a:rPr>
              <a:t>Only single title e-bk vendor</a:t>
            </a:r>
          </a:p>
          <a:p>
            <a:pPr marL="342900" indent="-342900" algn="l">
              <a:buFont typeface="Wingdings" panose="05000000000000000000" pitchFamily="2" charset="2"/>
              <a:buChar char="v"/>
            </a:pPr>
            <a:r>
              <a:rPr lang="en-US" sz="2400" b="1" dirty="0">
                <a:solidFill>
                  <a:schemeClr val="tx2"/>
                </a:solidFill>
              </a:rPr>
              <a:t>API ordering enabled</a:t>
            </a:r>
          </a:p>
          <a:p>
            <a:pPr marL="342900" indent="-342900" algn="l">
              <a:buFont typeface="Wingdings" panose="05000000000000000000" pitchFamily="2" charset="2"/>
              <a:buChar char="v"/>
            </a:pPr>
            <a:r>
              <a:rPr lang="en-US" sz="2400" b="1" dirty="0">
                <a:solidFill>
                  <a:schemeClr val="tx2"/>
                </a:solidFill>
              </a:rPr>
              <a:t>EDI invoicing enabled</a:t>
            </a:r>
          </a:p>
        </p:txBody>
      </p:sp>
      <p:pic>
        <p:nvPicPr>
          <p:cNvPr id="2" name="Picture Placeholder 1">
            <a:extLst>
              <a:ext uri="{FF2B5EF4-FFF2-40B4-BE49-F238E27FC236}">
                <a16:creationId xmlns:a16="http://schemas.microsoft.com/office/drawing/2014/main" xmlns="" id="{5AE43D1D-22E7-4F8C-8235-4FCCCE3E1A5A}"/>
              </a:ext>
            </a:extLst>
          </p:cNvPr>
          <p:cNvPicPr>
            <a:picLocks noGrp="1" noChangeAspect="1"/>
          </p:cNvPicPr>
          <p:nvPr>
            <p:ph type="pic" idx="15"/>
          </p:nvPr>
        </p:nvPicPr>
        <p:blipFill>
          <a:blip r:embed="rId2"/>
          <a:srcRect l="3160" r="3160"/>
          <a:stretch>
            <a:fillRect/>
          </a:stretch>
        </p:blipFill>
        <p:spPr>
          <a:prstGeom prst="rect">
            <a:avLst/>
          </a:prstGeom>
        </p:spPr>
      </p:pic>
      <p:sp>
        <p:nvSpPr>
          <p:cNvPr id="6" name="Text Placeholder 5">
            <a:extLst>
              <a:ext uri="{FF2B5EF4-FFF2-40B4-BE49-F238E27FC236}">
                <a16:creationId xmlns:a16="http://schemas.microsoft.com/office/drawing/2014/main" xmlns="" id="{E1A77578-E9D1-4BD0-BA58-F589D3419AD0}"/>
              </a:ext>
            </a:extLst>
          </p:cNvPr>
          <p:cNvSpPr>
            <a:spLocks noGrp="1"/>
          </p:cNvSpPr>
          <p:nvPr>
            <p:ph type="body" sz="quarter" idx="3"/>
          </p:nvPr>
        </p:nvSpPr>
        <p:spPr>
          <a:xfrm>
            <a:off x="4440183" y="3904105"/>
            <a:ext cx="3300984" cy="1711387"/>
          </a:xfrm>
        </p:spPr>
        <p:txBody>
          <a:bodyPr/>
          <a:lstStyle/>
          <a:p>
            <a:pPr marL="342900" indent="-342900" algn="l">
              <a:buFont typeface="Wingdings" panose="05000000000000000000" pitchFamily="2" charset="2"/>
              <a:buChar char="v"/>
            </a:pPr>
            <a:r>
              <a:rPr lang="en-US" sz="2400" b="1" dirty="0">
                <a:solidFill>
                  <a:schemeClr val="tx2"/>
                </a:solidFill>
              </a:rPr>
              <a:t>ALMA import profile set-up for ordering</a:t>
            </a:r>
          </a:p>
          <a:p>
            <a:pPr marL="342900" indent="-342900" algn="l">
              <a:buFont typeface="Wingdings" panose="05000000000000000000" pitchFamily="2" charset="2"/>
              <a:buChar char="v"/>
            </a:pPr>
            <a:r>
              <a:rPr lang="en-US" sz="2400" b="1" dirty="0">
                <a:solidFill>
                  <a:schemeClr val="tx2"/>
                </a:solidFill>
              </a:rPr>
              <a:t>EDI invoicing enabled</a:t>
            </a:r>
          </a:p>
        </p:txBody>
      </p:sp>
      <p:sp>
        <p:nvSpPr>
          <p:cNvPr id="7" name="Text Placeholder 6">
            <a:extLst>
              <a:ext uri="{FF2B5EF4-FFF2-40B4-BE49-F238E27FC236}">
                <a16:creationId xmlns:a16="http://schemas.microsoft.com/office/drawing/2014/main" xmlns="" id="{2E212E05-A34E-4E5B-9CC5-10B28F96557C}"/>
              </a:ext>
            </a:extLst>
          </p:cNvPr>
          <p:cNvSpPr>
            <a:spLocks noGrp="1"/>
          </p:cNvSpPr>
          <p:nvPr>
            <p:ph type="body" sz="quarter" idx="13"/>
          </p:nvPr>
        </p:nvSpPr>
        <p:spPr>
          <a:xfrm>
            <a:off x="7966697" y="3904106"/>
            <a:ext cx="3300984" cy="2087903"/>
          </a:xfrm>
        </p:spPr>
        <p:txBody>
          <a:bodyPr/>
          <a:lstStyle/>
          <a:p>
            <a:pPr marL="342900" indent="-342900" algn="l">
              <a:buFont typeface="Wingdings" panose="05000000000000000000" pitchFamily="2" charset="2"/>
              <a:buChar char="v"/>
            </a:pPr>
            <a:r>
              <a:rPr lang="en-US" sz="2400" b="1" dirty="0">
                <a:solidFill>
                  <a:schemeClr val="tx2"/>
                </a:solidFill>
              </a:rPr>
              <a:t>ALMA import profile set-up for ordering</a:t>
            </a:r>
          </a:p>
          <a:p>
            <a:pPr marL="342900" indent="-342900" algn="l">
              <a:buFont typeface="Wingdings" panose="05000000000000000000" pitchFamily="2" charset="2"/>
              <a:buChar char="v"/>
            </a:pPr>
            <a:r>
              <a:rPr lang="en-US" sz="2400" b="1" dirty="0">
                <a:solidFill>
                  <a:schemeClr val="tx2"/>
                </a:solidFill>
              </a:rPr>
              <a:t>Working on EDI invoicing</a:t>
            </a:r>
          </a:p>
        </p:txBody>
      </p:sp>
      <p:pic>
        <p:nvPicPr>
          <p:cNvPr id="16" name="Picture Placeholder 15">
            <a:extLst>
              <a:ext uri="{FF2B5EF4-FFF2-40B4-BE49-F238E27FC236}">
                <a16:creationId xmlns:a16="http://schemas.microsoft.com/office/drawing/2014/main" xmlns="" id="{ABDBC1CA-BE6F-4D00-9470-1C602223149F}"/>
              </a:ext>
            </a:extLst>
          </p:cNvPr>
          <p:cNvPicPr>
            <a:picLocks noGrp="1" noChangeAspect="1"/>
          </p:cNvPicPr>
          <p:nvPr>
            <p:ph type="pic" idx="21"/>
          </p:nvPr>
        </p:nvPicPr>
        <p:blipFill>
          <a:blip r:embed="rId3"/>
          <a:srcRect l="815" r="815"/>
          <a:stretch>
            <a:fillRect/>
          </a:stretch>
        </p:blipFill>
        <p:spPr>
          <a:prstGeom prst="rect">
            <a:avLst/>
          </a:prstGeom>
        </p:spPr>
      </p:pic>
      <p:pic>
        <p:nvPicPr>
          <p:cNvPr id="27" name="Picture Placeholder 26">
            <a:extLst>
              <a:ext uri="{FF2B5EF4-FFF2-40B4-BE49-F238E27FC236}">
                <a16:creationId xmlns:a16="http://schemas.microsoft.com/office/drawing/2014/main" xmlns="" id="{2C549EEF-D5DA-4D3C-8999-52CACB68B2D2}"/>
              </a:ext>
            </a:extLst>
          </p:cNvPr>
          <p:cNvPicPr>
            <a:picLocks noGrp="1" noChangeAspect="1"/>
          </p:cNvPicPr>
          <p:nvPr>
            <p:ph type="pic" idx="22"/>
          </p:nvPr>
        </p:nvPicPr>
        <p:blipFill>
          <a:blip r:embed="rId4"/>
          <a:srcRect l="12510" r="12510"/>
          <a:stretch>
            <a:fillRect/>
          </a:stretch>
        </p:blipFill>
        <p:spPr>
          <a:prstGeom prst="rect">
            <a:avLst/>
          </a:prstGeom>
        </p:spPr>
      </p:pic>
    </p:spTree>
    <p:extLst>
      <p:ext uri="{BB962C8B-B14F-4D97-AF65-F5344CB8AC3E}">
        <p14:creationId xmlns:p14="http://schemas.microsoft.com/office/powerpoint/2010/main" val="2761701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8759008-5563-4D69-802C-530D5742E4EB}"/>
              </a:ext>
            </a:extLst>
          </p:cNvPr>
          <p:cNvSpPr>
            <a:spLocks noGrp="1"/>
          </p:cNvSpPr>
          <p:nvPr>
            <p:ph type="title"/>
          </p:nvPr>
        </p:nvSpPr>
        <p:spPr/>
        <p:txBody>
          <a:bodyPr/>
          <a:lstStyle/>
          <a:p>
            <a:r>
              <a:rPr lang="en-US" dirty="0"/>
              <a:t>Other Vendor Options</a:t>
            </a:r>
          </a:p>
        </p:txBody>
      </p:sp>
      <p:sp>
        <p:nvSpPr>
          <p:cNvPr id="5" name="Text Placeholder 4">
            <a:extLst>
              <a:ext uri="{FF2B5EF4-FFF2-40B4-BE49-F238E27FC236}">
                <a16:creationId xmlns:a16="http://schemas.microsoft.com/office/drawing/2014/main" xmlns="" id="{5EF2081F-96B5-4BAB-A544-518525272952}"/>
              </a:ext>
            </a:extLst>
          </p:cNvPr>
          <p:cNvSpPr>
            <a:spLocks noGrp="1"/>
          </p:cNvSpPr>
          <p:nvPr>
            <p:ph type="body" idx="1"/>
          </p:nvPr>
        </p:nvSpPr>
        <p:spPr>
          <a:xfrm>
            <a:off x="913795" y="3904105"/>
            <a:ext cx="3526388" cy="2670866"/>
          </a:xfrm>
        </p:spPr>
        <p:txBody>
          <a:bodyPr/>
          <a:lstStyle/>
          <a:p>
            <a:pPr marL="342900" indent="-342900" algn="l">
              <a:buFont typeface="Wingdings" panose="05000000000000000000" pitchFamily="2" charset="2"/>
              <a:buChar char="v"/>
            </a:pPr>
            <a:r>
              <a:rPr lang="en-US" b="1" dirty="0">
                <a:solidFill>
                  <a:schemeClr val="tx2"/>
                </a:solidFill>
              </a:rPr>
              <a:t>Manual ordering thru GOBI </a:t>
            </a:r>
          </a:p>
          <a:p>
            <a:pPr marL="342900" indent="-342900" algn="l">
              <a:buFont typeface="Wingdings" panose="05000000000000000000" pitchFamily="2" charset="2"/>
              <a:buChar char="v"/>
            </a:pPr>
            <a:r>
              <a:rPr lang="en-US" b="1" dirty="0">
                <a:solidFill>
                  <a:schemeClr val="tx2"/>
                </a:solidFill>
              </a:rPr>
              <a:t>Need to test import profile for bib records and POL creation in ALMA </a:t>
            </a:r>
          </a:p>
          <a:p>
            <a:pPr marL="342900" indent="-342900" algn="l">
              <a:buFont typeface="Wingdings" panose="05000000000000000000" pitchFamily="2" charset="2"/>
              <a:buChar char="v"/>
            </a:pPr>
            <a:r>
              <a:rPr lang="en-US" b="1" dirty="0">
                <a:solidFill>
                  <a:schemeClr val="tx2"/>
                </a:solidFill>
              </a:rPr>
              <a:t>If POLs can be exported back to GOBI then EDI invoicing is available</a:t>
            </a:r>
          </a:p>
        </p:txBody>
      </p:sp>
      <p:pic>
        <p:nvPicPr>
          <p:cNvPr id="2" name="Picture Placeholder 1">
            <a:extLst>
              <a:ext uri="{FF2B5EF4-FFF2-40B4-BE49-F238E27FC236}">
                <a16:creationId xmlns:a16="http://schemas.microsoft.com/office/drawing/2014/main" xmlns="" id="{5AE43D1D-22E7-4F8C-8235-4FCCCE3E1A5A}"/>
              </a:ext>
            </a:extLst>
          </p:cNvPr>
          <p:cNvPicPr>
            <a:picLocks noGrp="1" noChangeAspect="1"/>
          </p:cNvPicPr>
          <p:nvPr>
            <p:ph type="pic" idx="15"/>
          </p:nvPr>
        </p:nvPicPr>
        <p:blipFill>
          <a:blip r:embed="rId2"/>
          <a:srcRect l="3160" r="3160"/>
          <a:stretch>
            <a:fillRect/>
          </a:stretch>
        </p:blipFill>
        <p:spPr>
          <a:prstGeom prst="rect">
            <a:avLst/>
          </a:prstGeom>
        </p:spPr>
      </p:pic>
      <p:sp>
        <p:nvSpPr>
          <p:cNvPr id="6" name="Text Placeholder 5">
            <a:extLst>
              <a:ext uri="{FF2B5EF4-FFF2-40B4-BE49-F238E27FC236}">
                <a16:creationId xmlns:a16="http://schemas.microsoft.com/office/drawing/2014/main" xmlns="" id="{E1A77578-E9D1-4BD0-BA58-F589D3419AD0}"/>
              </a:ext>
            </a:extLst>
          </p:cNvPr>
          <p:cNvSpPr>
            <a:spLocks noGrp="1"/>
          </p:cNvSpPr>
          <p:nvPr>
            <p:ph type="body" sz="quarter" idx="3"/>
          </p:nvPr>
        </p:nvSpPr>
        <p:spPr>
          <a:xfrm>
            <a:off x="4440183" y="3904106"/>
            <a:ext cx="3526388" cy="1967208"/>
          </a:xfrm>
        </p:spPr>
        <p:txBody>
          <a:bodyPr/>
          <a:lstStyle/>
          <a:p>
            <a:pPr marL="342900" indent="-342900" algn="l">
              <a:buFont typeface="Wingdings" panose="05000000000000000000" pitchFamily="2" charset="2"/>
              <a:buChar char="v"/>
            </a:pPr>
            <a:r>
              <a:rPr lang="en-US" b="1" dirty="0">
                <a:solidFill>
                  <a:schemeClr val="tx2"/>
                </a:solidFill>
              </a:rPr>
              <a:t>Selector provides exact item desired in order selection </a:t>
            </a:r>
          </a:p>
          <a:p>
            <a:pPr marL="342900" indent="-342900" algn="l">
              <a:buFont typeface="Wingdings" panose="05000000000000000000" pitchFamily="2" charset="2"/>
              <a:buChar char="v"/>
            </a:pPr>
            <a:r>
              <a:rPr lang="en-US" b="1" dirty="0">
                <a:solidFill>
                  <a:schemeClr val="tx2"/>
                </a:solidFill>
              </a:rPr>
              <a:t>ALMA import profile set-up for ordering</a:t>
            </a:r>
          </a:p>
          <a:p>
            <a:pPr marL="342900" indent="-342900" algn="l">
              <a:buFont typeface="Wingdings" panose="05000000000000000000" pitchFamily="2" charset="2"/>
              <a:buChar char="v"/>
            </a:pPr>
            <a:r>
              <a:rPr lang="en-US" b="1" dirty="0">
                <a:solidFill>
                  <a:schemeClr val="tx2"/>
                </a:solidFill>
              </a:rPr>
              <a:t>EDI invoicing enabled</a:t>
            </a:r>
          </a:p>
        </p:txBody>
      </p:sp>
      <p:sp>
        <p:nvSpPr>
          <p:cNvPr id="7" name="Text Placeholder 6">
            <a:extLst>
              <a:ext uri="{FF2B5EF4-FFF2-40B4-BE49-F238E27FC236}">
                <a16:creationId xmlns:a16="http://schemas.microsoft.com/office/drawing/2014/main" xmlns="" id="{2E212E05-A34E-4E5B-9CC5-10B28F96557C}"/>
              </a:ext>
            </a:extLst>
          </p:cNvPr>
          <p:cNvSpPr>
            <a:spLocks noGrp="1"/>
          </p:cNvSpPr>
          <p:nvPr>
            <p:ph type="body" sz="quarter" idx="13"/>
          </p:nvPr>
        </p:nvSpPr>
        <p:spPr>
          <a:xfrm>
            <a:off x="7966697" y="3904107"/>
            <a:ext cx="3526262" cy="2324056"/>
          </a:xfrm>
        </p:spPr>
        <p:txBody>
          <a:bodyPr/>
          <a:lstStyle/>
          <a:p>
            <a:pPr marL="342900" indent="-342900" algn="l">
              <a:buFont typeface="Wingdings" panose="05000000000000000000" pitchFamily="2" charset="2"/>
              <a:buChar char="v"/>
            </a:pPr>
            <a:r>
              <a:rPr lang="en-US" b="1" dirty="0">
                <a:solidFill>
                  <a:schemeClr val="tx2"/>
                </a:solidFill>
              </a:rPr>
              <a:t>Manual ordering from Amazon or direct vendor with Procurement card</a:t>
            </a:r>
          </a:p>
          <a:p>
            <a:pPr marL="342900" indent="-342900" algn="l">
              <a:buFont typeface="Wingdings" panose="05000000000000000000" pitchFamily="2" charset="2"/>
              <a:buChar char="v"/>
            </a:pPr>
            <a:r>
              <a:rPr lang="en-US" b="1" dirty="0">
                <a:solidFill>
                  <a:schemeClr val="tx2"/>
                </a:solidFill>
              </a:rPr>
              <a:t>Manual bib and POL creation in ALMA</a:t>
            </a:r>
          </a:p>
          <a:p>
            <a:pPr marL="342900" indent="-342900" algn="l">
              <a:buFont typeface="Wingdings" panose="05000000000000000000" pitchFamily="2" charset="2"/>
              <a:buChar char="v"/>
            </a:pPr>
            <a:r>
              <a:rPr lang="en-US" b="1" dirty="0">
                <a:solidFill>
                  <a:schemeClr val="tx2"/>
                </a:solidFill>
              </a:rPr>
              <a:t>Manual invoicing in ALMA</a:t>
            </a:r>
          </a:p>
        </p:txBody>
      </p:sp>
      <p:pic>
        <p:nvPicPr>
          <p:cNvPr id="16" name="Picture Placeholder 15">
            <a:extLst>
              <a:ext uri="{FF2B5EF4-FFF2-40B4-BE49-F238E27FC236}">
                <a16:creationId xmlns:a16="http://schemas.microsoft.com/office/drawing/2014/main" xmlns="" id="{ABDBC1CA-BE6F-4D00-9470-1C602223149F}"/>
              </a:ext>
            </a:extLst>
          </p:cNvPr>
          <p:cNvPicPr>
            <a:picLocks noGrp="1" noChangeAspect="1"/>
          </p:cNvPicPr>
          <p:nvPr>
            <p:ph type="pic" idx="21"/>
          </p:nvPr>
        </p:nvPicPr>
        <p:blipFill>
          <a:blip r:embed="rId3"/>
          <a:srcRect l="815" r="815"/>
          <a:stretch>
            <a:fillRect/>
          </a:stretch>
        </p:blipFill>
        <p:spPr>
          <a:prstGeom prst="rect">
            <a:avLst/>
          </a:prstGeom>
        </p:spPr>
      </p:pic>
      <p:pic>
        <p:nvPicPr>
          <p:cNvPr id="9" name="Picture Placeholder 8">
            <a:extLst>
              <a:ext uri="{FF2B5EF4-FFF2-40B4-BE49-F238E27FC236}">
                <a16:creationId xmlns:a16="http://schemas.microsoft.com/office/drawing/2014/main" xmlns="" id="{64775294-A922-48A3-A15F-BC424B7762FC}"/>
              </a:ext>
            </a:extLst>
          </p:cNvPr>
          <p:cNvPicPr>
            <a:picLocks noGrp="1" noChangeAspect="1"/>
          </p:cNvPicPr>
          <p:nvPr>
            <p:ph type="pic" idx="22"/>
          </p:nvPr>
        </p:nvPicPr>
        <p:blipFill>
          <a:blip r:embed="rId4"/>
          <a:srcRect l="6559" r="6559"/>
          <a:stretch>
            <a:fillRect/>
          </a:stretch>
        </p:blipFill>
        <p:spPr>
          <a:prstGeom prst="rect">
            <a:avLst/>
          </a:prstGeom>
        </p:spPr>
      </p:pic>
      <p:pic>
        <p:nvPicPr>
          <p:cNvPr id="11" name="Picture 10">
            <a:extLst>
              <a:ext uri="{FF2B5EF4-FFF2-40B4-BE49-F238E27FC236}">
                <a16:creationId xmlns:a16="http://schemas.microsoft.com/office/drawing/2014/main" xmlns="" id="{EB315C4D-B924-4588-BBF7-76422AE787AB}"/>
              </a:ext>
            </a:extLst>
          </p:cNvPr>
          <p:cNvPicPr>
            <a:picLocks noChangeAspect="1"/>
          </p:cNvPicPr>
          <p:nvPr/>
        </p:nvPicPr>
        <p:blipFill>
          <a:blip r:embed="rId5"/>
          <a:stretch>
            <a:fillRect/>
          </a:stretch>
        </p:blipFill>
        <p:spPr>
          <a:xfrm>
            <a:off x="1378132" y="3150686"/>
            <a:ext cx="2372307" cy="391040"/>
          </a:xfrm>
          <a:prstGeom prst="rect">
            <a:avLst/>
          </a:prstGeom>
        </p:spPr>
      </p:pic>
    </p:spTree>
    <p:extLst>
      <p:ext uri="{BB962C8B-B14F-4D97-AF65-F5344CB8AC3E}">
        <p14:creationId xmlns:p14="http://schemas.microsoft.com/office/powerpoint/2010/main" val="81229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A7545-CB4D-414D-BDA7-C38B334A4058}"/>
              </a:ext>
            </a:extLst>
          </p:cNvPr>
          <p:cNvSpPr>
            <a:spLocks noGrp="1"/>
          </p:cNvSpPr>
          <p:nvPr>
            <p:ph type="title"/>
          </p:nvPr>
        </p:nvSpPr>
        <p:spPr>
          <a:xfrm>
            <a:off x="913795" y="763701"/>
            <a:ext cx="5707899" cy="771185"/>
          </a:xfrm>
        </p:spPr>
        <p:txBody>
          <a:bodyPr/>
          <a:lstStyle/>
          <a:p>
            <a:r>
              <a:rPr lang="en-US" sz="4600" dirty="0"/>
              <a:t>GOBI Ordering </a:t>
            </a:r>
          </a:p>
        </p:txBody>
      </p:sp>
      <p:sp>
        <p:nvSpPr>
          <p:cNvPr id="4" name="Text Placeholder 3">
            <a:extLst>
              <a:ext uri="{FF2B5EF4-FFF2-40B4-BE49-F238E27FC236}">
                <a16:creationId xmlns:a16="http://schemas.microsoft.com/office/drawing/2014/main" xmlns="" id="{11CE438A-0278-4F36-A6DC-95364042BD39}"/>
              </a:ext>
            </a:extLst>
          </p:cNvPr>
          <p:cNvSpPr>
            <a:spLocks noGrp="1"/>
          </p:cNvSpPr>
          <p:nvPr>
            <p:ph type="body" sz="half" idx="2"/>
          </p:nvPr>
        </p:nvSpPr>
        <p:spPr>
          <a:xfrm>
            <a:off x="913795" y="1709057"/>
            <a:ext cx="6074834" cy="4288971"/>
          </a:xfrm>
        </p:spPr>
        <p:txBody>
          <a:bodyPr>
            <a:noAutofit/>
          </a:bodyPr>
          <a:lstStyle/>
          <a:p>
            <a:pPr marL="285750" indent="-285750" algn="l">
              <a:buFont typeface="Wingdings" panose="05000000000000000000" pitchFamily="2" charset="2"/>
              <a:buChar char="ü"/>
            </a:pPr>
            <a:r>
              <a:rPr lang="en-US" sz="2000" b="1" dirty="0"/>
              <a:t>Librarian-selectors make selections and submit orders in GOBI </a:t>
            </a:r>
          </a:p>
          <a:p>
            <a:pPr marL="285750" indent="-285750" algn="l">
              <a:buFont typeface="Wingdings" panose="05000000000000000000" pitchFamily="2" charset="2"/>
              <a:buChar char="ü"/>
            </a:pPr>
            <a:r>
              <a:rPr lang="en-US" sz="2000" b="1" dirty="0"/>
              <a:t>All order selections are checked for duplicates within ALMA</a:t>
            </a:r>
          </a:p>
          <a:p>
            <a:pPr marL="285750" indent="-285750" algn="l">
              <a:buFont typeface="Wingdings" panose="05000000000000000000" pitchFamily="2" charset="2"/>
              <a:buChar char="ü"/>
            </a:pPr>
            <a:r>
              <a:rPr lang="en-US" sz="2000" b="1" dirty="0"/>
              <a:t>Selections are reviewed to ensure all orders contain correct fund codes and ordering information </a:t>
            </a:r>
          </a:p>
          <a:p>
            <a:pPr marL="285750" indent="-285750" algn="l">
              <a:buFont typeface="Wingdings" panose="05000000000000000000" pitchFamily="2" charset="2"/>
              <a:buChar char="ü"/>
            </a:pPr>
            <a:r>
              <a:rPr lang="en-US" sz="2000" b="1" dirty="0"/>
              <a:t>Orders are submitted in GOBI and API records and POLs are created in ALMA</a:t>
            </a:r>
          </a:p>
          <a:p>
            <a:pPr marL="285750" indent="-285750" algn="l">
              <a:buFont typeface="Wingdings" panose="05000000000000000000" pitchFamily="2" charset="2"/>
              <a:buChar char="ü"/>
            </a:pPr>
            <a:r>
              <a:rPr lang="en-US" sz="2000" b="1" dirty="0"/>
              <a:t>EDI invoices are usually available before both print and e-books are received</a:t>
            </a:r>
          </a:p>
        </p:txBody>
      </p:sp>
      <p:pic>
        <p:nvPicPr>
          <p:cNvPr id="29" name="Picture Placeholder 28">
            <a:extLst>
              <a:ext uri="{FF2B5EF4-FFF2-40B4-BE49-F238E27FC236}">
                <a16:creationId xmlns:a16="http://schemas.microsoft.com/office/drawing/2014/main" xmlns="" id="{85767E88-C146-455B-AC01-45B88E9A2431}"/>
              </a:ext>
            </a:extLst>
          </p:cNvPr>
          <p:cNvPicPr>
            <a:picLocks noGrp="1" noChangeAspect="1"/>
          </p:cNvPicPr>
          <p:nvPr>
            <p:ph type="pic" idx="1"/>
          </p:nvPr>
        </p:nvPicPr>
        <p:blipFill>
          <a:blip r:embed="rId2"/>
          <a:srcRect l="6485" r="6485"/>
          <a:stretch>
            <a:fillRect/>
          </a:stretch>
        </p:blipFill>
        <p:spPr>
          <a:xfrm>
            <a:off x="7442551" y="763701"/>
            <a:ext cx="3275751" cy="4912822"/>
          </a:xfrm>
          <a:prstGeom prst="rect">
            <a:avLst/>
          </a:prstGeom>
        </p:spPr>
      </p:pic>
      <p:pic>
        <p:nvPicPr>
          <p:cNvPr id="31" name="Picture 30">
            <a:extLst>
              <a:ext uri="{FF2B5EF4-FFF2-40B4-BE49-F238E27FC236}">
                <a16:creationId xmlns:a16="http://schemas.microsoft.com/office/drawing/2014/main" xmlns="" id="{111266FE-E906-41A7-BC02-E6F45EAF324E}"/>
              </a:ext>
            </a:extLst>
          </p:cNvPr>
          <p:cNvPicPr>
            <a:picLocks noChangeAspect="1"/>
          </p:cNvPicPr>
          <p:nvPr/>
        </p:nvPicPr>
        <p:blipFill>
          <a:blip r:embed="rId3"/>
          <a:stretch>
            <a:fillRect/>
          </a:stretch>
        </p:blipFill>
        <p:spPr>
          <a:xfrm>
            <a:off x="8410214" y="763701"/>
            <a:ext cx="1407447" cy="576072"/>
          </a:xfrm>
          <a:prstGeom prst="rect">
            <a:avLst/>
          </a:prstGeom>
        </p:spPr>
      </p:pic>
    </p:spTree>
    <p:extLst>
      <p:ext uri="{BB962C8B-B14F-4D97-AF65-F5344CB8AC3E}">
        <p14:creationId xmlns:p14="http://schemas.microsoft.com/office/powerpoint/2010/main" val="245036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A7545-CB4D-414D-BDA7-C38B334A4058}"/>
              </a:ext>
            </a:extLst>
          </p:cNvPr>
          <p:cNvSpPr>
            <a:spLocks noGrp="1"/>
          </p:cNvSpPr>
          <p:nvPr>
            <p:ph type="title"/>
          </p:nvPr>
        </p:nvSpPr>
        <p:spPr>
          <a:xfrm>
            <a:off x="913795" y="763701"/>
            <a:ext cx="5707899" cy="771185"/>
          </a:xfrm>
        </p:spPr>
        <p:txBody>
          <a:bodyPr/>
          <a:lstStyle/>
          <a:p>
            <a:r>
              <a:rPr lang="en-US" sz="4600" dirty="0"/>
              <a:t>Midwest Library Ordering </a:t>
            </a:r>
          </a:p>
        </p:txBody>
      </p:sp>
      <p:sp>
        <p:nvSpPr>
          <p:cNvPr id="4" name="Text Placeholder 3">
            <a:extLst>
              <a:ext uri="{FF2B5EF4-FFF2-40B4-BE49-F238E27FC236}">
                <a16:creationId xmlns:a16="http://schemas.microsoft.com/office/drawing/2014/main" xmlns="" id="{11CE438A-0278-4F36-A6DC-95364042BD39}"/>
              </a:ext>
            </a:extLst>
          </p:cNvPr>
          <p:cNvSpPr>
            <a:spLocks noGrp="1"/>
          </p:cNvSpPr>
          <p:nvPr>
            <p:ph type="body" sz="half" idx="2"/>
          </p:nvPr>
        </p:nvSpPr>
        <p:spPr>
          <a:xfrm>
            <a:off x="818147" y="1709057"/>
            <a:ext cx="6172200" cy="4288971"/>
          </a:xfrm>
        </p:spPr>
        <p:txBody>
          <a:bodyPr>
            <a:noAutofit/>
          </a:bodyPr>
          <a:lstStyle/>
          <a:p>
            <a:pPr marL="285750" indent="-285750" algn="l">
              <a:buFont typeface="Wingdings" panose="05000000000000000000" pitchFamily="2" charset="2"/>
              <a:buChar char="ü"/>
            </a:pPr>
            <a:r>
              <a:rPr lang="en-US" sz="2000" b="1" dirty="0"/>
              <a:t>Librarian-selectors make selections and submit orders on Midwest Library site </a:t>
            </a:r>
          </a:p>
          <a:p>
            <a:pPr marL="285750" indent="-285750" algn="l">
              <a:buFont typeface="Wingdings" panose="05000000000000000000" pitchFamily="2" charset="2"/>
              <a:buChar char="ü"/>
            </a:pPr>
            <a:r>
              <a:rPr lang="en-US" sz="2000" b="1" dirty="0"/>
              <a:t>All order selections are checked for duplicates within ALMA</a:t>
            </a:r>
          </a:p>
          <a:p>
            <a:pPr marL="285750" indent="-285750" algn="l">
              <a:buFont typeface="Wingdings" panose="05000000000000000000" pitchFamily="2" charset="2"/>
              <a:buChar char="ü"/>
            </a:pPr>
            <a:r>
              <a:rPr lang="en-US" sz="2000" b="1" dirty="0"/>
              <a:t>Selections are reviewed to ensure all orders contain correct fund codes and ordering information </a:t>
            </a:r>
          </a:p>
          <a:p>
            <a:pPr marL="285750" indent="-285750" algn="l">
              <a:buFont typeface="Wingdings" panose="05000000000000000000" pitchFamily="2" charset="2"/>
              <a:buChar char="ü"/>
            </a:pPr>
            <a:r>
              <a:rPr lang="en-US" sz="2000" b="1" dirty="0"/>
              <a:t>Orders are submitted on Midwest Library site and records are imported into ALMA and POLs are created then order confirmation is exported back to vendor</a:t>
            </a:r>
          </a:p>
          <a:p>
            <a:pPr marL="285750" indent="-285750" algn="l">
              <a:buFont typeface="Wingdings" panose="05000000000000000000" pitchFamily="2" charset="2"/>
              <a:buChar char="ü"/>
            </a:pPr>
            <a:r>
              <a:rPr lang="en-US" sz="2000" b="1" dirty="0"/>
              <a:t>EDI invoices are usually available before books are received</a:t>
            </a:r>
          </a:p>
        </p:txBody>
      </p:sp>
      <p:pic>
        <p:nvPicPr>
          <p:cNvPr id="10" name="Picture Placeholder 9">
            <a:extLst>
              <a:ext uri="{FF2B5EF4-FFF2-40B4-BE49-F238E27FC236}">
                <a16:creationId xmlns:a16="http://schemas.microsoft.com/office/drawing/2014/main" xmlns="" id="{00EDC798-B178-4769-B266-64D34DD8A3F9}"/>
              </a:ext>
            </a:extLst>
          </p:cNvPr>
          <p:cNvPicPr>
            <a:picLocks noGrp="1" noChangeAspect="1"/>
          </p:cNvPicPr>
          <p:nvPr>
            <p:ph type="pic" idx="1"/>
          </p:nvPr>
        </p:nvPicPr>
        <p:blipFill>
          <a:blip r:embed="rId2"/>
          <a:srcRect t="7400" b="7400"/>
          <a:stretch>
            <a:fillRect/>
          </a:stretch>
        </p:blipFill>
        <p:spPr>
          <a:xfrm>
            <a:off x="7478295" y="1396885"/>
            <a:ext cx="3276600" cy="4913313"/>
          </a:xfrm>
          <a:prstGeom prst="rect">
            <a:avLst/>
          </a:prstGeom>
        </p:spPr>
      </p:pic>
      <p:pic>
        <p:nvPicPr>
          <p:cNvPr id="11" name="Picture 10">
            <a:extLst>
              <a:ext uri="{FF2B5EF4-FFF2-40B4-BE49-F238E27FC236}">
                <a16:creationId xmlns:a16="http://schemas.microsoft.com/office/drawing/2014/main" xmlns="" id="{050DE5EA-BA60-4718-9889-02E4C6188DF1}"/>
              </a:ext>
            </a:extLst>
          </p:cNvPr>
          <p:cNvPicPr>
            <a:picLocks noChangeAspect="1"/>
          </p:cNvPicPr>
          <p:nvPr/>
        </p:nvPicPr>
        <p:blipFill>
          <a:blip r:embed="rId3"/>
          <a:stretch>
            <a:fillRect/>
          </a:stretch>
        </p:blipFill>
        <p:spPr>
          <a:xfrm>
            <a:off x="7478295" y="298972"/>
            <a:ext cx="3276600" cy="1197341"/>
          </a:xfrm>
          <a:prstGeom prst="rect">
            <a:avLst/>
          </a:prstGeom>
        </p:spPr>
      </p:pic>
    </p:spTree>
    <p:extLst>
      <p:ext uri="{BB962C8B-B14F-4D97-AF65-F5344CB8AC3E}">
        <p14:creationId xmlns:p14="http://schemas.microsoft.com/office/powerpoint/2010/main" val="354610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A7545-CB4D-414D-BDA7-C38B334A4058}"/>
              </a:ext>
            </a:extLst>
          </p:cNvPr>
          <p:cNvSpPr>
            <a:spLocks noGrp="1"/>
          </p:cNvSpPr>
          <p:nvPr>
            <p:ph type="title"/>
          </p:nvPr>
        </p:nvSpPr>
        <p:spPr>
          <a:xfrm>
            <a:off x="913795" y="763701"/>
            <a:ext cx="5707899" cy="771185"/>
          </a:xfrm>
        </p:spPr>
        <p:txBody>
          <a:bodyPr/>
          <a:lstStyle/>
          <a:p>
            <a:r>
              <a:rPr lang="en-US" sz="4600" dirty="0"/>
              <a:t>INGRAM ipage</a:t>
            </a:r>
            <a:br>
              <a:rPr lang="en-US" sz="4600" dirty="0"/>
            </a:br>
            <a:r>
              <a:rPr lang="en-US" sz="4600" dirty="0"/>
              <a:t>Ordering </a:t>
            </a:r>
          </a:p>
        </p:txBody>
      </p:sp>
      <p:sp>
        <p:nvSpPr>
          <p:cNvPr id="4" name="Text Placeholder 3">
            <a:extLst>
              <a:ext uri="{FF2B5EF4-FFF2-40B4-BE49-F238E27FC236}">
                <a16:creationId xmlns:a16="http://schemas.microsoft.com/office/drawing/2014/main" xmlns="" id="{11CE438A-0278-4F36-A6DC-95364042BD39}"/>
              </a:ext>
            </a:extLst>
          </p:cNvPr>
          <p:cNvSpPr>
            <a:spLocks noGrp="1"/>
          </p:cNvSpPr>
          <p:nvPr>
            <p:ph type="body" sz="half" idx="2"/>
          </p:nvPr>
        </p:nvSpPr>
        <p:spPr>
          <a:xfrm>
            <a:off x="913795" y="1709057"/>
            <a:ext cx="6074834" cy="4288971"/>
          </a:xfrm>
        </p:spPr>
        <p:txBody>
          <a:bodyPr>
            <a:noAutofit/>
          </a:bodyPr>
          <a:lstStyle/>
          <a:p>
            <a:pPr marL="285750" indent="-285750" algn="l">
              <a:buFont typeface="Wingdings" panose="05000000000000000000" pitchFamily="2" charset="2"/>
              <a:buChar char="ü"/>
            </a:pPr>
            <a:r>
              <a:rPr lang="en-US" sz="2000" b="1" dirty="0"/>
              <a:t>Only a few librarian-selectors can make selections and submit orders on ipage site </a:t>
            </a:r>
          </a:p>
          <a:p>
            <a:pPr marL="285750" indent="-285750" algn="l">
              <a:buFont typeface="Wingdings" panose="05000000000000000000" pitchFamily="2" charset="2"/>
              <a:buChar char="ü"/>
            </a:pPr>
            <a:r>
              <a:rPr lang="en-US" sz="2000" b="1" dirty="0"/>
              <a:t>All order selections are checked for duplicates within ALMA</a:t>
            </a:r>
          </a:p>
          <a:p>
            <a:pPr marL="285750" indent="-285750" algn="l">
              <a:buFont typeface="Wingdings" panose="05000000000000000000" pitchFamily="2" charset="2"/>
              <a:buChar char="ü"/>
            </a:pPr>
            <a:r>
              <a:rPr lang="en-US" sz="2000" b="1" dirty="0"/>
              <a:t>Selections are reviewed to ensure all orders contain correct fund codes and ordering information </a:t>
            </a:r>
          </a:p>
          <a:p>
            <a:pPr marL="285750" indent="-285750" algn="l">
              <a:buFont typeface="Wingdings" panose="05000000000000000000" pitchFamily="2" charset="2"/>
              <a:buChar char="ü"/>
            </a:pPr>
            <a:r>
              <a:rPr lang="en-US" sz="2000" b="1" dirty="0"/>
              <a:t>Orders are submitted on ipage site and records are imported into ALMA and POLs are created then order confirmation is exported back to vendor</a:t>
            </a:r>
          </a:p>
          <a:p>
            <a:pPr marL="285750" indent="-285750" algn="l">
              <a:buFont typeface="Wingdings" panose="05000000000000000000" pitchFamily="2" charset="2"/>
              <a:buChar char="ü"/>
            </a:pPr>
            <a:r>
              <a:rPr lang="en-US" sz="2000" b="1" dirty="0"/>
              <a:t>Invoices are added to ALMA manually but we are working on testing EDI invoicing</a:t>
            </a:r>
          </a:p>
        </p:txBody>
      </p:sp>
      <p:pic>
        <p:nvPicPr>
          <p:cNvPr id="16" name="Picture Placeholder 15">
            <a:extLst>
              <a:ext uri="{FF2B5EF4-FFF2-40B4-BE49-F238E27FC236}">
                <a16:creationId xmlns:a16="http://schemas.microsoft.com/office/drawing/2014/main" xmlns="" id="{1F3443E8-CFD7-4F8C-BD67-8968AA951BFE}"/>
              </a:ext>
            </a:extLst>
          </p:cNvPr>
          <p:cNvPicPr>
            <a:picLocks noGrp="1" noChangeAspect="1"/>
          </p:cNvPicPr>
          <p:nvPr>
            <p:ph type="pic" idx="1"/>
          </p:nvPr>
        </p:nvPicPr>
        <p:blipFill>
          <a:blip r:embed="rId2"/>
          <a:srcRect l="2274" r="2274"/>
          <a:stretch>
            <a:fillRect/>
          </a:stretch>
        </p:blipFill>
        <p:spPr>
          <a:prstGeom prst="rect">
            <a:avLst/>
          </a:prstGeom>
        </p:spPr>
      </p:pic>
    </p:spTree>
    <p:extLst>
      <p:ext uri="{BB962C8B-B14F-4D97-AF65-F5344CB8AC3E}">
        <p14:creationId xmlns:p14="http://schemas.microsoft.com/office/powerpoint/2010/main" val="391325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A7545-CB4D-414D-BDA7-C38B334A4058}"/>
              </a:ext>
            </a:extLst>
          </p:cNvPr>
          <p:cNvSpPr>
            <a:spLocks noGrp="1"/>
          </p:cNvSpPr>
          <p:nvPr>
            <p:ph type="title"/>
          </p:nvPr>
        </p:nvSpPr>
        <p:spPr>
          <a:xfrm>
            <a:off x="913795" y="763701"/>
            <a:ext cx="5707899" cy="771185"/>
          </a:xfrm>
        </p:spPr>
        <p:txBody>
          <a:bodyPr/>
          <a:lstStyle/>
          <a:p>
            <a:r>
              <a:rPr lang="en-US" sz="4600" dirty="0"/>
              <a:t>Amazon or Direct Vendor  Ordering </a:t>
            </a:r>
          </a:p>
        </p:txBody>
      </p:sp>
      <p:sp>
        <p:nvSpPr>
          <p:cNvPr id="4" name="Text Placeholder 3">
            <a:extLst>
              <a:ext uri="{FF2B5EF4-FFF2-40B4-BE49-F238E27FC236}">
                <a16:creationId xmlns:a16="http://schemas.microsoft.com/office/drawing/2014/main" xmlns="" id="{11CE438A-0278-4F36-A6DC-95364042BD39}"/>
              </a:ext>
            </a:extLst>
          </p:cNvPr>
          <p:cNvSpPr>
            <a:spLocks noGrp="1"/>
          </p:cNvSpPr>
          <p:nvPr>
            <p:ph type="body" sz="half" idx="2"/>
          </p:nvPr>
        </p:nvSpPr>
        <p:spPr>
          <a:xfrm>
            <a:off x="818147" y="1709057"/>
            <a:ext cx="6170482" cy="4288971"/>
          </a:xfrm>
        </p:spPr>
        <p:txBody>
          <a:bodyPr>
            <a:noAutofit/>
          </a:bodyPr>
          <a:lstStyle/>
          <a:p>
            <a:pPr marL="285750" indent="-285750" algn="l">
              <a:buFont typeface="Wingdings" panose="05000000000000000000" pitchFamily="2" charset="2"/>
              <a:buChar char="ü"/>
            </a:pPr>
            <a:r>
              <a:rPr lang="en-US" sz="2000" b="1" dirty="0"/>
              <a:t>Librarian-selectors can email links for selections from Amazon or other vendor sites </a:t>
            </a:r>
          </a:p>
          <a:p>
            <a:pPr marL="285750" indent="-285750" algn="l">
              <a:buFont typeface="Wingdings" panose="05000000000000000000" pitchFamily="2" charset="2"/>
              <a:buChar char="ü"/>
            </a:pPr>
            <a:r>
              <a:rPr lang="en-US" sz="2000" b="1" dirty="0"/>
              <a:t>All order selections are checked for duplicates within ALMA</a:t>
            </a:r>
          </a:p>
          <a:p>
            <a:pPr marL="285750" indent="-285750" algn="l">
              <a:buFont typeface="Wingdings" panose="05000000000000000000" pitchFamily="2" charset="2"/>
              <a:buChar char="ü"/>
            </a:pPr>
            <a:r>
              <a:rPr lang="en-US" sz="2000" b="1" dirty="0"/>
              <a:t>Selections are emailed with correct fund codes and ordering information to the analyst with pro-card access</a:t>
            </a:r>
          </a:p>
          <a:p>
            <a:pPr marL="285750" indent="-285750" algn="l">
              <a:buFont typeface="Wingdings" panose="05000000000000000000" pitchFamily="2" charset="2"/>
              <a:buChar char="ü"/>
            </a:pPr>
            <a:r>
              <a:rPr lang="en-US" sz="2000" b="1" dirty="0"/>
              <a:t>Orders and POLs are created manually in ALMA when items acknowledgments are received from the analyst</a:t>
            </a:r>
          </a:p>
          <a:p>
            <a:pPr marL="285750" indent="-285750" algn="l">
              <a:buFont typeface="Wingdings" panose="05000000000000000000" pitchFamily="2" charset="2"/>
              <a:buChar char="ü"/>
            </a:pPr>
            <a:r>
              <a:rPr lang="en-US" sz="2000" b="1" dirty="0"/>
              <a:t>Invoices are added to ALMA manually when the analyst receives the monthly pro-card report</a:t>
            </a:r>
          </a:p>
        </p:txBody>
      </p:sp>
      <p:pic>
        <p:nvPicPr>
          <p:cNvPr id="8" name="Picture 7">
            <a:extLst>
              <a:ext uri="{FF2B5EF4-FFF2-40B4-BE49-F238E27FC236}">
                <a16:creationId xmlns:a16="http://schemas.microsoft.com/office/drawing/2014/main" xmlns="" id="{178F4E0A-4E9F-45D9-93BB-53D8991E9C85}"/>
              </a:ext>
            </a:extLst>
          </p:cNvPr>
          <p:cNvPicPr>
            <a:picLocks noChangeAspect="1"/>
          </p:cNvPicPr>
          <p:nvPr/>
        </p:nvPicPr>
        <p:blipFill>
          <a:blip r:embed="rId2"/>
          <a:stretch>
            <a:fillRect/>
          </a:stretch>
        </p:blipFill>
        <p:spPr>
          <a:xfrm>
            <a:off x="7599638" y="629681"/>
            <a:ext cx="2934697" cy="1565923"/>
          </a:xfrm>
          <a:prstGeom prst="rect">
            <a:avLst/>
          </a:prstGeom>
        </p:spPr>
      </p:pic>
      <p:pic>
        <p:nvPicPr>
          <p:cNvPr id="10" name="Picture 9">
            <a:extLst>
              <a:ext uri="{FF2B5EF4-FFF2-40B4-BE49-F238E27FC236}">
                <a16:creationId xmlns:a16="http://schemas.microsoft.com/office/drawing/2014/main" xmlns="" id="{21A9462F-3673-4904-B935-B7DFFFBC9518}"/>
              </a:ext>
            </a:extLst>
          </p:cNvPr>
          <p:cNvPicPr>
            <a:picLocks noChangeAspect="1"/>
          </p:cNvPicPr>
          <p:nvPr/>
        </p:nvPicPr>
        <p:blipFill>
          <a:blip r:embed="rId3"/>
          <a:stretch>
            <a:fillRect/>
          </a:stretch>
        </p:blipFill>
        <p:spPr>
          <a:xfrm>
            <a:off x="7377170" y="4100387"/>
            <a:ext cx="3392457" cy="873305"/>
          </a:xfrm>
          <a:prstGeom prst="rect">
            <a:avLst/>
          </a:prstGeom>
        </p:spPr>
      </p:pic>
      <p:pic>
        <p:nvPicPr>
          <p:cNvPr id="11" name="Picture 10">
            <a:extLst>
              <a:ext uri="{FF2B5EF4-FFF2-40B4-BE49-F238E27FC236}">
                <a16:creationId xmlns:a16="http://schemas.microsoft.com/office/drawing/2014/main" xmlns="" id="{A5964B35-EADA-41D3-8677-2533E3FC4DC9}"/>
              </a:ext>
            </a:extLst>
          </p:cNvPr>
          <p:cNvPicPr>
            <a:picLocks noChangeAspect="1"/>
          </p:cNvPicPr>
          <p:nvPr/>
        </p:nvPicPr>
        <p:blipFill>
          <a:blip r:embed="rId4"/>
          <a:stretch>
            <a:fillRect/>
          </a:stretch>
        </p:blipFill>
        <p:spPr>
          <a:xfrm>
            <a:off x="7377172" y="2087977"/>
            <a:ext cx="3392457" cy="1026290"/>
          </a:xfrm>
          <a:prstGeom prst="rect">
            <a:avLst/>
          </a:prstGeom>
        </p:spPr>
      </p:pic>
      <p:pic>
        <p:nvPicPr>
          <p:cNvPr id="12" name="Picture 11">
            <a:extLst>
              <a:ext uri="{FF2B5EF4-FFF2-40B4-BE49-F238E27FC236}">
                <a16:creationId xmlns:a16="http://schemas.microsoft.com/office/drawing/2014/main" xmlns="" id="{BAAD9DBE-F182-4611-B078-6CCB737CD736}"/>
              </a:ext>
            </a:extLst>
          </p:cNvPr>
          <p:cNvPicPr>
            <a:picLocks noChangeAspect="1"/>
          </p:cNvPicPr>
          <p:nvPr/>
        </p:nvPicPr>
        <p:blipFill>
          <a:blip r:embed="rId5"/>
          <a:stretch>
            <a:fillRect/>
          </a:stretch>
        </p:blipFill>
        <p:spPr>
          <a:xfrm>
            <a:off x="7599638" y="3126955"/>
            <a:ext cx="2947523" cy="960744"/>
          </a:xfrm>
          <a:prstGeom prst="rect">
            <a:avLst/>
          </a:prstGeom>
        </p:spPr>
      </p:pic>
      <p:pic>
        <p:nvPicPr>
          <p:cNvPr id="13" name="Picture 12">
            <a:extLst>
              <a:ext uri="{FF2B5EF4-FFF2-40B4-BE49-F238E27FC236}">
                <a16:creationId xmlns:a16="http://schemas.microsoft.com/office/drawing/2014/main" xmlns="" id="{0D29D0CE-7477-477E-8ED4-2E7F8ABB1B84}"/>
              </a:ext>
            </a:extLst>
          </p:cNvPr>
          <p:cNvPicPr>
            <a:picLocks noChangeAspect="1"/>
          </p:cNvPicPr>
          <p:nvPr/>
        </p:nvPicPr>
        <p:blipFill>
          <a:blip r:embed="rId6"/>
          <a:stretch>
            <a:fillRect/>
          </a:stretch>
        </p:blipFill>
        <p:spPr>
          <a:xfrm>
            <a:off x="7825559" y="4988326"/>
            <a:ext cx="2495678" cy="1009702"/>
          </a:xfrm>
          <a:prstGeom prst="rect">
            <a:avLst/>
          </a:prstGeom>
        </p:spPr>
      </p:pic>
    </p:spTree>
    <p:extLst>
      <p:ext uri="{BB962C8B-B14F-4D97-AF65-F5344CB8AC3E}">
        <p14:creationId xmlns:p14="http://schemas.microsoft.com/office/powerpoint/2010/main" val="1164366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634AEDFC004F4CAC7E82E810B3CBCE" ma:contentTypeVersion="13" ma:contentTypeDescription="Create a new document." ma:contentTypeScope="" ma:versionID="619047fad48dac64678762ccb575e84f">
  <xsd:schema xmlns:xsd="http://www.w3.org/2001/XMLSchema" xmlns:xs="http://www.w3.org/2001/XMLSchema" xmlns:p="http://schemas.microsoft.com/office/2006/metadata/properties" xmlns:ns3="b8aa352a-293a-4467-bd20-3a50d4d1fa9d" xmlns:ns4="eb75cd8d-da3b-4155-889a-4ff3aaf86fbf" targetNamespace="http://schemas.microsoft.com/office/2006/metadata/properties" ma:root="true" ma:fieldsID="7f8843754726b5b927bd61e7f345fc79" ns3:_="" ns4:_="">
    <xsd:import namespace="b8aa352a-293a-4467-bd20-3a50d4d1fa9d"/>
    <xsd:import namespace="eb75cd8d-da3b-4155-889a-4ff3aaf86f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a352a-293a-4467-bd20-3a50d4d1fa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5cd8d-da3b-4155-889a-4ff3aaf86f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2AD1D8-8A5E-4BD0-9C71-80D0BE6153FE}">
  <ds:schemaRefs>
    <ds:schemaRef ds:uri="http://schemas.microsoft.com/sharepoint/v3/contenttype/forms"/>
  </ds:schemaRefs>
</ds:datastoreItem>
</file>

<file path=customXml/itemProps2.xml><?xml version="1.0" encoding="utf-8"?>
<ds:datastoreItem xmlns:ds="http://schemas.openxmlformats.org/officeDocument/2006/customXml" ds:itemID="{67FD5029-090B-4C99-8503-03AA6A474387}">
  <ds:schemaRefs>
    <ds:schemaRef ds:uri="http://purl.org/dc/terms/"/>
    <ds:schemaRef ds:uri="http://schemas.openxmlformats.org/package/2006/metadata/core-properties"/>
    <ds:schemaRef ds:uri="http://purl.org/dc/dcmitype/"/>
    <ds:schemaRef ds:uri="http://schemas.microsoft.com/office/infopath/2007/PartnerControls"/>
    <ds:schemaRef ds:uri="eb75cd8d-da3b-4155-889a-4ff3aaf86fbf"/>
    <ds:schemaRef ds:uri="http://purl.org/dc/elements/1.1/"/>
    <ds:schemaRef ds:uri="http://schemas.microsoft.com/office/2006/metadata/properties"/>
    <ds:schemaRef ds:uri="http://schemas.microsoft.com/office/2006/documentManagement/types"/>
    <ds:schemaRef ds:uri="b8aa352a-293a-4467-bd20-3a50d4d1fa9d"/>
    <ds:schemaRef ds:uri="http://www.w3.org/XML/1998/namespace"/>
  </ds:schemaRefs>
</ds:datastoreItem>
</file>

<file path=customXml/itemProps3.xml><?xml version="1.0" encoding="utf-8"?>
<ds:datastoreItem xmlns:ds="http://schemas.openxmlformats.org/officeDocument/2006/customXml" ds:itemID="{E5AFFE70-560F-46C0-8AD1-8E9D053E4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a352a-293a-4467-bd20-3a50d4d1fa9d"/>
    <ds:schemaRef ds:uri="eb75cd8d-da3b-4155-889a-4ff3aaf86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Earthy inspiration</Template>
  <TotalTime>0</TotalTime>
  <Words>867</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Goudy Old Style</vt:lpstr>
      <vt:lpstr>Trebuchet MS</vt:lpstr>
      <vt:lpstr>Wingdings</vt:lpstr>
      <vt:lpstr>Wingdings 2</vt:lpstr>
      <vt:lpstr>SlateVTI</vt:lpstr>
      <vt:lpstr>Monographic Ordering Methods  Before and After Covid-19 </vt:lpstr>
      <vt:lpstr>Monographic Ordering Priorities </vt:lpstr>
      <vt:lpstr>Vendor Ordering Preferences</vt:lpstr>
      <vt:lpstr>Main Vendors Ordering</vt:lpstr>
      <vt:lpstr>Other Vendor Options</vt:lpstr>
      <vt:lpstr>GOBI Ordering </vt:lpstr>
      <vt:lpstr>Midwest Library Ordering </vt:lpstr>
      <vt:lpstr>INGRAM ipage Ordering </vt:lpstr>
      <vt:lpstr>Amazon or Direct Vendor  Ordering </vt:lpstr>
      <vt:lpstr>Covid-19 Changes to Ordering </vt:lpstr>
      <vt:lpstr>Advantages of Remote Working</vt:lpstr>
      <vt:lpstr>Supporting Students During Remote Learning Conditions</vt:lpstr>
      <vt:lpstr>Moving Forward in a  New Learning Environment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2020-09-17T19:56:00Z</dcterms:created>
  <dcterms:modified xsi:type="dcterms:W3CDTF">2020-10-09T20:29:41Z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0x010100EC634AEDFC004F4CAC7E82E810B3CBCE</vt:lpwstr>
  </property>
</Properties>
</file>