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81" r:id="rId3"/>
    <p:sldId id="257" r:id="rId4"/>
    <p:sldId id="261" r:id="rId5"/>
    <p:sldId id="258" r:id="rId6"/>
    <p:sldId id="260" r:id="rId7"/>
    <p:sldId id="259" r:id="rId8"/>
    <p:sldId id="263" r:id="rId9"/>
    <p:sldId id="262" r:id="rId10"/>
    <p:sldId id="264" r:id="rId11"/>
    <p:sldId id="265" r:id="rId12"/>
    <p:sldId id="266" r:id="rId13"/>
    <p:sldId id="267" r:id="rId14"/>
    <p:sldId id="277" r:id="rId15"/>
    <p:sldId id="276" r:id="rId16"/>
    <p:sldId id="268" r:id="rId17"/>
    <p:sldId id="269" r:id="rId18"/>
    <p:sldId id="270" r:id="rId19"/>
    <p:sldId id="271" r:id="rId20"/>
    <p:sldId id="272" r:id="rId21"/>
    <p:sldId id="274" r:id="rId22"/>
    <p:sldId id="273" r:id="rId23"/>
    <p:sldId id="275" r:id="rId24"/>
    <p:sldId id="278" r:id="rId25"/>
    <p:sldId id="279" r:id="rId26"/>
    <p:sldId id="280"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5"/>
    <p:restoredTop sz="86449"/>
  </p:normalViewPr>
  <p:slideViewPr>
    <p:cSldViewPr snapToGrid="0" snapToObjects="1">
      <p:cViewPr varScale="1">
        <p:scale>
          <a:sx n="129" d="100"/>
          <a:sy n="129" d="100"/>
        </p:scale>
        <p:origin x="240" y="6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3755C-0BA1-A645-91AF-D0CA0AA926DD}" type="datetimeFigureOut">
              <a:rPr lang="en-US" smtClean="0"/>
              <a:t>10/25/18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3AB5C-4FF6-2A41-82B3-30CCF341D2CC}" type="slidenum">
              <a:rPr lang="en-US" smtClean="0"/>
              <a:t>‹#›</a:t>
            </a:fld>
            <a:endParaRPr lang="en-US"/>
          </a:p>
        </p:txBody>
      </p:sp>
    </p:spTree>
    <p:extLst>
      <p:ext uri="{BB962C8B-B14F-4D97-AF65-F5344CB8AC3E}">
        <p14:creationId xmlns:p14="http://schemas.microsoft.com/office/powerpoint/2010/main" val="266140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03AB5C-4FF6-2A41-82B3-30CCF341D2CC}" type="slidenum">
              <a:rPr lang="en-US" smtClean="0"/>
              <a:t>1</a:t>
            </a:fld>
            <a:endParaRPr lang="en-US"/>
          </a:p>
        </p:txBody>
      </p:sp>
    </p:spTree>
    <p:extLst>
      <p:ext uri="{BB962C8B-B14F-4D97-AF65-F5344CB8AC3E}">
        <p14:creationId xmlns:p14="http://schemas.microsoft.com/office/powerpoint/2010/main" val="15675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03AB5C-4FF6-2A41-82B3-30CCF341D2CC}" type="slidenum">
              <a:rPr lang="en-US" smtClean="0"/>
              <a:t>4</a:t>
            </a:fld>
            <a:endParaRPr lang="en-US"/>
          </a:p>
        </p:txBody>
      </p:sp>
    </p:spTree>
    <p:extLst>
      <p:ext uri="{BB962C8B-B14F-4D97-AF65-F5344CB8AC3E}">
        <p14:creationId xmlns:p14="http://schemas.microsoft.com/office/powerpoint/2010/main" val="1288971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10/25/18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10/25/18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03.alma.exlibrisgroup.com/view/action/pageAction.do?operation=LOAD&amp;pageViewMode=Edit&amp;xmlFileName=survey.survey_form.xml&amp;c_id=2900&amp;i_id=2901&amp;pageBean.trialId=22890781770002901&amp;RenewBean=true&amp;wizardName=survey.feedback_wizard&amp;pageBean.userId=6342803830002901" TargetMode="External"/><Relationship Id="rId2" Type="http://schemas.openxmlformats.org/officeDocument/2006/relationships/hyperlink" Target="https://na03.alma.exlibrisgroup.com/view/action/pageAction.do?operation=LOAD&amp;pageViewMode=Edit&amp;xmlFileName=survey.survey_form.xml&amp;c_id=2900&amp;i_id=2901&amp;pageBean.trialId=22390166270002901&amp;RenewBean=true&amp;wizardName=survey.feedback_wizard&amp;pageBean.userId=6346754650002901" TargetMode="External"/><Relationship Id="rId1" Type="http://schemas.openxmlformats.org/officeDocument/2006/relationships/slideLayout" Target="../slideLayouts/slideLayout2.xml"/><Relationship Id="rId6" Type="http://schemas.openxmlformats.org/officeDocument/2006/relationships/hyperlink" Target="mailto:tjoiner@calstate.edu" TargetMode="External"/><Relationship Id="rId5" Type="http://schemas.openxmlformats.org/officeDocument/2006/relationships/hyperlink" Target="mailto:echoy@calstate.edu" TargetMode="External"/><Relationship Id="rId4" Type="http://schemas.openxmlformats.org/officeDocument/2006/relationships/hyperlink" Target="http://www.policymap.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70Managing_Jobs/030Viewing_Scheduled_Jobs#Trials_Start_and_Notify_Participa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60Evaluations_and_Trials/010Evaluation_Workflo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60Evaluations_and_Trials/020Managing_Trials#Editing_Trial_Inform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alstate.atlassian.net/wiki/spaces/UAE/pages/653426702/Create+a+User+S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J0KAmFXIvy-xUoaqIdydO9XFMTesUUKQTaIBdlWcUIs/edit?usp=sharing" TargetMode="External"/><Relationship Id="rId2" Type="http://schemas.openxmlformats.org/officeDocument/2006/relationships/hyperlink" Target="https://knowledge.exlibrisgroup.com/Alma/Product_Documentation/010Alma_Online_Help_"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alstate.atlassian.net/wiki/spaces/UAE/pages/653426702/Create+a+User+S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alstate.atlassian.net/wiki/spaces/UAE/pages/653426702/Create+a+User+S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EF32-10F3-8F4F-8C69-4BFBF9C86224}"/>
              </a:ext>
            </a:extLst>
          </p:cNvPr>
          <p:cNvSpPr>
            <a:spLocks noGrp="1"/>
          </p:cNvSpPr>
          <p:nvPr>
            <p:ph type="ctrTitle"/>
          </p:nvPr>
        </p:nvSpPr>
        <p:spPr/>
        <p:txBody>
          <a:bodyPr/>
          <a:lstStyle/>
          <a:p>
            <a:r>
              <a:rPr lang="en-US" dirty="0"/>
              <a:t>Alma Trials</a:t>
            </a:r>
          </a:p>
        </p:txBody>
      </p:sp>
      <p:sp>
        <p:nvSpPr>
          <p:cNvPr id="3" name="Subtitle 2">
            <a:extLst>
              <a:ext uri="{FF2B5EF4-FFF2-40B4-BE49-F238E27FC236}">
                <a16:creationId xmlns:a16="http://schemas.microsoft.com/office/drawing/2014/main" id="{71766EC7-EC81-4745-98A2-F3FD1EF20896}"/>
              </a:ext>
            </a:extLst>
          </p:cNvPr>
          <p:cNvSpPr>
            <a:spLocks noGrp="1"/>
          </p:cNvSpPr>
          <p:nvPr>
            <p:ph type="subTitle" idx="1"/>
          </p:nvPr>
        </p:nvSpPr>
        <p:spPr/>
        <p:txBody>
          <a:bodyPr/>
          <a:lstStyle/>
          <a:p>
            <a:r>
              <a:rPr lang="en-US" dirty="0"/>
              <a:t>Trials in the NZ</a:t>
            </a:r>
          </a:p>
        </p:txBody>
      </p:sp>
    </p:spTree>
    <p:extLst>
      <p:ext uri="{BB962C8B-B14F-4D97-AF65-F5344CB8AC3E}">
        <p14:creationId xmlns:p14="http://schemas.microsoft.com/office/powerpoint/2010/main" val="383851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921A-4C70-FB47-AF47-F8431D42C01F}"/>
              </a:ext>
            </a:extLst>
          </p:cNvPr>
          <p:cNvSpPr>
            <a:spLocks noGrp="1"/>
          </p:cNvSpPr>
          <p:nvPr>
            <p:ph type="title"/>
          </p:nvPr>
        </p:nvSpPr>
        <p:spPr>
          <a:xfrm>
            <a:off x="685801" y="685800"/>
            <a:ext cx="10396882" cy="1331843"/>
          </a:xfrm>
        </p:spPr>
        <p:txBody>
          <a:bodyPr>
            <a:normAutofit fontScale="90000"/>
          </a:bodyPr>
          <a:lstStyle/>
          <a:p>
            <a:r>
              <a:rPr lang="en-US" dirty="0"/>
              <a:t>Trials: participants –add individual users</a:t>
            </a:r>
          </a:p>
        </p:txBody>
      </p:sp>
      <p:pic>
        <p:nvPicPr>
          <p:cNvPr id="5" name="Content Placeholder 4">
            <a:extLst>
              <a:ext uri="{FF2B5EF4-FFF2-40B4-BE49-F238E27FC236}">
                <a16:creationId xmlns:a16="http://schemas.microsoft.com/office/drawing/2014/main" id="{484ADA0E-66E1-5A48-840F-F27BD68BCCBE}"/>
              </a:ext>
            </a:extLst>
          </p:cNvPr>
          <p:cNvPicPr>
            <a:picLocks noGrp="1" noChangeAspect="1"/>
          </p:cNvPicPr>
          <p:nvPr>
            <p:ph sz="quarter" idx="13"/>
          </p:nvPr>
        </p:nvPicPr>
        <p:blipFill>
          <a:blip r:embed="rId2"/>
          <a:stretch>
            <a:fillRect/>
          </a:stretch>
        </p:blipFill>
        <p:spPr>
          <a:xfrm>
            <a:off x="685800" y="2585269"/>
            <a:ext cx="10394950" cy="2268486"/>
          </a:xfrm>
        </p:spPr>
      </p:pic>
    </p:spTree>
    <p:extLst>
      <p:ext uri="{BB962C8B-B14F-4D97-AF65-F5344CB8AC3E}">
        <p14:creationId xmlns:p14="http://schemas.microsoft.com/office/powerpoint/2010/main" val="359454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7758-2140-6F4A-8FE8-E5BA0136498C}"/>
              </a:ext>
            </a:extLst>
          </p:cNvPr>
          <p:cNvSpPr>
            <a:spLocks noGrp="1"/>
          </p:cNvSpPr>
          <p:nvPr>
            <p:ph type="title"/>
          </p:nvPr>
        </p:nvSpPr>
        <p:spPr/>
        <p:txBody>
          <a:bodyPr/>
          <a:lstStyle/>
          <a:p>
            <a:r>
              <a:rPr lang="en-US" dirty="0"/>
              <a:t>Trials: participants</a:t>
            </a:r>
          </a:p>
        </p:txBody>
      </p:sp>
      <p:pic>
        <p:nvPicPr>
          <p:cNvPr id="5" name="Content Placeholder 4">
            <a:extLst>
              <a:ext uri="{FF2B5EF4-FFF2-40B4-BE49-F238E27FC236}">
                <a16:creationId xmlns:a16="http://schemas.microsoft.com/office/drawing/2014/main" id="{8E617AF7-E1E4-F542-A277-AE8CD82E7608}"/>
              </a:ext>
            </a:extLst>
          </p:cNvPr>
          <p:cNvPicPr>
            <a:picLocks noGrp="1" noChangeAspect="1"/>
          </p:cNvPicPr>
          <p:nvPr>
            <p:ph sz="quarter" idx="13"/>
          </p:nvPr>
        </p:nvPicPr>
        <p:blipFill>
          <a:blip r:embed="rId2"/>
          <a:stretch>
            <a:fillRect/>
          </a:stretch>
        </p:blipFill>
        <p:spPr>
          <a:xfrm>
            <a:off x="685800" y="2069049"/>
            <a:ext cx="10394950" cy="3300926"/>
          </a:xfrm>
        </p:spPr>
      </p:pic>
    </p:spTree>
    <p:extLst>
      <p:ext uri="{BB962C8B-B14F-4D97-AF65-F5344CB8AC3E}">
        <p14:creationId xmlns:p14="http://schemas.microsoft.com/office/powerpoint/2010/main" val="200442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902D-1A9A-1B41-85C1-E6A986D0E76C}"/>
              </a:ext>
            </a:extLst>
          </p:cNvPr>
          <p:cNvSpPr>
            <a:spLocks noGrp="1"/>
          </p:cNvSpPr>
          <p:nvPr>
            <p:ph type="title"/>
          </p:nvPr>
        </p:nvSpPr>
        <p:spPr/>
        <p:txBody>
          <a:bodyPr/>
          <a:lstStyle/>
          <a:p>
            <a:r>
              <a:rPr lang="en-US" dirty="0"/>
              <a:t>Trials: letter</a:t>
            </a:r>
          </a:p>
        </p:txBody>
      </p:sp>
      <p:sp>
        <p:nvSpPr>
          <p:cNvPr id="3" name="Content Placeholder 2">
            <a:extLst>
              <a:ext uri="{FF2B5EF4-FFF2-40B4-BE49-F238E27FC236}">
                <a16:creationId xmlns:a16="http://schemas.microsoft.com/office/drawing/2014/main" id="{FC2D440D-CDB7-354F-8EF2-9A1E3CBB57A5}"/>
              </a:ext>
            </a:extLst>
          </p:cNvPr>
          <p:cNvSpPr>
            <a:spLocks noGrp="1"/>
          </p:cNvSpPr>
          <p:nvPr>
            <p:ph sz="quarter" idx="13"/>
          </p:nvPr>
        </p:nvSpPr>
        <p:spPr/>
        <p:txBody>
          <a:bodyPr/>
          <a:lstStyle/>
          <a:p>
            <a:r>
              <a:rPr lang="en-US" dirty="0"/>
              <a:t>This is the letter that is sent out to the participants of the Trial.  The email can include information about the Trial, a link to the portfolios, and a link to the collection. </a:t>
            </a:r>
          </a:p>
          <a:p>
            <a:pPr lvl="1"/>
            <a:r>
              <a:rPr lang="en-US" dirty="0"/>
              <a:t>Links to the portfolios and collection come from the Trial but the email will have links if activated in the trial</a:t>
            </a:r>
          </a:p>
          <a:p>
            <a:r>
              <a:rPr lang="en-US" dirty="0"/>
              <a:t> Also included is a link to the survey form. </a:t>
            </a:r>
          </a:p>
          <a:p>
            <a:r>
              <a:rPr lang="en-US" dirty="0"/>
              <a:t>The Trial Letter can be found under: </a:t>
            </a:r>
            <a:r>
              <a:rPr lang="en-US" dirty="0">
                <a:solidFill>
                  <a:srgbClr val="0070C0"/>
                </a:solidFill>
              </a:rPr>
              <a:t>Configuration Menu &gt; General &gt; General Configuration &gt; Letter Emails.  </a:t>
            </a:r>
          </a:p>
        </p:txBody>
      </p:sp>
    </p:spTree>
    <p:extLst>
      <p:ext uri="{BB962C8B-B14F-4D97-AF65-F5344CB8AC3E}">
        <p14:creationId xmlns:p14="http://schemas.microsoft.com/office/powerpoint/2010/main" val="312923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C730-18D3-4841-9755-0D502625BE3B}"/>
              </a:ext>
            </a:extLst>
          </p:cNvPr>
          <p:cNvSpPr>
            <a:spLocks noGrp="1"/>
          </p:cNvSpPr>
          <p:nvPr>
            <p:ph type="title"/>
          </p:nvPr>
        </p:nvSpPr>
        <p:spPr/>
        <p:txBody>
          <a:bodyPr/>
          <a:lstStyle/>
          <a:p>
            <a:r>
              <a:rPr lang="en-US" dirty="0"/>
              <a:t>Trials: letter fields</a:t>
            </a:r>
          </a:p>
        </p:txBody>
      </p:sp>
      <p:pic>
        <p:nvPicPr>
          <p:cNvPr id="7" name="Content Placeholder 6">
            <a:extLst>
              <a:ext uri="{FF2B5EF4-FFF2-40B4-BE49-F238E27FC236}">
                <a16:creationId xmlns:a16="http://schemas.microsoft.com/office/drawing/2014/main" id="{C5C545D1-62CD-B541-ACCC-6909EDDF1CB3}"/>
              </a:ext>
            </a:extLst>
          </p:cNvPr>
          <p:cNvPicPr>
            <a:picLocks noGrp="1" noChangeAspect="1"/>
          </p:cNvPicPr>
          <p:nvPr>
            <p:ph sz="quarter" idx="13"/>
          </p:nvPr>
        </p:nvPicPr>
        <p:blipFill>
          <a:blip r:embed="rId2"/>
          <a:stretch>
            <a:fillRect/>
          </a:stretch>
        </p:blipFill>
        <p:spPr>
          <a:xfrm>
            <a:off x="685800" y="2594766"/>
            <a:ext cx="10394950" cy="2249492"/>
          </a:xfrm>
        </p:spPr>
      </p:pic>
    </p:spTree>
    <p:extLst>
      <p:ext uri="{BB962C8B-B14F-4D97-AF65-F5344CB8AC3E}">
        <p14:creationId xmlns:p14="http://schemas.microsoft.com/office/powerpoint/2010/main" val="273088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FC03-A558-384D-869F-440914B3F8A6}"/>
              </a:ext>
            </a:extLst>
          </p:cNvPr>
          <p:cNvSpPr>
            <a:spLocks noGrp="1"/>
          </p:cNvSpPr>
          <p:nvPr>
            <p:ph type="title"/>
          </p:nvPr>
        </p:nvSpPr>
        <p:spPr/>
        <p:txBody>
          <a:bodyPr/>
          <a:lstStyle/>
          <a:p>
            <a:r>
              <a:rPr lang="en-US" dirty="0"/>
              <a:t>Trials: letter / email message</a:t>
            </a:r>
          </a:p>
        </p:txBody>
      </p:sp>
      <p:sp>
        <p:nvSpPr>
          <p:cNvPr id="3" name="Content Placeholder 2">
            <a:extLst>
              <a:ext uri="{FF2B5EF4-FFF2-40B4-BE49-F238E27FC236}">
                <a16:creationId xmlns:a16="http://schemas.microsoft.com/office/drawing/2014/main" id="{83B881D8-D66B-924A-B856-C1B9AF4CA3AC}"/>
              </a:ext>
            </a:extLst>
          </p:cNvPr>
          <p:cNvSpPr>
            <a:spLocks noGrp="1"/>
          </p:cNvSpPr>
          <p:nvPr>
            <p:ph sz="quarter" idx="13"/>
          </p:nvPr>
        </p:nvSpPr>
        <p:spPr/>
        <p:txBody>
          <a:bodyPr/>
          <a:lstStyle/>
          <a:p>
            <a:r>
              <a:rPr lang="en-US" dirty="0"/>
              <a:t>The Letter that is set up in alma appears in an email to the participants.  </a:t>
            </a:r>
          </a:p>
          <a:p>
            <a:r>
              <a:rPr lang="en-US" dirty="0"/>
              <a:t>Also, the form that is set up in Manage Trials, includes links to the survey, links to the portfolios and links to the collection.  Links the portfolios and collection are optional.</a:t>
            </a:r>
          </a:p>
          <a:p>
            <a:r>
              <a:rPr lang="en-US" dirty="0"/>
              <a:t>The link to the survey included in the email will only work if the trial is active.</a:t>
            </a:r>
          </a:p>
        </p:txBody>
      </p:sp>
    </p:spTree>
    <p:extLst>
      <p:ext uri="{BB962C8B-B14F-4D97-AF65-F5344CB8AC3E}">
        <p14:creationId xmlns:p14="http://schemas.microsoft.com/office/powerpoint/2010/main" val="103462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5794-6D72-CE4E-B4AA-29663D856F59}"/>
              </a:ext>
            </a:extLst>
          </p:cNvPr>
          <p:cNvSpPr>
            <a:spLocks noGrp="1"/>
          </p:cNvSpPr>
          <p:nvPr>
            <p:ph type="title"/>
          </p:nvPr>
        </p:nvSpPr>
        <p:spPr/>
        <p:txBody>
          <a:bodyPr/>
          <a:lstStyle/>
          <a:p>
            <a:r>
              <a:rPr lang="en-US" dirty="0"/>
              <a:t>Trials: letter/email message</a:t>
            </a:r>
          </a:p>
        </p:txBody>
      </p:sp>
      <p:graphicFrame>
        <p:nvGraphicFramePr>
          <p:cNvPr id="4" name="Content Placeholder 3">
            <a:extLst>
              <a:ext uri="{FF2B5EF4-FFF2-40B4-BE49-F238E27FC236}">
                <a16:creationId xmlns:a16="http://schemas.microsoft.com/office/drawing/2014/main" id="{8F56BE74-BBB8-944C-9E27-71F2D9C2F80A}"/>
              </a:ext>
            </a:extLst>
          </p:cNvPr>
          <p:cNvGraphicFramePr>
            <a:graphicFrameLocks noGrp="1"/>
          </p:cNvGraphicFramePr>
          <p:nvPr>
            <p:ph sz="quarter" idx="13"/>
            <p:extLst>
              <p:ext uri="{D42A27DB-BD31-4B8C-83A1-F6EECF244321}">
                <p14:modId xmlns:p14="http://schemas.microsoft.com/office/powerpoint/2010/main" val="76276698"/>
              </p:ext>
            </p:extLst>
          </p:nvPr>
        </p:nvGraphicFramePr>
        <p:xfrm>
          <a:off x="576470" y="1837765"/>
          <a:ext cx="10394950" cy="788628"/>
        </p:xfrm>
        <a:graphic>
          <a:graphicData uri="http://schemas.openxmlformats.org/drawingml/2006/table">
            <a:tbl>
              <a:tblPr/>
              <a:tblGrid>
                <a:gridCol w="10394950">
                  <a:extLst>
                    <a:ext uri="{9D8B030D-6E8A-4147-A177-3AD203B41FA5}">
                      <a16:colId xmlns:a16="http://schemas.microsoft.com/office/drawing/2014/main" val="1367004302"/>
                    </a:ext>
                  </a:extLst>
                </a:gridCol>
              </a:tblGrid>
              <a:tr h="262850">
                <a:tc>
                  <a:txBody>
                    <a:bodyPr/>
                    <a:lstStyle/>
                    <a:p>
                      <a:pPr marL="0" marR="0">
                        <a:spcBef>
                          <a:spcPts val="0"/>
                        </a:spcBef>
                        <a:spcAft>
                          <a:spcPts val="0"/>
                        </a:spcAft>
                      </a:pPr>
                      <a:r>
                        <a:rPr lang="en-US" sz="1100" dirty="0">
                          <a:effectLst/>
                          <a:latin typeface="Calibri" panose="020F0502020204030204" pitchFamily="34" charset="0"/>
                        </a:rPr>
                        <a:t>Thank you for agreeing to participate in the trial we are conducting for : Oxford Research Encyclopedias .</a:t>
                      </a:r>
                    </a:p>
                  </a:txBody>
                  <a:tcPr marL="47618" marR="47618" marT="47618" marB="47618" anchor="ctr">
                    <a:lnL>
                      <a:noFill/>
                    </a:lnL>
                    <a:lnR>
                      <a:noFill/>
                    </a:lnR>
                    <a:lnT>
                      <a:noFill/>
                    </a:lnT>
                    <a:lnB>
                      <a:noFill/>
                    </a:lnB>
                  </a:tcPr>
                </a:tc>
                <a:extLst>
                  <a:ext uri="{0D108BD9-81ED-4DB2-BD59-A6C34878D82A}">
                    <a16:rowId xmlns:a16="http://schemas.microsoft.com/office/drawing/2014/main" val="874830326"/>
                  </a:ext>
                </a:extLst>
              </a:tr>
              <a:tr h="262850">
                <a:tc>
                  <a:txBody>
                    <a:bodyPr/>
                    <a:lstStyle/>
                    <a:p>
                      <a:pPr marL="0" marR="0">
                        <a:spcBef>
                          <a:spcPts val="0"/>
                        </a:spcBef>
                        <a:spcAft>
                          <a:spcPts val="0"/>
                        </a:spcAft>
                      </a:pPr>
                      <a:r>
                        <a:rPr lang="en-US" sz="1100">
                          <a:effectLst/>
                          <a:latin typeface="Calibri" panose="020F0502020204030204" pitchFamily="34" charset="0"/>
                        </a:rPr>
                        <a:t>link to trial form : </a:t>
                      </a:r>
                      <a:r>
                        <a:rPr lang="en-US" sz="1100" u="sng">
                          <a:solidFill>
                            <a:srgbClr val="800080"/>
                          </a:solidFill>
                          <a:effectLst/>
                          <a:latin typeface="Calibri" panose="020F0502020204030204" pitchFamily="34" charset="0"/>
                          <a:hlinkClick r:id="rId2"/>
                        </a:rPr>
                        <a:t>Oxford Research Encyclopedias</a:t>
                      </a:r>
                      <a:endParaRPr lang="en-US" sz="1100">
                        <a:effectLst/>
                        <a:latin typeface="Calibri" panose="020F0502020204030204" pitchFamily="34" charset="0"/>
                      </a:endParaRPr>
                    </a:p>
                  </a:txBody>
                  <a:tcPr marL="47618" marR="47618" marT="47618" marB="47618" anchor="ctr">
                    <a:lnL>
                      <a:noFill/>
                    </a:lnL>
                    <a:lnR>
                      <a:noFill/>
                    </a:lnR>
                    <a:lnT>
                      <a:noFill/>
                    </a:lnT>
                    <a:lnB>
                      <a:noFill/>
                    </a:lnB>
                  </a:tcPr>
                </a:tc>
                <a:extLst>
                  <a:ext uri="{0D108BD9-81ED-4DB2-BD59-A6C34878D82A}">
                    <a16:rowId xmlns:a16="http://schemas.microsoft.com/office/drawing/2014/main" val="3357899227"/>
                  </a:ext>
                </a:extLst>
              </a:tr>
              <a:tr h="262850">
                <a:tc>
                  <a:txBody>
                    <a:bodyPr/>
                    <a:lstStyle/>
                    <a:p>
                      <a:pPr marL="0" marR="0">
                        <a:spcBef>
                          <a:spcPts val="0"/>
                        </a:spcBef>
                        <a:spcAft>
                          <a:spcPts val="0"/>
                        </a:spcAft>
                      </a:pPr>
                      <a:r>
                        <a:rPr lang="en-US" sz="1100" dirty="0">
                          <a:effectLst/>
                          <a:latin typeface="Calibri" panose="020F0502020204030204" pitchFamily="34" charset="0"/>
                        </a:rPr>
                        <a:t>The trial is scheduled to run from 09/24/2018 - 11/01/2018 .</a:t>
                      </a:r>
                    </a:p>
                  </a:txBody>
                  <a:tcPr marL="47618" marR="47618" marT="47618" marB="47618" anchor="ctr">
                    <a:lnL>
                      <a:noFill/>
                    </a:lnL>
                    <a:lnR>
                      <a:noFill/>
                    </a:lnR>
                    <a:lnT>
                      <a:noFill/>
                    </a:lnT>
                    <a:lnB>
                      <a:noFill/>
                    </a:lnB>
                  </a:tcPr>
                </a:tc>
                <a:extLst>
                  <a:ext uri="{0D108BD9-81ED-4DB2-BD59-A6C34878D82A}">
                    <a16:rowId xmlns:a16="http://schemas.microsoft.com/office/drawing/2014/main" val="4253549248"/>
                  </a:ext>
                </a:extLst>
              </a:tr>
            </a:tbl>
          </a:graphicData>
        </a:graphic>
      </p:graphicFrame>
      <p:graphicFrame>
        <p:nvGraphicFramePr>
          <p:cNvPr id="5" name="Table 4">
            <a:extLst>
              <a:ext uri="{FF2B5EF4-FFF2-40B4-BE49-F238E27FC236}">
                <a16:creationId xmlns:a16="http://schemas.microsoft.com/office/drawing/2014/main" id="{6703C43F-0EE3-2343-9B07-E7B4D51DCD0F}"/>
              </a:ext>
            </a:extLst>
          </p:cNvPr>
          <p:cNvGraphicFramePr>
            <a:graphicFrameLocks noGrp="1"/>
          </p:cNvGraphicFramePr>
          <p:nvPr/>
        </p:nvGraphicFramePr>
        <p:xfrm>
          <a:off x="685800" y="3163252"/>
          <a:ext cx="10396538" cy="1112520"/>
        </p:xfrm>
        <a:graphic>
          <a:graphicData uri="http://schemas.openxmlformats.org/drawingml/2006/table">
            <a:tbl>
              <a:tblPr/>
              <a:tblGrid>
                <a:gridCol w="10396538">
                  <a:extLst>
                    <a:ext uri="{9D8B030D-6E8A-4147-A177-3AD203B41FA5}">
                      <a16:colId xmlns:a16="http://schemas.microsoft.com/office/drawing/2014/main" val="233949496"/>
                    </a:ext>
                  </a:extLst>
                </a:gridCol>
              </a:tblGrid>
              <a:tr h="0">
                <a:tc>
                  <a:txBody>
                    <a:bodyPr/>
                    <a:lstStyle/>
                    <a:p>
                      <a:pPr marL="0" marR="0">
                        <a:spcBef>
                          <a:spcPts val="0"/>
                        </a:spcBef>
                        <a:spcAft>
                          <a:spcPts val="0"/>
                        </a:spcAft>
                      </a:pPr>
                      <a:r>
                        <a:rPr lang="en-US" sz="1200">
                          <a:effectLst/>
                          <a:latin typeface="Times New Roman" panose="02020603050405020304" pitchFamily="18" charset="0"/>
                        </a:rPr>
                        <a:t>You are invited to participate in a trial the SDLC is conducting for : PolicyMap .</a:t>
                      </a:r>
                    </a:p>
                  </a:txBody>
                  <a:tcPr marL="47625" marR="47625" marT="47625" marB="47625" anchor="ctr">
                    <a:lnL>
                      <a:noFill/>
                    </a:lnL>
                    <a:lnR>
                      <a:noFill/>
                    </a:lnR>
                    <a:lnT>
                      <a:noFill/>
                    </a:lnT>
                    <a:lnB>
                      <a:noFill/>
                    </a:lnB>
                  </a:tcPr>
                </a:tc>
                <a:extLst>
                  <a:ext uri="{0D108BD9-81ED-4DB2-BD59-A6C34878D82A}">
                    <a16:rowId xmlns:a16="http://schemas.microsoft.com/office/drawing/2014/main" val="1542089864"/>
                  </a:ext>
                </a:extLst>
              </a:tr>
              <a:tr h="0">
                <a:tc>
                  <a:txBody>
                    <a:bodyPr/>
                    <a:lstStyle/>
                    <a:p>
                      <a:pPr marL="0" marR="0">
                        <a:spcBef>
                          <a:spcPts val="0"/>
                        </a:spcBef>
                        <a:spcAft>
                          <a:spcPts val="0"/>
                        </a:spcAft>
                      </a:pPr>
                      <a:r>
                        <a:rPr lang="en-US" sz="1200" dirty="0">
                          <a:effectLst/>
                          <a:latin typeface="Times New Roman" panose="02020603050405020304" pitchFamily="18" charset="0"/>
                        </a:rPr>
                        <a:t>Please let us know how you like the trial by completing this survey! Thank you! : </a:t>
                      </a:r>
                      <a:r>
                        <a:rPr lang="en-US" sz="1200" u="sng" dirty="0">
                          <a:solidFill>
                            <a:srgbClr val="800080"/>
                          </a:solidFill>
                          <a:effectLst/>
                          <a:latin typeface="Times New Roman" panose="02020603050405020304" pitchFamily="18" charset="0"/>
                          <a:hlinkClick r:id="rId3"/>
                        </a:rPr>
                        <a:t>PolicyMap</a:t>
                      </a:r>
                      <a:endParaRPr lang="en-US" sz="1200" dirty="0">
                        <a:effectLst/>
                        <a:latin typeface="Times New Roman" panose="02020603050405020304" pitchFamily="18" charset="0"/>
                      </a:endParaRPr>
                    </a:p>
                  </a:txBody>
                  <a:tcPr marL="47625" marR="47625" marT="47625" marB="47625" anchor="ctr">
                    <a:lnL>
                      <a:noFill/>
                    </a:lnL>
                    <a:lnR>
                      <a:noFill/>
                    </a:lnR>
                    <a:lnT>
                      <a:noFill/>
                    </a:lnT>
                    <a:lnB>
                      <a:noFill/>
                    </a:lnB>
                  </a:tcPr>
                </a:tc>
                <a:extLst>
                  <a:ext uri="{0D108BD9-81ED-4DB2-BD59-A6C34878D82A}">
                    <a16:rowId xmlns:a16="http://schemas.microsoft.com/office/drawing/2014/main" val="2462028829"/>
                  </a:ext>
                </a:extLst>
              </a:tr>
              <a:tr h="0">
                <a:tc>
                  <a:txBody>
                    <a:bodyPr/>
                    <a:lstStyle/>
                    <a:p>
                      <a:pPr marL="0" marR="0">
                        <a:spcBef>
                          <a:spcPts val="0"/>
                        </a:spcBef>
                        <a:spcAft>
                          <a:spcPts val="0"/>
                        </a:spcAft>
                      </a:pPr>
                      <a:r>
                        <a:rPr lang="en-US" sz="1200">
                          <a:effectLst/>
                          <a:latin typeface="Times New Roman" panose="02020603050405020304" pitchFamily="18" charset="0"/>
                        </a:rPr>
                        <a:t>Here is the link to the trial Electronic Collection : </a:t>
                      </a:r>
                      <a:r>
                        <a:rPr lang="en-US" sz="1200" u="sng">
                          <a:solidFill>
                            <a:srgbClr val="800080"/>
                          </a:solidFill>
                          <a:effectLst/>
                          <a:latin typeface="Times New Roman" panose="02020603050405020304" pitchFamily="18" charset="0"/>
                          <a:hlinkClick r:id="rId4"/>
                        </a:rPr>
                        <a:t>PolicyMap, The Reinvestment Fund (TRF)</a:t>
                      </a:r>
                      <a:endParaRPr lang="en-US" sz="1200">
                        <a:effectLst/>
                        <a:latin typeface="Times New Roman" panose="02020603050405020304" pitchFamily="18" charset="0"/>
                      </a:endParaRPr>
                    </a:p>
                  </a:txBody>
                  <a:tcPr marL="47625" marR="47625" marT="47625" marB="47625" anchor="ctr">
                    <a:lnL>
                      <a:noFill/>
                    </a:lnL>
                    <a:lnR>
                      <a:noFill/>
                    </a:lnR>
                    <a:lnT>
                      <a:noFill/>
                    </a:lnT>
                    <a:lnB>
                      <a:noFill/>
                    </a:lnB>
                  </a:tcPr>
                </a:tc>
                <a:extLst>
                  <a:ext uri="{0D108BD9-81ED-4DB2-BD59-A6C34878D82A}">
                    <a16:rowId xmlns:a16="http://schemas.microsoft.com/office/drawing/2014/main" val="3691300914"/>
                  </a:ext>
                </a:extLst>
              </a:tr>
              <a:tr h="0">
                <a:tc>
                  <a:txBody>
                    <a:bodyPr/>
                    <a:lstStyle/>
                    <a:p>
                      <a:pPr marL="0" marR="0">
                        <a:spcBef>
                          <a:spcPts val="0"/>
                        </a:spcBef>
                        <a:spcAft>
                          <a:spcPts val="0"/>
                        </a:spcAft>
                      </a:pPr>
                      <a:r>
                        <a:rPr lang="en-US" sz="1200" dirty="0">
                          <a:effectLst/>
                          <a:latin typeface="Times New Roman" panose="02020603050405020304" pitchFamily="18" charset="0"/>
                        </a:rPr>
                        <a:t>This trial is scheduled to run from 10/05/2018 - 12/31/2018 .</a:t>
                      </a:r>
                    </a:p>
                  </a:txBody>
                  <a:tcPr marL="47625" marR="47625" marT="47625" marB="47625" anchor="ctr">
                    <a:lnL>
                      <a:noFill/>
                    </a:lnL>
                    <a:lnR>
                      <a:noFill/>
                    </a:lnR>
                    <a:lnT>
                      <a:noFill/>
                    </a:lnT>
                    <a:lnB>
                      <a:noFill/>
                    </a:lnB>
                  </a:tcPr>
                </a:tc>
                <a:extLst>
                  <a:ext uri="{0D108BD9-81ED-4DB2-BD59-A6C34878D82A}">
                    <a16:rowId xmlns:a16="http://schemas.microsoft.com/office/drawing/2014/main" val="2333428140"/>
                  </a:ext>
                </a:extLst>
              </a:tr>
            </a:tbl>
          </a:graphicData>
        </a:graphic>
      </p:graphicFrame>
      <p:graphicFrame>
        <p:nvGraphicFramePr>
          <p:cNvPr id="6" name="Table 5">
            <a:extLst>
              <a:ext uri="{FF2B5EF4-FFF2-40B4-BE49-F238E27FC236}">
                <a16:creationId xmlns:a16="http://schemas.microsoft.com/office/drawing/2014/main" id="{589D839C-5422-C141-A390-82BCE24F3F94}"/>
              </a:ext>
            </a:extLst>
          </p:cNvPr>
          <p:cNvGraphicFramePr>
            <a:graphicFrameLocks noGrp="1"/>
          </p:cNvGraphicFramePr>
          <p:nvPr>
            <p:extLst>
              <p:ext uri="{D42A27DB-BD31-4B8C-83A1-F6EECF244321}">
                <p14:modId xmlns:p14="http://schemas.microsoft.com/office/powerpoint/2010/main" val="529526588"/>
              </p:ext>
            </p:extLst>
          </p:nvPr>
        </p:nvGraphicFramePr>
        <p:xfrm>
          <a:off x="795130" y="4519261"/>
          <a:ext cx="10396538" cy="586740"/>
        </p:xfrm>
        <a:graphic>
          <a:graphicData uri="http://schemas.openxmlformats.org/drawingml/2006/table">
            <a:tbl>
              <a:tblPr/>
              <a:tblGrid>
                <a:gridCol w="10396538">
                  <a:extLst>
                    <a:ext uri="{9D8B030D-6E8A-4147-A177-3AD203B41FA5}">
                      <a16:colId xmlns:a16="http://schemas.microsoft.com/office/drawing/2014/main" val="3371398877"/>
                    </a:ext>
                  </a:extLst>
                </a:gridCol>
              </a:tblGrid>
              <a:tr h="0">
                <a:tc>
                  <a:txBody>
                    <a:bodyPr/>
                    <a:lstStyle/>
                    <a:p>
                      <a:pPr marL="0" marR="0">
                        <a:spcBef>
                          <a:spcPts val="0"/>
                        </a:spcBef>
                        <a:spcAft>
                          <a:spcPts val="0"/>
                        </a:spcAft>
                      </a:pPr>
                      <a:r>
                        <a:rPr lang="en-US" sz="1200">
                          <a:effectLst/>
                          <a:latin typeface="Times New Roman" panose="02020603050405020304" pitchFamily="18" charset="0"/>
                        </a:rPr>
                        <a:t>We appreciate your participation on this trial and look forward to receiving your feedback after the trial! For questions regarding the trial or pricing, please contact Eddie Choy: </a:t>
                      </a:r>
                      <a:r>
                        <a:rPr lang="en-US" sz="1200" u="sng">
                          <a:solidFill>
                            <a:srgbClr val="800080"/>
                          </a:solidFill>
                          <a:effectLst/>
                          <a:latin typeface="Times New Roman" panose="02020603050405020304" pitchFamily="18" charset="0"/>
                          <a:hlinkClick r:id="rId5"/>
                        </a:rPr>
                        <a:t>echoy@calstate.edu</a:t>
                      </a:r>
                      <a:r>
                        <a:rPr lang="en-US" sz="1200">
                          <a:effectLst/>
                          <a:latin typeface="Times New Roman" panose="02020603050405020304" pitchFamily="18" charset="0"/>
                        </a:rPr>
                        <a:t>, (562) 951-4592 or Terri Joiner: </a:t>
                      </a:r>
                      <a:r>
                        <a:rPr lang="en-US" sz="1200" u="sng">
                          <a:solidFill>
                            <a:srgbClr val="800080"/>
                          </a:solidFill>
                          <a:effectLst/>
                          <a:latin typeface="Times New Roman" panose="02020603050405020304" pitchFamily="18" charset="0"/>
                          <a:hlinkClick r:id="rId6"/>
                        </a:rPr>
                        <a:t>tjoiner@calstate.edu</a:t>
                      </a:r>
                      <a:r>
                        <a:rPr lang="en-US" sz="1200">
                          <a:effectLst/>
                          <a:latin typeface="Times New Roman" panose="02020603050405020304" pitchFamily="18" charset="0"/>
                        </a:rPr>
                        <a:t>, (562) 951-4646. </a:t>
                      </a:r>
                    </a:p>
                  </a:txBody>
                  <a:tcPr marL="9525" marR="9525" marT="9525" marB="9525" anchor="ctr">
                    <a:lnL>
                      <a:noFill/>
                    </a:lnL>
                    <a:lnR>
                      <a:noFill/>
                    </a:lnR>
                    <a:lnT>
                      <a:noFill/>
                    </a:lnT>
                    <a:lnB>
                      <a:noFill/>
                    </a:lnB>
                  </a:tcPr>
                </a:tc>
                <a:extLst>
                  <a:ext uri="{0D108BD9-81ED-4DB2-BD59-A6C34878D82A}">
                    <a16:rowId xmlns:a16="http://schemas.microsoft.com/office/drawing/2014/main" val="4080025486"/>
                  </a:ext>
                </a:extLst>
              </a:tr>
              <a:tr h="0">
                <a:tc>
                  <a:txBody>
                    <a:bodyPr/>
                    <a:lstStyle/>
                    <a:p>
                      <a:pPr marL="0" marR="0">
                        <a:spcBef>
                          <a:spcPts val="0"/>
                        </a:spcBef>
                        <a:spcAft>
                          <a:spcPts val="0"/>
                        </a:spcAft>
                      </a:pPr>
                      <a:r>
                        <a:rPr lang="en-US" sz="1200" dirty="0">
                          <a:effectLst/>
                          <a:latin typeface="Times New Roman" panose="02020603050405020304" pitchFamily="18" charset="0"/>
                        </a:rPr>
                        <a:t>Systemwide Digital Library Content (SDLC)</a:t>
                      </a:r>
                    </a:p>
                  </a:txBody>
                  <a:tcPr marL="9525" marR="9525" marT="9525" marB="9525" anchor="ctr">
                    <a:lnL>
                      <a:noFill/>
                    </a:lnL>
                    <a:lnR>
                      <a:noFill/>
                    </a:lnR>
                    <a:lnT>
                      <a:noFill/>
                    </a:lnT>
                    <a:lnB>
                      <a:noFill/>
                    </a:lnB>
                  </a:tcPr>
                </a:tc>
                <a:extLst>
                  <a:ext uri="{0D108BD9-81ED-4DB2-BD59-A6C34878D82A}">
                    <a16:rowId xmlns:a16="http://schemas.microsoft.com/office/drawing/2014/main" val="4222512514"/>
                  </a:ext>
                </a:extLst>
              </a:tr>
            </a:tbl>
          </a:graphicData>
        </a:graphic>
      </p:graphicFrame>
      <p:sp>
        <p:nvSpPr>
          <p:cNvPr id="7" name="Rectangle 1">
            <a:extLst>
              <a:ext uri="{FF2B5EF4-FFF2-40B4-BE49-F238E27FC236}">
                <a16:creationId xmlns:a16="http://schemas.microsoft.com/office/drawing/2014/main" id="{ED215DB1-A0A8-0C48-A74A-C8AC1CF04566}"/>
              </a:ext>
            </a:extLst>
          </p:cNvPr>
          <p:cNvSpPr>
            <a:spLocks noChangeArrowheads="1"/>
          </p:cNvSpPr>
          <p:nvPr/>
        </p:nvSpPr>
        <p:spPr bwMode="auto">
          <a:xfrm>
            <a:off x="795130" y="45189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409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DD7C-842B-7049-8C0A-E9C1A208A8EA}"/>
              </a:ext>
            </a:extLst>
          </p:cNvPr>
          <p:cNvSpPr>
            <a:spLocks noGrp="1"/>
          </p:cNvSpPr>
          <p:nvPr>
            <p:ph type="title"/>
          </p:nvPr>
        </p:nvSpPr>
        <p:spPr/>
        <p:txBody>
          <a:bodyPr/>
          <a:lstStyle/>
          <a:p>
            <a:r>
              <a:rPr lang="en-US" dirty="0"/>
              <a:t>Trials: Management job</a:t>
            </a:r>
          </a:p>
        </p:txBody>
      </p:sp>
      <p:sp>
        <p:nvSpPr>
          <p:cNvPr id="3" name="Content Placeholder 2">
            <a:extLst>
              <a:ext uri="{FF2B5EF4-FFF2-40B4-BE49-F238E27FC236}">
                <a16:creationId xmlns:a16="http://schemas.microsoft.com/office/drawing/2014/main" id="{0993CE88-3E16-4B4E-93F7-994704855A0A}"/>
              </a:ext>
            </a:extLst>
          </p:cNvPr>
          <p:cNvSpPr>
            <a:spLocks noGrp="1"/>
          </p:cNvSpPr>
          <p:nvPr>
            <p:ph sz="quarter" idx="13"/>
          </p:nvPr>
        </p:nvSpPr>
        <p:spPr/>
        <p:txBody>
          <a:bodyPr/>
          <a:lstStyle/>
          <a:p>
            <a:r>
              <a:rPr lang="en-US" dirty="0"/>
              <a:t>The </a:t>
            </a:r>
            <a:r>
              <a:rPr lang="en-US" u="sng" dirty="0">
                <a:hlinkClick r:id="rId2"/>
              </a:rPr>
              <a:t>job</a:t>
            </a:r>
            <a:r>
              <a:rPr lang="en-US" dirty="0"/>
              <a:t> is labeled: </a:t>
            </a:r>
            <a:r>
              <a:rPr lang="en-US" i="1" dirty="0">
                <a:solidFill>
                  <a:srgbClr val="0070C0"/>
                </a:solidFill>
              </a:rPr>
              <a:t>Trials - Start and Notify Participants</a:t>
            </a:r>
            <a:r>
              <a:rPr lang="en-US" dirty="0">
                <a:solidFill>
                  <a:srgbClr val="0070C0"/>
                </a:solidFill>
              </a:rPr>
              <a:t>   </a:t>
            </a:r>
            <a:r>
              <a:rPr lang="en-US" dirty="0"/>
              <a:t>and must be set to Active.  The job runs nightly and moves a Trial from Draft to Active.  </a:t>
            </a:r>
          </a:p>
          <a:p>
            <a:r>
              <a:rPr lang="en-US" dirty="0"/>
              <a:t>Also, this triggers the Trial Letter to be sent to participants.  The Trial is activate and participants can access the collection and portfolios.  </a:t>
            </a:r>
          </a:p>
          <a:p>
            <a:r>
              <a:rPr lang="en-US" dirty="0"/>
              <a:t>Participants will be able to access and submit the Trial survey. </a:t>
            </a:r>
          </a:p>
          <a:p>
            <a:r>
              <a:rPr lang="en-US" dirty="0"/>
              <a:t>This job should be set to Active but if it is not, submit a case to </a:t>
            </a:r>
            <a:r>
              <a:rPr lang="en-US" dirty="0" err="1"/>
              <a:t>SalesForce</a:t>
            </a:r>
            <a:r>
              <a:rPr lang="en-US" dirty="0"/>
              <a:t>. </a:t>
            </a:r>
          </a:p>
        </p:txBody>
      </p:sp>
    </p:spTree>
    <p:extLst>
      <p:ext uri="{BB962C8B-B14F-4D97-AF65-F5344CB8AC3E}">
        <p14:creationId xmlns:p14="http://schemas.microsoft.com/office/powerpoint/2010/main" val="197765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58B0-DEC0-4748-895B-21B90C707EDC}"/>
              </a:ext>
            </a:extLst>
          </p:cNvPr>
          <p:cNvSpPr>
            <a:spLocks noGrp="1"/>
          </p:cNvSpPr>
          <p:nvPr>
            <p:ph type="title"/>
          </p:nvPr>
        </p:nvSpPr>
        <p:spPr/>
        <p:txBody>
          <a:bodyPr/>
          <a:lstStyle/>
          <a:p>
            <a:r>
              <a:rPr lang="en-US" dirty="0"/>
              <a:t>Trials: management job</a:t>
            </a:r>
          </a:p>
        </p:txBody>
      </p:sp>
      <p:pic>
        <p:nvPicPr>
          <p:cNvPr id="5" name="Content Placeholder 4">
            <a:extLst>
              <a:ext uri="{FF2B5EF4-FFF2-40B4-BE49-F238E27FC236}">
                <a16:creationId xmlns:a16="http://schemas.microsoft.com/office/drawing/2014/main" id="{0671CBE4-542F-1D46-A4BE-56B6319FD37F}"/>
              </a:ext>
            </a:extLst>
          </p:cNvPr>
          <p:cNvPicPr>
            <a:picLocks noGrp="1" noChangeAspect="1"/>
          </p:cNvPicPr>
          <p:nvPr>
            <p:ph sz="quarter" idx="13"/>
          </p:nvPr>
        </p:nvPicPr>
        <p:blipFill>
          <a:blip r:embed="rId2"/>
          <a:stretch>
            <a:fillRect/>
          </a:stretch>
        </p:blipFill>
        <p:spPr>
          <a:xfrm>
            <a:off x="685800" y="2545028"/>
            <a:ext cx="10394950" cy="2348968"/>
          </a:xfrm>
        </p:spPr>
      </p:pic>
    </p:spTree>
    <p:extLst>
      <p:ext uri="{BB962C8B-B14F-4D97-AF65-F5344CB8AC3E}">
        <p14:creationId xmlns:p14="http://schemas.microsoft.com/office/powerpoint/2010/main" val="141023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2968-E164-1641-924B-3CC708B747F1}"/>
              </a:ext>
            </a:extLst>
          </p:cNvPr>
          <p:cNvSpPr>
            <a:spLocks noGrp="1"/>
          </p:cNvSpPr>
          <p:nvPr>
            <p:ph type="title"/>
          </p:nvPr>
        </p:nvSpPr>
        <p:spPr/>
        <p:txBody>
          <a:bodyPr/>
          <a:lstStyle/>
          <a:p>
            <a:r>
              <a:rPr lang="en-US" dirty="0"/>
              <a:t>Trials: ordering e-collection</a:t>
            </a:r>
          </a:p>
        </p:txBody>
      </p:sp>
      <p:sp>
        <p:nvSpPr>
          <p:cNvPr id="3" name="Content Placeholder 2">
            <a:extLst>
              <a:ext uri="{FF2B5EF4-FFF2-40B4-BE49-F238E27FC236}">
                <a16:creationId xmlns:a16="http://schemas.microsoft.com/office/drawing/2014/main" id="{4BCD6B81-FC38-7544-8C0F-52F4752ECFFD}"/>
              </a:ext>
            </a:extLst>
          </p:cNvPr>
          <p:cNvSpPr>
            <a:spLocks noGrp="1"/>
          </p:cNvSpPr>
          <p:nvPr>
            <p:ph sz="quarter" idx="13"/>
          </p:nvPr>
        </p:nvSpPr>
        <p:spPr/>
        <p:txBody>
          <a:bodyPr>
            <a:normAutofit lnSpcReduction="10000"/>
          </a:bodyPr>
          <a:lstStyle/>
          <a:p>
            <a:r>
              <a:rPr lang="en-US" sz="1400" dirty="0"/>
              <a:t>Locate the e-collection in the CZ and ORDER the resource, do not activate the e-collection.</a:t>
            </a:r>
          </a:p>
          <a:p>
            <a:pPr fontAlgn="base"/>
            <a:r>
              <a:rPr lang="en-US" sz="1400" dirty="0"/>
              <a:t>Once the purchase order record is open, locate the NZ license for the Trial and add it to the POL. (NZ only)</a:t>
            </a:r>
          </a:p>
          <a:p>
            <a:pPr fontAlgn="base"/>
            <a:r>
              <a:rPr lang="en-US" sz="1400" dirty="0"/>
              <a:t>Add the Vendor Record, the cost of the resource, and the fund. </a:t>
            </a:r>
          </a:p>
          <a:p>
            <a:pPr lvl="1" fontAlgn="base"/>
            <a:r>
              <a:rPr lang="en-US" sz="1400" dirty="0"/>
              <a:t>Use the Opt-in fund since this is where the funds will come from if the library chooses to subscribe after the trial period.</a:t>
            </a:r>
          </a:p>
          <a:p>
            <a:pPr lvl="1" fontAlgn="base"/>
            <a:r>
              <a:rPr lang="en-US" sz="1400" dirty="0"/>
              <a:t>If setting up the trial in the </a:t>
            </a:r>
            <a:r>
              <a:rPr lang="en-US" sz="1400" dirty="0" err="1"/>
              <a:t>Iz</a:t>
            </a:r>
            <a:r>
              <a:rPr lang="en-US" sz="1400" dirty="0"/>
              <a:t>, use a local fund.</a:t>
            </a:r>
          </a:p>
          <a:p>
            <a:pPr fontAlgn="base"/>
            <a:r>
              <a:rPr lang="en-US" sz="1400" dirty="0"/>
              <a:t>Choose </a:t>
            </a:r>
            <a:r>
              <a:rPr lang="en-US" sz="1400" u="sng" dirty="0">
                <a:solidFill>
                  <a:srgbClr val="0070C0"/>
                </a:solidFill>
                <a:hlinkClick r:id="rId2">
                  <a:extLst>
                    <a:ext uri="{A12FA001-AC4F-418D-AE19-62706E023703}">
                      <ahyp:hlinkClr xmlns:ahyp="http://schemas.microsoft.com/office/drawing/2018/hyperlinkcolor" val="tx"/>
                    </a:ext>
                  </a:extLst>
                </a:hlinkClick>
              </a:rPr>
              <a:t>Save and Start Trial</a:t>
            </a:r>
            <a:endParaRPr lang="en-US" sz="1400" dirty="0">
              <a:solidFill>
                <a:srgbClr val="0070C0"/>
              </a:solidFill>
            </a:endParaRPr>
          </a:p>
          <a:p>
            <a:r>
              <a:rPr lang="en-US" sz="1400" dirty="0"/>
              <a:t>Then Go to </a:t>
            </a:r>
            <a:r>
              <a:rPr lang="en-US" sz="1400" dirty="0">
                <a:solidFill>
                  <a:srgbClr val="0070C0"/>
                </a:solidFill>
              </a:rPr>
              <a:t>Acquisitions&gt; Purchase Order Lines &gt; </a:t>
            </a:r>
            <a:r>
              <a:rPr lang="en-US" sz="1400" u="sng" dirty="0">
                <a:solidFill>
                  <a:srgbClr val="0070C0"/>
                </a:solidFill>
                <a:hlinkClick r:id="rId2">
                  <a:extLst>
                    <a:ext uri="{A12FA001-AC4F-418D-AE19-62706E023703}">
                      <ahyp:hlinkClr xmlns:ahyp="http://schemas.microsoft.com/office/drawing/2018/hyperlinkcolor" val="tx"/>
                    </a:ext>
                  </a:extLst>
                </a:hlinkClick>
              </a:rPr>
              <a:t>Manage Trials</a:t>
            </a:r>
            <a:endParaRPr lang="en-US" sz="1400" u="sng" dirty="0">
              <a:solidFill>
                <a:srgbClr val="0070C0"/>
              </a:solidFill>
            </a:endParaRPr>
          </a:p>
          <a:p>
            <a:r>
              <a:rPr lang="en-US" sz="1400" dirty="0"/>
              <a:t>Edit the trial –multiple tabs</a:t>
            </a:r>
          </a:p>
          <a:p>
            <a:pPr lvl="1"/>
            <a:r>
              <a:rPr lang="en-US" sz="1200" dirty="0"/>
              <a:t>Summary, survey form, participants, analysis, alerts, attachments, notes</a:t>
            </a:r>
          </a:p>
          <a:p>
            <a:pPr lvl="1"/>
            <a:r>
              <a:rPr lang="en-US" sz="1200" dirty="0"/>
              <a:t>Majority of the work is here, in the form</a:t>
            </a:r>
          </a:p>
        </p:txBody>
      </p:sp>
    </p:spTree>
    <p:extLst>
      <p:ext uri="{BB962C8B-B14F-4D97-AF65-F5344CB8AC3E}">
        <p14:creationId xmlns:p14="http://schemas.microsoft.com/office/powerpoint/2010/main" val="18529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687A-B2C8-B846-B0A3-DC0F744EBF6A}"/>
              </a:ext>
            </a:extLst>
          </p:cNvPr>
          <p:cNvSpPr>
            <a:spLocks noGrp="1"/>
          </p:cNvSpPr>
          <p:nvPr>
            <p:ph type="title"/>
          </p:nvPr>
        </p:nvSpPr>
        <p:spPr/>
        <p:txBody>
          <a:bodyPr/>
          <a:lstStyle/>
          <a:p>
            <a:r>
              <a:rPr lang="en-US" dirty="0"/>
              <a:t>Trials: management</a:t>
            </a:r>
          </a:p>
        </p:txBody>
      </p:sp>
      <p:sp>
        <p:nvSpPr>
          <p:cNvPr id="3" name="Content Placeholder 2">
            <a:extLst>
              <a:ext uri="{FF2B5EF4-FFF2-40B4-BE49-F238E27FC236}">
                <a16:creationId xmlns:a16="http://schemas.microsoft.com/office/drawing/2014/main" id="{A4530066-5A87-8543-9612-DFB26D7978B2}"/>
              </a:ext>
            </a:extLst>
          </p:cNvPr>
          <p:cNvSpPr>
            <a:spLocks noGrp="1"/>
          </p:cNvSpPr>
          <p:nvPr>
            <p:ph sz="quarter" idx="13"/>
          </p:nvPr>
        </p:nvSpPr>
        <p:spPr/>
        <p:txBody>
          <a:bodyPr/>
          <a:lstStyle/>
          <a:p>
            <a:pPr fontAlgn="base"/>
            <a:r>
              <a:rPr lang="en-US" dirty="0"/>
              <a:t>Locate the new e-collection in the list of Trials and click Edit</a:t>
            </a:r>
          </a:p>
          <a:p>
            <a:pPr lvl="1" fontAlgn="base"/>
            <a:r>
              <a:rPr lang="en-US" dirty="0"/>
              <a:t>Add start and end date of the Trial</a:t>
            </a:r>
          </a:p>
          <a:p>
            <a:pPr lvl="1" fontAlgn="base"/>
            <a:r>
              <a:rPr lang="en-US" dirty="0"/>
              <a:t>Enter name of main contact person</a:t>
            </a:r>
          </a:p>
          <a:p>
            <a:pPr lvl="1" fontAlgn="base"/>
            <a:r>
              <a:rPr lang="en-US" dirty="0"/>
              <a:t>Edit the Trial survey form under the </a:t>
            </a:r>
            <a:r>
              <a:rPr lang="en-US" u="sng" dirty="0">
                <a:hlinkClick r:id="rId2"/>
              </a:rPr>
              <a:t>Survey Form tab</a:t>
            </a:r>
            <a:r>
              <a:rPr lang="en-US" dirty="0"/>
              <a:t> in the Trial.</a:t>
            </a:r>
          </a:p>
          <a:p>
            <a:pPr lvl="2" fontAlgn="base"/>
            <a:r>
              <a:rPr lang="en-US" dirty="0"/>
              <a:t>Once the form is set up and questions established, can be used for future trials</a:t>
            </a:r>
          </a:p>
          <a:p>
            <a:pPr marL="0" indent="0">
              <a:buNone/>
            </a:pPr>
            <a:endParaRPr lang="en-US" dirty="0"/>
          </a:p>
        </p:txBody>
      </p:sp>
    </p:spTree>
    <p:extLst>
      <p:ext uri="{BB962C8B-B14F-4D97-AF65-F5344CB8AC3E}">
        <p14:creationId xmlns:p14="http://schemas.microsoft.com/office/powerpoint/2010/main" val="79529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561F-5126-4446-A672-DBBDF9032709}"/>
              </a:ext>
            </a:extLst>
          </p:cNvPr>
          <p:cNvSpPr>
            <a:spLocks noGrp="1"/>
          </p:cNvSpPr>
          <p:nvPr>
            <p:ph type="title"/>
          </p:nvPr>
        </p:nvSpPr>
        <p:spPr/>
        <p:txBody>
          <a:bodyPr/>
          <a:lstStyle/>
          <a:p>
            <a:r>
              <a:rPr lang="en-US" dirty="0"/>
              <a:t>Trials: Introduction	</a:t>
            </a:r>
          </a:p>
        </p:txBody>
      </p:sp>
      <p:sp>
        <p:nvSpPr>
          <p:cNvPr id="3" name="Content Placeholder 2">
            <a:extLst>
              <a:ext uri="{FF2B5EF4-FFF2-40B4-BE49-F238E27FC236}">
                <a16:creationId xmlns:a16="http://schemas.microsoft.com/office/drawing/2014/main" id="{690D88A0-9044-AE4E-8D9A-9BDB74E1DA45}"/>
              </a:ext>
            </a:extLst>
          </p:cNvPr>
          <p:cNvSpPr>
            <a:spLocks noGrp="1"/>
          </p:cNvSpPr>
          <p:nvPr>
            <p:ph sz="quarter" idx="13"/>
          </p:nvPr>
        </p:nvSpPr>
        <p:spPr/>
        <p:txBody>
          <a:bodyPr/>
          <a:lstStyle/>
          <a:p>
            <a:r>
              <a:rPr lang="en-US" dirty="0"/>
              <a:t>This is for NZ trials but can be used for IZ</a:t>
            </a:r>
          </a:p>
          <a:p>
            <a:pPr lvl="1"/>
            <a:r>
              <a:rPr lang="en-US" dirty="0"/>
              <a:t>There are a lot of pieces to setting up trials</a:t>
            </a:r>
          </a:p>
          <a:p>
            <a:pPr lvl="2"/>
            <a:r>
              <a:rPr lang="en-US" dirty="0"/>
              <a:t>Once pieces are in place, the next trial becomes easier to set up</a:t>
            </a:r>
          </a:p>
          <a:p>
            <a:r>
              <a:rPr lang="en-US" dirty="0"/>
              <a:t>Simplify the SDLC trial process for libraries</a:t>
            </a:r>
          </a:p>
          <a:p>
            <a:pPr lvl="1"/>
            <a:r>
              <a:rPr lang="en-US" dirty="0"/>
              <a:t>Send out the trial links and survey in one email from Alma</a:t>
            </a:r>
          </a:p>
          <a:p>
            <a:pPr lvl="1"/>
            <a:r>
              <a:rPr lang="en-US" dirty="0"/>
              <a:t>If subscription purchased, all necessary pieces in the </a:t>
            </a:r>
            <a:r>
              <a:rPr lang="en-US" dirty="0" err="1"/>
              <a:t>nz</a:t>
            </a:r>
            <a:endParaRPr lang="en-US" dirty="0"/>
          </a:p>
          <a:p>
            <a:pPr lvl="2"/>
            <a:r>
              <a:rPr lang="en-US" dirty="0"/>
              <a:t>Resource can be ordered and activated from the </a:t>
            </a:r>
            <a:r>
              <a:rPr lang="en-US" dirty="0" err="1"/>
              <a:t>nz</a:t>
            </a:r>
            <a:r>
              <a:rPr lang="en-US" dirty="0"/>
              <a:t> right away after trial period</a:t>
            </a:r>
          </a:p>
          <a:p>
            <a:pPr lvl="1"/>
            <a:endParaRPr lang="en-US" dirty="0"/>
          </a:p>
        </p:txBody>
      </p:sp>
    </p:spTree>
    <p:extLst>
      <p:ext uri="{BB962C8B-B14F-4D97-AF65-F5344CB8AC3E}">
        <p14:creationId xmlns:p14="http://schemas.microsoft.com/office/powerpoint/2010/main" val="268736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604C-8996-9341-8B2A-95EC161347A2}"/>
              </a:ext>
            </a:extLst>
          </p:cNvPr>
          <p:cNvSpPr>
            <a:spLocks noGrp="1"/>
          </p:cNvSpPr>
          <p:nvPr>
            <p:ph type="title"/>
          </p:nvPr>
        </p:nvSpPr>
        <p:spPr/>
        <p:txBody>
          <a:bodyPr/>
          <a:lstStyle/>
          <a:p>
            <a:r>
              <a:rPr lang="en-US" dirty="0"/>
              <a:t>Trials: survey form</a:t>
            </a:r>
          </a:p>
        </p:txBody>
      </p:sp>
      <p:sp>
        <p:nvSpPr>
          <p:cNvPr id="3" name="Content Placeholder 2">
            <a:extLst>
              <a:ext uri="{FF2B5EF4-FFF2-40B4-BE49-F238E27FC236}">
                <a16:creationId xmlns:a16="http://schemas.microsoft.com/office/drawing/2014/main" id="{07360995-25B3-1149-9145-E043B23DE502}"/>
              </a:ext>
            </a:extLst>
          </p:cNvPr>
          <p:cNvSpPr>
            <a:spLocks noGrp="1"/>
          </p:cNvSpPr>
          <p:nvPr>
            <p:ph sz="quarter" idx="13"/>
          </p:nvPr>
        </p:nvSpPr>
        <p:spPr>
          <a:xfrm>
            <a:off x="685801" y="1705588"/>
            <a:ext cx="10394707" cy="2906170"/>
          </a:xfrm>
        </p:spPr>
        <p:txBody>
          <a:bodyPr/>
          <a:lstStyle/>
          <a:p>
            <a:pPr lvl="1" fontAlgn="base"/>
            <a:r>
              <a:rPr lang="en-US" dirty="0"/>
              <a:t>Choose whether or not to make the trial survey form available to the public.</a:t>
            </a:r>
          </a:p>
          <a:p>
            <a:pPr lvl="2" fontAlgn="base"/>
            <a:r>
              <a:rPr lang="en-US" dirty="0"/>
              <a:t>Currently the NZ Trials survey will not be made available to the public unless library wants it available in Primo.</a:t>
            </a:r>
          </a:p>
          <a:p>
            <a:pPr lvl="2" fontAlgn="base"/>
            <a:r>
              <a:rPr lang="en-US" dirty="0"/>
              <a:t>The survey form will only be available to those users included in the Set of Participants.</a:t>
            </a:r>
          </a:p>
          <a:p>
            <a:pPr lvl="2" fontAlgn="base"/>
            <a:r>
              <a:rPr lang="en-US" dirty="0"/>
              <a:t>Add participants or create a </a:t>
            </a:r>
            <a:r>
              <a:rPr lang="en-US" u="sng" dirty="0">
                <a:hlinkClick r:id="rId2"/>
              </a:rPr>
              <a:t>set of participants</a:t>
            </a:r>
            <a:r>
              <a:rPr lang="en-US" dirty="0"/>
              <a:t> to be notified of the Trial</a:t>
            </a:r>
          </a:p>
          <a:p>
            <a:pPr lvl="3" fontAlgn="base"/>
            <a:r>
              <a:rPr lang="en-US" dirty="0"/>
              <a:t>Currently NZ Set of participants is using names from EAR and CD lists maintained by SDLC.</a:t>
            </a:r>
          </a:p>
          <a:p>
            <a:pPr lvl="3" fontAlgn="base"/>
            <a:r>
              <a:rPr lang="en-US" dirty="0"/>
              <a:t>Can add more names to the list of participants.</a:t>
            </a:r>
          </a:p>
        </p:txBody>
      </p:sp>
    </p:spTree>
    <p:extLst>
      <p:ext uri="{BB962C8B-B14F-4D97-AF65-F5344CB8AC3E}">
        <p14:creationId xmlns:p14="http://schemas.microsoft.com/office/powerpoint/2010/main" val="69339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D727-E876-8042-8D7B-DB31E2AA2DCF}"/>
              </a:ext>
            </a:extLst>
          </p:cNvPr>
          <p:cNvSpPr>
            <a:spLocks noGrp="1"/>
          </p:cNvSpPr>
          <p:nvPr>
            <p:ph type="title"/>
          </p:nvPr>
        </p:nvSpPr>
        <p:spPr/>
        <p:txBody>
          <a:bodyPr/>
          <a:lstStyle/>
          <a:p>
            <a:r>
              <a:rPr lang="en-US" dirty="0"/>
              <a:t>Trials: Survey form</a:t>
            </a:r>
          </a:p>
        </p:txBody>
      </p:sp>
      <p:pic>
        <p:nvPicPr>
          <p:cNvPr id="5" name="Content Placeholder 4">
            <a:extLst>
              <a:ext uri="{FF2B5EF4-FFF2-40B4-BE49-F238E27FC236}">
                <a16:creationId xmlns:a16="http://schemas.microsoft.com/office/drawing/2014/main" id="{807A7A87-2CA3-2B48-953C-F0A6E6A58A66}"/>
              </a:ext>
            </a:extLst>
          </p:cNvPr>
          <p:cNvPicPr>
            <a:picLocks noGrp="1" noChangeAspect="1"/>
          </p:cNvPicPr>
          <p:nvPr>
            <p:ph sz="quarter" idx="13"/>
          </p:nvPr>
        </p:nvPicPr>
        <p:blipFill>
          <a:blip r:embed="rId2"/>
          <a:stretch>
            <a:fillRect/>
          </a:stretch>
        </p:blipFill>
        <p:spPr>
          <a:xfrm>
            <a:off x="1280131" y="2063750"/>
            <a:ext cx="9206288" cy="3311525"/>
          </a:xfrm>
        </p:spPr>
      </p:pic>
    </p:spTree>
    <p:extLst>
      <p:ext uri="{BB962C8B-B14F-4D97-AF65-F5344CB8AC3E}">
        <p14:creationId xmlns:p14="http://schemas.microsoft.com/office/powerpoint/2010/main" val="284761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3302-C273-6942-95C6-918BED1F7BBA}"/>
              </a:ext>
            </a:extLst>
          </p:cNvPr>
          <p:cNvSpPr>
            <a:spLocks noGrp="1"/>
          </p:cNvSpPr>
          <p:nvPr>
            <p:ph type="title"/>
          </p:nvPr>
        </p:nvSpPr>
        <p:spPr/>
        <p:txBody>
          <a:bodyPr/>
          <a:lstStyle/>
          <a:p>
            <a:r>
              <a:rPr lang="en-US" dirty="0"/>
              <a:t>Trials: survey form</a:t>
            </a:r>
          </a:p>
        </p:txBody>
      </p:sp>
      <p:pic>
        <p:nvPicPr>
          <p:cNvPr id="5" name="Content Placeholder 4">
            <a:extLst>
              <a:ext uri="{FF2B5EF4-FFF2-40B4-BE49-F238E27FC236}">
                <a16:creationId xmlns:a16="http://schemas.microsoft.com/office/drawing/2014/main" id="{AC2FCDB3-F1F9-294A-AED6-F33D0B4BE30E}"/>
              </a:ext>
            </a:extLst>
          </p:cNvPr>
          <p:cNvPicPr>
            <a:picLocks noGrp="1" noChangeAspect="1"/>
          </p:cNvPicPr>
          <p:nvPr>
            <p:ph sz="quarter" idx="13"/>
          </p:nvPr>
        </p:nvPicPr>
        <p:blipFill>
          <a:blip r:embed="rId2"/>
          <a:stretch>
            <a:fillRect/>
          </a:stretch>
        </p:blipFill>
        <p:spPr>
          <a:xfrm>
            <a:off x="1281184" y="2063750"/>
            <a:ext cx="9204182" cy="3311525"/>
          </a:xfrm>
        </p:spPr>
      </p:pic>
    </p:spTree>
    <p:extLst>
      <p:ext uri="{BB962C8B-B14F-4D97-AF65-F5344CB8AC3E}">
        <p14:creationId xmlns:p14="http://schemas.microsoft.com/office/powerpoint/2010/main" val="85623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3EFE-51F7-6440-A808-2E746D1D6EFB}"/>
              </a:ext>
            </a:extLst>
          </p:cNvPr>
          <p:cNvSpPr>
            <a:spLocks noGrp="1"/>
          </p:cNvSpPr>
          <p:nvPr>
            <p:ph type="title"/>
          </p:nvPr>
        </p:nvSpPr>
        <p:spPr/>
        <p:txBody>
          <a:bodyPr/>
          <a:lstStyle/>
          <a:p>
            <a:r>
              <a:rPr lang="en-US" dirty="0"/>
              <a:t>Trials: survey form results</a:t>
            </a:r>
          </a:p>
        </p:txBody>
      </p:sp>
      <p:pic>
        <p:nvPicPr>
          <p:cNvPr id="5" name="Content Placeholder 4">
            <a:extLst>
              <a:ext uri="{FF2B5EF4-FFF2-40B4-BE49-F238E27FC236}">
                <a16:creationId xmlns:a16="http://schemas.microsoft.com/office/drawing/2014/main" id="{2F157C4D-6415-454B-B996-CCD10AB9E9D1}"/>
              </a:ext>
            </a:extLst>
          </p:cNvPr>
          <p:cNvPicPr>
            <a:picLocks noGrp="1" noChangeAspect="1"/>
          </p:cNvPicPr>
          <p:nvPr>
            <p:ph sz="quarter" idx="13"/>
          </p:nvPr>
        </p:nvPicPr>
        <p:blipFill>
          <a:blip r:embed="rId2"/>
          <a:stretch>
            <a:fillRect/>
          </a:stretch>
        </p:blipFill>
        <p:spPr>
          <a:xfrm>
            <a:off x="2730103" y="2063750"/>
            <a:ext cx="6306343" cy="3311525"/>
          </a:xfrm>
        </p:spPr>
      </p:pic>
    </p:spTree>
    <p:extLst>
      <p:ext uri="{BB962C8B-B14F-4D97-AF65-F5344CB8AC3E}">
        <p14:creationId xmlns:p14="http://schemas.microsoft.com/office/powerpoint/2010/main" val="359438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EDB9-CCFE-DD4B-9D4C-355BC13BFF90}"/>
              </a:ext>
            </a:extLst>
          </p:cNvPr>
          <p:cNvSpPr>
            <a:spLocks noGrp="1"/>
          </p:cNvSpPr>
          <p:nvPr>
            <p:ph type="title"/>
          </p:nvPr>
        </p:nvSpPr>
        <p:spPr/>
        <p:txBody>
          <a:bodyPr/>
          <a:lstStyle/>
          <a:p>
            <a:r>
              <a:rPr lang="en-US" dirty="0"/>
              <a:t>Trials: activate </a:t>
            </a:r>
          </a:p>
        </p:txBody>
      </p:sp>
      <p:pic>
        <p:nvPicPr>
          <p:cNvPr id="5" name="Content Placeholder 4">
            <a:extLst>
              <a:ext uri="{FF2B5EF4-FFF2-40B4-BE49-F238E27FC236}">
                <a16:creationId xmlns:a16="http://schemas.microsoft.com/office/drawing/2014/main" id="{A258F554-B537-1D44-94E3-727BE7A8578C}"/>
              </a:ext>
            </a:extLst>
          </p:cNvPr>
          <p:cNvPicPr>
            <a:picLocks noGrp="1" noChangeAspect="1"/>
          </p:cNvPicPr>
          <p:nvPr>
            <p:ph sz="quarter" idx="13"/>
          </p:nvPr>
        </p:nvPicPr>
        <p:blipFill>
          <a:blip r:embed="rId2"/>
          <a:stretch>
            <a:fillRect/>
          </a:stretch>
        </p:blipFill>
        <p:spPr>
          <a:xfrm>
            <a:off x="685800" y="2598416"/>
            <a:ext cx="10394950" cy="2242192"/>
          </a:xfrm>
        </p:spPr>
      </p:pic>
    </p:spTree>
    <p:extLst>
      <p:ext uri="{BB962C8B-B14F-4D97-AF65-F5344CB8AC3E}">
        <p14:creationId xmlns:p14="http://schemas.microsoft.com/office/powerpoint/2010/main" val="3178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431E-F31B-414E-A6C2-46B91D1BAA3E}"/>
              </a:ext>
            </a:extLst>
          </p:cNvPr>
          <p:cNvSpPr>
            <a:spLocks noGrp="1"/>
          </p:cNvSpPr>
          <p:nvPr>
            <p:ph type="title"/>
          </p:nvPr>
        </p:nvSpPr>
        <p:spPr/>
        <p:txBody>
          <a:bodyPr/>
          <a:lstStyle/>
          <a:p>
            <a:r>
              <a:rPr lang="en-US" dirty="0"/>
              <a:t>Trials: activate</a:t>
            </a:r>
          </a:p>
        </p:txBody>
      </p:sp>
      <p:sp>
        <p:nvSpPr>
          <p:cNvPr id="3" name="Content Placeholder 2">
            <a:extLst>
              <a:ext uri="{FF2B5EF4-FFF2-40B4-BE49-F238E27FC236}">
                <a16:creationId xmlns:a16="http://schemas.microsoft.com/office/drawing/2014/main" id="{8B34B679-D55B-264A-B037-F92B553E7354}"/>
              </a:ext>
            </a:extLst>
          </p:cNvPr>
          <p:cNvSpPr>
            <a:spLocks noGrp="1"/>
          </p:cNvSpPr>
          <p:nvPr>
            <p:ph sz="quarter" idx="13"/>
          </p:nvPr>
        </p:nvSpPr>
        <p:spPr/>
        <p:txBody>
          <a:bodyPr/>
          <a:lstStyle/>
          <a:p>
            <a:r>
              <a:rPr lang="en-US" dirty="0"/>
              <a:t>Once the trial has been activated, the management job will run overnight.</a:t>
            </a:r>
          </a:p>
          <a:p>
            <a:r>
              <a:rPr lang="en-US" dirty="0"/>
              <a:t>An email is sent out to participants</a:t>
            </a:r>
          </a:p>
          <a:p>
            <a:r>
              <a:rPr lang="en-US" dirty="0"/>
              <a:t>The trial is active</a:t>
            </a:r>
          </a:p>
          <a:p>
            <a:r>
              <a:rPr lang="en-US" dirty="0"/>
              <a:t>The survey form is live</a:t>
            </a:r>
          </a:p>
          <a:p>
            <a:r>
              <a:rPr lang="en-US" dirty="0"/>
              <a:t>The e-collection can be activated if you would like to see the trial database in primo</a:t>
            </a:r>
          </a:p>
          <a:p>
            <a:r>
              <a:rPr lang="en-US" dirty="0"/>
              <a:t>The trial ends and then if resource is purchased, the POL can be updated and the resource ordered.</a:t>
            </a:r>
          </a:p>
        </p:txBody>
      </p:sp>
    </p:spTree>
    <p:extLst>
      <p:ext uri="{BB962C8B-B14F-4D97-AF65-F5344CB8AC3E}">
        <p14:creationId xmlns:p14="http://schemas.microsoft.com/office/powerpoint/2010/main" val="112355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FFD2-957F-0744-B433-919FC4586D53}"/>
              </a:ext>
            </a:extLst>
          </p:cNvPr>
          <p:cNvSpPr>
            <a:spLocks noGrp="1"/>
          </p:cNvSpPr>
          <p:nvPr>
            <p:ph type="title"/>
          </p:nvPr>
        </p:nvSpPr>
        <p:spPr/>
        <p:txBody>
          <a:bodyPr/>
          <a:lstStyle/>
          <a:p>
            <a:r>
              <a:rPr lang="en-US" dirty="0"/>
              <a:t>Trials: findings &amp; conclusions</a:t>
            </a:r>
          </a:p>
        </p:txBody>
      </p:sp>
      <p:sp>
        <p:nvSpPr>
          <p:cNvPr id="3" name="Content Placeholder 2">
            <a:extLst>
              <a:ext uri="{FF2B5EF4-FFF2-40B4-BE49-F238E27FC236}">
                <a16:creationId xmlns:a16="http://schemas.microsoft.com/office/drawing/2014/main" id="{3DDD5198-5C57-214D-B4FD-E7A564C8D658}"/>
              </a:ext>
            </a:extLst>
          </p:cNvPr>
          <p:cNvSpPr>
            <a:spLocks noGrp="1"/>
          </p:cNvSpPr>
          <p:nvPr>
            <p:ph sz="quarter" idx="13"/>
          </p:nvPr>
        </p:nvSpPr>
        <p:spPr/>
        <p:txBody>
          <a:bodyPr>
            <a:normAutofit fontScale="32500" lnSpcReduction="20000"/>
          </a:bodyPr>
          <a:lstStyle/>
          <a:p>
            <a:pPr fontAlgn="base"/>
            <a:endParaRPr lang="en-US" sz="1200" dirty="0"/>
          </a:p>
          <a:p>
            <a:pPr fontAlgn="base"/>
            <a:r>
              <a:rPr lang="en-US" sz="2300" dirty="0"/>
              <a:t>The Survey Form link, in the email notification, will only work if the Trial is set to Active.</a:t>
            </a:r>
          </a:p>
          <a:p>
            <a:pPr fontAlgn="base"/>
            <a:r>
              <a:rPr lang="en-US" sz="2300" dirty="0"/>
              <a:t>Trials only work with full text e-collections.  *Can add a portfolio placeholder to make database-only e-collection work with Trials.</a:t>
            </a:r>
          </a:p>
          <a:p>
            <a:pPr fontAlgn="base"/>
            <a:r>
              <a:rPr lang="en-US" sz="2300" dirty="0"/>
              <a:t>Update POL after trial is over.</a:t>
            </a:r>
          </a:p>
          <a:p>
            <a:pPr fontAlgn="base"/>
            <a:r>
              <a:rPr lang="en-US" sz="2300" dirty="0"/>
              <a:t>The Trial Survey can be made available to the public.</a:t>
            </a:r>
          </a:p>
          <a:p>
            <a:pPr fontAlgn="base"/>
            <a:r>
              <a:rPr lang="en-US" sz="2300" dirty="0"/>
              <a:t>The e-collections can be made available in Primo or remain inactive.  The e-collection status does not affect the Trial status or access to the survey form.</a:t>
            </a:r>
          </a:p>
          <a:p>
            <a:pPr fontAlgn="base"/>
            <a:r>
              <a:rPr lang="en-US" sz="2300" dirty="0"/>
              <a:t>The Notify button in Edit Trials does not send out notifications.  Needs to be reset and this notify button in the trial will work:</a:t>
            </a:r>
          </a:p>
          <a:p>
            <a:pPr lvl="1" fontAlgn="base"/>
            <a:r>
              <a:rPr lang="en-US" sz="2300" dirty="0">
                <a:hlinkClick r:id="rId2"/>
              </a:rPr>
              <a:t>https://knowledge.exlibrisgroup.com/Alma/Product_Documentation/010Alma_Online_Help_</a:t>
            </a:r>
            <a:r>
              <a:rPr lang="en-US" sz="2300" dirty="0"/>
              <a:t>(English)/020Acquisitions/060Evaluations_and_Trials/020Managing_Trials#Analyzing_Trial_Results </a:t>
            </a:r>
            <a:br>
              <a:rPr lang="en-US" sz="2300" dirty="0"/>
            </a:br>
            <a:r>
              <a:rPr lang="en-US" sz="2300" dirty="0"/>
              <a:t>(you will need to scroll up just a little bit) </a:t>
            </a:r>
            <a:br>
              <a:rPr lang="en-US" sz="2300" dirty="0"/>
            </a:br>
            <a:br>
              <a:rPr lang="en-US" sz="2300" dirty="0"/>
            </a:br>
            <a:r>
              <a:rPr lang="en-US" sz="2300" dirty="0"/>
              <a:t>This section reads, "If a checkmark appears in the Is Notified column, the user has already received a notification. Another notification will not be sent to the user when notifications are sent out. To reset a user so that they will receive another notification, either select Reset Notification on the row action list, or select a group of users and select Reset All Notifications from the view action list." </a:t>
            </a:r>
          </a:p>
          <a:p>
            <a:pPr fontAlgn="base"/>
            <a:r>
              <a:rPr lang="en-US" sz="2300" dirty="0"/>
              <a:t>The NZ Survey Form can be accessed by any participant, users do not need access to the NZ to use the form or access the resource.</a:t>
            </a:r>
          </a:p>
          <a:p>
            <a:pPr fontAlgn="base"/>
            <a:r>
              <a:rPr lang="en-US" sz="2300" dirty="0"/>
              <a:t>Continue to work with SDLC to discuss how best to utilize NZ Trials.</a:t>
            </a:r>
          </a:p>
          <a:p>
            <a:pPr fontAlgn="base"/>
            <a:r>
              <a:rPr lang="en-US" sz="2300" dirty="0">
                <a:hlinkClick r:id="rId3"/>
              </a:rPr>
              <a:t>GOOGLE DOC </a:t>
            </a:r>
            <a:r>
              <a:rPr lang="en-US" sz="2300" dirty="0"/>
              <a:t>WITH WRITTEN INSTRUCTIONS.</a:t>
            </a:r>
          </a:p>
          <a:p>
            <a:pPr fontAlgn="base"/>
            <a:r>
              <a:rPr lang="en-US" sz="2300" dirty="0"/>
              <a:t>There is a lot of initial set up with Trials but once you have one, all of the pieces are there for the next Trial.</a:t>
            </a:r>
          </a:p>
          <a:p>
            <a:pPr lvl="1" fontAlgn="base"/>
            <a:r>
              <a:rPr lang="en-US" sz="2300" dirty="0"/>
              <a:t>(Show oxford trial and email notifications)</a:t>
            </a:r>
          </a:p>
          <a:p>
            <a:endParaRPr lang="en-US" dirty="0"/>
          </a:p>
        </p:txBody>
      </p:sp>
    </p:spTree>
    <p:extLst>
      <p:ext uri="{BB962C8B-B14F-4D97-AF65-F5344CB8AC3E}">
        <p14:creationId xmlns:p14="http://schemas.microsoft.com/office/powerpoint/2010/main" val="269965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CB80-302C-324C-B952-20AEA52C3C1F}"/>
              </a:ext>
            </a:extLst>
          </p:cNvPr>
          <p:cNvSpPr>
            <a:spLocks noGrp="1"/>
          </p:cNvSpPr>
          <p:nvPr>
            <p:ph type="title"/>
          </p:nvPr>
        </p:nvSpPr>
        <p:spPr/>
        <p:txBody>
          <a:bodyPr/>
          <a:lstStyle/>
          <a:p>
            <a:r>
              <a:rPr lang="en-US" dirty="0"/>
              <a:t>Trials: questions</a:t>
            </a:r>
          </a:p>
        </p:txBody>
      </p:sp>
      <p:sp>
        <p:nvSpPr>
          <p:cNvPr id="3" name="Content Placeholder 2">
            <a:extLst>
              <a:ext uri="{FF2B5EF4-FFF2-40B4-BE49-F238E27FC236}">
                <a16:creationId xmlns:a16="http://schemas.microsoft.com/office/drawing/2014/main" id="{70B217F7-ABE5-6546-A703-08D22222ACE9}"/>
              </a:ext>
            </a:extLst>
          </p:cNvPr>
          <p:cNvSpPr>
            <a:spLocks noGrp="1"/>
          </p:cNvSpPr>
          <p:nvPr>
            <p:ph sz="quarter" idx="13"/>
          </p:nvPr>
        </p:nvSpPr>
        <p:spPr/>
        <p:txBody>
          <a:bodyPr/>
          <a:lstStyle/>
          <a:p>
            <a:r>
              <a:rPr lang="en-US" dirty="0"/>
              <a:t>Are there any questions about </a:t>
            </a:r>
            <a:r>
              <a:rPr lang="en-US" dirty="0" err="1"/>
              <a:t>nz</a:t>
            </a:r>
            <a:r>
              <a:rPr lang="en-US" dirty="0"/>
              <a:t> trials?</a:t>
            </a:r>
          </a:p>
          <a:p>
            <a:endParaRPr lang="en-US" dirty="0"/>
          </a:p>
        </p:txBody>
      </p:sp>
    </p:spTree>
    <p:extLst>
      <p:ext uri="{BB962C8B-B14F-4D97-AF65-F5344CB8AC3E}">
        <p14:creationId xmlns:p14="http://schemas.microsoft.com/office/powerpoint/2010/main" val="48893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597E-F86D-E549-BD87-0E3B3C189B8F}"/>
              </a:ext>
            </a:extLst>
          </p:cNvPr>
          <p:cNvSpPr>
            <a:spLocks noGrp="1"/>
          </p:cNvSpPr>
          <p:nvPr>
            <p:ph type="title"/>
          </p:nvPr>
        </p:nvSpPr>
        <p:spPr/>
        <p:txBody>
          <a:bodyPr/>
          <a:lstStyle/>
          <a:p>
            <a:r>
              <a:rPr lang="en-US" dirty="0"/>
              <a:t>Trials: what is needed</a:t>
            </a:r>
          </a:p>
        </p:txBody>
      </p:sp>
      <p:sp>
        <p:nvSpPr>
          <p:cNvPr id="3" name="Content Placeholder 2">
            <a:extLst>
              <a:ext uri="{FF2B5EF4-FFF2-40B4-BE49-F238E27FC236}">
                <a16:creationId xmlns:a16="http://schemas.microsoft.com/office/drawing/2014/main" id="{30B45463-0ABC-AB4D-B486-03CCA7B9216B}"/>
              </a:ext>
            </a:extLst>
          </p:cNvPr>
          <p:cNvSpPr>
            <a:spLocks noGrp="1"/>
          </p:cNvSpPr>
          <p:nvPr>
            <p:ph sz="quarter" idx="13"/>
          </p:nvPr>
        </p:nvSpPr>
        <p:spPr/>
        <p:txBody>
          <a:bodyPr>
            <a:normAutofit/>
          </a:bodyPr>
          <a:lstStyle/>
          <a:p>
            <a:r>
              <a:rPr lang="en-US" sz="1400" dirty="0"/>
              <a:t>Trial Configurations in the </a:t>
            </a:r>
            <a:r>
              <a:rPr lang="en-US" sz="1400" dirty="0" err="1"/>
              <a:t>Nz</a:t>
            </a:r>
            <a:r>
              <a:rPr lang="en-US" sz="1400" dirty="0"/>
              <a:t>: </a:t>
            </a:r>
          </a:p>
          <a:p>
            <a:pPr lvl="1" fontAlgn="base"/>
            <a:r>
              <a:rPr lang="en-US" sz="1400" dirty="0"/>
              <a:t>Vendor Record</a:t>
            </a:r>
          </a:p>
          <a:p>
            <a:pPr lvl="1" fontAlgn="base"/>
            <a:r>
              <a:rPr lang="en-US" sz="1400" dirty="0"/>
              <a:t>Negotiated License Record</a:t>
            </a:r>
          </a:p>
          <a:p>
            <a:pPr lvl="1" fontAlgn="base"/>
            <a:r>
              <a:rPr lang="en-US" sz="1400" dirty="0">
                <a:solidFill>
                  <a:schemeClr val="tx1">
                    <a:lumMod val="95000"/>
                    <a:lumOff val="5000"/>
                  </a:schemeClr>
                </a:solidFill>
                <a:hlinkClick r:id="rId2">
                  <a:extLst>
                    <a:ext uri="{A12FA001-AC4F-418D-AE19-62706E023703}">
                      <ahyp:hlinkClr xmlns:ahyp="http://schemas.microsoft.com/office/drawing/2018/hyperlinkcolor" val="tx"/>
                    </a:ext>
                  </a:extLst>
                </a:hlinkClick>
              </a:rPr>
              <a:t>Create</a:t>
            </a:r>
            <a:r>
              <a:rPr lang="en-US" sz="1400" u="sng" dirty="0">
                <a:solidFill>
                  <a:schemeClr val="tx1">
                    <a:lumMod val="95000"/>
                    <a:lumOff val="5000"/>
                  </a:schemeClr>
                </a:solidFill>
                <a:hlinkClick r:id="rId2">
                  <a:extLst>
                    <a:ext uri="{A12FA001-AC4F-418D-AE19-62706E023703}">
                      <ahyp:hlinkClr xmlns:ahyp="http://schemas.microsoft.com/office/drawing/2018/hyperlinkcolor" val="tx"/>
                    </a:ext>
                  </a:extLst>
                </a:hlinkClick>
              </a:rPr>
              <a:t> Set of Trial Participants</a:t>
            </a:r>
            <a:r>
              <a:rPr lang="en-US" sz="1400" u="sng" dirty="0">
                <a:solidFill>
                  <a:schemeClr val="tx1">
                    <a:lumMod val="95000"/>
                    <a:lumOff val="5000"/>
                  </a:schemeClr>
                </a:solidFill>
              </a:rPr>
              <a:t> </a:t>
            </a:r>
          </a:p>
          <a:p>
            <a:pPr lvl="2" fontAlgn="base"/>
            <a:r>
              <a:rPr lang="en-US" sz="1400" dirty="0"/>
              <a:t>Optional but suggested if there is a large group of participants</a:t>
            </a:r>
          </a:p>
          <a:p>
            <a:pPr lvl="1" fontAlgn="base"/>
            <a:r>
              <a:rPr lang="en-US" sz="1400" dirty="0"/>
              <a:t>Configure Trial Email Letter</a:t>
            </a:r>
          </a:p>
          <a:p>
            <a:pPr lvl="1" fontAlgn="base"/>
            <a:r>
              <a:rPr lang="en-US" sz="1400" dirty="0"/>
              <a:t>Configure Trial Management job</a:t>
            </a:r>
          </a:p>
          <a:p>
            <a:pPr lvl="1" fontAlgn="base"/>
            <a:r>
              <a:rPr lang="en-US" sz="1400" dirty="0"/>
              <a:t>Order Trial Resource</a:t>
            </a:r>
          </a:p>
          <a:p>
            <a:endParaRPr lang="en-US" dirty="0"/>
          </a:p>
        </p:txBody>
      </p:sp>
    </p:spTree>
    <p:extLst>
      <p:ext uri="{BB962C8B-B14F-4D97-AF65-F5344CB8AC3E}">
        <p14:creationId xmlns:p14="http://schemas.microsoft.com/office/powerpoint/2010/main" val="133212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8FA0-BDA7-1940-B53E-AF4472E558DF}"/>
              </a:ext>
            </a:extLst>
          </p:cNvPr>
          <p:cNvSpPr>
            <a:spLocks noGrp="1"/>
          </p:cNvSpPr>
          <p:nvPr>
            <p:ph type="title"/>
          </p:nvPr>
        </p:nvSpPr>
        <p:spPr/>
        <p:txBody>
          <a:bodyPr/>
          <a:lstStyle/>
          <a:p>
            <a:r>
              <a:rPr lang="en-US" dirty="0"/>
              <a:t>Trials: Vendor Record</a:t>
            </a:r>
          </a:p>
        </p:txBody>
      </p:sp>
      <p:sp>
        <p:nvSpPr>
          <p:cNvPr id="3" name="Content Placeholder 2">
            <a:extLst>
              <a:ext uri="{FF2B5EF4-FFF2-40B4-BE49-F238E27FC236}">
                <a16:creationId xmlns:a16="http://schemas.microsoft.com/office/drawing/2014/main" id="{5136C191-ECD0-DF4C-AC4B-A3646F7E1CF7}"/>
              </a:ext>
            </a:extLst>
          </p:cNvPr>
          <p:cNvSpPr>
            <a:spLocks noGrp="1"/>
          </p:cNvSpPr>
          <p:nvPr>
            <p:ph sz="quarter" idx="13"/>
          </p:nvPr>
        </p:nvSpPr>
        <p:spPr/>
        <p:txBody>
          <a:bodyPr/>
          <a:lstStyle/>
          <a:p>
            <a:r>
              <a:rPr lang="en-US" dirty="0"/>
              <a:t>Create Vendor record in the NZ for new vendor. If this is a trial for a resource from a current vendor, a new record is not needed.</a:t>
            </a:r>
          </a:p>
        </p:txBody>
      </p:sp>
    </p:spTree>
    <p:extLst>
      <p:ext uri="{BB962C8B-B14F-4D97-AF65-F5344CB8AC3E}">
        <p14:creationId xmlns:p14="http://schemas.microsoft.com/office/powerpoint/2010/main" val="238400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4C1F-7F97-9442-A208-96E33EEC7E3F}"/>
              </a:ext>
            </a:extLst>
          </p:cNvPr>
          <p:cNvSpPr>
            <a:spLocks noGrp="1"/>
          </p:cNvSpPr>
          <p:nvPr>
            <p:ph type="title"/>
          </p:nvPr>
        </p:nvSpPr>
        <p:spPr/>
        <p:txBody>
          <a:bodyPr/>
          <a:lstStyle/>
          <a:p>
            <a:r>
              <a:rPr lang="en-US" dirty="0"/>
              <a:t>Trials: vendor record</a:t>
            </a:r>
          </a:p>
        </p:txBody>
      </p:sp>
      <p:pic>
        <p:nvPicPr>
          <p:cNvPr id="5" name="Content Placeholder 4">
            <a:extLst>
              <a:ext uri="{FF2B5EF4-FFF2-40B4-BE49-F238E27FC236}">
                <a16:creationId xmlns:a16="http://schemas.microsoft.com/office/drawing/2014/main" id="{1EEC5944-0B09-AE42-9B9A-89E5D58C67A6}"/>
              </a:ext>
            </a:extLst>
          </p:cNvPr>
          <p:cNvPicPr>
            <a:picLocks noGrp="1" noChangeAspect="1"/>
          </p:cNvPicPr>
          <p:nvPr>
            <p:ph sz="quarter" idx="13"/>
          </p:nvPr>
        </p:nvPicPr>
        <p:blipFill>
          <a:blip r:embed="rId2"/>
          <a:stretch>
            <a:fillRect/>
          </a:stretch>
        </p:blipFill>
        <p:spPr>
          <a:xfrm>
            <a:off x="685800" y="2099834"/>
            <a:ext cx="10394950" cy="3239356"/>
          </a:xfrm>
        </p:spPr>
      </p:pic>
    </p:spTree>
    <p:extLst>
      <p:ext uri="{BB962C8B-B14F-4D97-AF65-F5344CB8AC3E}">
        <p14:creationId xmlns:p14="http://schemas.microsoft.com/office/powerpoint/2010/main" val="82133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10BD-8F76-0E41-935D-69AD86069396}"/>
              </a:ext>
            </a:extLst>
          </p:cNvPr>
          <p:cNvSpPr>
            <a:spLocks noGrp="1"/>
          </p:cNvSpPr>
          <p:nvPr>
            <p:ph type="title"/>
          </p:nvPr>
        </p:nvSpPr>
        <p:spPr/>
        <p:txBody>
          <a:bodyPr/>
          <a:lstStyle/>
          <a:p>
            <a:r>
              <a:rPr lang="en-US" dirty="0"/>
              <a:t>Trials: Negotiated License</a:t>
            </a:r>
          </a:p>
        </p:txBody>
      </p:sp>
      <p:sp>
        <p:nvSpPr>
          <p:cNvPr id="3" name="Content Placeholder 2">
            <a:extLst>
              <a:ext uri="{FF2B5EF4-FFF2-40B4-BE49-F238E27FC236}">
                <a16:creationId xmlns:a16="http://schemas.microsoft.com/office/drawing/2014/main" id="{81F06952-719B-0147-97A9-C50806D0D98D}"/>
              </a:ext>
            </a:extLst>
          </p:cNvPr>
          <p:cNvSpPr>
            <a:spLocks noGrp="1"/>
          </p:cNvSpPr>
          <p:nvPr>
            <p:ph sz="quarter" idx="13"/>
          </p:nvPr>
        </p:nvSpPr>
        <p:spPr/>
        <p:txBody>
          <a:bodyPr/>
          <a:lstStyle/>
          <a:p>
            <a:r>
              <a:rPr lang="en-US" dirty="0"/>
              <a:t>Create the NZ Negotiated License using the subscription information from the vendor.  Add each library and the cost for the subscription for each library. Similar set up to creating NZ negotiated licenses for Opt-in resources.</a:t>
            </a:r>
          </a:p>
          <a:p>
            <a:r>
              <a:rPr lang="en-US" dirty="0"/>
              <a:t>This would not be needed if setting up Trials in the </a:t>
            </a:r>
            <a:r>
              <a:rPr lang="en-US" dirty="0" err="1"/>
              <a:t>iz</a:t>
            </a:r>
            <a:r>
              <a:rPr lang="en-US" dirty="0"/>
              <a:t>.</a:t>
            </a:r>
          </a:p>
        </p:txBody>
      </p:sp>
    </p:spTree>
    <p:extLst>
      <p:ext uri="{BB962C8B-B14F-4D97-AF65-F5344CB8AC3E}">
        <p14:creationId xmlns:p14="http://schemas.microsoft.com/office/powerpoint/2010/main" val="210633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B470-B62C-BC42-8210-C94E8351A3DC}"/>
              </a:ext>
            </a:extLst>
          </p:cNvPr>
          <p:cNvSpPr>
            <a:spLocks noGrp="1"/>
          </p:cNvSpPr>
          <p:nvPr>
            <p:ph type="title"/>
          </p:nvPr>
        </p:nvSpPr>
        <p:spPr/>
        <p:txBody>
          <a:bodyPr/>
          <a:lstStyle/>
          <a:p>
            <a:r>
              <a:rPr lang="en-US" dirty="0"/>
              <a:t>Trials: Negotiated License record</a:t>
            </a:r>
          </a:p>
        </p:txBody>
      </p:sp>
      <p:pic>
        <p:nvPicPr>
          <p:cNvPr id="5" name="Content Placeholder 4">
            <a:extLst>
              <a:ext uri="{FF2B5EF4-FFF2-40B4-BE49-F238E27FC236}">
                <a16:creationId xmlns:a16="http://schemas.microsoft.com/office/drawing/2014/main" id="{55075D06-9361-F34E-A9D4-CF2D67B2E849}"/>
              </a:ext>
            </a:extLst>
          </p:cNvPr>
          <p:cNvPicPr>
            <a:picLocks noGrp="1" noChangeAspect="1"/>
          </p:cNvPicPr>
          <p:nvPr>
            <p:ph sz="quarter" idx="13"/>
          </p:nvPr>
        </p:nvPicPr>
        <p:blipFill>
          <a:blip r:embed="rId2"/>
          <a:stretch>
            <a:fillRect/>
          </a:stretch>
        </p:blipFill>
        <p:spPr>
          <a:xfrm>
            <a:off x="1231890" y="2063750"/>
            <a:ext cx="9302770" cy="3311525"/>
          </a:xfrm>
        </p:spPr>
      </p:pic>
    </p:spTree>
    <p:extLst>
      <p:ext uri="{BB962C8B-B14F-4D97-AF65-F5344CB8AC3E}">
        <p14:creationId xmlns:p14="http://schemas.microsoft.com/office/powerpoint/2010/main" val="410336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1C04-1781-7D48-B844-CEC993AA2365}"/>
              </a:ext>
            </a:extLst>
          </p:cNvPr>
          <p:cNvSpPr>
            <a:spLocks noGrp="1"/>
          </p:cNvSpPr>
          <p:nvPr>
            <p:ph type="title"/>
          </p:nvPr>
        </p:nvSpPr>
        <p:spPr/>
        <p:txBody>
          <a:bodyPr/>
          <a:lstStyle/>
          <a:p>
            <a:r>
              <a:rPr lang="en-US" dirty="0"/>
              <a:t>Trials: Participants</a:t>
            </a:r>
          </a:p>
        </p:txBody>
      </p:sp>
      <p:sp>
        <p:nvSpPr>
          <p:cNvPr id="3" name="Content Placeholder 2">
            <a:extLst>
              <a:ext uri="{FF2B5EF4-FFF2-40B4-BE49-F238E27FC236}">
                <a16:creationId xmlns:a16="http://schemas.microsoft.com/office/drawing/2014/main" id="{D2B2D487-6C19-6145-9CE5-828F0AC8F508}"/>
              </a:ext>
            </a:extLst>
          </p:cNvPr>
          <p:cNvSpPr>
            <a:spLocks noGrp="1"/>
          </p:cNvSpPr>
          <p:nvPr>
            <p:ph sz="quarter" idx="13"/>
          </p:nvPr>
        </p:nvSpPr>
        <p:spPr/>
        <p:txBody>
          <a:bodyPr/>
          <a:lstStyle/>
          <a:p>
            <a:r>
              <a:rPr lang="en-US" dirty="0"/>
              <a:t>There is a </a:t>
            </a:r>
            <a:r>
              <a:rPr lang="en-US" u="sng" dirty="0">
                <a:hlinkClick r:id="rId2"/>
              </a:rPr>
              <a:t>How-to document</a:t>
            </a:r>
            <a:r>
              <a:rPr lang="en-US" dirty="0"/>
              <a:t> on the Acquisitions and ERM wiki page.  The instructions are for creating a User Set in Alma.  </a:t>
            </a:r>
          </a:p>
          <a:p>
            <a:r>
              <a:rPr lang="en-US" dirty="0"/>
              <a:t>You can create a set of Participants or add them one at a time In the trial.</a:t>
            </a:r>
          </a:p>
          <a:p>
            <a:r>
              <a:rPr lang="en-US" dirty="0"/>
              <a:t>Great if it is the same group of people who will be testing Trials and there a large number of participants</a:t>
            </a:r>
          </a:p>
        </p:txBody>
      </p:sp>
    </p:spTree>
    <p:extLst>
      <p:ext uri="{BB962C8B-B14F-4D97-AF65-F5344CB8AC3E}">
        <p14:creationId xmlns:p14="http://schemas.microsoft.com/office/powerpoint/2010/main" val="356707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F085-3EC1-D446-B31C-68856395C121}"/>
              </a:ext>
            </a:extLst>
          </p:cNvPr>
          <p:cNvSpPr>
            <a:spLocks noGrp="1"/>
          </p:cNvSpPr>
          <p:nvPr>
            <p:ph type="title"/>
          </p:nvPr>
        </p:nvSpPr>
        <p:spPr/>
        <p:txBody>
          <a:bodyPr/>
          <a:lstStyle/>
          <a:p>
            <a:r>
              <a:rPr lang="en-US" dirty="0"/>
              <a:t>Trials: Participants from a set</a:t>
            </a:r>
          </a:p>
        </p:txBody>
      </p:sp>
      <p:pic>
        <p:nvPicPr>
          <p:cNvPr id="5" name="Content Placeholder 4">
            <a:extLst>
              <a:ext uri="{FF2B5EF4-FFF2-40B4-BE49-F238E27FC236}">
                <a16:creationId xmlns:a16="http://schemas.microsoft.com/office/drawing/2014/main" id="{34D89BA5-2890-E146-A3F6-24E214B9794F}"/>
              </a:ext>
            </a:extLst>
          </p:cNvPr>
          <p:cNvPicPr>
            <a:picLocks noGrp="1" noChangeAspect="1"/>
          </p:cNvPicPr>
          <p:nvPr>
            <p:ph sz="quarter" idx="13"/>
          </p:nvPr>
        </p:nvPicPr>
        <p:blipFill>
          <a:blip r:embed="rId2"/>
          <a:stretch>
            <a:fillRect/>
          </a:stretch>
        </p:blipFill>
        <p:spPr>
          <a:xfrm>
            <a:off x="685800" y="2671142"/>
            <a:ext cx="10394950" cy="2096740"/>
          </a:xfrm>
        </p:spPr>
      </p:pic>
    </p:spTree>
    <p:extLst>
      <p:ext uri="{BB962C8B-B14F-4D97-AF65-F5344CB8AC3E}">
        <p14:creationId xmlns:p14="http://schemas.microsoft.com/office/powerpoint/2010/main" val="8663753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836</TotalTime>
  <Words>914</Words>
  <Application>Microsoft Macintosh PowerPoint</Application>
  <PresentationFormat>Widescreen</PresentationFormat>
  <Paragraphs>113</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Impact</vt:lpstr>
      <vt:lpstr>Times New Roman</vt:lpstr>
      <vt:lpstr>Main Event</vt:lpstr>
      <vt:lpstr>Alma Trials</vt:lpstr>
      <vt:lpstr>Trials: Introduction </vt:lpstr>
      <vt:lpstr>Trials: what is needed</vt:lpstr>
      <vt:lpstr>Trials: Vendor Record</vt:lpstr>
      <vt:lpstr>Trials: vendor record</vt:lpstr>
      <vt:lpstr>Trials: Negotiated License</vt:lpstr>
      <vt:lpstr>Trials: Negotiated License record</vt:lpstr>
      <vt:lpstr>Trials: Participants</vt:lpstr>
      <vt:lpstr>Trials: Participants from a set</vt:lpstr>
      <vt:lpstr>Trials: participants –add individual users</vt:lpstr>
      <vt:lpstr>Trials: participants</vt:lpstr>
      <vt:lpstr>Trials: letter</vt:lpstr>
      <vt:lpstr>Trials: letter fields</vt:lpstr>
      <vt:lpstr>Trials: letter / email message</vt:lpstr>
      <vt:lpstr>Trials: letter/email message</vt:lpstr>
      <vt:lpstr>Trials: Management job</vt:lpstr>
      <vt:lpstr>Trials: management job</vt:lpstr>
      <vt:lpstr>Trials: ordering e-collection</vt:lpstr>
      <vt:lpstr>Trials: management</vt:lpstr>
      <vt:lpstr>Trials: survey form</vt:lpstr>
      <vt:lpstr>Trials: Survey form</vt:lpstr>
      <vt:lpstr>Trials: survey form</vt:lpstr>
      <vt:lpstr>Trials: survey form results</vt:lpstr>
      <vt:lpstr>Trials: activate </vt:lpstr>
      <vt:lpstr>Trials: activate</vt:lpstr>
      <vt:lpstr>Trials: findings &amp; conclusions</vt:lpstr>
      <vt:lpstr>Trials: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 Trials</dc:title>
  <dc:creator>Hartwigsen, Jessica</dc:creator>
  <cp:lastModifiedBy>Hartwigsen, Jessica</cp:lastModifiedBy>
  <cp:revision>18</cp:revision>
  <dcterms:created xsi:type="dcterms:W3CDTF">2018-10-19T18:37:30Z</dcterms:created>
  <dcterms:modified xsi:type="dcterms:W3CDTF">2018-10-25T18:47:25Z</dcterms:modified>
</cp:coreProperties>
</file>